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422" r:id="rId2"/>
    <p:sldId id="347" r:id="rId3"/>
    <p:sldId id="354" r:id="rId4"/>
    <p:sldId id="345" r:id="rId5"/>
    <p:sldId id="432" r:id="rId6"/>
    <p:sldId id="423" r:id="rId7"/>
    <p:sldId id="356" r:id="rId8"/>
    <p:sldId id="439" r:id="rId9"/>
    <p:sldId id="278" r:id="rId10"/>
    <p:sldId id="433" r:id="rId11"/>
    <p:sldId id="350" r:id="rId12"/>
    <p:sldId id="355" r:id="rId13"/>
    <p:sldId id="434" r:id="rId14"/>
    <p:sldId id="379" r:id="rId15"/>
    <p:sldId id="357" r:id="rId16"/>
    <p:sldId id="425" r:id="rId17"/>
    <p:sldId id="360"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35" r:id="rId31"/>
    <p:sldId id="407" r:id="rId32"/>
    <p:sldId id="367" r:id="rId33"/>
    <p:sldId id="341" r:id="rId34"/>
    <p:sldId id="436" r:id="rId35"/>
    <p:sldId id="408" r:id="rId36"/>
    <p:sldId id="369" r:id="rId37"/>
    <p:sldId id="371" r:id="rId38"/>
    <p:sldId id="437" r:id="rId39"/>
    <p:sldId id="381" r:id="rId40"/>
    <p:sldId id="382" r:id="rId41"/>
    <p:sldId id="428" r:id="rId42"/>
    <p:sldId id="384" r:id="rId43"/>
    <p:sldId id="372" r:id="rId44"/>
    <p:sldId id="438" r:id="rId45"/>
    <p:sldId id="373" r:id="rId46"/>
    <p:sldId id="429" r:id="rId47"/>
    <p:sldId id="410" r:id="rId48"/>
    <p:sldId id="411" r:id="rId49"/>
    <p:sldId id="412" r:id="rId50"/>
    <p:sldId id="413" r:id="rId51"/>
    <p:sldId id="415" r:id="rId52"/>
    <p:sldId id="431" r:id="rId53"/>
    <p:sldId id="416" r:id="rId54"/>
    <p:sldId id="417" r:id="rId55"/>
    <p:sldId id="418" r:id="rId56"/>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EA93"/>
    <a:srgbClr val="FFE885"/>
    <a:srgbClr val="FFF1B3"/>
    <a:srgbClr val="FFDBB3"/>
    <a:srgbClr val="FFD19F"/>
    <a:srgbClr val="FFDF9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2206" autoAdjust="0"/>
    <p:restoredTop sz="94671" autoAdjust="0"/>
  </p:normalViewPr>
  <p:slideViewPr>
    <p:cSldViewPr>
      <p:cViewPr>
        <p:scale>
          <a:sx n="70" d="100"/>
          <a:sy n="70" d="100"/>
        </p:scale>
        <p:origin x="-1524" y="-1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Lst>
  </p:outlineViewPr>
  <p:notesTextViewPr>
    <p:cViewPr>
      <p:scale>
        <a:sx n="100" d="100"/>
        <a:sy n="100" d="100"/>
      </p:scale>
      <p:origin x="0" y="0"/>
    </p:cViewPr>
  </p:notesTextViewPr>
  <p:sorterViewPr>
    <p:cViewPr>
      <p:scale>
        <a:sx n="100" d="100"/>
        <a:sy n="100" d="100"/>
      </p:scale>
      <p:origin x="0" y="5106"/>
    </p:cViewPr>
  </p:sorterViewPr>
  <p:notesViewPr>
    <p:cSldViewPr>
      <p:cViewPr>
        <p:scale>
          <a:sx n="75" d="100"/>
          <a:sy n="75" d="100"/>
        </p:scale>
        <p:origin x="-2238"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29.xml"/><Relationship Id="rId39" Type="http://schemas.openxmlformats.org/officeDocument/2006/relationships/slide" Target="slides/slide44.xml"/><Relationship Id="rId3" Type="http://schemas.openxmlformats.org/officeDocument/2006/relationships/slide" Target="slides/slide3.xml"/><Relationship Id="rId21" Type="http://schemas.openxmlformats.org/officeDocument/2006/relationships/slide" Target="slides/slide24.xml"/><Relationship Id="rId34" Type="http://schemas.openxmlformats.org/officeDocument/2006/relationships/slide" Target="slides/slide39.xml"/><Relationship Id="rId42" Type="http://schemas.openxmlformats.org/officeDocument/2006/relationships/slide" Target="slides/slide48.xml"/><Relationship Id="rId47" Type="http://schemas.openxmlformats.org/officeDocument/2006/relationships/slide" Target="slides/slide53.xml"/><Relationship Id="rId7" Type="http://schemas.openxmlformats.org/officeDocument/2006/relationships/slide" Target="slides/slide7.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8.xml"/><Relationship Id="rId33" Type="http://schemas.openxmlformats.org/officeDocument/2006/relationships/slide" Target="slides/slide38.xml"/><Relationship Id="rId38" Type="http://schemas.openxmlformats.org/officeDocument/2006/relationships/slide" Target="slides/slide43.xml"/><Relationship Id="rId46" Type="http://schemas.openxmlformats.org/officeDocument/2006/relationships/slide" Target="slides/slide52.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3.xml"/><Relationship Id="rId29" Type="http://schemas.openxmlformats.org/officeDocument/2006/relationships/slide" Target="slides/slide33.xml"/><Relationship Id="rId41" Type="http://schemas.openxmlformats.org/officeDocument/2006/relationships/slide" Target="slides/slide47.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24" Type="http://schemas.openxmlformats.org/officeDocument/2006/relationships/slide" Target="slides/slide27.xml"/><Relationship Id="rId32" Type="http://schemas.openxmlformats.org/officeDocument/2006/relationships/slide" Target="slides/slide37.xml"/><Relationship Id="rId37" Type="http://schemas.openxmlformats.org/officeDocument/2006/relationships/slide" Target="slides/slide42.xml"/><Relationship Id="rId40" Type="http://schemas.openxmlformats.org/officeDocument/2006/relationships/slide" Target="slides/slide45.xml"/><Relationship Id="rId45" Type="http://schemas.openxmlformats.org/officeDocument/2006/relationships/slide" Target="slides/slide51.xml"/><Relationship Id="rId5" Type="http://schemas.openxmlformats.org/officeDocument/2006/relationships/slide" Target="slides/slide5.xml"/><Relationship Id="rId15" Type="http://schemas.openxmlformats.org/officeDocument/2006/relationships/slide" Target="slides/slide17.xml"/><Relationship Id="rId23" Type="http://schemas.openxmlformats.org/officeDocument/2006/relationships/slide" Target="slides/slide26.xml"/><Relationship Id="rId28" Type="http://schemas.openxmlformats.org/officeDocument/2006/relationships/slide" Target="slides/slide32.xml"/><Relationship Id="rId36" Type="http://schemas.openxmlformats.org/officeDocument/2006/relationships/slide" Target="slides/slide41.xml"/><Relationship Id="rId49" Type="http://schemas.openxmlformats.org/officeDocument/2006/relationships/slide" Target="slides/slide55.xml"/><Relationship Id="rId10" Type="http://schemas.openxmlformats.org/officeDocument/2006/relationships/slide" Target="slides/slide11.xml"/><Relationship Id="rId19" Type="http://schemas.openxmlformats.org/officeDocument/2006/relationships/slide" Target="slides/slide22.xml"/><Relationship Id="rId31" Type="http://schemas.openxmlformats.org/officeDocument/2006/relationships/slide" Target="slides/slide36.xml"/><Relationship Id="rId44" Type="http://schemas.openxmlformats.org/officeDocument/2006/relationships/slide" Target="slides/slide50.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4.xml"/><Relationship Id="rId35" Type="http://schemas.openxmlformats.org/officeDocument/2006/relationships/slide" Target="slides/slide40.xml"/><Relationship Id="rId43" Type="http://schemas.openxmlformats.org/officeDocument/2006/relationships/slide" Target="slides/slide49.xml"/><Relationship Id="rId48" Type="http://schemas.openxmlformats.org/officeDocument/2006/relationships/slide" Target="slides/slide54.xml"/><Relationship Id="rId8"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9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6" tIns="46979" rIns="95636" bIns="4697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3" name="Rectangle 3"/>
          <p:cNvSpPr>
            <a:spLocks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873379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ln/>
        </p:spPr>
      </p:sp>
      <p:sp>
        <p:nvSpPr>
          <p:cNvPr id="7987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098"/>
          <p:cNvSpPr>
            <a:spLocks noChangeArrowheads="1" noTextEdit="1"/>
          </p:cNvSpPr>
          <p:nvPr>
            <p:ph type="sldImg"/>
          </p:nvPr>
        </p:nvSpPr>
        <p:spPr>
          <a:ln/>
        </p:spPr>
      </p:sp>
      <p:sp>
        <p:nvSpPr>
          <p:cNvPr id="70659" name="Rectangle 4099"/>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ChangeArrowheads="1" noTextEdit="1"/>
          </p:cNvSpPr>
          <p:nvPr>
            <p:ph type="sldImg"/>
          </p:nvPr>
        </p:nvSpPr>
        <p:spPr>
          <a:ln/>
        </p:spPr>
      </p:sp>
      <p:sp>
        <p:nvSpPr>
          <p:cNvPr id="112643" name="Rectangle 1027"/>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153049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445376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354450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21532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73205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750607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699816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02184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11987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2459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792364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429774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0099"/>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30963"/>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200" b="1">
                <a:latin typeface="Arial" charset="0"/>
              </a:rPr>
              <a:t>2-</a:t>
            </a:r>
            <a:fld id="{9847C880-9749-4C6C-9745-8344BFD162D2}" type="slidenum">
              <a:rPr lang="en-US" sz="1200" b="1">
                <a:latin typeface="Arial" charset="0"/>
              </a:rPr>
              <a:pPr>
                <a:spcBef>
                  <a:spcPct val="50000"/>
                </a:spcBef>
              </a:pPr>
              <a:t>‹#›</a:t>
            </a:fld>
            <a:endParaRPr lang="en-US" sz="1200" b="1">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57200" y="3505200"/>
            <a:ext cx="4113213" cy="533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4101"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410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4104"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4106"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57200" y="4691063"/>
            <a:ext cx="4113213" cy="533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14341"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1434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14344"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5"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14346"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7"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4" name="Rectangle 8"/>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3200" kern="1200" dirty="0" smtClean="0">
                <a:solidFill>
                  <a:srgbClr val="0000E2"/>
                </a:solidFill>
                <a:effectLst/>
                <a:ea typeface="+mn-ea"/>
                <a:cs typeface="+mn-cs"/>
              </a:rPr>
              <a:t>First Level: Basic Objectives</a:t>
            </a:r>
          </a:p>
        </p:txBody>
      </p:sp>
      <p:sp>
        <p:nvSpPr>
          <p:cNvPr id="15363" name="Text Box 10"/>
          <p:cNvSpPr txBox="1">
            <a:spLocks noChangeArrowheads="1"/>
          </p:cNvSpPr>
          <p:nvPr/>
        </p:nvSpPr>
        <p:spPr bwMode="auto">
          <a:xfrm>
            <a:off x="2971800" y="6369050"/>
            <a:ext cx="6019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3  Understand the objectives of financial reporting.</a:t>
            </a:r>
          </a:p>
        </p:txBody>
      </p:sp>
      <p:sp>
        <p:nvSpPr>
          <p:cNvPr id="214028" name="Rectangle 12"/>
          <p:cNvSpPr>
            <a:spLocks noChangeArrowheads="1"/>
          </p:cNvSpPr>
          <p:nvPr/>
        </p:nvSpPr>
        <p:spPr bwMode="auto">
          <a:xfrm>
            <a:off x="609600" y="1371600"/>
            <a:ext cx="77724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defRPr/>
            </a:pPr>
            <a:r>
              <a:rPr lang="en-US" sz="2500" b="1" dirty="0">
                <a:solidFill>
                  <a:schemeClr val="tx2">
                    <a:lumMod val="75000"/>
                  </a:schemeClr>
                </a:solidFill>
                <a:latin typeface="Arial" charset="0"/>
              </a:rPr>
              <a:t>Objective of financial reporting</a:t>
            </a:r>
            <a:r>
              <a:rPr lang="en-US" sz="2300" dirty="0">
                <a:latin typeface="Arial" charset="0"/>
              </a:rPr>
              <a:t>: </a:t>
            </a:r>
          </a:p>
          <a:p>
            <a:pPr algn="l">
              <a:lnSpc>
                <a:spcPct val="125000"/>
              </a:lnSpc>
              <a:spcBef>
                <a:spcPct val="50000"/>
              </a:spcBef>
              <a:defRPr/>
            </a:pPr>
            <a:r>
              <a:rPr lang="en-US" sz="2200" dirty="0">
                <a:latin typeface="Arial" charset="0"/>
              </a:rPr>
              <a:t>To provide financial information about the reporting entity that is </a:t>
            </a:r>
            <a:r>
              <a:rPr lang="en-US" sz="2200" b="1" dirty="0">
                <a:latin typeface="Arial" charset="0"/>
              </a:rPr>
              <a:t>useful to present and potential equity investors, lenders, and other creditors in making decisions about providing resources to the entity</a:t>
            </a:r>
            <a:r>
              <a:rPr lang="en-US" sz="2200" dirty="0">
                <a:latin typeface="Arial" charset="0"/>
              </a:rPr>
              <a:t>. </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body" idx="4294967295"/>
          </p:nvPr>
        </p:nvSpPr>
        <p:spPr>
          <a:xfrm>
            <a:off x="533400" y="1981200"/>
            <a:ext cx="8001000" cy="4038600"/>
          </a:xfrm>
          <a:solidFill>
            <a:schemeClr val="bg1"/>
          </a:solid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a:lstStyle/>
          <a:p>
            <a:pPr marL="0" indent="0">
              <a:lnSpc>
                <a:spcPct val="125000"/>
              </a:lnSpc>
              <a:spcBef>
                <a:spcPct val="50000"/>
              </a:spcBef>
              <a:buClr>
                <a:schemeClr val="tx1"/>
              </a:buClr>
              <a:buSzTx/>
              <a:buFont typeface="Wingdings" pitchFamily="2" charset="2"/>
              <a:buNone/>
            </a:pPr>
            <a:r>
              <a:rPr lang="en-US" sz="2200" b="0" smtClean="0">
                <a:solidFill>
                  <a:schemeClr val="tx1"/>
                </a:solidFill>
                <a:effectLst/>
              </a:rPr>
              <a:t>According to the FASB conceptual framework, the objectives of financial reporting for business enterprises are based on?</a:t>
            </a:r>
          </a:p>
          <a:p>
            <a:pPr marL="685800" lvl="1" indent="-457200">
              <a:lnSpc>
                <a:spcPct val="125000"/>
              </a:lnSpc>
              <a:spcBef>
                <a:spcPct val="50000"/>
              </a:spcBef>
              <a:buClr>
                <a:schemeClr val="tx1"/>
              </a:buClr>
              <a:buSzTx/>
              <a:buFont typeface="Wingdings" pitchFamily="2" charset="2"/>
              <a:buAutoNum type="alphaLcPeriod"/>
            </a:pPr>
            <a:r>
              <a:rPr lang="en-US" sz="2200" b="0" smtClean="0">
                <a:solidFill>
                  <a:schemeClr val="tx1"/>
                </a:solidFill>
                <a:effectLst/>
              </a:rPr>
              <a:t>Generally accepted accounting principles</a:t>
            </a:r>
          </a:p>
          <a:p>
            <a:pPr marL="685800" lvl="1" indent="-457200">
              <a:lnSpc>
                <a:spcPct val="125000"/>
              </a:lnSpc>
              <a:spcBef>
                <a:spcPct val="50000"/>
              </a:spcBef>
              <a:buClr>
                <a:schemeClr val="tx1"/>
              </a:buClr>
              <a:buSzTx/>
              <a:buFont typeface="Wingdings" pitchFamily="2" charset="2"/>
              <a:buAutoNum type="alphaLcPeriod"/>
            </a:pPr>
            <a:r>
              <a:rPr lang="en-US" sz="2200" b="0" smtClean="0">
                <a:solidFill>
                  <a:schemeClr val="tx1"/>
                </a:solidFill>
                <a:effectLst/>
              </a:rPr>
              <a:t>Reporting on management’s stewardship.</a:t>
            </a:r>
          </a:p>
          <a:p>
            <a:pPr marL="685800" lvl="1" indent="-457200">
              <a:lnSpc>
                <a:spcPct val="125000"/>
              </a:lnSpc>
              <a:spcBef>
                <a:spcPct val="50000"/>
              </a:spcBef>
              <a:buClr>
                <a:schemeClr val="tx1"/>
              </a:buClr>
              <a:buSzTx/>
              <a:buFont typeface="Wingdings" pitchFamily="2" charset="2"/>
              <a:buAutoNum type="alphaLcPeriod"/>
            </a:pPr>
            <a:r>
              <a:rPr lang="en-US" sz="2200" b="0" smtClean="0">
                <a:solidFill>
                  <a:schemeClr val="tx1"/>
                </a:solidFill>
                <a:effectLst/>
              </a:rPr>
              <a:t>The need for conservatism.</a:t>
            </a:r>
          </a:p>
          <a:p>
            <a:pPr marL="685800" lvl="1" indent="-457200">
              <a:lnSpc>
                <a:spcPct val="125000"/>
              </a:lnSpc>
              <a:spcBef>
                <a:spcPct val="50000"/>
              </a:spcBef>
              <a:buClr>
                <a:schemeClr val="tx1"/>
              </a:buClr>
              <a:buSzTx/>
              <a:buFont typeface="Wingdings" pitchFamily="2" charset="2"/>
              <a:buAutoNum type="alphaLcPeriod"/>
            </a:pPr>
            <a:r>
              <a:rPr lang="en-US" sz="2200" b="0" smtClean="0">
                <a:solidFill>
                  <a:schemeClr val="tx1"/>
                </a:solidFill>
                <a:effectLst/>
              </a:rPr>
              <a:t>The needs of the users of the information.</a:t>
            </a:r>
          </a:p>
        </p:txBody>
      </p:sp>
      <p:sp>
        <p:nvSpPr>
          <p:cNvPr id="16387" name="Text Box 1045"/>
          <p:cNvSpPr txBox="1">
            <a:spLocks noChangeArrowheads="1"/>
          </p:cNvSpPr>
          <p:nvPr/>
        </p:nvSpPr>
        <p:spPr bwMode="auto">
          <a:xfrm>
            <a:off x="609600" y="1371600"/>
            <a:ext cx="8229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000" b="1">
                <a:solidFill>
                  <a:srgbClr val="800000"/>
                </a:solidFill>
                <a:latin typeface="Arial" charset="0"/>
              </a:rPr>
              <a:t>Question</a:t>
            </a:r>
          </a:p>
        </p:txBody>
      </p:sp>
      <p:sp>
        <p:nvSpPr>
          <p:cNvPr id="16388" name="Text Box 1046"/>
          <p:cNvSpPr txBox="1">
            <a:spLocks noChangeArrowheads="1"/>
          </p:cNvSpPr>
          <p:nvPr/>
        </p:nvSpPr>
        <p:spPr bwMode="auto">
          <a:xfrm>
            <a:off x="2971800" y="6369050"/>
            <a:ext cx="6019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3  Understand the objectives of financial reporting.</a:t>
            </a:r>
          </a:p>
        </p:txBody>
      </p:sp>
      <p:sp>
        <p:nvSpPr>
          <p:cNvPr id="7" name="Rectangle 8"/>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First Level: Basic Objectives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ounded Rectangle 8"/>
          <p:cNvSpPr>
            <a:spLocks noChangeArrowheads="1"/>
          </p:cNvSpPr>
          <p:nvPr/>
        </p:nvSpPr>
        <p:spPr bwMode="auto">
          <a:xfrm>
            <a:off x="685800" y="4724400"/>
            <a:ext cx="6019800" cy="609600"/>
          </a:xfrm>
          <a:prstGeom prst="roundRect">
            <a:avLst>
              <a:gd name="adj" fmla="val 16667"/>
            </a:avLst>
          </a:prstGeom>
          <a:noFill/>
          <a:ln w="38100" cap="sq" algn="ctr">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57200" y="5121275"/>
            <a:ext cx="4113213" cy="533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4" name="Rectangle 2"/>
          <p:cNvSpPr>
            <a:spLocks noGrp="1" noChangeArrowheads="1"/>
          </p:cNvSpPr>
          <p:nvPr>
            <p:ph type="body" idx="1"/>
          </p:nvPr>
        </p:nvSpPr>
        <p:spPr>
          <a:xfrm>
            <a:off x="457200" y="33528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17413"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1741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17416"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7"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17418"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9"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609600" y="2422525"/>
            <a:ext cx="8001000" cy="190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defRPr/>
            </a:pPr>
            <a:r>
              <a:rPr lang="en-US" sz="2300" dirty="0" smtClean="0">
                <a:latin typeface="Arial" charset="0"/>
              </a:rPr>
              <a:t>“The </a:t>
            </a:r>
            <a:r>
              <a:rPr lang="en-US" sz="2300" b="1" dirty="0" smtClean="0">
                <a:latin typeface="Arial" charset="0"/>
              </a:rPr>
              <a:t>FASB</a:t>
            </a:r>
            <a:r>
              <a:rPr lang="en-US" sz="2300" dirty="0" smtClean="0">
                <a:latin typeface="Arial" charset="0"/>
              </a:rPr>
              <a:t> identified the </a:t>
            </a:r>
            <a:r>
              <a:rPr lang="en-US" sz="2300" b="1" dirty="0" smtClean="0">
                <a:solidFill>
                  <a:schemeClr val="tx2">
                    <a:lumMod val="75000"/>
                  </a:schemeClr>
                </a:solidFill>
                <a:latin typeface="Arial" charset="0"/>
              </a:rPr>
              <a:t>qualitative characteristics </a:t>
            </a:r>
            <a:r>
              <a:rPr lang="en-US" sz="2300" dirty="0" smtClean="0">
                <a:latin typeface="Arial" charset="0"/>
              </a:rPr>
              <a:t>of accounting information that distinguish better (more useful) information from inferior (less useful) information for decision-making purposes.”</a:t>
            </a:r>
          </a:p>
        </p:txBody>
      </p:sp>
      <p:sp>
        <p:nvSpPr>
          <p:cNvPr id="279556"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3200" kern="1200" dirty="0" smtClean="0">
                <a:solidFill>
                  <a:srgbClr val="0000E2"/>
                </a:solidFill>
                <a:effectLst/>
                <a:ea typeface="+mn-ea"/>
                <a:cs typeface="+mn-cs"/>
              </a:rPr>
              <a:t>Second Level: Fundamental Concepts</a:t>
            </a:r>
          </a:p>
        </p:txBody>
      </p:sp>
      <p:sp>
        <p:nvSpPr>
          <p:cNvPr id="18436" name="Text Box 5"/>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sp>
        <p:nvSpPr>
          <p:cNvPr id="18437" name="Text Box 6"/>
          <p:cNvSpPr txBox="1">
            <a:spLocks noChangeArrowheads="1"/>
          </p:cNvSpPr>
          <p:nvPr/>
        </p:nvSpPr>
        <p:spPr bwMode="auto">
          <a:xfrm>
            <a:off x="609600" y="1371600"/>
            <a:ext cx="8229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800" b="1">
                <a:solidFill>
                  <a:srgbClr val="800000"/>
                </a:solidFill>
                <a:latin typeface="Arial" charset="0"/>
              </a:rPr>
              <a:t>Qualitative Characteristics of Accounting Information</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03338"/>
            <a:ext cx="7162800"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5"/>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sp>
        <p:nvSpPr>
          <p:cNvPr id="19460" name="Text Box 10"/>
          <p:cNvSpPr txBox="1">
            <a:spLocks noChangeArrowheads="1"/>
          </p:cNvSpPr>
          <p:nvPr/>
        </p:nvSpPr>
        <p:spPr bwMode="auto">
          <a:xfrm>
            <a:off x="7086600" y="2057400"/>
            <a:ext cx="1828800" cy="658813"/>
          </a:xfrm>
          <a:prstGeom prst="rect">
            <a:avLst/>
          </a:prstGeom>
          <a:solidFill>
            <a:schemeClr val="bg1"/>
          </a:solidFill>
          <a:ln w="19050" algn="ctr">
            <a:solidFill>
              <a:srgbClr val="087E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1200" b="1">
                <a:solidFill>
                  <a:srgbClr val="800000"/>
                </a:solidFill>
                <a:latin typeface="Arial" charset="0"/>
              </a:rPr>
              <a:t>Illustration 2-2</a:t>
            </a:r>
            <a:r>
              <a:rPr lang="en-US" sz="1200" b="1">
                <a:solidFill>
                  <a:srgbClr val="000000"/>
                </a:solidFill>
                <a:latin typeface="Arial" charset="0"/>
              </a:rPr>
              <a:t> </a:t>
            </a:r>
          </a:p>
          <a:p>
            <a:pPr algn="l"/>
            <a:r>
              <a:rPr lang="en-US" sz="1200" b="1">
                <a:solidFill>
                  <a:srgbClr val="000000"/>
                </a:solidFill>
                <a:latin typeface="Arial" charset="0"/>
              </a:rPr>
              <a:t>Hierarchy of Accounting Qualities</a:t>
            </a: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 Box 4"/>
          <p:cNvSpPr txBox="1">
            <a:spLocks noChangeArrowheads="1"/>
          </p:cNvSpPr>
          <p:nvPr/>
        </p:nvSpPr>
        <p:spPr bwMode="auto">
          <a:xfrm>
            <a:off x="8229600" y="6369050"/>
            <a:ext cx="685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a:t>
            </a:r>
          </a:p>
        </p:txBody>
      </p:sp>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 Box 6"/>
          <p:cNvSpPr txBox="1">
            <a:spLocks noChangeArrowheads="1"/>
          </p:cNvSpPr>
          <p:nvPr/>
        </p:nvSpPr>
        <p:spPr bwMode="auto">
          <a:xfrm>
            <a:off x="304800" y="3870325"/>
            <a:ext cx="24384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1400" b="1">
                <a:solidFill>
                  <a:srgbClr val="800000"/>
                </a:solidFill>
                <a:latin typeface="Arial" charset="0"/>
              </a:rPr>
              <a:t>Illustration 2-7</a:t>
            </a:r>
            <a:r>
              <a:rPr lang="en-US" sz="1400" b="1">
                <a:solidFill>
                  <a:srgbClr val="000000"/>
                </a:solidFill>
                <a:latin typeface="Arial" charset="0"/>
              </a:rPr>
              <a:t> </a:t>
            </a:r>
          </a:p>
          <a:p>
            <a:pPr algn="l"/>
            <a:r>
              <a:rPr lang="en-US" sz="1400" b="1">
                <a:solidFill>
                  <a:srgbClr val="000000"/>
                </a:solidFill>
                <a:latin typeface="Arial" charset="0"/>
              </a:rPr>
              <a:t>Conceptual Framework for Financial Reporting</a:t>
            </a:r>
          </a:p>
        </p:txBody>
      </p:sp>
      <p:pic>
        <p:nvPicPr>
          <p:cNvPr id="2048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1"/>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b="1" dirty="0" smtClean="0">
                <a:solidFill>
                  <a:schemeClr val="bg1"/>
                </a:solidFill>
                <a:effectLst>
                  <a:outerShdw blurRad="38100" dist="38100" dir="2700000" algn="tl">
                    <a:srgbClr val="000000"/>
                  </a:outerShdw>
                </a:effectLst>
                <a:latin typeface="Arial" charset="0"/>
              </a:rPr>
              <a:t>Relevance</a:t>
            </a:r>
          </a:p>
        </p:txBody>
      </p:sp>
      <p:sp>
        <p:nvSpPr>
          <p:cNvPr id="20491" name="AutoShape 11"/>
          <p:cNvSpPr>
            <a:spLocks noChangeArrowheads="1"/>
          </p:cNvSpPr>
          <p:nvPr/>
        </p:nvSpPr>
        <p:spPr bwMode="auto">
          <a:xfrm>
            <a:off x="2438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Quality—Relevance</a:t>
            </a:r>
          </a:p>
        </p:txBody>
      </p:sp>
      <p:pic>
        <p:nvPicPr>
          <p:cNvPr id="2150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25"/>
          <p:cNvSpPr>
            <a:spLocks noChangeArrowheads="1"/>
          </p:cNvSpPr>
          <p:nvPr/>
        </p:nvSpPr>
        <p:spPr bwMode="auto">
          <a:xfrm>
            <a:off x="685800" y="4967288"/>
            <a:ext cx="79248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a:latin typeface="Arial" charset="0"/>
              </a:rPr>
              <a:t>To be </a:t>
            </a:r>
            <a:r>
              <a:rPr lang="en-US" sz="2000" b="1">
                <a:solidFill>
                  <a:schemeClr val="tx2"/>
                </a:solidFill>
                <a:latin typeface="Arial" charset="0"/>
              </a:rPr>
              <a:t>relevant</a:t>
            </a:r>
            <a:r>
              <a:rPr lang="en-US" sz="2000">
                <a:latin typeface="Arial" charset="0"/>
              </a:rPr>
              <a:t>, accounting information must be capable of </a:t>
            </a:r>
            <a:r>
              <a:rPr lang="en-US" sz="2000" b="1">
                <a:latin typeface="Arial" charset="0"/>
              </a:rPr>
              <a:t>making a difference in a decision</a:t>
            </a:r>
            <a:r>
              <a:rPr lang="en-US" sz="2000">
                <a:latin typeface="Arial" charset="0"/>
              </a:rPr>
              <a:t>.</a:t>
            </a:r>
          </a:p>
        </p:txBody>
      </p:sp>
      <p:sp>
        <p:nvSpPr>
          <p:cNvPr id="21509" name="Text Box 26"/>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sp>
        <p:nvSpPr>
          <p:cNvPr id="7"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69" name="Rectangle 5"/>
          <p:cNvSpPr>
            <a:spLocks noChangeArrowheads="1"/>
          </p:cNvSpPr>
          <p:nvPr/>
        </p:nvSpPr>
        <p:spPr bwMode="auto">
          <a:xfrm>
            <a:off x="685800" y="4964113"/>
            <a:ext cx="8153400" cy="120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a:latin typeface="Arial" charset="0"/>
              </a:rPr>
              <a:t>Financial information has </a:t>
            </a:r>
            <a:r>
              <a:rPr lang="en-US" sz="2000" b="1">
                <a:solidFill>
                  <a:schemeClr val="tx2"/>
                </a:solidFill>
                <a:latin typeface="Arial" charset="0"/>
              </a:rPr>
              <a:t>predictive value</a:t>
            </a:r>
            <a:r>
              <a:rPr lang="en-US" sz="2000">
                <a:latin typeface="Arial" charset="0"/>
              </a:rPr>
              <a:t> if it has value as an input to predictive processes used by investors to form their own expectations about the future.</a:t>
            </a:r>
          </a:p>
        </p:txBody>
      </p:sp>
      <p:sp>
        <p:nvSpPr>
          <p:cNvPr id="22532" name="Text Box 6"/>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sp>
        <p:nvSpPr>
          <p:cNvPr id="22533" name="AutoShape 8"/>
          <p:cNvSpPr>
            <a:spLocks noChangeArrowheads="1"/>
          </p:cNvSpPr>
          <p:nvPr/>
        </p:nvSpPr>
        <p:spPr bwMode="auto">
          <a:xfrm rot="10800000">
            <a:off x="36195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2536"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Quality—Relevance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wipe(left)">
                                      <p:cBhvr>
                                        <p:cTn id="7" dur="500"/>
                                        <p:tgtEl>
                                          <p:spTgt spid="3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17" name="Rectangle 5"/>
          <p:cNvSpPr>
            <a:spLocks noChangeArrowheads="1"/>
          </p:cNvSpPr>
          <p:nvPr/>
        </p:nvSpPr>
        <p:spPr bwMode="auto">
          <a:xfrm>
            <a:off x="685800" y="4967288"/>
            <a:ext cx="79248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a:latin typeface="Arial" charset="0"/>
              </a:rPr>
              <a:t>Relevant information also helps users </a:t>
            </a:r>
            <a:r>
              <a:rPr lang="en-US" sz="2000" b="1">
                <a:solidFill>
                  <a:schemeClr val="tx2"/>
                </a:solidFill>
                <a:latin typeface="Arial" charset="0"/>
              </a:rPr>
              <a:t>confirm</a:t>
            </a:r>
            <a:r>
              <a:rPr lang="en-US" sz="2000">
                <a:latin typeface="Arial" charset="0"/>
              </a:rPr>
              <a:t> or correct prior expectations.</a:t>
            </a:r>
          </a:p>
        </p:txBody>
      </p:sp>
      <p:sp>
        <p:nvSpPr>
          <p:cNvPr id="23556" name="Text Box 6"/>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sp>
        <p:nvSpPr>
          <p:cNvPr id="23557" name="AutoShape 7"/>
          <p:cNvSpPr>
            <a:spLocks noChangeArrowheads="1"/>
          </p:cNvSpPr>
          <p:nvPr/>
        </p:nvSpPr>
        <p:spPr bwMode="auto">
          <a:xfrm rot="10800000">
            <a:off x="51816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3560"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Quality—Relevance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17"/>
                                        </p:tgtEl>
                                        <p:attrNameLst>
                                          <p:attrName>style.visibility</p:attrName>
                                        </p:attrNameLst>
                                      </p:cBhvr>
                                      <p:to>
                                        <p:strVal val="visible"/>
                                      </p:to>
                                    </p:set>
                                    <p:animEffect transition="in" filter="wipe(left)">
                                      <p:cBhvr>
                                        <p:cTn id="7" dur="500"/>
                                        <p:tgtEl>
                                          <p:spTgt spid="3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09600" y="1371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800" b="1">
                <a:solidFill>
                  <a:srgbClr val="800000"/>
                </a:solidFill>
                <a:latin typeface="Arial" charset="0"/>
              </a:rPr>
              <a:t>The Need for a Conceptual Framework</a:t>
            </a:r>
          </a:p>
        </p:txBody>
      </p:sp>
      <p:sp>
        <p:nvSpPr>
          <p:cNvPr id="5123" name="Text Box 5"/>
          <p:cNvSpPr txBox="1">
            <a:spLocks noChangeArrowheads="1"/>
          </p:cNvSpPr>
          <p:nvPr/>
        </p:nvSpPr>
        <p:spPr bwMode="auto">
          <a:xfrm>
            <a:off x="609600" y="2011363"/>
            <a:ext cx="7696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ct val="50000"/>
              </a:spcBef>
              <a:buClr>
                <a:srgbClr val="800000"/>
              </a:buClr>
              <a:buSzPct val="80000"/>
              <a:buFont typeface="Wingdings" pitchFamily="2" charset="2"/>
              <a:buChar char="u"/>
            </a:pPr>
            <a:r>
              <a:rPr lang="en-US" sz="2200">
                <a:latin typeface="Arial" charset="0"/>
              </a:rPr>
              <a:t>To develop a coherent set of standards and rules.</a:t>
            </a:r>
          </a:p>
          <a:p>
            <a:pPr lvl="1" algn="l">
              <a:lnSpc>
                <a:spcPct val="125000"/>
              </a:lnSpc>
              <a:spcBef>
                <a:spcPct val="50000"/>
              </a:spcBef>
              <a:buClr>
                <a:srgbClr val="800000"/>
              </a:buClr>
              <a:buSzPct val="80000"/>
              <a:buFont typeface="Wingdings" pitchFamily="2" charset="2"/>
              <a:buChar char="u"/>
            </a:pPr>
            <a:r>
              <a:rPr lang="en-US" sz="2200">
                <a:latin typeface="Arial" charset="0"/>
              </a:rPr>
              <a:t>To solve new and emerging practical problems.</a:t>
            </a:r>
          </a:p>
        </p:txBody>
      </p:sp>
      <p:sp>
        <p:nvSpPr>
          <p:cNvPr id="5124" name="Text Box 8"/>
          <p:cNvSpPr txBox="1">
            <a:spLocks noChangeArrowheads="1"/>
          </p:cNvSpPr>
          <p:nvPr/>
        </p:nvSpPr>
        <p:spPr bwMode="auto">
          <a:xfrm>
            <a:off x="1981200" y="6369050"/>
            <a:ext cx="7010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1  Describe the usefulness of a conceptual framework.</a:t>
            </a:r>
          </a:p>
        </p:txBody>
      </p:sp>
      <p:sp>
        <p:nvSpPr>
          <p:cNvPr id="6"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rgbClr val="0000E2"/>
                </a:solidFill>
                <a:effectLst/>
                <a:ea typeface="+mn-ea"/>
                <a:cs typeface="+mn-cs"/>
              </a:rPr>
              <a:t>Conceptual Framework</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565" name="Rectangle 5"/>
          <p:cNvSpPr>
            <a:spLocks noChangeArrowheads="1"/>
          </p:cNvSpPr>
          <p:nvPr/>
        </p:nvSpPr>
        <p:spPr bwMode="auto">
          <a:xfrm>
            <a:off x="685800" y="4953000"/>
            <a:ext cx="8229600"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a:latin typeface="Arial" charset="0"/>
              </a:rPr>
              <a:t>Information is </a:t>
            </a:r>
            <a:r>
              <a:rPr lang="en-US" sz="2000" b="1">
                <a:solidFill>
                  <a:schemeClr val="tx2"/>
                </a:solidFill>
                <a:latin typeface="Arial" charset="0"/>
              </a:rPr>
              <a:t>material </a:t>
            </a:r>
            <a:r>
              <a:rPr lang="en-US" sz="2000">
                <a:latin typeface="Arial" charset="0"/>
              </a:rPr>
              <a:t>if omitting it or misstating it could influence decisions that users make on the basis of the reported financial information. </a:t>
            </a:r>
          </a:p>
        </p:txBody>
      </p:sp>
      <p:sp>
        <p:nvSpPr>
          <p:cNvPr id="24580" name="Text Box 6"/>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sp>
        <p:nvSpPr>
          <p:cNvPr id="24581" name="AutoShape 7"/>
          <p:cNvSpPr>
            <a:spLocks noChangeArrowheads="1"/>
          </p:cNvSpPr>
          <p:nvPr/>
        </p:nvSpPr>
        <p:spPr bwMode="auto">
          <a:xfrm rot="10800000">
            <a:off x="6727825"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4584"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Quality—Relevance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4"/>
          <p:cNvSpPr txBox="1">
            <a:spLocks noChangeArrowheads="1"/>
          </p:cNvSpPr>
          <p:nvPr/>
        </p:nvSpPr>
        <p:spPr bwMode="auto">
          <a:xfrm>
            <a:off x="8229600" y="6369050"/>
            <a:ext cx="685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a:t>
            </a:r>
          </a:p>
        </p:txBody>
      </p:sp>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6"/>
          <p:cNvSpPr txBox="1">
            <a:spLocks noChangeArrowheads="1"/>
          </p:cNvSpPr>
          <p:nvPr/>
        </p:nvSpPr>
        <p:spPr bwMode="auto">
          <a:xfrm>
            <a:off x="304800" y="3870325"/>
            <a:ext cx="24384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1400" b="1">
                <a:solidFill>
                  <a:srgbClr val="800000"/>
                </a:solidFill>
                <a:latin typeface="Arial" charset="0"/>
              </a:rPr>
              <a:t>Illustration 2-7</a:t>
            </a:r>
            <a:r>
              <a:rPr lang="en-US" sz="1400" b="1">
                <a:solidFill>
                  <a:srgbClr val="000000"/>
                </a:solidFill>
                <a:latin typeface="Arial" charset="0"/>
              </a:rPr>
              <a:t> </a:t>
            </a:r>
          </a:p>
          <a:p>
            <a:pPr algn="l"/>
            <a:r>
              <a:rPr lang="en-US" sz="1400" b="1">
                <a:solidFill>
                  <a:srgbClr val="000000"/>
                </a:solidFill>
                <a:latin typeface="Arial" charset="0"/>
              </a:rPr>
              <a:t>Conceptual Framework for Financial Reporting</a:t>
            </a:r>
          </a:p>
        </p:txBody>
      </p:sp>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4618" name="Text Box 10"/>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b="1" dirty="0" smtClean="0">
                <a:solidFill>
                  <a:schemeClr val="bg1"/>
                </a:solidFill>
                <a:effectLst>
                  <a:outerShdw blurRad="38100" dist="38100" dir="2700000" algn="tl">
                    <a:srgbClr val="000000"/>
                  </a:outerShdw>
                </a:effectLst>
                <a:latin typeface="Arial" charset="0"/>
              </a:rPr>
              <a:t>Faithful Representation</a:t>
            </a:r>
          </a:p>
        </p:txBody>
      </p:sp>
      <p:sp>
        <p:nvSpPr>
          <p:cNvPr id="26635" name="AutoShape 11"/>
          <p:cNvSpPr>
            <a:spLocks noChangeArrowheads="1"/>
          </p:cNvSpPr>
          <p:nvPr/>
        </p:nvSpPr>
        <p:spPr bwMode="auto">
          <a:xfrm>
            <a:off x="2438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Quality—Faithful Representation</a:t>
            </a:r>
          </a:p>
        </p:txBody>
      </p:sp>
      <p:sp>
        <p:nvSpPr>
          <p:cNvPr id="27651" name="Rectangle 5"/>
          <p:cNvSpPr>
            <a:spLocks noChangeArrowheads="1"/>
          </p:cNvSpPr>
          <p:nvPr/>
        </p:nvSpPr>
        <p:spPr bwMode="auto">
          <a:xfrm>
            <a:off x="685800" y="4967288"/>
            <a:ext cx="81534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b="1">
                <a:solidFill>
                  <a:schemeClr val="tx2"/>
                </a:solidFill>
                <a:latin typeface="Arial" charset="0"/>
              </a:rPr>
              <a:t>Faithful representation</a:t>
            </a:r>
            <a:r>
              <a:rPr lang="en-US" sz="2000">
                <a:latin typeface="Arial" charset="0"/>
              </a:rPr>
              <a:t> means that the numbers and descriptions match what really existed or happened.</a:t>
            </a:r>
          </a:p>
        </p:txBody>
      </p:sp>
      <p:sp>
        <p:nvSpPr>
          <p:cNvPr id="27652" name="Text Box 6"/>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b="1">
                <a:solidFill>
                  <a:schemeClr val="tx2"/>
                </a:solidFill>
                <a:latin typeface="Arial" charset="0"/>
              </a:rPr>
              <a:t>Completeness</a:t>
            </a:r>
            <a:r>
              <a:rPr lang="en-US" sz="2000">
                <a:latin typeface="Arial" charset="0"/>
              </a:rPr>
              <a:t> means that all the information that is necessary for faithful representation is provided.</a:t>
            </a:r>
          </a:p>
        </p:txBody>
      </p:sp>
      <p:sp>
        <p:nvSpPr>
          <p:cNvPr id="28675" name="Text Box 5"/>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AutoShape 7"/>
          <p:cNvSpPr>
            <a:spLocks noChangeArrowheads="1"/>
          </p:cNvSpPr>
          <p:nvPr/>
        </p:nvSpPr>
        <p:spPr bwMode="auto">
          <a:xfrm rot="10800000">
            <a:off x="36576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8680"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Quality—Faithful Representation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08"/>
                                        </p:tgtEl>
                                        <p:attrNameLst>
                                          <p:attrName>style.visibility</p:attrName>
                                        </p:attrNameLst>
                                      </p:cBhvr>
                                      <p:to>
                                        <p:strVal val="visible"/>
                                      </p:to>
                                    </p:set>
                                    <p:animEffect transition="in" filter="wipe(left)">
                                      <p:cBhvr>
                                        <p:cTn id="7"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b="1">
                <a:solidFill>
                  <a:schemeClr val="tx2"/>
                </a:solidFill>
                <a:latin typeface="Arial" charset="0"/>
              </a:rPr>
              <a:t>Neutrality </a:t>
            </a:r>
            <a:r>
              <a:rPr lang="en-US" sz="2000">
                <a:latin typeface="Arial" charset="0"/>
              </a:rPr>
              <a:t>means that a company cannot select information to favor one set of interested parties over another.</a:t>
            </a:r>
          </a:p>
        </p:txBody>
      </p:sp>
      <p:sp>
        <p:nvSpPr>
          <p:cNvPr id="29699" name="Text Box 5"/>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AutoShape 7"/>
          <p:cNvSpPr>
            <a:spLocks noChangeArrowheads="1"/>
          </p:cNvSpPr>
          <p:nvPr/>
        </p:nvSpPr>
        <p:spPr bwMode="auto">
          <a:xfrm rot="10800000">
            <a:off x="5127625"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9704"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Quality—Faithful Representation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wipe(left)">
                                      <p:cBhvr>
                                        <p:cTn id="7" dur="500"/>
                                        <p:tgtEl>
                                          <p:spTgt spid="33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a:latin typeface="Arial" charset="0"/>
              </a:rPr>
              <a:t>An information item that is </a:t>
            </a:r>
            <a:r>
              <a:rPr lang="en-US" sz="2000" b="1">
                <a:solidFill>
                  <a:schemeClr val="tx2"/>
                </a:solidFill>
                <a:latin typeface="Arial" charset="0"/>
              </a:rPr>
              <a:t>free from error</a:t>
            </a:r>
            <a:r>
              <a:rPr lang="en-US" sz="2000">
                <a:latin typeface="Arial" charset="0"/>
              </a:rPr>
              <a:t> will be a more accurate (faithful) representation of a financial item.</a:t>
            </a:r>
          </a:p>
        </p:txBody>
      </p:sp>
      <p:sp>
        <p:nvSpPr>
          <p:cNvPr id="30723" name="Text Box 5"/>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AutoShape 7"/>
          <p:cNvSpPr>
            <a:spLocks noChangeArrowheads="1"/>
          </p:cNvSpPr>
          <p:nvPr/>
        </p:nvSpPr>
        <p:spPr bwMode="auto">
          <a:xfrm rot="10800000">
            <a:off x="66294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0728"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Fundamental Quality—Faithful Representation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4"/>
                                        </p:tgtEl>
                                        <p:attrNameLst>
                                          <p:attrName>style.visibility</p:attrName>
                                        </p:attrNameLst>
                                      </p:cBhvr>
                                      <p:to>
                                        <p:strVal val="visible"/>
                                      </p:to>
                                    </p:set>
                                    <p:animEffect transition="in" filter="wipe(left)">
                                      <p:cBhvr>
                                        <p:cTn id="7" dur="500"/>
                                        <p:tgtEl>
                                          <p:spTgt spid="33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Enhancing Qualities</a:t>
            </a:r>
          </a:p>
        </p:txBody>
      </p:sp>
      <p:sp>
        <p:nvSpPr>
          <p:cNvPr id="31747" name="Text Box 5"/>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317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7" name="Rectangle 9"/>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a:latin typeface="Arial" charset="0"/>
              </a:rPr>
              <a:t>Information that is measured and reported in a similar manner for different companies is considered </a:t>
            </a:r>
            <a:r>
              <a:rPr lang="en-US" sz="2000" b="1">
                <a:solidFill>
                  <a:schemeClr val="tx2"/>
                </a:solidFill>
                <a:latin typeface="Arial" charset="0"/>
              </a:rPr>
              <a:t>comparable</a:t>
            </a:r>
            <a:r>
              <a:rPr lang="en-US" sz="2000">
                <a:latin typeface="Arial" charset="0"/>
              </a:rPr>
              <a:t>.</a:t>
            </a:r>
          </a:p>
        </p:txBody>
      </p:sp>
      <p:sp>
        <p:nvSpPr>
          <p:cNvPr id="31750" name="AutoShape 10"/>
          <p:cNvSpPr>
            <a:spLocks noChangeArrowheads="1"/>
          </p:cNvSpPr>
          <p:nvPr/>
        </p:nvSpPr>
        <p:spPr bwMode="auto">
          <a:xfrm rot="10800000">
            <a:off x="23939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7"/>
                                        </p:tgtEl>
                                        <p:attrNameLst>
                                          <p:attrName>style.visibility</p:attrName>
                                        </p:attrNameLst>
                                      </p:cBhvr>
                                      <p:to>
                                        <p:strVal val="visible"/>
                                      </p:to>
                                    </p:set>
                                    <p:animEffect transition="in" filter="wipe(left)">
                                      <p:cBhvr>
                                        <p:cTn id="7" dur="500"/>
                                        <p:tgtEl>
                                          <p:spTgt spid="334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Enhancing Qualities</a:t>
            </a:r>
          </a:p>
        </p:txBody>
      </p:sp>
      <p:sp>
        <p:nvSpPr>
          <p:cNvPr id="32771" name="Text Box 4"/>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2"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b="1">
                <a:solidFill>
                  <a:schemeClr val="tx2"/>
                </a:solidFill>
                <a:latin typeface="Arial" charset="0"/>
              </a:rPr>
              <a:t>Verifiability</a:t>
            </a:r>
            <a:r>
              <a:rPr lang="en-US" sz="2000">
                <a:latin typeface="Arial" charset="0"/>
              </a:rPr>
              <a:t> occurs when independent measurers, using the same methods, obtain similar results.</a:t>
            </a:r>
          </a:p>
        </p:txBody>
      </p:sp>
      <p:sp>
        <p:nvSpPr>
          <p:cNvPr id="32774" name="AutoShape 7"/>
          <p:cNvSpPr>
            <a:spLocks noChangeArrowheads="1"/>
          </p:cNvSpPr>
          <p:nvPr/>
        </p:nvSpPr>
        <p:spPr bwMode="auto">
          <a:xfrm rot="10800000">
            <a:off x="39941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2"/>
                                        </p:tgtEl>
                                        <p:attrNameLst>
                                          <p:attrName>style.visibility</p:attrName>
                                        </p:attrNameLst>
                                      </p:cBhvr>
                                      <p:to>
                                        <p:strVal val="visible"/>
                                      </p:to>
                                    </p:set>
                                    <p:animEffect transition="in" filter="wipe(left)">
                                      <p:cBhvr>
                                        <p:cTn id="7" dur="500"/>
                                        <p:tgtEl>
                                          <p:spTgt spid="33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Enhancing Qualities</a:t>
            </a:r>
          </a:p>
        </p:txBody>
      </p:sp>
      <p:sp>
        <p:nvSpPr>
          <p:cNvPr id="33795" name="Text Box 4"/>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0"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b="1">
                <a:solidFill>
                  <a:schemeClr val="tx2"/>
                </a:solidFill>
                <a:latin typeface="Arial" charset="0"/>
              </a:rPr>
              <a:t>Timeliness</a:t>
            </a:r>
            <a:r>
              <a:rPr lang="en-US" sz="2000">
                <a:latin typeface="Arial" charset="0"/>
              </a:rPr>
              <a:t> means having information available to decision-makers before it loses its capacity to influence decisions.</a:t>
            </a:r>
          </a:p>
        </p:txBody>
      </p:sp>
      <p:sp>
        <p:nvSpPr>
          <p:cNvPr id="33798" name="AutoShape 7"/>
          <p:cNvSpPr>
            <a:spLocks noChangeArrowheads="1"/>
          </p:cNvSpPr>
          <p:nvPr/>
        </p:nvSpPr>
        <p:spPr bwMode="auto">
          <a:xfrm rot="10800000">
            <a:off x="596900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50"/>
                                        </p:tgtEl>
                                        <p:attrNameLst>
                                          <p:attrName>style.visibility</p:attrName>
                                        </p:attrNameLst>
                                      </p:cBhvr>
                                      <p:to>
                                        <p:strVal val="visible"/>
                                      </p:to>
                                    </p:set>
                                    <p:animEffect transition="in" filter="wipe(left)">
                                      <p:cBhvr>
                                        <p:cTn id="7" dur="500"/>
                                        <p:tgtEl>
                                          <p:spTgt spid="338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600" b="1">
                <a:latin typeface="Arial" charset="0"/>
              </a:rPr>
              <a:t>Enhancing Qualities</a:t>
            </a:r>
          </a:p>
        </p:txBody>
      </p:sp>
      <p:sp>
        <p:nvSpPr>
          <p:cNvPr id="34819" name="Text Box 4"/>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  Identify the qualitative characteristics of accounting information.</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98"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buSzPct val="80000"/>
            </a:pPr>
            <a:r>
              <a:rPr lang="en-US" sz="2000" b="1">
                <a:solidFill>
                  <a:schemeClr val="tx2"/>
                </a:solidFill>
                <a:latin typeface="Arial" charset="0"/>
              </a:rPr>
              <a:t>Understandability</a:t>
            </a:r>
            <a:r>
              <a:rPr lang="en-US" sz="2000">
                <a:latin typeface="Arial" charset="0"/>
              </a:rPr>
              <a:t> is the quality of information that lets reasonably informed users see its significance.</a:t>
            </a:r>
          </a:p>
        </p:txBody>
      </p:sp>
      <p:sp>
        <p:nvSpPr>
          <p:cNvPr id="34822" name="AutoShape 7"/>
          <p:cNvSpPr>
            <a:spLocks noChangeArrowheads="1"/>
          </p:cNvSpPr>
          <p:nvPr/>
        </p:nvSpPr>
        <p:spPr bwMode="auto">
          <a:xfrm rot="10800000">
            <a:off x="75501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Fundamental Concepts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8"/>
                                        </p:tgtEl>
                                        <p:attrNameLst>
                                          <p:attrName>style.visibility</p:attrName>
                                        </p:attrNameLst>
                                      </p:cBhvr>
                                      <p:to>
                                        <p:strVal val="visible"/>
                                      </p:to>
                                    </p:set>
                                    <p:animEffect transition="in" filter="wipe(left)">
                                      <p:cBhvr>
                                        <p:cTn id="7" dur="500"/>
                                        <p:tgtEl>
                                          <p:spTgt spid="340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1026"/>
          <p:cNvSpPr>
            <a:spLocks noGrp="1" noChangeArrowheads="1"/>
          </p:cNvSpPr>
          <p:nvPr>
            <p:ph type="body" idx="4294967295"/>
          </p:nvPr>
        </p:nvSpPr>
        <p:spPr>
          <a:xfrm>
            <a:off x="609600" y="1981200"/>
            <a:ext cx="8077200" cy="19050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marL="0" indent="0">
              <a:lnSpc>
                <a:spcPct val="125000"/>
              </a:lnSpc>
              <a:spcBef>
                <a:spcPct val="0"/>
              </a:spcBef>
              <a:buFont typeface="Wingdings" pitchFamily="2" charset="2"/>
              <a:buNone/>
              <a:defRPr/>
            </a:pPr>
            <a:r>
              <a:rPr lang="en-US" sz="2300" b="0" kern="1200" dirty="0" smtClean="0">
                <a:solidFill>
                  <a:schemeClr val="tx1"/>
                </a:solidFill>
                <a:effectLst/>
              </a:rPr>
              <a:t>A conceptual framework underlying financial accounting is important because it can lead to consistent standards and it prescribes the nature, function, and limits of financial accounting and financial statements.</a:t>
            </a:r>
          </a:p>
        </p:txBody>
      </p:sp>
      <p:sp>
        <p:nvSpPr>
          <p:cNvPr id="6147" name="Text Box 1033"/>
          <p:cNvSpPr txBox="1">
            <a:spLocks noChangeArrowheads="1"/>
          </p:cNvSpPr>
          <p:nvPr/>
        </p:nvSpPr>
        <p:spPr bwMode="auto">
          <a:xfrm>
            <a:off x="1981200" y="6369050"/>
            <a:ext cx="7010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1  Describe the usefulness of a conceptual framework.</a:t>
            </a:r>
          </a:p>
        </p:txBody>
      </p:sp>
      <p:sp>
        <p:nvSpPr>
          <p:cNvPr id="6"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rgbClr val="0000E2"/>
                </a:solidFill>
                <a:effectLst/>
                <a:ea typeface="+mn-ea"/>
                <a:cs typeface="+mn-cs"/>
              </a:rPr>
              <a:t>Conceptual Framework</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50" name="Rectangle 1039"/>
          <p:cNvSpPr>
            <a:spLocks noChangeArrowheads="1"/>
          </p:cNvSpPr>
          <p:nvPr/>
        </p:nvSpPr>
        <p:spPr bwMode="auto">
          <a:xfrm>
            <a:off x="609600" y="1371600"/>
            <a:ext cx="47244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900" b="1">
                <a:solidFill>
                  <a:srgbClr val="800000"/>
                </a:solidFill>
                <a:latin typeface="Arial" charset="0"/>
              </a:rPr>
              <a:t>Question  </a:t>
            </a:r>
            <a:r>
              <a:rPr lang="en-US" sz="2300">
                <a:latin typeface="Arial" charset="0"/>
              </a:rPr>
              <a:t>(true or false):</a:t>
            </a:r>
          </a:p>
        </p:txBody>
      </p:sp>
      <p:sp>
        <p:nvSpPr>
          <p:cNvPr id="9" name="AutoShape 2060"/>
          <p:cNvSpPr>
            <a:spLocks noChangeArrowheads="1"/>
          </p:cNvSpPr>
          <p:nvPr/>
        </p:nvSpPr>
        <p:spPr bwMode="auto">
          <a:xfrm>
            <a:off x="3581400" y="4038600"/>
            <a:ext cx="1600200" cy="609600"/>
          </a:xfrm>
          <a:prstGeom prst="flowChartAlternateProcess">
            <a:avLst/>
          </a:prstGeom>
          <a:noFill/>
          <a:ln>
            <a:noFill/>
          </a:ln>
          <a:effectLst/>
          <a:extLst>
            <a:ext uri="{909E8E84-426E-40DD-AFC4-6F175D3DCCD1}">
              <a14:hiddenFill xmlns:a14="http://schemas.microsoft.com/office/drawing/2010/main">
                <a:solidFill>
                  <a:srgbClr val="F5E56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000" b="1">
                <a:solidFill>
                  <a:srgbClr val="800000"/>
                </a:solidFill>
                <a:latin typeface="Arial" charset="0"/>
              </a:rPr>
              <a:t>True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3505200"/>
            <a:ext cx="4113212" cy="533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36869"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3687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36872"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36874"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5"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
          <p:cNvSpPr txBox="1">
            <a:spLocks noChangeArrowheads="1"/>
          </p:cNvSpPr>
          <p:nvPr/>
        </p:nvSpPr>
        <p:spPr bwMode="auto">
          <a:xfrm>
            <a:off x="8229600" y="6369050"/>
            <a:ext cx="685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5</a:t>
            </a:r>
          </a:p>
        </p:txBody>
      </p:sp>
      <p:pic>
        <p:nvPicPr>
          <p:cNvPr id="378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Text Box 6"/>
          <p:cNvSpPr txBox="1">
            <a:spLocks noChangeArrowheads="1"/>
          </p:cNvSpPr>
          <p:nvPr/>
        </p:nvSpPr>
        <p:spPr bwMode="auto">
          <a:xfrm>
            <a:off x="304800" y="3870325"/>
            <a:ext cx="24384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1400" b="1">
                <a:solidFill>
                  <a:srgbClr val="800000"/>
                </a:solidFill>
                <a:latin typeface="Arial" charset="0"/>
              </a:rPr>
              <a:t>Illustration 2-7</a:t>
            </a:r>
            <a:r>
              <a:rPr lang="en-US" sz="1400" b="1">
                <a:solidFill>
                  <a:srgbClr val="000000"/>
                </a:solidFill>
                <a:latin typeface="Arial" charset="0"/>
              </a:rPr>
              <a:t> </a:t>
            </a:r>
          </a:p>
          <a:p>
            <a:pPr algn="l"/>
            <a:r>
              <a:rPr lang="en-US" sz="1400" b="1">
                <a:solidFill>
                  <a:srgbClr val="000000"/>
                </a:solidFill>
                <a:latin typeface="Arial" charset="0"/>
              </a:rPr>
              <a:t>Conceptual Framework for Financial Reporting</a:t>
            </a:r>
          </a:p>
        </p:txBody>
      </p:sp>
      <p:pic>
        <p:nvPicPr>
          <p:cNvPr id="378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3050" name="Text Box 10"/>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b="1" dirty="0" smtClean="0">
                <a:solidFill>
                  <a:schemeClr val="bg1"/>
                </a:solidFill>
                <a:effectLst>
                  <a:outerShdw blurRad="38100" dist="38100" dir="2700000" algn="tl">
                    <a:srgbClr val="000000"/>
                  </a:outerShdw>
                </a:effectLst>
                <a:latin typeface="Arial" charset="0"/>
              </a:rPr>
              <a:t>Basic Elements</a:t>
            </a:r>
          </a:p>
        </p:txBody>
      </p:sp>
      <p:sp>
        <p:nvSpPr>
          <p:cNvPr id="37899" name="AutoShape 11"/>
          <p:cNvSpPr>
            <a:spLocks noChangeArrowheads="1"/>
          </p:cNvSpPr>
          <p:nvPr/>
        </p:nvSpPr>
        <p:spPr bwMode="auto">
          <a:xfrm>
            <a:off x="5486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267200" y="3276600"/>
            <a:ext cx="4114800"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Investment by owners</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Distribution to owners</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Comprehensive income</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Revenue</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Expenses</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Gains</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Losses</a:t>
            </a:r>
          </a:p>
        </p:txBody>
      </p:sp>
      <p:sp>
        <p:nvSpPr>
          <p:cNvPr id="38915" name="Rectangle 8"/>
          <p:cNvSpPr>
            <a:spLocks noChangeArrowheads="1"/>
          </p:cNvSpPr>
          <p:nvPr/>
        </p:nvSpPr>
        <p:spPr bwMode="auto">
          <a:xfrm>
            <a:off x="609600" y="1371600"/>
            <a:ext cx="81534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200" b="1">
                <a:solidFill>
                  <a:srgbClr val="800000"/>
                </a:solidFill>
                <a:latin typeface="Arial" charset="0"/>
              </a:rPr>
              <a:t>Concepts Statement No. 6</a:t>
            </a:r>
            <a:r>
              <a:rPr lang="en-US" sz="2200" i="1">
                <a:latin typeface="Arial" charset="0"/>
              </a:rPr>
              <a:t>  </a:t>
            </a:r>
            <a:r>
              <a:rPr lang="en-US" sz="2200">
                <a:latin typeface="Arial" charset="0"/>
              </a:rPr>
              <a:t>defines ten interrelated elements that relate to measuring the performance and financial status of a business enterprise.</a:t>
            </a:r>
          </a:p>
        </p:txBody>
      </p:sp>
      <p:sp>
        <p:nvSpPr>
          <p:cNvPr id="38916" name="Rectangle 9"/>
          <p:cNvSpPr>
            <a:spLocks noChangeArrowheads="1"/>
          </p:cNvSpPr>
          <p:nvPr/>
        </p:nvSpPr>
        <p:spPr bwMode="auto">
          <a:xfrm>
            <a:off x="1219200" y="3276600"/>
            <a:ext cx="24384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Assets</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Liabilities</a:t>
            </a:r>
          </a:p>
          <a:p>
            <a:pPr marL="568325" lvl="1" indent="-454025" algn="l">
              <a:lnSpc>
                <a:spcPct val="110000"/>
              </a:lnSpc>
              <a:spcAft>
                <a:spcPct val="20000"/>
              </a:spcAft>
              <a:buClr>
                <a:srgbClr val="800000"/>
              </a:buClr>
              <a:buSzPct val="80000"/>
              <a:buFont typeface="Wingdings" pitchFamily="2" charset="2"/>
              <a:buChar char="u"/>
            </a:pPr>
            <a:r>
              <a:rPr lang="en-US" sz="2000">
                <a:solidFill>
                  <a:schemeClr val="bg2"/>
                </a:solidFill>
                <a:latin typeface="Arial" charset="0"/>
              </a:rPr>
              <a:t>Equity</a:t>
            </a:r>
          </a:p>
        </p:txBody>
      </p:sp>
      <p:sp>
        <p:nvSpPr>
          <p:cNvPr id="38917" name="Rectangle 10"/>
          <p:cNvSpPr>
            <a:spLocks noChangeArrowheads="1"/>
          </p:cNvSpPr>
          <p:nvPr/>
        </p:nvSpPr>
        <p:spPr bwMode="auto">
          <a:xfrm>
            <a:off x="762000" y="2819400"/>
            <a:ext cx="327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200" b="1" u="sng">
                <a:latin typeface="Arial" charset="0"/>
              </a:rPr>
              <a:t>“Moment in Time”</a:t>
            </a:r>
          </a:p>
        </p:txBody>
      </p:sp>
      <p:sp>
        <p:nvSpPr>
          <p:cNvPr id="38918" name="Rectangle 11"/>
          <p:cNvSpPr>
            <a:spLocks noChangeArrowheads="1"/>
          </p:cNvSpPr>
          <p:nvPr/>
        </p:nvSpPr>
        <p:spPr bwMode="auto">
          <a:xfrm>
            <a:off x="4191000" y="2819400"/>
            <a:ext cx="3886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200" b="1" u="sng">
                <a:latin typeface="Arial" charset="0"/>
              </a:rPr>
              <a:t>“Period of Time”</a:t>
            </a:r>
          </a:p>
        </p:txBody>
      </p:sp>
      <p:sp>
        <p:nvSpPr>
          <p:cNvPr id="38919" name="Text Box 13"/>
          <p:cNvSpPr txBox="1">
            <a:spLocks noChangeArrowheads="1"/>
          </p:cNvSpPr>
          <p:nvPr/>
        </p:nvSpPr>
        <p:spPr bwMode="auto">
          <a:xfrm>
            <a:off x="2667000" y="6369050"/>
            <a:ext cx="6324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5  Define the basic elements of financial statements.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Basic Elements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9" name="Rectangle 12"/>
          <p:cNvSpPr>
            <a:spLocks noGrp="1" noChangeArrowheads="1"/>
          </p:cNvSpPr>
          <p:nvPr>
            <p:ph type="body" idx="4294967295"/>
          </p:nvPr>
        </p:nvSpPr>
        <p:spPr>
          <a:xfrm>
            <a:off x="533400" y="1981200"/>
            <a:ext cx="8458200" cy="3733800"/>
          </a:xfrm>
          <a:solidFill>
            <a:schemeClr val="bg1"/>
          </a:solidFill>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marL="0" indent="0">
              <a:lnSpc>
                <a:spcPct val="125000"/>
              </a:lnSpc>
              <a:spcBef>
                <a:spcPct val="50000"/>
              </a:spcBef>
              <a:buClr>
                <a:schemeClr val="tx1"/>
              </a:buClr>
              <a:buSzTx/>
              <a:buFont typeface="Wingdings" pitchFamily="2" charset="2"/>
              <a:buNone/>
            </a:pPr>
            <a:r>
              <a:rPr lang="en-US" sz="2300" b="0" smtClean="0">
                <a:effectLst/>
              </a:rPr>
              <a:t>According to the FASB conceptual framework, an entity’s revenue may result from</a:t>
            </a:r>
          </a:p>
          <a:p>
            <a:pPr marL="685800" lvl="1" indent="-457200">
              <a:lnSpc>
                <a:spcPct val="125000"/>
              </a:lnSpc>
              <a:spcBef>
                <a:spcPct val="50000"/>
              </a:spcBef>
              <a:buClr>
                <a:schemeClr val="tx1"/>
              </a:buClr>
              <a:buSzTx/>
              <a:buFont typeface="Wingdings" pitchFamily="2" charset="2"/>
              <a:buAutoNum type="alphaLcPeriod"/>
            </a:pPr>
            <a:r>
              <a:rPr lang="en-US" sz="2300" b="0" smtClean="0">
                <a:effectLst/>
              </a:rPr>
              <a:t>A decrease in an asset from primary operations.</a:t>
            </a:r>
          </a:p>
          <a:p>
            <a:pPr marL="685800" lvl="1" indent="-457200">
              <a:lnSpc>
                <a:spcPct val="125000"/>
              </a:lnSpc>
              <a:spcBef>
                <a:spcPct val="50000"/>
              </a:spcBef>
              <a:buClr>
                <a:schemeClr val="tx1"/>
              </a:buClr>
              <a:buSzTx/>
              <a:buFont typeface="Wingdings" pitchFamily="2" charset="2"/>
              <a:buAutoNum type="alphaLcPeriod"/>
            </a:pPr>
            <a:r>
              <a:rPr lang="en-US" sz="2300" b="0" smtClean="0">
                <a:effectLst/>
              </a:rPr>
              <a:t>An increase in an asset from incidental transactions.</a:t>
            </a:r>
          </a:p>
          <a:p>
            <a:pPr marL="685800" lvl="1" indent="-457200">
              <a:lnSpc>
                <a:spcPct val="125000"/>
              </a:lnSpc>
              <a:spcBef>
                <a:spcPct val="50000"/>
              </a:spcBef>
              <a:buClr>
                <a:schemeClr val="tx1"/>
              </a:buClr>
              <a:buSzTx/>
              <a:buFont typeface="Wingdings" pitchFamily="2" charset="2"/>
              <a:buAutoNum type="alphaLcPeriod"/>
            </a:pPr>
            <a:r>
              <a:rPr lang="en-US" sz="2300" b="0" smtClean="0">
                <a:effectLst/>
              </a:rPr>
              <a:t>An increase in a liability from incidental transactions.</a:t>
            </a:r>
          </a:p>
          <a:p>
            <a:pPr marL="685800" lvl="1" indent="-457200">
              <a:lnSpc>
                <a:spcPct val="125000"/>
              </a:lnSpc>
              <a:spcBef>
                <a:spcPct val="50000"/>
              </a:spcBef>
              <a:buClr>
                <a:schemeClr val="tx1"/>
              </a:buClr>
              <a:buSzTx/>
              <a:buFont typeface="Wingdings" pitchFamily="2" charset="2"/>
              <a:buAutoNum type="alphaLcPeriod"/>
            </a:pPr>
            <a:r>
              <a:rPr lang="en-US" sz="2300" b="0" smtClean="0">
                <a:effectLst/>
              </a:rPr>
              <a:t>A decrease in a liability from primary operations.</a:t>
            </a:r>
          </a:p>
        </p:txBody>
      </p:sp>
      <p:sp>
        <p:nvSpPr>
          <p:cNvPr id="39940" name="Text Box 18"/>
          <p:cNvSpPr txBox="1">
            <a:spLocks noChangeArrowheads="1"/>
          </p:cNvSpPr>
          <p:nvPr/>
        </p:nvSpPr>
        <p:spPr bwMode="auto">
          <a:xfrm>
            <a:off x="2667000" y="6369050"/>
            <a:ext cx="6324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5  Define the basic elements of financial statements.</a:t>
            </a:r>
          </a:p>
        </p:txBody>
      </p:sp>
      <p:sp>
        <p:nvSpPr>
          <p:cNvPr id="8" name="Rounded Rectangle 7"/>
          <p:cNvSpPr>
            <a:spLocks noChangeArrowheads="1"/>
          </p:cNvSpPr>
          <p:nvPr/>
        </p:nvSpPr>
        <p:spPr bwMode="auto">
          <a:xfrm>
            <a:off x="685800" y="4876800"/>
            <a:ext cx="7239000" cy="609600"/>
          </a:xfrm>
          <a:prstGeom prst="roundRect">
            <a:avLst>
              <a:gd name="adj" fmla="val 16667"/>
            </a:avLst>
          </a:prstGeom>
          <a:noFill/>
          <a:ln w="38100" cap="sq" algn="ctr">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Second Level:  Basic Elements</a:t>
            </a:r>
          </a:p>
        </p:txBody>
      </p:sp>
      <p:sp>
        <p:nvSpPr>
          <p:cNvPr id="39944" name="Text Box 1045"/>
          <p:cNvSpPr txBox="1">
            <a:spLocks noChangeArrowheads="1"/>
          </p:cNvSpPr>
          <p:nvPr/>
        </p:nvSpPr>
        <p:spPr bwMode="auto">
          <a:xfrm>
            <a:off x="609600" y="1371600"/>
            <a:ext cx="8229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000" b="1">
                <a:solidFill>
                  <a:srgbClr val="800000"/>
                </a:solidFill>
                <a:latin typeface="Arial" charset="0"/>
              </a:rPr>
              <a:t>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4114800"/>
            <a:ext cx="4113212" cy="533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40965"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4096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40968"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9"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40970"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1"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4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7180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Text Box 4"/>
          <p:cNvSpPr txBox="1">
            <a:spLocks noChangeArrowheads="1"/>
          </p:cNvSpPr>
          <p:nvPr/>
        </p:nvSpPr>
        <p:spPr bwMode="auto">
          <a:xfrm>
            <a:off x="8229600" y="6369050"/>
            <a:ext cx="685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6</a:t>
            </a:r>
          </a:p>
        </p:txBody>
      </p:sp>
      <p:sp>
        <p:nvSpPr>
          <p:cNvPr id="41990" name="Text Box 6"/>
          <p:cNvSpPr txBox="1">
            <a:spLocks noChangeArrowheads="1"/>
          </p:cNvSpPr>
          <p:nvPr/>
        </p:nvSpPr>
        <p:spPr bwMode="auto">
          <a:xfrm>
            <a:off x="152400" y="5029200"/>
            <a:ext cx="22098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1400" b="1">
                <a:solidFill>
                  <a:srgbClr val="800000"/>
                </a:solidFill>
                <a:latin typeface="Arial" charset="0"/>
              </a:rPr>
              <a:t>Illustration 2-7</a:t>
            </a:r>
            <a:r>
              <a:rPr lang="en-US" sz="1400" b="1">
                <a:solidFill>
                  <a:srgbClr val="000000"/>
                </a:solidFill>
                <a:latin typeface="Arial" charset="0"/>
              </a:rPr>
              <a:t> </a:t>
            </a:r>
          </a:p>
          <a:p>
            <a:pPr algn="l"/>
            <a:r>
              <a:rPr lang="en-US" sz="1400" b="1">
                <a:solidFill>
                  <a:srgbClr val="000000"/>
                </a:solidFill>
                <a:latin typeface="Arial" charset="0"/>
              </a:rPr>
              <a:t>Conceptual Framework for Financial Reporting</a:t>
            </a:r>
          </a:p>
        </p:txBody>
      </p:sp>
      <p:pic>
        <p:nvPicPr>
          <p:cNvPr id="4199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4" name="Rectangle 13"/>
          <p:cNvSpPr>
            <a:spLocks noChangeArrowheads="1"/>
          </p:cNvSpPr>
          <p:nvPr/>
        </p:nvSpPr>
        <p:spPr bwMode="auto">
          <a:xfrm>
            <a:off x="609600" y="1349375"/>
            <a:ext cx="83058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200">
                <a:latin typeface="Arial" charset="0"/>
              </a:rPr>
              <a:t>The FASB sets forth most of these concepts in its </a:t>
            </a:r>
            <a:r>
              <a:rPr lang="en-US" sz="2200" b="1">
                <a:latin typeface="Arial" charset="0"/>
              </a:rPr>
              <a:t>Statement of Financial Accounting Concepts No. 5</a:t>
            </a:r>
            <a:r>
              <a:rPr lang="en-US" sz="2200">
                <a:latin typeface="Arial" charset="0"/>
              </a:rPr>
              <a:t>, “Recognition and Measurement in Financial Statements of Business Enterprises.”</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4"/>
          <p:cNvSpPr txBox="1">
            <a:spLocks noChangeArrowheads="1"/>
          </p:cNvSpPr>
          <p:nvPr/>
        </p:nvSpPr>
        <p:spPr bwMode="auto">
          <a:xfrm>
            <a:off x="228600" y="381000"/>
            <a:ext cx="87630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Recognition and Measurement</a:t>
            </a:r>
          </a:p>
        </p:txBody>
      </p:sp>
      <p:pic>
        <p:nvPicPr>
          <p:cNvPr id="4199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325" y="4191000"/>
            <a:ext cx="11334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609600" y="1371600"/>
            <a:ext cx="8153400" cy="393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131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spcAft>
                <a:spcPct val="20000"/>
              </a:spcAft>
              <a:buSzPct val="80000"/>
            </a:pPr>
            <a:r>
              <a:rPr lang="en-US" b="1">
                <a:latin typeface="Arial" charset="0"/>
              </a:rPr>
              <a:t>Economic Entity</a:t>
            </a:r>
            <a:r>
              <a:rPr lang="en-US" sz="2200">
                <a:latin typeface="Arial" charset="0"/>
              </a:rPr>
              <a:t> – company keeps its activity separate from its owners and other businesses. </a:t>
            </a:r>
          </a:p>
          <a:p>
            <a:pPr algn="l">
              <a:lnSpc>
                <a:spcPct val="125000"/>
              </a:lnSpc>
              <a:spcBef>
                <a:spcPct val="50000"/>
              </a:spcBef>
              <a:spcAft>
                <a:spcPct val="20000"/>
              </a:spcAft>
              <a:buSzPct val="80000"/>
            </a:pPr>
            <a:r>
              <a:rPr lang="en-US" b="1">
                <a:latin typeface="Arial" charset="0"/>
              </a:rPr>
              <a:t>Going Concern</a:t>
            </a:r>
            <a:r>
              <a:rPr lang="en-US" sz="2200" b="1">
                <a:latin typeface="Arial" charset="0"/>
              </a:rPr>
              <a:t> </a:t>
            </a:r>
            <a:r>
              <a:rPr lang="en-US" sz="2200">
                <a:latin typeface="Arial" charset="0"/>
              </a:rPr>
              <a:t>- company to last long enough to fulfill objectives and commitments.</a:t>
            </a:r>
          </a:p>
          <a:p>
            <a:pPr algn="l">
              <a:lnSpc>
                <a:spcPct val="125000"/>
              </a:lnSpc>
              <a:spcBef>
                <a:spcPct val="50000"/>
              </a:spcBef>
              <a:spcAft>
                <a:spcPct val="20000"/>
              </a:spcAft>
              <a:buSzPct val="80000"/>
            </a:pPr>
            <a:r>
              <a:rPr lang="en-US" b="1">
                <a:latin typeface="Arial" charset="0"/>
              </a:rPr>
              <a:t>Monetary Unit</a:t>
            </a:r>
            <a:r>
              <a:rPr lang="en-US" sz="2200">
                <a:latin typeface="Arial" charset="0"/>
              </a:rPr>
              <a:t> - money is the common denominator.</a:t>
            </a:r>
          </a:p>
          <a:p>
            <a:pPr algn="l">
              <a:lnSpc>
                <a:spcPct val="125000"/>
              </a:lnSpc>
              <a:spcBef>
                <a:spcPct val="50000"/>
              </a:spcBef>
              <a:spcAft>
                <a:spcPct val="20000"/>
              </a:spcAft>
              <a:buSzPct val="80000"/>
            </a:pPr>
            <a:r>
              <a:rPr lang="en-US" b="1">
                <a:latin typeface="Arial" charset="0"/>
              </a:rPr>
              <a:t>Periodicity</a:t>
            </a:r>
            <a:r>
              <a:rPr lang="en-US" sz="2200">
                <a:latin typeface="Arial" charset="0"/>
              </a:rPr>
              <a:t> - company can divide its economic activities into time periods.</a:t>
            </a:r>
          </a:p>
        </p:txBody>
      </p:sp>
      <p:sp>
        <p:nvSpPr>
          <p:cNvPr id="43011" name="Text Box 9"/>
          <p:cNvSpPr txBox="1">
            <a:spLocks noChangeArrowheads="1"/>
          </p:cNvSpPr>
          <p:nvPr/>
        </p:nvSpPr>
        <p:spPr bwMode="auto">
          <a:xfrm>
            <a:off x="2667000" y="6369050"/>
            <a:ext cx="6324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6  Describe the basic assumptions of accounting.</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Basic Assumptions</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667000" y="6369050"/>
            <a:ext cx="6324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6  Describe the basic assumptions of accounting.</a:t>
            </a:r>
          </a:p>
        </p:txBody>
      </p:sp>
      <p:sp>
        <p:nvSpPr>
          <p:cNvPr id="44035" name="Rectangle 5"/>
          <p:cNvSpPr>
            <a:spLocks noChangeArrowheads="1"/>
          </p:cNvSpPr>
          <p:nvPr/>
        </p:nvSpPr>
        <p:spPr bwMode="auto">
          <a:xfrm>
            <a:off x="609600" y="1371600"/>
            <a:ext cx="80772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900" b="1">
                <a:solidFill>
                  <a:srgbClr val="800000"/>
                </a:solidFill>
                <a:latin typeface="Arial" charset="0"/>
              </a:rPr>
              <a:t>Illustration:</a:t>
            </a:r>
            <a:r>
              <a:rPr lang="en-US" sz="1900" b="1">
                <a:solidFill>
                  <a:srgbClr val="000000"/>
                </a:solidFill>
                <a:latin typeface="Arial" charset="0"/>
              </a:rPr>
              <a:t>  </a:t>
            </a:r>
            <a:r>
              <a:rPr lang="en-US" sz="1900">
                <a:solidFill>
                  <a:srgbClr val="000000"/>
                </a:solidFill>
                <a:latin typeface="Arial" charset="0"/>
              </a:rPr>
              <a:t>Identify which basic assumption of accounting is best described in each item below.</a:t>
            </a:r>
          </a:p>
        </p:txBody>
      </p:sp>
      <p:sp>
        <p:nvSpPr>
          <p:cNvPr id="44036" name="Rectangle 6"/>
          <p:cNvSpPr>
            <a:spLocks noChangeArrowheads="1"/>
          </p:cNvSpPr>
          <p:nvPr/>
        </p:nvSpPr>
        <p:spPr bwMode="auto">
          <a:xfrm>
            <a:off x="609600" y="2209800"/>
            <a:ext cx="59436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50000"/>
              </a:spcBef>
              <a:buFontTx/>
              <a:buAutoNum type="alphaLcParenBoth"/>
            </a:pPr>
            <a:r>
              <a:rPr lang="en-US" sz="1900">
                <a:solidFill>
                  <a:srgbClr val="000000"/>
                </a:solidFill>
                <a:latin typeface="Arial" charset="0"/>
              </a:rPr>
              <a:t>The economic activities of KC Corporation are divided into 12-month periods for the purpose of issuing annual reports.</a:t>
            </a:r>
          </a:p>
          <a:p>
            <a:pPr marL="457200" indent="-457200" algn="l">
              <a:spcBef>
                <a:spcPct val="50000"/>
              </a:spcBef>
            </a:pPr>
            <a:r>
              <a:rPr lang="en-US" sz="1900">
                <a:solidFill>
                  <a:srgbClr val="000000"/>
                </a:solidFill>
                <a:latin typeface="Arial" charset="0"/>
              </a:rPr>
              <a:t>(b) 	Solectron Corporation, Inc. does not adjust amounts in its financial statements for the effects of inflation.</a:t>
            </a:r>
          </a:p>
          <a:p>
            <a:pPr marL="457200" indent="-457200" algn="l">
              <a:spcBef>
                <a:spcPct val="50000"/>
              </a:spcBef>
            </a:pPr>
            <a:r>
              <a:rPr lang="en-US" sz="1900">
                <a:solidFill>
                  <a:srgbClr val="000000"/>
                </a:solidFill>
                <a:latin typeface="Arial" charset="0"/>
              </a:rPr>
              <a:t>(c) 	Walgreen Co. reports current and noncurrent classifications in its balance sheet.</a:t>
            </a:r>
          </a:p>
          <a:p>
            <a:pPr marL="457200" indent="-457200" algn="l">
              <a:spcBef>
                <a:spcPct val="50000"/>
              </a:spcBef>
            </a:pPr>
            <a:r>
              <a:rPr lang="en-US" sz="1900">
                <a:solidFill>
                  <a:srgbClr val="000000"/>
                </a:solidFill>
                <a:latin typeface="Arial" charset="0"/>
              </a:rPr>
              <a:t>(d) 	The economic activities of General Electric and its subsidiaries are merged for accounting and reporting purposes.</a:t>
            </a:r>
          </a:p>
        </p:txBody>
      </p:sp>
      <p:sp>
        <p:nvSpPr>
          <p:cNvPr id="262155" name="AutoShape 11"/>
          <p:cNvSpPr>
            <a:spLocks noChangeArrowheads="1"/>
          </p:cNvSpPr>
          <p:nvPr/>
        </p:nvSpPr>
        <p:spPr bwMode="auto">
          <a:xfrm>
            <a:off x="6705600" y="2362200"/>
            <a:ext cx="2209800" cy="609600"/>
          </a:xfrm>
          <a:prstGeom prst="flowChartAlternateProcess">
            <a:avLst/>
          </a:prstGeom>
          <a:solidFill>
            <a:srgbClr val="0066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Periodicity</a:t>
            </a:r>
          </a:p>
        </p:txBody>
      </p:sp>
      <p:sp>
        <p:nvSpPr>
          <p:cNvPr id="262157" name="AutoShape 13"/>
          <p:cNvSpPr>
            <a:spLocks noChangeArrowheads="1"/>
          </p:cNvSpPr>
          <p:nvPr/>
        </p:nvSpPr>
        <p:spPr bwMode="auto">
          <a:xfrm>
            <a:off x="6705600" y="4343400"/>
            <a:ext cx="2209800" cy="6096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Going Concern</a:t>
            </a:r>
          </a:p>
        </p:txBody>
      </p:sp>
      <p:sp>
        <p:nvSpPr>
          <p:cNvPr id="262159" name="AutoShape 15"/>
          <p:cNvSpPr>
            <a:spLocks noChangeArrowheads="1"/>
          </p:cNvSpPr>
          <p:nvPr/>
        </p:nvSpPr>
        <p:spPr bwMode="auto">
          <a:xfrm>
            <a:off x="6705600" y="3276600"/>
            <a:ext cx="22098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Monetary</a:t>
            </a:r>
          </a:p>
          <a:p>
            <a:pPr>
              <a:defRPr/>
            </a:pPr>
            <a:r>
              <a:rPr lang="en-US" sz="2200" b="1" i="1" dirty="0">
                <a:solidFill>
                  <a:schemeClr val="bg1"/>
                </a:solidFill>
                <a:effectLst>
                  <a:outerShdw blurRad="38100" dist="38100" dir="2700000" algn="tl">
                    <a:srgbClr val="000000"/>
                  </a:outerShdw>
                </a:effectLst>
                <a:latin typeface="Arial" charset="0"/>
              </a:rPr>
              <a:t>Unit</a:t>
            </a:r>
          </a:p>
        </p:txBody>
      </p:sp>
      <p:sp>
        <p:nvSpPr>
          <p:cNvPr id="262161" name="AutoShape 17"/>
          <p:cNvSpPr>
            <a:spLocks noChangeArrowheads="1"/>
          </p:cNvSpPr>
          <p:nvPr/>
        </p:nvSpPr>
        <p:spPr bwMode="auto">
          <a:xfrm>
            <a:off x="6705600" y="5105400"/>
            <a:ext cx="22098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Economic </a:t>
            </a:r>
          </a:p>
          <a:p>
            <a:pPr>
              <a:defRPr/>
            </a:pPr>
            <a:r>
              <a:rPr lang="en-US" sz="2200" b="1" i="1" dirty="0">
                <a:solidFill>
                  <a:schemeClr val="bg1"/>
                </a:solidFill>
                <a:effectLst>
                  <a:outerShdw blurRad="38100" dist="38100" dir="2700000" algn="tl">
                    <a:srgbClr val="000000"/>
                  </a:outerShdw>
                </a:effectLst>
                <a:latin typeface="Arial" charset="0"/>
              </a:rPr>
              <a:t>Entity</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Basic Assumptions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55"/>
                                        </p:tgtEl>
                                        <p:attrNameLst>
                                          <p:attrName>style.visibility</p:attrName>
                                        </p:attrNameLst>
                                      </p:cBhvr>
                                      <p:to>
                                        <p:strVal val="visible"/>
                                      </p:to>
                                    </p:set>
                                    <p:animEffect transition="in" filter="wipe(left)">
                                      <p:cBhvr>
                                        <p:cTn id="7" dur="500"/>
                                        <p:tgtEl>
                                          <p:spTgt spid="262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59"/>
                                        </p:tgtEl>
                                        <p:attrNameLst>
                                          <p:attrName>style.visibility</p:attrName>
                                        </p:attrNameLst>
                                      </p:cBhvr>
                                      <p:to>
                                        <p:strVal val="visible"/>
                                      </p:to>
                                    </p:set>
                                    <p:animEffect transition="in" filter="wipe(left)">
                                      <p:cBhvr>
                                        <p:cTn id="12" dur="500"/>
                                        <p:tgtEl>
                                          <p:spTgt spid="262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57"/>
                                        </p:tgtEl>
                                        <p:attrNameLst>
                                          <p:attrName>style.visibility</p:attrName>
                                        </p:attrNameLst>
                                      </p:cBhvr>
                                      <p:to>
                                        <p:strVal val="visible"/>
                                      </p:to>
                                    </p:set>
                                    <p:animEffect transition="in" filter="wipe(left)">
                                      <p:cBhvr>
                                        <p:cTn id="17" dur="500"/>
                                        <p:tgtEl>
                                          <p:spTgt spid="262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161"/>
                                        </p:tgtEl>
                                        <p:attrNameLst>
                                          <p:attrName>style.visibility</p:attrName>
                                        </p:attrNameLst>
                                      </p:cBhvr>
                                      <p:to>
                                        <p:strVal val="visible"/>
                                      </p:to>
                                    </p:set>
                                    <p:animEffect transition="in" filter="wipe(left)">
                                      <p:cBhvr>
                                        <p:cTn id="22" dur="500"/>
                                        <p:tgtEl>
                                          <p:spTgt spid="26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animBg="1" autoUpdateAnimBg="0"/>
      <p:bldP spid="262157" grpId="0" animBg="1" autoUpdateAnimBg="0"/>
      <p:bldP spid="262159" grpId="0" animBg="1" autoUpdateAnimBg="0"/>
      <p:bldP spid="26216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4708525"/>
            <a:ext cx="4113212" cy="5334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46085"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4608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46088"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46090"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1"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09600" y="1371600"/>
            <a:ext cx="8077200" cy="472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30000"/>
              </a:spcBef>
            </a:pPr>
            <a:r>
              <a:rPr lang="en-US" b="1">
                <a:latin typeface="Arial" charset="0"/>
              </a:rPr>
              <a:t>Measurement Principle</a:t>
            </a:r>
            <a:r>
              <a:rPr lang="en-US">
                <a:latin typeface="Arial" charset="0"/>
              </a:rPr>
              <a:t> </a:t>
            </a:r>
            <a:r>
              <a:rPr lang="en-US" sz="2200">
                <a:latin typeface="Arial" charset="0"/>
              </a:rPr>
              <a:t>– The most commonly used measurements are based on </a:t>
            </a:r>
            <a:r>
              <a:rPr lang="en-US" sz="2200" b="1">
                <a:latin typeface="Arial" charset="0"/>
              </a:rPr>
              <a:t>historical cost</a:t>
            </a:r>
            <a:r>
              <a:rPr lang="en-US" sz="2200">
                <a:latin typeface="Arial" charset="0"/>
              </a:rPr>
              <a:t> and </a:t>
            </a:r>
            <a:r>
              <a:rPr lang="en-US" sz="2200" b="1">
                <a:latin typeface="Arial" charset="0"/>
              </a:rPr>
              <a:t>fair value</a:t>
            </a:r>
            <a:r>
              <a:rPr lang="en-US" sz="2200">
                <a:latin typeface="Arial" charset="0"/>
              </a:rPr>
              <a:t>.</a:t>
            </a:r>
          </a:p>
          <a:p>
            <a:pPr algn="l">
              <a:lnSpc>
                <a:spcPct val="115000"/>
              </a:lnSpc>
              <a:spcBef>
                <a:spcPct val="30000"/>
              </a:spcBef>
            </a:pPr>
            <a:r>
              <a:rPr lang="en-US" b="1">
                <a:latin typeface="Arial" charset="0"/>
              </a:rPr>
              <a:t>Issues:</a:t>
            </a:r>
          </a:p>
          <a:p>
            <a:pPr lvl="1" algn="l">
              <a:lnSpc>
                <a:spcPct val="115000"/>
              </a:lnSpc>
              <a:spcBef>
                <a:spcPct val="30000"/>
              </a:spcBef>
              <a:spcAft>
                <a:spcPct val="20000"/>
              </a:spcAft>
              <a:buClr>
                <a:srgbClr val="800000"/>
              </a:buClr>
              <a:buSzPct val="80000"/>
              <a:buFont typeface="Wingdings" pitchFamily="2" charset="2"/>
              <a:buChar char="u"/>
            </a:pPr>
            <a:r>
              <a:rPr lang="en-US" sz="2100" b="1">
                <a:latin typeface="Arial" charset="0"/>
              </a:rPr>
              <a:t>Historical cost</a:t>
            </a:r>
            <a:r>
              <a:rPr lang="en-US" sz="2100">
                <a:latin typeface="Arial" charset="0"/>
              </a:rPr>
              <a:t> provides a reliable benchmark for measuring historical trends. </a:t>
            </a:r>
          </a:p>
          <a:p>
            <a:pPr lvl="1" algn="l">
              <a:lnSpc>
                <a:spcPct val="115000"/>
              </a:lnSpc>
              <a:spcBef>
                <a:spcPct val="30000"/>
              </a:spcBef>
              <a:spcAft>
                <a:spcPct val="20000"/>
              </a:spcAft>
              <a:buClr>
                <a:srgbClr val="800000"/>
              </a:buClr>
              <a:buSzPct val="80000"/>
              <a:buFont typeface="Wingdings" pitchFamily="2" charset="2"/>
              <a:buChar char="u"/>
            </a:pPr>
            <a:r>
              <a:rPr lang="en-US" sz="2100" b="1">
                <a:latin typeface="Arial" charset="0"/>
              </a:rPr>
              <a:t>Fair value</a:t>
            </a:r>
            <a:r>
              <a:rPr lang="en-US" sz="2100">
                <a:latin typeface="Arial" charset="0"/>
              </a:rPr>
              <a:t> information may be more useful. </a:t>
            </a:r>
          </a:p>
          <a:p>
            <a:pPr lvl="1" algn="l">
              <a:lnSpc>
                <a:spcPct val="115000"/>
              </a:lnSpc>
              <a:spcBef>
                <a:spcPct val="30000"/>
              </a:spcBef>
              <a:spcAft>
                <a:spcPct val="20000"/>
              </a:spcAft>
              <a:buClr>
                <a:srgbClr val="800000"/>
              </a:buClr>
              <a:buSzPct val="80000"/>
              <a:buFont typeface="Wingdings" pitchFamily="2" charset="2"/>
              <a:buChar char="u"/>
            </a:pPr>
            <a:r>
              <a:rPr lang="en-US" sz="2100">
                <a:latin typeface="Arial" charset="0"/>
              </a:rPr>
              <a:t>Recently the FASB has taken the step of giving companies the option to use fair value as the basis for measurement of financial assets and financial liabilities.</a:t>
            </a:r>
          </a:p>
          <a:p>
            <a:pPr lvl="1" algn="l">
              <a:lnSpc>
                <a:spcPct val="115000"/>
              </a:lnSpc>
              <a:spcBef>
                <a:spcPct val="30000"/>
              </a:spcBef>
              <a:spcAft>
                <a:spcPct val="20000"/>
              </a:spcAft>
              <a:buClr>
                <a:srgbClr val="800000"/>
              </a:buClr>
              <a:buSzPct val="80000"/>
              <a:buFont typeface="Wingdings" pitchFamily="2" charset="2"/>
              <a:buChar char="u"/>
            </a:pPr>
            <a:r>
              <a:rPr lang="en-US" sz="2100">
                <a:latin typeface="Arial" charset="0"/>
              </a:rPr>
              <a:t>Reporting of fair value information is increasing.</a:t>
            </a:r>
          </a:p>
        </p:txBody>
      </p:sp>
      <p:sp>
        <p:nvSpPr>
          <p:cNvPr id="47107" name="Text Box 4"/>
          <p:cNvSpPr txBox="1">
            <a:spLocks noChangeArrowheads="1"/>
          </p:cNvSpPr>
          <p:nvPr/>
        </p:nvSpPr>
        <p:spPr bwMode="auto">
          <a:xfrm>
            <a:off x="1219200" y="6369050"/>
            <a:ext cx="7772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7  Explain the application of the basic principles of accounting.</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Basic Principles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050"/>
          <p:cNvSpPr>
            <a:spLocks noGrp="1" noChangeArrowheads="1"/>
          </p:cNvSpPr>
          <p:nvPr>
            <p:ph type="body" idx="4294967295"/>
          </p:nvPr>
        </p:nvSpPr>
        <p:spPr>
          <a:xfrm>
            <a:off x="609600" y="1981200"/>
            <a:ext cx="8077200" cy="28956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marL="0" indent="0">
              <a:lnSpc>
                <a:spcPct val="125000"/>
              </a:lnSpc>
              <a:spcBef>
                <a:spcPct val="0"/>
              </a:spcBef>
              <a:buFont typeface="Wingdings" pitchFamily="2" charset="2"/>
              <a:buNone/>
              <a:defRPr/>
            </a:pPr>
            <a:r>
              <a:rPr lang="en-US" sz="2300" b="0" kern="1200" dirty="0" smtClean="0">
                <a:solidFill>
                  <a:schemeClr val="tx1"/>
                </a:solidFill>
                <a:effectLst/>
              </a:rPr>
              <a:t>A conceptual framework underlying financial accounting is necessary because future accounting practice problems can be solved by reference to the conceptual framework and a formal standard-setting body will not be necessary.</a:t>
            </a:r>
          </a:p>
        </p:txBody>
      </p:sp>
      <p:sp>
        <p:nvSpPr>
          <p:cNvPr id="7171" name="Text Box 2058"/>
          <p:cNvSpPr txBox="1">
            <a:spLocks noChangeArrowheads="1"/>
          </p:cNvSpPr>
          <p:nvPr/>
        </p:nvSpPr>
        <p:spPr bwMode="auto">
          <a:xfrm>
            <a:off x="1981200" y="6369050"/>
            <a:ext cx="7010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1  Describe the usefulness of a conceptual framework.</a:t>
            </a:r>
          </a:p>
        </p:txBody>
      </p:sp>
      <p:sp>
        <p:nvSpPr>
          <p:cNvPr id="203788" name="AutoShape 2060"/>
          <p:cNvSpPr>
            <a:spLocks noChangeArrowheads="1"/>
          </p:cNvSpPr>
          <p:nvPr/>
        </p:nvSpPr>
        <p:spPr bwMode="auto">
          <a:xfrm>
            <a:off x="3581400" y="4038600"/>
            <a:ext cx="1600200" cy="609600"/>
          </a:xfrm>
          <a:prstGeom prst="flowChartAlternateProcess">
            <a:avLst/>
          </a:prstGeom>
          <a:noFill/>
          <a:ln>
            <a:noFill/>
          </a:ln>
          <a:effectLst/>
          <a:extLst>
            <a:ext uri="{909E8E84-426E-40DD-AFC4-6F175D3DCCD1}">
              <a14:hiddenFill xmlns:a14="http://schemas.microsoft.com/office/drawing/2010/main">
                <a:solidFill>
                  <a:srgbClr val="F5E56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000" b="1">
                <a:solidFill>
                  <a:srgbClr val="800000"/>
                </a:solidFill>
                <a:latin typeface="Arial" charset="0"/>
              </a:rPr>
              <a:t>False</a:t>
            </a:r>
          </a:p>
        </p:txBody>
      </p:sp>
      <p:sp>
        <p:nvSpPr>
          <p:cNvPr id="6"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rgbClr val="0000E2"/>
                </a:solidFill>
                <a:effectLst/>
                <a:ea typeface="+mn-ea"/>
                <a:cs typeface="+mn-cs"/>
              </a:rPr>
              <a:t>Conceptual Framework</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75" name="Rectangle 1039"/>
          <p:cNvSpPr>
            <a:spLocks noChangeArrowheads="1"/>
          </p:cNvSpPr>
          <p:nvPr/>
        </p:nvSpPr>
        <p:spPr bwMode="auto">
          <a:xfrm>
            <a:off x="609600" y="1371600"/>
            <a:ext cx="47244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900" b="1">
                <a:solidFill>
                  <a:srgbClr val="800000"/>
                </a:solidFill>
                <a:latin typeface="Arial" charset="0"/>
              </a:rPr>
              <a:t>Question  </a:t>
            </a:r>
            <a:r>
              <a:rPr lang="en-US" sz="2300">
                <a:latin typeface="Arial" charset="0"/>
              </a:rPr>
              <a:t>(true or false):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88"/>
                                        </p:tgtEl>
                                        <p:attrNameLst>
                                          <p:attrName>style.visibility</p:attrName>
                                        </p:attrNameLst>
                                      </p:cBhvr>
                                      <p:to>
                                        <p:strVal val="visible"/>
                                      </p:to>
                                    </p:set>
                                    <p:animEffect transition="in" filter="wipe(left)">
                                      <p:cBhvr>
                                        <p:cTn id="7" dur="500"/>
                                        <p:tgtEl>
                                          <p:spTgt spid="203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219200" y="6369050"/>
            <a:ext cx="7772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7  Explain the application of the basic principles of accounting.</a:t>
            </a:r>
          </a:p>
        </p:txBody>
      </p:sp>
      <p:sp>
        <p:nvSpPr>
          <p:cNvPr id="48131" name="Text Box 8"/>
          <p:cNvSpPr txBox="1">
            <a:spLocks noChangeArrowheads="1"/>
          </p:cNvSpPr>
          <p:nvPr/>
        </p:nvSpPr>
        <p:spPr bwMode="auto">
          <a:xfrm>
            <a:off x="609600" y="1371600"/>
            <a:ext cx="8077200"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30000"/>
              </a:spcBef>
            </a:pPr>
            <a:r>
              <a:rPr lang="en-US" b="1">
                <a:latin typeface="Arial" charset="0"/>
              </a:rPr>
              <a:t>Revenue Recognition</a:t>
            </a:r>
            <a:r>
              <a:rPr lang="en-US" sz="2200">
                <a:latin typeface="Arial" charset="0"/>
              </a:rPr>
              <a:t> - requires that companies recognize revenue in the accounting period in which the performance obligation is satisfied.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Basic Principles</a:t>
            </a:r>
          </a:p>
        </p:txBody>
      </p:sp>
      <p:sp>
        <p:nvSpPr>
          <p:cNvPr id="48134" name="Text Box 2"/>
          <p:cNvSpPr txBox="1">
            <a:spLocks noChangeArrowheads="1"/>
          </p:cNvSpPr>
          <p:nvPr/>
        </p:nvSpPr>
        <p:spPr bwMode="auto">
          <a:xfrm>
            <a:off x="619125" y="2819400"/>
            <a:ext cx="80010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30000"/>
              </a:spcBef>
            </a:pPr>
            <a:r>
              <a:rPr lang="en-US" b="1">
                <a:latin typeface="Arial" charset="0"/>
              </a:rPr>
              <a:t>Expense Recognition</a:t>
            </a:r>
            <a:r>
              <a:rPr lang="en-US" sz="2200">
                <a:latin typeface="Arial" charset="0"/>
              </a:rPr>
              <a:t> - “Let the expense follow the revenues.” </a:t>
            </a:r>
          </a:p>
        </p:txBody>
      </p:sp>
      <p:sp>
        <p:nvSpPr>
          <p:cNvPr id="48135" name="Text Box 12"/>
          <p:cNvSpPr txBox="1">
            <a:spLocks noChangeArrowheads="1"/>
          </p:cNvSpPr>
          <p:nvPr/>
        </p:nvSpPr>
        <p:spPr bwMode="auto">
          <a:xfrm>
            <a:off x="6943725" y="3581400"/>
            <a:ext cx="1905000" cy="517525"/>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1400" b="1">
                <a:solidFill>
                  <a:srgbClr val="800000"/>
                </a:solidFill>
                <a:latin typeface="Arial" charset="0"/>
              </a:rPr>
              <a:t>Illustration 2-6</a:t>
            </a:r>
            <a:r>
              <a:rPr lang="en-US" sz="1400">
                <a:solidFill>
                  <a:srgbClr val="000000"/>
                </a:solidFill>
                <a:latin typeface="Arial" charset="0"/>
              </a:rPr>
              <a:t>     Expense Recognition</a:t>
            </a:r>
          </a:p>
        </p:txBody>
      </p:sp>
      <p:pic>
        <p:nvPicPr>
          <p:cNvPr id="4813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44963"/>
            <a:ext cx="84677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25146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491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6172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6"/>
          <p:cNvSpPr txBox="1">
            <a:spLocks noChangeArrowheads="1"/>
          </p:cNvSpPr>
          <p:nvPr/>
        </p:nvSpPr>
        <p:spPr bwMode="auto">
          <a:xfrm>
            <a:off x="838200" y="6248400"/>
            <a:ext cx="1981200" cy="307975"/>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sz="1400" b="1">
                <a:solidFill>
                  <a:srgbClr val="800000"/>
                </a:solidFill>
                <a:latin typeface="Arial" charset="0"/>
              </a:rPr>
              <a:t>Illustration 2-5</a:t>
            </a:r>
            <a:r>
              <a:rPr lang="en-US" sz="1400" b="1">
                <a:solidFill>
                  <a:srgbClr val="05444B"/>
                </a:solidFill>
                <a:latin typeface="Arial" charset="0"/>
              </a:rPr>
              <a:t>         </a:t>
            </a:r>
          </a:p>
        </p:txBody>
      </p:sp>
      <p:sp>
        <p:nvSpPr>
          <p:cNvPr id="8" name="Rectangle 4"/>
          <p:cNvSpPr txBox="1">
            <a:spLocks noChangeArrowheads="1"/>
          </p:cNvSpPr>
          <p:nvPr/>
        </p:nvSpPr>
        <p:spPr bwMode="auto">
          <a:xfrm>
            <a:off x="609600" y="381000"/>
            <a:ext cx="23622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Basic Principles</a:t>
            </a:r>
          </a:p>
        </p:txBody>
      </p:sp>
      <p:pic>
        <p:nvPicPr>
          <p:cNvPr id="491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038600"/>
            <a:ext cx="54102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50" y="381000"/>
            <a:ext cx="54165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304800" y="2667000"/>
            <a:ext cx="2667000" cy="3140075"/>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1800" b="1" dirty="0">
                <a:solidFill>
                  <a:srgbClr val="800000"/>
                </a:solidFill>
                <a:latin typeface="+mn-lt"/>
              </a:rPr>
              <a:t>Illustration:</a:t>
            </a:r>
            <a:r>
              <a:rPr lang="en-US" sz="1800" dirty="0">
                <a:latin typeface="+mn-lt"/>
              </a:rPr>
              <a:t>  Assume the </a:t>
            </a:r>
            <a:r>
              <a:rPr lang="en-US" sz="1800" b="1" dirty="0">
                <a:latin typeface="+mn-lt"/>
              </a:rPr>
              <a:t>Boeing Corporation </a:t>
            </a:r>
            <a:r>
              <a:rPr lang="en-US" sz="1800" dirty="0">
                <a:latin typeface="+mn-lt"/>
              </a:rPr>
              <a:t>signs a contract to sell airplanes to </a:t>
            </a:r>
            <a:r>
              <a:rPr lang="en-US" sz="1800" b="1" dirty="0">
                <a:latin typeface="+mn-lt"/>
              </a:rPr>
              <a:t>Delta Air Lines </a:t>
            </a:r>
            <a:r>
              <a:rPr lang="en-US" sz="1800" dirty="0">
                <a:latin typeface="+mn-lt"/>
              </a:rPr>
              <a:t>for $100 million. To determine when to </a:t>
            </a:r>
            <a:r>
              <a:rPr lang="en-US" sz="1800" b="1" dirty="0">
                <a:latin typeface="+mn-lt"/>
              </a:rPr>
              <a:t>recognize revenue</a:t>
            </a:r>
            <a:r>
              <a:rPr lang="en-US" sz="1800" dirty="0">
                <a:latin typeface="+mn-lt"/>
              </a:rPr>
              <a:t>, use the five steps for revenue recognition shown at right.</a:t>
            </a:r>
            <a:endParaRPr lang="en-US" sz="1800" b="1" dirty="0">
              <a:solidFill>
                <a:srgbClr val="000000"/>
              </a:solidFill>
              <a:latin typeface="+mn-lt"/>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219200" y="6369050"/>
            <a:ext cx="7772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7  Explain the application of the basic principles of accounting.</a:t>
            </a:r>
          </a:p>
        </p:txBody>
      </p:sp>
      <p:sp>
        <p:nvSpPr>
          <p:cNvPr id="50179" name="Text Box 5"/>
          <p:cNvSpPr txBox="1">
            <a:spLocks noChangeArrowheads="1"/>
          </p:cNvSpPr>
          <p:nvPr/>
        </p:nvSpPr>
        <p:spPr bwMode="auto">
          <a:xfrm>
            <a:off x="609600" y="1319213"/>
            <a:ext cx="8001000" cy="3709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spcBef>
                <a:spcPct val="40000"/>
              </a:spcBef>
            </a:pPr>
            <a:r>
              <a:rPr lang="en-US" b="1">
                <a:latin typeface="Arial" charset="0"/>
              </a:rPr>
              <a:t>Full Disclosure</a:t>
            </a:r>
            <a:r>
              <a:rPr lang="en-US" sz="2200">
                <a:latin typeface="Arial" charset="0"/>
              </a:rPr>
              <a:t> – providing information that is of sufficient importance to influence the judgment and decisions of an informed user.</a:t>
            </a:r>
          </a:p>
          <a:p>
            <a:pPr algn="l">
              <a:lnSpc>
                <a:spcPct val="130000"/>
              </a:lnSpc>
              <a:spcBef>
                <a:spcPct val="40000"/>
              </a:spcBef>
            </a:pPr>
            <a:r>
              <a:rPr lang="en-US" sz="2200">
                <a:latin typeface="Arial" charset="0"/>
              </a:rPr>
              <a:t>Provided through:</a:t>
            </a:r>
          </a:p>
          <a:p>
            <a:pPr lvl="1" algn="l">
              <a:lnSpc>
                <a:spcPct val="130000"/>
              </a:lnSpc>
              <a:spcBef>
                <a:spcPct val="40000"/>
              </a:spcBef>
              <a:buClr>
                <a:srgbClr val="800000"/>
              </a:buClr>
              <a:buSzPct val="80000"/>
              <a:buFont typeface="Wingdings" pitchFamily="2" charset="2"/>
              <a:buChar char="u"/>
            </a:pPr>
            <a:r>
              <a:rPr lang="en-US" sz="2100">
                <a:latin typeface="Arial" charset="0"/>
              </a:rPr>
              <a:t>Financial Statements</a:t>
            </a:r>
          </a:p>
          <a:p>
            <a:pPr lvl="1" algn="l">
              <a:lnSpc>
                <a:spcPct val="130000"/>
              </a:lnSpc>
              <a:spcBef>
                <a:spcPct val="40000"/>
              </a:spcBef>
              <a:buClr>
                <a:srgbClr val="800000"/>
              </a:buClr>
              <a:buSzPct val="80000"/>
              <a:buFont typeface="Wingdings" pitchFamily="2" charset="2"/>
              <a:buChar char="u"/>
            </a:pPr>
            <a:r>
              <a:rPr lang="en-US" sz="2100">
                <a:latin typeface="Arial" charset="0"/>
              </a:rPr>
              <a:t>Notes to the Financial Statements</a:t>
            </a:r>
          </a:p>
          <a:p>
            <a:pPr lvl="1" algn="l">
              <a:lnSpc>
                <a:spcPct val="130000"/>
              </a:lnSpc>
              <a:spcBef>
                <a:spcPct val="40000"/>
              </a:spcBef>
              <a:buClr>
                <a:srgbClr val="800000"/>
              </a:buClr>
              <a:buSzPct val="80000"/>
              <a:buFont typeface="Wingdings" pitchFamily="2" charset="2"/>
              <a:buChar char="u"/>
            </a:pPr>
            <a:r>
              <a:rPr lang="en-US" sz="2100">
                <a:latin typeface="Arial" charset="0"/>
              </a:rPr>
              <a:t>Supplementary information</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Basic Principles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219200" y="6369050"/>
            <a:ext cx="7772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7  Explain the application of the basic principles of accounting.</a:t>
            </a:r>
          </a:p>
        </p:txBody>
      </p:sp>
      <p:sp>
        <p:nvSpPr>
          <p:cNvPr id="51203" name="Rectangle 5"/>
          <p:cNvSpPr>
            <a:spLocks noChangeArrowheads="1"/>
          </p:cNvSpPr>
          <p:nvPr/>
        </p:nvSpPr>
        <p:spPr bwMode="auto">
          <a:xfrm>
            <a:off x="457200" y="1295400"/>
            <a:ext cx="82296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900" b="1">
                <a:solidFill>
                  <a:srgbClr val="800000"/>
                </a:solidFill>
                <a:latin typeface="Arial" charset="0"/>
              </a:rPr>
              <a:t>Illustration:</a:t>
            </a:r>
            <a:r>
              <a:rPr lang="en-US" sz="1900">
                <a:solidFill>
                  <a:srgbClr val="000000"/>
                </a:solidFill>
                <a:latin typeface="Arial" charset="0"/>
              </a:rPr>
              <a:t> Identify which basic principle of accounting is best described in each item below.</a:t>
            </a:r>
          </a:p>
        </p:txBody>
      </p:sp>
      <p:sp>
        <p:nvSpPr>
          <p:cNvPr id="51204" name="Rectangle 6"/>
          <p:cNvSpPr>
            <a:spLocks noChangeArrowheads="1"/>
          </p:cNvSpPr>
          <p:nvPr/>
        </p:nvSpPr>
        <p:spPr bwMode="auto">
          <a:xfrm>
            <a:off x="457200" y="2087563"/>
            <a:ext cx="640080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spcBef>
                <a:spcPct val="50000"/>
              </a:spcBef>
            </a:pPr>
            <a:r>
              <a:rPr lang="en-US" sz="1900">
                <a:solidFill>
                  <a:srgbClr val="000000"/>
                </a:solidFill>
                <a:latin typeface="Arial" charset="0"/>
              </a:rPr>
              <a:t>(a) KC Corporation reports revenue in its income statement when it is earned instead of when the cash is collected.</a:t>
            </a:r>
          </a:p>
          <a:p>
            <a:pPr algn="l">
              <a:lnSpc>
                <a:spcPct val="110000"/>
              </a:lnSpc>
              <a:spcBef>
                <a:spcPct val="50000"/>
              </a:spcBef>
            </a:pPr>
            <a:r>
              <a:rPr lang="en-US" sz="1900">
                <a:solidFill>
                  <a:srgbClr val="000000"/>
                </a:solidFill>
                <a:latin typeface="Arial" charset="0"/>
              </a:rPr>
              <a:t>(b) Yahoo, Inc. recognizes depreciation expense for a machine over the 2-year period during which that machine helps the company earn revenue.</a:t>
            </a:r>
          </a:p>
          <a:p>
            <a:pPr algn="l">
              <a:lnSpc>
                <a:spcPct val="110000"/>
              </a:lnSpc>
              <a:spcBef>
                <a:spcPct val="50000"/>
              </a:spcBef>
            </a:pPr>
            <a:r>
              <a:rPr lang="en-US" sz="1900">
                <a:solidFill>
                  <a:srgbClr val="000000"/>
                </a:solidFill>
                <a:latin typeface="Arial" charset="0"/>
              </a:rPr>
              <a:t>(c) Oracle Corporation reports information about pending lawsuits in the notes to its financial statements.</a:t>
            </a:r>
          </a:p>
          <a:p>
            <a:pPr algn="l">
              <a:lnSpc>
                <a:spcPct val="110000"/>
              </a:lnSpc>
              <a:spcBef>
                <a:spcPct val="50000"/>
              </a:spcBef>
            </a:pPr>
            <a:r>
              <a:rPr lang="en-US" sz="1900">
                <a:solidFill>
                  <a:srgbClr val="000000"/>
                </a:solidFill>
                <a:latin typeface="Arial" charset="0"/>
              </a:rPr>
              <a:t>(d) Eastman Kodak Company reports land on its balance sheet at the amount paid to acquire it, even though the estimated fair market value is greater.</a:t>
            </a:r>
          </a:p>
        </p:txBody>
      </p:sp>
      <p:sp>
        <p:nvSpPr>
          <p:cNvPr id="264203" name="AutoShape 11"/>
          <p:cNvSpPr>
            <a:spLocks noChangeArrowheads="1"/>
          </p:cNvSpPr>
          <p:nvPr/>
        </p:nvSpPr>
        <p:spPr bwMode="auto">
          <a:xfrm>
            <a:off x="7010400" y="20574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Revenue </a:t>
            </a:r>
          </a:p>
          <a:p>
            <a:pPr>
              <a:defRPr/>
            </a:pPr>
            <a:r>
              <a:rPr lang="en-US" sz="2200" b="1" i="1" dirty="0">
                <a:solidFill>
                  <a:schemeClr val="bg1"/>
                </a:solidFill>
                <a:effectLst>
                  <a:outerShdw blurRad="38100" dist="38100" dir="2700000" algn="tl">
                    <a:srgbClr val="000000"/>
                  </a:outerShdw>
                </a:effectLst>
                <a:latin typeface="Arial" charset="0"/>
              </a:rPr>
              <a:t>Recognition</a:t>
            </a:r>
          </a:p>
        </p:txBody>
      </p:sp>
      <p:sp>
        <p:nvSpPr>
          <p:cNvPr id="264204" name="AutoShape 12"/>
          <p:cNvSpPr>
            <a:spLocks noChangeArrowheads="1"/>
          </p:cNvSpPr>
          <p:nvPr/>
        </p:nvSpPr>
        <p:spPr bwMode="auto">
          <a:xfrm>
            <a:off x="7010400" y="32766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Expense </a:t>
            </a:r>
          </a:p>
          <a:p>
            <a:pPr>
              <a:defRPr/>
            </a:pPr>
            <a:r>
              <a:rPr lang="en-US" sz="2200" b="1" i="1" dirty="0">
                <a:solidFill>
                  <a:schemeClr val="bg1"/>
                </a:solidFill>
                <a:effectLst>
                  <a:outerShdw blurRad="38100" dist="38100" dir="2700000" algn="tl">
                    <a:srgbClr val="000000"/>
                  </a:outerShdw>
                </a:effectLst>
                <a:latin typeface="Arial" charset="0"/>
              </a:rPr>
              <a:t>Recognition</a:t>
            </a:r>
          </a:p>
        </p:txBody>
      </p:sp>
      <p:sp>
        <p:nvSpPr>
          <p:cNvPr id="264205" name="AutoShape 13"/>
          <p:cNvSpPr>
            <a:spLocks noChangeArrowheads="1"/>
          </p:cNvSpPr>
          <p:nvPr/>
        </p:nvSpPr>
        <p:spPr bwMode="auto">
          <a:xfrm>
            <a:off x="7010400" y="42672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Full </a:t>
            </a:r>
          </a:p>
          <a:p>
            <a:pPr>
              <a:defRPr/>
            </a:pPr>
            <a:r>
              <a:rPr lang="en-US" sz="2200" b="1" i="1" dirty="0">
                <a:solidFill>
                  <a:schemeClr val="bg1"/>
                </a:solidFill>
                <a:effectLst>
                  <a:outerShdw blurRad="38100" dist="38100" dir="2700000" algn="tl">
                    <a:srgbClr val="000000"/>
                  </a:outerShdw>
                </a:effectLst>
                <a:latin typeface="Arial" charset="0"/>
              </a:rPr>
              <a:t>Disclosure</a:t>
            </a:r>
          </a:p>
        </p:txBody>
      </p:sp>
      <p:sp>
        <p:nvSpPr>
          <p:cNvPr id="264206" name="AutoShape 14"/>
          <p:cNvSpPr>
            <a:spLocks noChangeArrowheads="1"/>
          </p:cNvSpPr>
          <p:nvPr/>
        </p:nvSpPr>
        <p:spPr bwMode="auto">
          <a:xfrm>
            <a:off x="7010400" y="52578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i="1" dirty="0">
                <a:solidFill>
                  <a:schemeClr val="bg1"/>
                </a:solidFill>
                <a:effectLst>
                  <a:outerShdw blurRad="38100" dist="38100" dir="2700000" algn="tl">
                    <a:srgbClr val="000000"/>
                  </a:outerShdw>
                </a:effectLst>
                <a:latin typeface="Arial" charset="0"/>
              </a:rPr>
              <a:t>Measurement</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Basic Principles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Effect transition="in" filter="wipe(left)">
                                      <p:cBhvr>
                                        <p:cTn id="7" dur="500"/>
                                        <p:tgtEl>
                                          <p:spTgt spid="264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204"/>
                                        </p:tgtEl>
                                        <p:attrNameLst>
                                          <p:attrName>style.visibility</p:attrName>
                                        </p:attrNameLst>
                                      </p:cBhvr>
                                      <p:to>
                                        <p:strVal val="visible"/>
                                      </p:to>
                                    </p:set>
                                    <p:animEffect transition="in" filter="wipe(left)">
                                      <p:cBhvr>
                                        <p:cTn id="12" dur="500"/>
                                        <p:tgtEl>
                                          <p:spTgt spid="264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205"/>
                                        </p:tgtEl>
                                        <p:attrNameLst>
                                          <p:attrName>style.visibility</p:attrName>
                                        </p:attrNameLst>
                                      </p:cBhvr>
                                      <p:to>
                                        <p:strVal val="visible"/>
                                      </p:to>
                                    </p:set>
                                    <p:animEffect transition="in" filter="wipe(left)">
                                      <p:cBhvr>
                                        <p:cTn id="17" dur="500"/>
                                        <p:tgtEl>
                                          <p:spTgt spid="264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206"/>
                                        </p:tgtEl>
                                        <p:attrNameLst>
                                          <p:attrName>style.visibility</p:attrName>
                                        </p:attrNameLst>
                                      </p:cBhvr>
                                      <p:to>
                                        <p:strVal val="visible"/>
                                      </p:to>
                                    </p:set>
                                    <p:animEffect transition="in" filter="wipe(left)">
                                      <p:cBhvr>
                                        <p:cTn id="22" dur="5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3" grpId="0" animBg="1" autoUpdateAnimBg="0"/>
      <p:bldP spid="264204" grpId="0" animBg="1" autoUpdateAnimBg="0"/>
      <p:bldP spid="264205" grpId="0" animBg="1" autoUpdateAnimBg="0"/>
      <p:bldP spid="26420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5257800"/>
            <a:ext cx="4113212" cy="8382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52229"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5223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1"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52232"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52234"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5"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1371600"/>
            <a:ext cx="815340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3" indent="-3175">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40000"/>
              </a:spcBef>
              <a:spcAft>
                <a:spcPct val="20000"/>
              </a:spcAft>
              <a:buSzPct val="80000"/>
            </a:pPr>
            <a:r>
              <a:rPr lang="en-US" sz="2800" b="1">
                <a:solidFill>
                  <a:srgbClr val="800000"/>
                </a:solidFill>
                <a:latin typeface="Arial" charset="0"/>
              </a:rPr>
              <a:t>Cost Constraint</a:t>
            </a:r>
            <a:r>
              <a:rPr lang="en-US" sz="2800">
                <a:latin typeface="Arial" charset="0"/>
              </a:rPr>
              <a:t> </a:t>
            </a:r>
            <a:r>
              <a:rPr lang="en-US" sz="2200">
                <a:latin typeface="Arial" charset="0"/>
              </a:rPr>
              <a:t>– cost of providing information must be weighed against the benefits that can be derived from using it. </a:t>
            </a:r>
          </a:p>
        </p:txBody>
      </p:sp>
      <p:sp>
        <p:nvSpPr>
          <p:cNvPr id="53251" name="Text Box 4"/>
          <p:cNvSpPr txBox="1">
            <a:spLocks noChangeArrowheads="1"/>
          </p:cNvSpPr>
          <p:nvPr/>
        </p:nvSpPr>
        <p:spPr bwMode="auto">
          <a:xfrm>
            <a:off x="3810000" y="6200775"/>
            <a:ext cx="51816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8  Describe the impact that the cost constraint has on reporting accounting information.</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ea typeface="+mn-ea"/>
                <a:cs typeface="+mn-cs"/>
              </a:rPr>
              <a:t>Third Level:  Constraints</a:t>
            </a:r>
          </a:p>
        </p:txBody>
      </p:sp>
      <p:sp>
        <p:nvSpPr>
          <p:cNvPr id="53254" name="Rectangle 4"/>
          <p:cNvSpPr>
            <a:spLocks noChangeArrowheads="1"/>
          </p:cNvSpPr>
          <p:nvPr/>
        </p:nvSpPr>
        <p:spPr bwMode="auto">
          <a:xfrm>
            <a:off x="609600" y="2590800"/>
            <a:ext cx="7543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b="1">
                <a:solidFill>
                  <a:srgbClr val="800000"/>
                </a:solidFill>
                <a:latin typeface="Arial" charset="0"/>
              </a:rPr>
              <a:t>Illustration: </a:t>
            </a:r>
            <a:r>
              <a:rPr lang="en-US" sz="2000">
                <a:solidFill>
                  <a:srgbClr val="000000"/>
                </a:solidFill>
                <a:latin typeface="Arial" charset="0"/>
              </a:rPr>
              <a:t> The following two situations represent applications of the cost constraint.</a:t>
            </a:r>
          </a:p>
        </p:txBody>
      </p:sp>
      <p:sp>
        <p:nvSpPr>
          <p:cNvPr id="53255" name="Rectangle 5"/>
          <p:cNvSpPr>
            <a:spLocks noChangeArrowheads="1"/>
          </p:cNvSpPr>
          <p:nvPr/>
        </p:nvSpPr>
        <p:spPr bwMode="auto">
          <a:xfrm>
            <a:off x="609600" y="3454400"/>
            <a:ext cx="76962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5938" indent="-515938" algn="l">
              <a:lnSpc>
                <a:spcPct val="115000"/>
              </a:lnSpc>
              <a:spcBef>
                <a:spcPct val="40000"/>
              </a:spcBef>
              <a:buFontTx/>
              <a:buAutoNum type="alphaLcParenBoth"/>
            </a:pPr>
            <a:r>
              <a:rPr lang="en-US" sz="2000">
                <a:solidFill>
                  <a:srgbClr val="000000"/>
                </a:solidFill>
                <a:latin typeface="Arial" charset="0"/>
              </a:rPr>
              <a:t>Rafael Corporation discloses fair value information on its loans because it already gathers this information internally.</a:t>
            </a:r>
          </a:p>
          <a:p>
            <a:pPr marL="515938" indent="-515938" algn="l">
              <a:lnSpc>
                <a:spcPct val="115000"/>
              </a:lnSpc>
              <a:spcBef>
                <a:spcPct val="40000"/>
              </a:spcBef>
              <a:buFontTx/>
              <a:buAutoNum type="alphaLcParenBoth"/>
            </a:pPr>
            <a:r>
              <a:rPr lang="en-US" sz="2000">
                <a:solidFill>
                  <a:srgbClr val="000000"/>
                </a:solidFill>
                <a:latin typeface="Arial" charset="0"/>
              </a:rPr>
              <a:t>Willis Company does not disclose any information in the notes to the financial statements unless the value of the information to users exceeds the expense of gathering it.</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Text Box 6"/>
          <p:cNvSpPr txBox="1">
            <a:spLocks noChangeArrowheads="1"/>
          </p:cNvSpPr>
          <p:nvPr/>
        </p:nvSpPr>
        <p:spPr bwMode="auto">
          <a:xfrm>
            <a:off x="304800" y="3870325"/>
            <a:ext cx="24384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1400" b="1">
                <a:solidFill>
                  <a:srgbClr val="800000"/>
                </a:solidFill>
                <a:latin typeface="Arial" charset="0"/>
              </a:rPr>
              <a:t>Illustration 2-7</a:t>
            </a:r>
            <a:r>
              <a:rPr lang="en-US" sz="1400" b="1">
                <a:solidFill>
                  <a:srgbClr val="000000"/>
                </a:solidFill>
                <a:latin typeface="Arial" charset="0"/>
              </a:rPr>
              <a:t> </a:t>
            </a:r>
          </a:p>
          <a:p>
            <a:pPr algn="l"/>
            <a:r>
              <a:rPr lang="en-US" sz="1400" b="1">
                <a:solidFill>
                  <a:srgbClr val="000000"/>
                </a:solidFill>
                <a:latin typeface="Arial" charset="0"/>
              </a:rPr>
              <a:t>Conceptual Framework for Financial Reporting</a:t>
            </a:r>
          </a:p>
        </p:txBody>
      </p:sp>
      <p:pic>
        <p:nvPicPr>
          <p:cNvPr id="5530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325" y="1211263"/>
            <a:ext cx="1133475"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2"/>
          <p:cNvSpPr>
            <a:spLocks noChangeArrowheads="1"/>
          </p:cNvSpPr>
          <p:nvPr/>
        </p:nvSpPr>
        <p:spPr bwMode="auto">
          <a:xfrm>
            <a:off x="6400800" y="3505200"/>
            <a:ext cx="2209800" cy="15240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a:defRPr/>
            </a:pPr>
            <a:r>
              <a:rPr lang="en-US" sz="3000" b="1" dirty="0">
                <a:solidFill>
                  <a:schemeClr val="bg1"/>
                </a:solidFill>
                <a:effectLst>
                  <a:outerShdw blurRad="38100" dist="38100" dir="2700000" algn="tl">
                    <a:srgbClr val="000000"/>
                  </a:outerShdw>
                </a:effectLst>
                <a:latin typeface="Arial" charset="0"/>
              </a:rPr>
              <a:t>Summary of the Structure</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000" b="1">
                <a:solidFill>
                  <a:srgbClr val="800000"/>
                </a:solidFill>
                <a:latin typeface="Arial" charset="0"/>
              </a:rPr>
              <a:t>RELEVANT FACTS</a:t>
            </a:r>
          </a:p>
        </p:txBody>
      </p:sp>
      <p:sp>
        <p:nvSpPr>
          <p:cNvPr id="349187" name="Rectangle 3"/>
          <p:cNvSpPr>
            <a:spLocks noChangeArrowheads="1"/>
          </p:cNvSpPr>
          <p:nvPr/>
        </p:nvSpPr>
        <p:spPr bwMode="auto">
          <a:xfrm>
            <a:off x="457200" y="1933575"/>
            <a:ext cx="8229600" cy="3694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lvl="1" algn="l">
              <a:lnSpc>
                <a:spcPct val="115000"/>
              </a:lnSpc>
              <a:spcBef>
                <a:spcPct val="50000"/>
              </a:spcBef>
              <a:buClr>
                <a:srgbClr val="800000"/>
              </a:buClr>
              <a:buSzPct val="80000"/>
              <a:defRPr/>
            </a:pPr>
            <a:r>
              <a:rPr lang="en-US" sz="2000" b="1" dirty="0">
                <a:solidFill>
                  <a:schemeClr val="folHlink"/>
                </a:solidFill>
                <a:latin typeface="Arial" charset="0"/>
              </a:rPr>
              <a:t>Similarities</a:t>
            </a:r>
          </a:p>
          <a:p>
            <a:pPr marL="685800" lvl="1" indent="-457200" algn="l">
              <a:lnSpc>
                <a:spcPct val="115000"/>
              </a:lnSpc>
              <a:spcBef>
                <a:spcPct val="50000"/>
              </a:spcBef>
              <a:buClr>
                <a:srgbClr val="800000"/>
              </a:buClr>
              <a:buSzPct val="80000"/>
              <a:buFont typeface="Wingdings" pitchFamily="2" charset="2"/>
              <a:buChar char="u"/>
              <a:defRPr/>
            </a:pPr>
            <a:r>
              <a:rPr lang="en-US" sz="1800" dirty="0">
                <a:solidFill>
                  <a:schemeClr val="folHlink"/>
                </a:solidFill>
                <a:latin typeface="Arial" charset="0"/>
              </a:rPr>
              <a:t>In 2010, the IASB and FASB completed the first phase of a jointly created conceptual framework. In this first phase, they agreed on the objective of financial reporting and a common set of desired qualitative characteristics. </a:t>
            </a:r>
          </a:p>
          <a:p>
            <a:pPr marL="685800" lvl="1" indent="-457200" algn="l">
              <a:lnSpc>
                <a:spcPct val="115000"/>
              </a:lnSpc>
              <a:spcBef>
                <a:spcPct val="50000"/>
              </a:spcBef>
              <a:buClr>
                <a:srgbClr val="800000"/>
              </a:buClr>
              <a:buSzPct val="80000"/>
              <a:buFont typeface="Wingdings" pitchFamily="2" charset="2"/>
              <a:buChar char="u"/>
              <a:defRPr/>
            </a:pPr>
            <a:r>
              <a:rPr lang="en-US" sz="1800" dirty="0">
                <a:solidFill>
                  <a:schemeClr val="folHlink"/>
                </a:solidFill>
                <a:latin typeface="Arial" charset="0"/>
              </a:rPr>
              <a:t>The existing conceptual frameworks underlying GAAP and IFRS are very similar. </a:t>
            </a:r>
          </a:p>
          <a:p>
            <a:pPr marL="685800" lvl="1" indent="-457200" algn="l">
              <a:lnSpc>
                <a:spcPct val="115000"/>
              </a:lnSpc>
              <a:spcBef>
                <a:spcPct val="50000"/>
              </a:spcBef>
              <a:buClr>
                <a:srgbClr val="800000"/>
              </a:buClr>
              <a:buSzPct val="80000"/>
              <a:buFont typeface="Wingdings" pitchFamily="2" charset="2"/>
              <a:buChar char="u"/>
              <a:defRPr/>
            </a:pPr>
            <a:r>
              <a:rPr lang="en-US" sz="1800" dirty="0">
                <a:solidFill>
                  <a:schemeClr val="folHlink"/>
                </a:solidFill>
                <a:latin typeface="Arial" charset="0"/>
              </a:rPr>
              <a:t>The converged framework should be a single document, unlike the two conceptual frameworks that presently exist; it is unlikely that the basic structure related to the concepts will change.</a:t>
            </a:r>
          </a:p>
        </p:txBody>
      </p:sp>
      <p:sp>
        <p:nvSpPr>
          <p:cNvPr id="5" name="Rectangle 4"/>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563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  Compare the conceptual frameworks underlying GAAP and IFRS.</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000" b="1">
                <a:solidFill>
                  <a:srgbClr val="800000"/>
                </a:solidFill>
                <a:latin typeface="Arial" charset="0"/>
              </a:rPr>
              <a:t>RELEVANT FACTS</a:t>
            </a:r>
          </a:p>
        </p:txBody>
      </p:sp>
      <p:sp>
        <p:nvSpPr>
          <p:cNvPr id="351235" name="Rectangle 3"/>
          <p:cNvSpPr>
            <a:spLocks noChangeArrowheads="1"/>
          </p:cNvSpPr>
          <p:nvPr/>
        </p:nvSpPr>
        <p:spPr bwMode="auto">
          <a:xfrm>
            <a:off x="457200" y="1933575"/>
            <a:ext cx="8229600" cy="3605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800000"/>
              </a:buClr>
              <a:buSzPct val="80000"/>
              <a:buFont typeface="Wingdings" pitchFamily="2" charset="2"/>
              <a:buChar char="u"/>
              <a:defRPr/>
            </a:pPr>
            <a:r>
              <a:rPr lang="en-US" sz="1800" dirty="0">
                <a:solidFill>
                  <a:schemeClr val="folHlink"/>
                </a:solidFill>
                <a:latin typeface="Arial" charset="0"/>
              </a:rPr>
              <a:t>Both the IASB and FASB have similar measurement principles, based on historical cost and fair value. In 2011, the Boards issued a converged standard fair value measurement so that the definition of fair value, measurement techniques, and disclosures are the same between GAAP and IFRS when fair value is used in financial statements.</a:t>
            </a:r>
          </a:p>
          <a:p>
            <a:pPr marL="228600" lvl="1" algn="l">
              <a:lnSpc>
                <a:spcPct val="115000"/>
              </a:lnSpc>
              <a:spcBef>
                <a:spcPct val="50000"/>
              </a:spcBef>
              <a:buClr>
                <a:srgbClr val="800000"/>
              </a:buClr>
              <a:buSzPct val="80000"/>
              <a:defRPr/>
            </a:pPr>
            <a:r>
              <a:rPr lang="en-US" sz="2000" b="1" dirty="0">
                <a:solidFill>
                  <a:schemeClr val="folHlink"/>
                </a:solidFill>
                <a:latin typeface="Arial" charset="0"/>
              </a:rPr>
              <a:t>Differences</a:t>
            </a:r>
          </a:p>
          <a:p>
            <a:pPr marL="685800" lvl="1" indent="-457200" algn="l">
              <a:lnSpc>
                <a:spcPct val="115000"/>
              </a:lnSpc>
              <a:spcBef>
                <a:spcPct val="50000"/>
              </a:spcBef>
              <a:buClr>
                <a:srgbClr val="800000"/>
              </a:buClr>
              <a:buSzPct val="80000"/>
              <a:buFont typeface="Wingdings" pitchFamily="2" charset="2"/>
              <a:buChar char="u"/>
              <a:defRPr/>
            </a:pPr>
            <a:r>
              <a:rPr lang="en-US" sz="1800" dirty="0">
                <a:solidFill>
                  <a:schemeClr val="folHlink"/>
                </a:solidFill>
                <a:latin typeface="Arial" charset="0"/>
              </a:rPr>
              <a:t>Although both GAAP and IFRS are increasing the use of fair value to report assets, at this point IFRS has adopted it more broadly. As examples, under IFRS companies can apply fair value to property, plant, and equipment; natural resources; and in some cases intangible assets.</a:t>
            </a:r>
          </a:p>
        </p:txBody>
      </p:sp>
      <p:sp>
        <p:nvSpPr>
          <p:cNvPr id="5" name="Rectangle 4"/>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573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0"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  Compare the conceptual frameworks underlying GAAP and IFRS.</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000" b="1">
                <a:solidFill>
                  <a:srgbClr val="800000"/>
                </a:solidFill>
                <a:latin typeface="Arial" charset="0"/>
              </a:rPr>
              <a:t>RELEVANT FACTS</a:t>
            </a:r>
          </a:p>
        </p:txBody>
      </p:sp>
      <p:sp>
        <p:nvSpPr>
          <p:cNvPr id="58371" name="Rectangle 3"/>
          <p:cNvSpPr>
            <a:spLocks noChangeArrowheads="1"/>
          </p:cNvSpPr>
          <p:nvPr/>
        </p:nvSpPr>
        <p:spPr bwMode="auto">
          <a:xfrm>
            <a:off x="457200" y="1933575"/>
            <a:ext cx="8229600" cy="4510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800">
                <a:solidFill>
                  <a:schemeClr val="folHlink"/>
                </a:solidFill>
                <a:latin typeface="Arial" charset="0"/>
              </a:rPr>
              <a:t>GAAP has a concept statement to guide estimation of fair values when market-related data is not available (Statement of Financial Accounting Concepts No. 7, “Using Cash Flow Information and Present Value in Accounting”). The IASB is considering a proposal to provide expanded guidance on estimating fair values. </a:t>
            </a:r>
          </a:p>
          <a:p>
            <a:pPr marL="685800" lvl="1" indent="-457200" algn="l">
              <a:lnSpc>
                <a:spcPct val="115000"/>
              </a:lnSpc>
              <a:spcBef>
                <a:spcPct val="50000"/>
              </a:spcBef>
              <a:buClr>
                <a:srgbClr val="800000"/>
              </a:buClr>
              <a:buSzPct val="80000"/>
              <a:buFont typeface="Wingdings" pitchFamily="2" charset="2"/>
              <a:buChar char="u"/>
            </a:pPr>
            <a:r>
              <a:rPr lang="en-US" sz="1800">
                <a:solidFill>
                  <a:schemeClr val="folHlink"/>
                </a:solidFill>
                <a:latin typeface="Arial" charset="0"/>
              </a:rPr>
              <a:t>The monetary unit assumption is part of each framework. However, the unit of measure will vary depending on the currency used in the country in which the company is incorporated.</a:t>
            </a:r>
          </a:p>
          <a:p>
            <a:pPr marL="685800" lvl="1" indent="-457200" algn="l">
              <a:lnSpc>
                <a:spcPct val="115000"/>
              </a:lnSpc>
              <a:spcBef>
                <a:spcPct val="50000"/>
              </a:spcBef>
              <a:buClr>
                <a:srgbClr val="800000"/>
              </a:buClr>
              <a:buSzPct val="80000"/>
              <a:buFont typeface="Wingdings" pitchFamily="2" charset="2"/>
              <a:buChar char="u"/>
            </a:pPr>
            <a:r>
              <a:rPr lang="en-US" sz="1800">
                <a:solidFill>
                  <a:schemeClr val="folHlink"/>
                </a:solidFill>
                <a:latin typeface="Arial" charset="0"/>
              </a:rPr>
              <a:t>The economic entity assumption is also part of each framework although some cultural differences result in differences in its application. For example, in Japan many companies have formed alliances that are so strong that they act similar to related corporate divisions although they are not actually part of the same company.</a:t>
            </a:r>
          </a:p>
        </p:txBody>
      </p:sp>
      <p:sp>
        <p:nvSpPr>
          <p:cNvPr id="5" name="Rectangle 4"/>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583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338138" y="4078288"/>
            <a:ext cx="4233862"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Define the basic elements of financial statements.</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basic assumptions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Explain the application of the basic principles of accounting.</a:t>
            </a:r>
          </a:p>
          <a:p>
            <a:pPr marL="342900" indent="-342900" algn="l">
              <a:lnSpc>
                <a:spcPct val="115000"/>
              </a:lnSpc>
              <a:spcBef>
                <a:spcPct val="45000"/>
              </a:spcBef>
              <a:buClr>
                <a:srgbClr val="A50021"/>
              </a:buClr>
              <a:buSzPct val="100000"/>
              <a:buFont typeface="+mj-lt"/>
              <a:buAutoNum type="arabicPeriod" startAt="5"/>
              <a:defRPr/>
            </a:pPr>
            <a:r>
              <a:rPr lang="en-US" sz="1400" b="1" dirty="0">
                <a:solidFill>
                  <a:schemeClr val="bg2"/>
                </a:solidFill>
                <a:latin typeface="+mn-lt"/>
              </a:rPr>
              <a:t>Describe the impact that the cost constraint has on reporting accounting information.</a:t>
            </a:r>
          </a:p>
        </p:txBody>
      </p:sp>
      <p:sp>
        <p:nvSpPr>
          <p:cNvPr id="9220"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92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24"/>
          <p:cNvSpPr>
            <a:spLocks noChangeArrowheads="1"/>
          </p:cNvSpPr>
          <p:nvPr/>
        </p:nvSpPr>
        <p:spPr bwMode="auto">
          <a:xfrm>
            <a:off x="2819400" y="641350"/>
            <a:ext cx="61722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bg1"/>
                </a:solidFill>
                <a:latin typeface="Arial" charset="0"/>
              </a:rPr>
              <a:t>Conceptual Framework for Financial Reporting</a:t>
            </a:r>
          </a:p>
        </p:txBody>
      </p:sp>
      <p:pic>
        <p:nvPicPr>
          <p:cNvPr id="92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10700" b="1">
                <a:solidFill>
                  <a:srgbClr val="5F5F5F"/>
                </a:solidFill>
                <a:latin typeface="Arial" charset="0"/>
              </a:rPr>
              <a:t>2</a:t>
            </a:r>
          </a:p>
        </p:txBody>
      </p:sp>
      <p:pic>
        <p:nvPicPr>
          <p:cNvPr id="922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6"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the usefulness of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Describe the FASB’s efforts to construct a conceptual framework.</a:t>
            </a:r>
          </a:p>
          <a:p>
            <a:pPr>
              <a:lnSpc>
                <a:spcPct val="115000"/>
              </a:lnSpc>
              <a:spcBef>
                <a:spcPct val="45000"/>
              </a:spcBef>
              <a:buClr>
                <a:srgbClr val="A50021"/>
              </a:buClr>
              <a:buSzPct val="100000"/>
              <a:buFont typeface="+mj-lt"/>
              <a:buAutoNum type="arabicPeriod"/>
              <a:defRPr/>
            </a:pPr>
            <a:r>
              <a:rPr lang="en-US" sz="1400" kern="1200" dirty="0" smtClean="0">
                <a:effectLst/>
              </a:rPr>
              <a:t>Understand the objective of financial reporting.</a:t>
            </a:r>
          </a:p>
          <a:p>
            <a:pPr>
              <a:lnSpc>
                <a:spcPct val="115000"/>
              </a:lnSpc>
              <a:spcBef>
                <a:spcPct val="45000"/>
              </a:spcBef>
              <a:buClr>
                <a:srgbClr val="A50021"/>
              </a:buClr>
              <a:buSzPct val="100000"/>
              <a:buFont typeface="+mj-lt"/>
              <a:buAutoNum type="arabicPeriod"/>
              <a:defRPr/>
            </a:pPr>
            <a:r>
              <a:rPr lang="en-US" sz="1400" kern="1200" dirty="0" smtClean="0">
                <a:effectLst/>
              </a:rPr>
              <a:t>Identify the qualitative characteristics of accounting information.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000" b="1">
                <a:solidFill>
                  <a:srgbClr val="800000"/>
                </a:solidFill>
                <a:latin typeface="Arial" charset="0"/>
              </a:rPr>
              <a:t>ABOUT THE NUMBERS</a:t>
            </a:r>
          </a:p>
        </p:txBody>
      </p:sp>
      <p:sp>
        <p:nvSpPr>
          <p:cNvPr id="59395" name="Text Box 6"/>
          <p:cNvSpPr txBox="1">
            <a:spLocks noChangeArrowheads="1"/>
          </p:cNvSpPr>
          <p:nvPr/>
        </p:nvSpPr>
        <p:spPr bwMode="auto">
          <a:xfrm>
            <a:off x="533400" y="2362200"/>
            <a:ext cx="8229600" cy="361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40000"/>
              </a:spcBef>
              <a:buSzPct val="75000"/>
            </a:pPr>
            <a:r>
              <a:rPr lang="en-US" sz="1800">
                <a:latin typeface="Arial" charset="0"/>
              </a:rPr>
              <a:t>While the conceptual framework that underlies IFRS is very similar to that used to develop GAAP, the elements identified and their definitions under IFRS are different. The IASB elements and their definitions are as follows.</a:t>
            </a:r>
          </a:p>
          <a:p>
            <a:pPr algn="l">
              <a:lnSpc>
                <a:spcPct val="120000"/>
              </a:lnSpc>
              <a:spcBef>
                <a:spcPct val="40000"/>
              </a:spcBef>
              <a:buSzPct val="75000"/>
            </a:pPr>
            <a:r>
              <a:rPr lang="en-US" sz="1800" b="1">
                <a:latin typeface="Arial" charset="0"/>
              </a:rPr>
              <a:t>Assets.</a:t>
            </a:r>
            <a:r>
              <a:rPr lang="en-US" sz="1800">
                <a:latin typeface="Arial" charset="0"/>
              </a:rPr>
              <a:t> A resource controlled by the entity as a result of past events and from which future economic benefits are expected to flow to the entity.</a:t>
            </a:r>
          </a:p>
          <a:p>
            <a:pPr algn="l">
              <a:lnSpc>
                <a:spcPct val="120000"/>
              </a:lnSpc>
              <a:spcBef>
                <a:spcPct val="40000"/>
              </a:spcBef>
              <a:buSzPct val="75000"/>
            </a:pPr>
            <a:r>
              <a:rPr lang="en-US" sz="1800" b="1">
                <a:latin typeface="Arial" charset="0"/>
              </a:rPr>
              <a:t>Liabilities.</a:t>
            </a:r>
            <a:r>
              <a:rPr lang="en-US" sz="1800">
                <a:latin typeface="Arial" charset="0"/>
              </a:rPr>
              <a:t> A present obligation of the entity arising from past events, the settlement of which is expected to result in an outflow from the entity of resources embodying economic benefits. Liabilities may be legally enforceable via a contract or law, but need not be, i.e., they can arise due to normal business practice or customs.</a:t>
            </a:r>
          </a:p>
        </p:txBody>
      </p:sp>
      <p:sp>
        <p:nvSpPr>
          <p:cNvPr id="59396" name="Rectangle 7"/>
          <p:cNvSpPr>
            <a:spLocks noChangeArrowheads="1"/>
          </p:cNvSpPr>
          <p:nvPr/>
        </p:nvSpPr>
        <p:spPr bwMode="auto">
          <a:xfrm>
            <a:off x="533400" y="1905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1">
                <a:latin typeface="Arial" charset="0"/>
              </a:rPr>
              <a:t>Financial Statement Elements</a:t>
            </a:r>
          </a:p>
        </p:txBody>
      </p:sp>
      <p:sp>
        <p:nvSpPr>
          <p:cNvPr id="6" name="Rectangle 5"/>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593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9"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  Compare the conceptual frameworks underlying GAAP and IFRS.</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000" b="1">
                <a:solidFill>
                  <a:srgbClr val="800000"/>
                </a:solidFill>
                <a:latin typeface="Arial" charset="0"/>
              </a:rPr>
              <a:t>ABOUT THE NUMBERS</a:t>
            </a:r>
          </a:p>
        </p:txBody>
      </p:sp>
      <p:sp>
        <p:nvSpPr>
          <p:cNvPr id="60419" name="Text Box 4"/>
          <p:cNvSpPr txBox="1">
            <a:spLocks noChangeArrowheads="1"/>
          </p:cNvSpPr>
          <p:nvPr/>
        </p:nvSpPr>
        <p:spPr bwMode="auto">
          <a:xfrm>
            <a:off x="533400" y="2362200"/>
            <a:ext cx="8229600" cy="405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40000"/>
              </a:spcBef>
              <a:buSzPct val="75000"/>
            </a:pPr>
            <a:r>
              <a:rPr lang="en-US" sz="1800">
                <a:latin typeface="Arial" charset="0"/>
              </a:rPr>
              <a:t>While the conceptual framework that underlies IFRS is very similar to that used to develop GAAP, the elements identified and their definitions under IFRS are different. The IASB elements and their definitions are as follows.</a:t>
            </a:r>
          </a:p>
          <a:p>
            <a:pPr algn="l">
              <a:lnSpc>
                <a:spcPct val="120000"/>
              </a:lnSpc>
              <a:spcBef>
                <a:spcPct val="40000"/>
              </a:spcBef>
              <a:buSzPct val="75000"/>
            </a:pPr>
            <a:r>
              <a:rPr lang="en-US" sz="1800" b="1">
                <a:latin typeface="Arial" charset="0"/>
              </a:rPr>
              <a:t>Equity.</a:t>
            </a:r>
            <a:r>
              <a:rPr lang="en-US" sz="1800">
                <a:latin typeface="Arial" charset="0"/>
              </a:rPr>
              <a:t> A residual interest in the assets of the entity after deducting all its liabilities. </a:t>
            </a:r>
          </a:p>
          <a:p>
            <a:pPr algn="l">
              <a:lnSpc>
                <a:spcPct val="120000"/>
              </a:lnSpc>
              <a:spcBef>
                <a:spcPct val="40000"/>
              </a:spcBef>
              <a:buSzPct val="75000"/>
            </a:pPr>
            <a:r>
              <a:rPr lang="en-US" sz="1800" b="1">
                <a:latin typeface="Arial" charset="0"/>
              </a:rPr>
              <a:t>Income.</a:t>
            </a:r>
            <a:r>
              <a:rPr lang="en-US" sz="1800">
                <a:latin typeface="Arial" charset="0"/>
              </a:rPr>
              <a:t> Increases in economic benefits that result in increases in equity (other than those related to contributions from shareholders). Income includes both revenues (resulting from ordinary activities) and gains.</a:t>
            </a:r>
          </a:p>
          <a:p>
            <a:pPr algn="l">
              <a:lnSpc>
                <a:spcPct val="120000"/>
              </a:lnSpc>
              <a:spcBef>
                <a:spcPct val="40000"/>
              </a:spcBef>
              <a:buSzPct val="75000"/>
            </a:pPr>
            <a:r>
              <a:rPr lang="en-US" sz="1800" b="1">
                <a:latin typeface="Arial" charset="0"/>
              </a:rPr>
              <a:t>Expenses</a:t>
            </a:r>
            <a:r>
              <a:rPr lang="en-US" sz="1800">
                <a:latin typeface="Arial" charset="0"/>
              </a:rPr>
              <a:t>. Decreases in economic benefits that result in decreases in equity (other than those related to distributions to shareholders). Expenses includes losses that are not the result of ordinary activities.</a:t>
            </a:r>
          </a:p>
        </p:txBody>
      </p:sp>
      <p:sp>
        <p:nvSpPr>
          <p:cNvPr id="6" name="Rectangle 5"/>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2" name="Rectangle 7"/>
          <p:cNvSpPr>
            <a:spLocks noChangeArrowheads="1"/>
          </p:cNvSpPr>
          <p:nvPr/>
        </p:nvSpPr>
        <p:spPr bwMode="auto">
          <a:xfrm>
            <a:off x="533400" y="1905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1">
                <a:latin typeface="Arial" charset="0"/>
              </a:rPr>
              <a:t>Financial Statement Elements</a:t>
            </a:r>
          </a:p>
        </p:txBody>
      </p:sp>
      <p:sp>
        <p:nvSpPr>
          <p:cNvPr id="60423"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sz="2000" b="1">
                <a:solidFill>
                  <a:srgbClr val="800000"/>
                </a:solidFill>
                <a:latin typeface="Arial" charset="0"/>
              </a:rPr>
              <a:t>ON THE HORIZON</a:t>
            </a:r>
          </a:p>
        </p:txBody>
      </p:sp>
      <p:sp>
        <p:nvSpPr>
          <p:cNvPr id="61443" name="Text Box 4"/>
          <p:cNvSpPr txBox="1">
            <a:spLocks noChangeArrowheads="1"/>
          </p:cNvSpPr>
          <p:nvPr/>
        </p:nvSpPr>
        <p:spPr bwMode="auto">
          <a:xfrm>
            <a:off x="533400" y="1981200"/>
            <a:ext cx="8229600" cy="385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40000"/>
              </a:spcBef>
              <a:buSzPct val="75000"/>
            </a:pPr>
            <a:r>
              <a:rPr lang="en-US" sz="1800">
                <a:latin typeface="Arial" charset="0"/>
              </a:rPr>
              <a:t>The IASB and the FASB face a difficult task in attempting to update, modify, and complete a converged conceptual framework. There are many difficult issues. For example: How do we trade off characteristics such as highly relevant information that is difficult to verify? How do we define control when we are developing a definition of an asset? Is a liability the future sacrifice itself or the obligation to make the sacrifice? Should a single measurement method, such as historical cost or fair value, be used, or does it depend on whether it is an asset or liability that is being measured? We are optimistic that the new document will be a significant improvement over its predecessors and will lead to principles-based standards that help users of the financial statements make better decisions.</a:t>
            </a:r>
          </a:p>
        </p:txBody>
      </p:sp>
      <p:sp>
        <p:nvSpPr>
          <p:cNvPr id="6" name="Rectangle 5"/>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614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  Compare the conceptual frameworks underlying GAAP and IFRS.</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33400" y="1981200"/>
            <a:ext cx="8077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5000"/>
              </a:spcBef>
            </a:pPr>
            <a:r>
              <a:rPr lang="en-US" sz="2000">
                <a:latin typeface="Arial" charset="0"/>
              </a:rPr>
              <a:t>Which of the following statements about the IASB and FASB conceptual frameworks is not correct?</a:t>
            </a:r>
          </a:p>
          <a:p>
            <a:pPr marL="685800" lvl="1" indent="-457200" algn="l">
              <a:lnSpc>
                <a:spcPct val="125000"/>
              </a:lnSpc>
              <a:spcBef>
                <a:spcPct val="35000"/>
              </a:spcBef>
              <a:buFontTx/>
              <a:buAutoNum type="alphaLcPeriod"/>
            </a:pPr>
            <a:r>
              <a:rPr lang="en-US" sz="2000">
                <a:latin typeface="Arial" charset="0"/>
              </a:rPr>
              <a:t>The IASB conceptual framework does not identify the element comprehensive income.</a:t>
            </a:r>
          </a:p>
          <a:p>
            <a:pPr marL="685800" lvl="1" indent="-457200" algn="l">
              <a:lnSpc>
                <a:spcPct val="125000"/>
              </a:lnSpc>
              <a:spcBef>
                <a:spcPct val="35000"/>
              </a:spcBef>
              <a:buFontTx/>
              <a:buAutoNum type="alphaLcPeriod"/>
            </a:pPr>
            <a:r>
              <a:rPr lang="en-US" sz="2000">
                <a:latin typeface="Arial" charset="0"/>
              </a:rPr>
              <a:t>The existing IASB and FASB conceptual frameworks are organized in similar ways.</a:t>
            </a:r>
          </a:p>
          <a:p>
            <a:pPr marL="685800" lvl="1" indent="-457200" algn="l">
              <a:lnSpc>
                <a:spcPct val="125000"/>
              </a:lnSpc>
              <a:spcBef>
                <a:spcPct val="35000"/>
              </a:spcBef>
              <a:buFontTx/>
              <a:buAutoNum type="alphaLcPeriod"/>
            </a:pPr>
            <a:r>
              <a:rPr lang="en-US" sz="2000">
                <a:latin typeface="Arial" charset="0"/>
              </a:rPr>
              <a:t>The FASB and IASB agree that the objective of financial reporting is to provide useful information to investors and creditors.</a:t>
            </a:r>
          </a:p>
          <a:p>
            <a:pPr marL="685800" lvl="1" indent="-457200" algn="l">
              <a:lnSpc>
                <a:spcPct val="125000"/>
              </a:lnSpc>
              <a:spcBef>
                <a:spcPct val="35000"/>
              </a:spcBef>
              <a:buFontTx/>
              <a:buAutoNum type="alphaLcPeriod"/>
            </a:pPr>
            <a:r>
              <a:rPr lang="en-US" sz="2000">
                <a:latin typeface="Arial" charset="0"/>
              </a:rPr>
              <a:t>IFRS does not allow use of fair value as a measurement basis.</a:t>
            </a:r>
          </a:p>
        </p:txBody>
      </p:sp>
      <p:sp>
        <p:nvSpPr>
          <p:cNvPr id="6246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Text Box 9"/>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b="1">
                <a:solidFill>
                  <a:srgbClr val="800000"/>
                </a:solidFill>
                <a:latin typeface="Arial" charset="0"/>
              </a:rPr>
              <a:t>IFRS SELF-TEST QUESTION</a:t>
            </a:r>
          </a:p>
        </p:txBody>
      </p:sp>
      <p:sp>
        <p:nvSpPr>
          <p:cNvPr id="8" name="Rounded Rectangle 7"/>
          <p:cNvSpPr>
            <a:spLocks noChangeArrowheads="1"/>
          </p:cNvSpPr>
          <p:nvPr/>
        </p:nvSpPr>
        <p:spPr bwMode="auto">
          <a:xfrm>
            <a:off x="685800" y="5791200"/>
            <a:ext cx="7924800" cy="609600"/>
          </a:xfrm>
          <a:prstGeom prst="roundRect">
            <a:avLst>
              <a:gd name="adj" fmla="val 16667"/>
            </a:avLst>
          </a:prstGeom>
          <a:noFill/>
          <a:ln w="38100" cap="sq" algn="ctr">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9" name="Rectangle 8"/>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624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3" name="Text Box 4"/>
          <p:cNvSpPr txBox="1">
            <a:spLocks noChangeArrowheads="1"/>
          </p:cNvSpPr>
          <p:nvPr/>
        </p:nvSpPr>
        <p:spPr bwMode="auto">
          <a:xfrm>
            <a:off x="8229600" y="6477000"/>
            <a:ext cx="838200" cy="338138"/>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80772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ct val="35000"/>
              </a:spcBef>
            </a:pPr>
            <a:r>
              <a:rPr lang="en-US" sz="2000">
                <a:latin typeface="Arial" charset="0"/>
              </a:rPr>
              <a:t>Which of the following statements is false?</a:t>
            </a:r>
          </a:p>
          <a:p>
            <a:pPr marL="685800" lvl="1" indent="-457200" algn="l">
              <a:lnSpc>
                <a:spcPct val="125000"/>
              </a:lnSpc>
              <a:spcBef>
                <a:spcPct val="35000"/>
              </a:spcBef>
              <a:buFontTx/>
              <a:buAutoNum type="alphaLcPeriod"/>
            </a:pPr>
            <a:r>
              <a:rPr lang="en-US" sz="2000">
                <a:latin typeface="Arial" charset="0"/>
              </a:rPr>
              <a:t>The monetary unit assumption is used under IFRS.</a:t>
            </a:r>
          </a:p>
          <a:p>
            <a:pPr marL="685800" lvl="1" indent="-457200" algn="l">
              <a:lnSpc>
                <a:spcPct val="125000"/>
              </a:lnSpc>
              <a:spcBef>
                <a:spcPct val="35000"/>
              </a:spcBef>
              <a:buFontTx/>
              <a:buAutoNum type="alphaLcPeriod"/>
            </a:pPr>
            <a:r>
              <a:rPr lang="en-US" sz="2000">
                <a:latin typeface="Arial" charset="0"/>
              </a:rPr>
              <a:t>Under IFRS, companies may use fair value for property, plant, and equipment.</a:t>
            </a:r>
          </a:p>
          <a:p>
            <a:pPr marL="685800" lvl="1" indent="-457200" algn="l">
              <a:lnSpc>
                <a:spcPct val="125000"/>
              </a:lnSpc>
              <a:spcBef>
                <a:spcPct val="35000"/>
              </a:spcBef>
              <a:buFontTx/>
              <a:buAutoNum type="alphaLcPeriod"/>
            </a:pPr>
            <a:r>
              <a:rPr lang="en-US" sz="2000">
                <a:latin typeface="Arial" charset="0"/>
              </a:rPr>
              <a:t>The FASB and IASB are working on a joint conceptual framework project.</a:t>
            </a:r>
          </a:p>
          <a:p>
            <a:pPr marL="685800" lvl="1" indent="-457200" algn="l">
              <a:lnSpc>
                <a:spcPct val="125000"/>
              </a:lnSpc>
              <a:spcBef>
                <a:spcPct val="35000"/>
              </a:spcBef>
              <a:buFontTx/>
              <a:buAutoNum type="alphaLcPeriod"/>
            </a:pPr>
            <a:r>
              <a:rPr lang="en-US" sz="2000">
                <a:latin typeface="Arial" charset="0"/>
              </a:rPr>
              <a:t>Under IFRS, there are the same number of financial statement elements as in GAAP.</a:t>
            </a:r>
          </a:p>
        </p:txBody>
      </p:sp>
      <p:sp>
        <p:nvSpPr>
          <p:cNvPr id="63491"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2"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3" name="Text Box 9"/>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b="1">
                <a:solidFill>
                  <a:srgbClr val="800000"/>
                </a:solidFill>
                <a:latin typeface="Arial" charset="0"/>
              </a:rPr>
              <a:t>IFRS SELF-TEST QUESTION</a:t>
            </a:r>
          </a:p>
        </p:txBody>
      </p:sp>
      <p:sp>
        <p:nvSpPr>
          <p:cNvPr id="8" name="Rounded Rectangle 7"/>
          <p:cNvSpPr>
            <a:spLocks noChangeArrowheads="1"/>
          </p:cNvSpPr>
          <p:nvPr/>
        </p:nvSpPr>
        <p:spPr bwMode="auto">
          <a:xfrm>
            <a:off x="685800" y="4708525"/>
            <a:ext cx="7924800" cy="914400"/>
          </a:xfrm>
          <a:prstGeom prst="roundRect">
            <a:avLst>
              <a:gd name="adj" fmla="val 16667"/>
            </a:avLst>
          </a:prstGeom>
          <a:noFill/>
          <a:ln w="38100" cap="sq" algn="ctr">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9" name="Rectangle 8"/>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634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7"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  Compare the conceptual frameworks underlying GAAP and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3400" y="1981200"/>
            <a:ext cx="8077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5000"/>
              </a:spcBef>
            </a:pPr>
            <a:r>
              <a:rPr lang="en-US" sz="2000">
                <a:latin typeface="Arial" charset="0"/>
              </a:rPr>
              <a:t>The issues that the FASB and IASB must address in developing a common conceptual framework include all of the following except:</a:t>
            </a:r>
          </a:p>
          <a:p>
            <a:pPr marL="685800" lvl="1" indent="-457200" algn="l">
              <a:lnSpc>
                <a:spcPct val="125000"/>
              </a:lnSpc>
              <a:spcBef>
                <a:spcPct val="35000"/>
              </a:spcBef>
              <a:buFontTx/>
              <a:buAutoNum type="alphaLcPeriod"/>
            </a:pPr>
            <a:r>
              <a:rPr lang="en-US" sz="2000">
                <a:latin typeface="Arial" charset="0"/>
              </a:rPr>
              <a:t>Should the characteristic of relevance be traded-off in favor of information that is verifiable?</a:t>
            </a:r>
          </a:p>
          <a:p>
            <a:pPr marL="685800" lvl="1" indent="-457200" algn="l">
              <a:lnSpc>
                <a:spcPct val="125000"/>
              </a:lnSpc>
              <a:spcBef>
                <a:spcPct val="35000"/>
              </a:spcBef>
              <a:buFontTx/>
              <a:buAutoNum type="alphaLcPeriod"/>
            </a:pPr>
            <a:r>
              <a:rPr lang="en-US" sz="2000">
                <a:latin typeface="Arial" charset="0"/>
              </a:rPr>
              <a:t>Should a single measurement method be used?</a:t>
            </a:r>
          </a:p>
          <a:p>
            <a:pPr marL="685800" lvl="1" indent="-457200" algn="l">
              <a:lnSpc>
                <a:spcPct val="125000"/>
              </a:lnSpc>
              <a:spcBef>
                <a:spcPct val="35000"/>
              </a:spcBef>
              <a:buFontTx/>
              <a:buAutoNum type="alphaLcPeriod"/>
            </a:pPr>
            <a:r>
              <a:rPr lang="en-US" sz="2000">
                <a:latin typeface="Arial" charset="0"/>
              </a:rPr>
              <a:t>Should the common framework lead to standards that are principles-based or rules-based?</a:t>
            </a:r>
          </a:p>
          <a:p>
            <a:pPr marL="685800" lvl="1" indent="-457200" algn="l">
              <a:lnSpc>
                <a:spcPct val="125000"/>
              </a:lnSpc>
              <a:spcBef>
                <a:spcPct val="35000"/>
              </a:spcBef>
              <a:buFontTx/>
              <a:buAutoNum type="alphaLcPeriod"/>
            </a:pPr>
            <a:r>
              <a:rPr lang="en-US" sz="2000">
                <a:latin typeface="Arial" charset="0"/>
              </a:rPr>
              <a:t>Should the role of financial reporting focus on stewardship as well as providing information to assist users in decision-making?</a:t>
            </a:r>
          </a:p>
        </p:txBody>
      </p:sp>
      <p:sp>
        <p:nvSpPr>
          <p:cNvPr id="6451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7" name="Text Box 8"/>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b="1">
                <a:solidFill>
                  <a:srgbClr val="800000"/>
                </a:solidFill>
                <a:latin typeface="Arial" charset="0"/>
              </a:rPr>
              <a:t>IFRS SELF-TEST QUESTION</a:t>
            </a:r>
          </a:p>
        </p:txBody>
      </p:sp>
      <p:sp>
        <p:nvSpPr>
          <p:cNvPr id="8" name="Rounded Rectangle 7"/>
          <p:cNvSpPr>
            <a:spLocks noChangeArrowheads="1"/>
          </p:cNvSpPr>
          <p:nvPr/>
        </p:nvSpPr>
        <p:spPr bwMode="auto">
          <a:xfrm>
            <a:off x="685800" y="5105400"/>
            <a:ext cx="7772400" cy="1203325"/>
          </a:xfrm>
          <a:prstGeom prst="roundRect">
            <a:avLst>
              <a:gd name="adj" fmla="val 16667"/>
            </a:avLst>
          </a:prstGeom>
          <a:noFill/>
          <a:ln w="38100" cap="sq" algn="ctr">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9" name="Rectangle 8"/>
          <p:cNvSpPr/>
          <p:nvPr/>
        </p:nvSpPr>
        <p:spPr bwMode="auto">
          <a:xfrm>
            <a:off x="0" y="457200"/>
            <a:ext cx="9144000" cy="622300"/>
          </a:xfrm>
          <a:prstGeom prst="rect">
            <a:avLst/>
          </a:prstGeom>
          <a:solidFill>
            <a:schemeClr val="bg1">
              <a:lumMod val="50000"/>
            </a:schemeClr>
          </a:solidFill>
          <a:ln w="12700" cap="sq" cmpd="sng" algn="ctr">
            <a:noFill/>
            <a:prstDash val="solid"/>
            <a:round/>
            <a:headEnd type="none" w="sm" len="sm"/>
            <a:tailEnd type="none" w="sm" len="sm"/>
          </a:ln>
          <a:effectLst/>
        </p:spPr>
        <p:txBody>
          <a:bodyPr/>
          <a:lstStyle/>
          <a:p>
            <a:pPr>
              <a:defRPr/>
            </a:pPr>
            <a:endParaRPr lang="en-US" dirty="0">
              <a:latin typeface="Times New Roman" pitchFamily="18" charset="0"/>
            </a:endParaRPr>
          </a:p>
        </p:txBody>
      </p:sp>
      <p:pic>
        <p:nvPicPr>
          <p:cNvPr id="645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7353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1"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9600" y="1371600"/>
            <a:ext cx="8077200" cy="803275"/>
          </a:xfrm>
          <a:prstGeom prst="rect">
            <a:avLst/>
          </a:prstGeom>
          <a:solidFill>
            <a:schemeClr val="bg1"/>
          </a:solidFill>
          <a:ln>
            <a:noFill/>
          </a:ln>
          <a:effectLst/>
          <a:extLst>
            <a:ext uri="{91240B29-F687-4F45-9708-019B960494DF}">
              <a14:hiddenLine xmlns:a14="http://schemas.microsoft.com/office/drawing/2010/main" w="381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30000"/>
              </a:spcBef>
              <a:buSzPct val="80000"/>
            </a:pPr>
            <a:r>
              <a:rPr lang="en-US" sz="2100">
                <a:latin typeface="Arial" charset="0"/>
              </a:rPr>
              <a:t>The </a:t>
            </a:r>
            <a:r>
              <a:rPr lang="en-US" sz="2100" b="1">
                <a:latin typeface="Arial" charset="0"/>
              </a:rPr>
              <a:t>FASB</a:t>
            </a:r>
            <a:r>
              <a:rPr lang="en-US" sz="2100">
                <a:latin typeface="Arial" charset="0"/>
              </a:rPr>
              <a:t> has issued seven </a:t>
            </a:r>
            <a:r>
              <a:rPr lang="en-US" sz="2100" b="1">
                <a:solidFill>
                  <a:srgbClr val="800000"/>
                </a:solidFill>
                <a:latin typeface="Arial" charset="0"/>
              </a:rPr>
              <a:t>Statements of Financial Accounting Concepts</a:t>
            </a:r>
            <a:r>
              <a:rPr lang="en-US" sz="2100">
                <a:latin typeface="Arial" charset="0"/>
              </a:rPr>
              <a:t> (SFAC) for business enterprises.</a:t>
            </a:r>
          </a:p>
        </p:txBody>
      </p:sp>
      <p:sp>
        <p:nvSpPr>
          <p:cNvPr id="215044"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3200" kern="1200" dirty="0" smtClean="0">
                <a:solidFill>
                  <a:srgbClr val="0000E2"/>
                </a:solidFill>
                <a:effectLst/>
                <a:ea typeface="+mn-ea"/>
                <a:cs typeface="+mn-cs"/>
              </a:rPr>
              <a:t>Development of Conceptual Framework</a:t>
            </a:r>
          </a:p>
        </p:txBody>
      </p:sp>
      <p:sp>
        <p:nvSpPr>
          <p:cNvPr id="10244" name="Text Box 5"/>
          <p:cNvSpPr txBox="1">
            <a:spLocks noChangeArrowheads="1"/>
          </p:cNvSpPr>
          <p:nvPr/>
        </p:nvSpPr>
        <p:spPr bwMode="auto">
          <a:xfrm>
            <a:off x="609600" y="2362200"/>
            <a:ext cx="8382000" cy="426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97025" indent="-1597025">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1000"/>
              </a:lnSpc>
              <a:spcBef>
                <a:spcPct val="40000"/>
              </a:spcBef>
              <a:buSzPct val="80000"/>
            </a:pPr>
            <a:r>
              <a:rPr lang="en-US" sz="1800" b="1">
                <a:latin typeface="Arial" charset="0"/>
              </a:rPr>
              <a:t>SFAC No.1</a:t>
            </a:r>
            <a:r>
              <a:rPr lang="en-US" sz="1800">
                <a:latin typeface="Arial" charset="0"/>
              </a:rPr>
              <a:t> -	Objectives of Financial Reporting (superseded by SFAC No. 8)</a:t>
            </a:r>
          </a:p>
          <a:p>
            <a:pPr algn="l">
              <a:lnSpc>
                <a:spcPct val="111000"/>
              </a:lnSpc>
              <a:spcBef>
                <a:spcPct val="40000"/>
              </a:spcBef>
              <a:buSzPct val="80000"/>
            </a:pPr>
            <a:r>
              <a:rPr lang="en-US" sz="1800" b="1">
                <a:latin typeface="Arial" charset="0"/>
              </a:rPr>
              <a:t>SFAC No.2</a:t>
            </a:r>
            <a:r>
              <a:rPr lang="en-US" sz="1800">
                <a:latin typeface="Arial" charset="0"/>
              </a:rPr>
              <a:t> - 	Qualitative Characteristics of Accounting Information. (superseded by SFAC No. 8)</a:t>
            </a:r>
          </a:p>
          <a:p>
            <a:pPr algn="l">
              <a:lnSpc>
                <a:spcPct val="111000"/>
              </a:lnSpc>
              <a:spcBef>
                <a:spcPct val="40000"/>
              </a:spcBef>
              <a:buSzPct val="80000"/>
            </a:pPr>
            <a:r>
              <a:rPr lang="en-US" sz="1800" b="1">
                <a:latin typeface="Arial" charset="0"/>
              </a:rPr>
              <a:t>SFAC No.3</a:t>
            </a:r>
            <a:r>
              <a:rPr lang="en-US" sz="1800">
                <a:latin typeface="Arial" charset="0"/>
              </a:rPr>
              <a:t> - 	Elements of Financial Statements. (superseded by SFAC No. 6)</a:t>
            </a:r>
          </a:p>
          <a:p>
            <a:pPr algn="l">
              <a:lnSpc>
                <a:spcPct val="111000"/>
              </a:lnSpc>
              <a:spcBef>
                <a:spcPct val="40000"/>
              </a:spcBef>
              <a:buSzPct val="80000"/>
            </a:pPr>
            <a:r>
              <a:rPr lang="en-US" sz="1800" b="1">
                <a:latin typeface="Arial" charset="0"/>
              </a:rPr>
              <a:t>SFAC No.5</a:t>
            </a:r>
            <a:r>
              <a:rPr lang="en-US" sz="1800">
                <a:latin typeface="Arial" charset="0"/>
              </a:rPr>
              <a:t> -	Recognition and Measurement in Financial Statements. </a:t>
            </a:r>
          </a:p>
          <a:p>
            <a:pPr algn="l">
              <a:lnSpc>
                <a:spcPct val="111000"/>
              </a:lnSpc>
              <a:spcBef>
                <a:spcPct val="40000"/>
              </a:spcBef>
              <a:buSzPct val="80000"/>
            </a:pPr>
            <a:r>
              <a:rPr lang="en-US" sz="1800" b="1">
                <a:latin typeface="Arial" charset="0"/>
              </a:rPr>
              <a:t>SFAC No.6</a:t>
            </a:r>
            <a:r>
              <a:rPr lang="en-US" sz="1800">
                <a:latin typeface="Arial" charset="0"/>
              </a:rPr>
              <a:t> - 	Elements of Financial Statements (replaces SFAC No. 3).</a:t>
            </a:r>
          </a:p>
          <a:p>
            <a:pPr algn="l">
              <a:lnSpc>
                <a:spcPct val="111000"/>
              </a:lnSpc>
              <a:spcBef>
                <a:spcPct val="40000"/>
              </a:spcBef>
              <a:buSzPct val="80000"/>
            </a:pPr>
            <a:r>
              <a:rPr lang="en-US" sz="1800" b="1">
                <a:latin typeface="Arial" charset="0"/>
              </a:rPr>
              <a:t>SFAC No.7</a:t>
            </a:r>
            <a:r>
              <a:rPr lang="en-US" sz="1800">
                <a:latin typeface="Arial" charset="0"/>
              </a:rPr>
              <a:t> -	Using Cash Flow Information and Present Value in Accounting Measurements.</a:t>
            </a:r>
          </a:p>
          <a:p>
            <a:pPr algn="l">
              <a:lnSpc>
                <a:spcPct val="111000"/>
              </a:lnSpc>
              <a:spcBef>
                <a:spcPct val="40000"/>
              </a:spcBef>
              <a:buSzPct val="80000"/>
            </a:pPr>
            <a:r>
              <a:rPr lang="en-US" sz="1800" b="1">
                <a:latin typeface="Arial" charset="0"/>
              </a:rPr>
              <a:t>SFAC No.8</a:t>
            </a:r>
            <a:r>
              <a:rPr lang="en-US" sz="1800">
                <a:latin typeface="Arial" charset="0"/>
              </a:rPr>
              <a:t> - 	The Objective of General Purpose Financial Reporting and Qualitative Characteristics of Useful Financial Information (replaces SFAC No. 1 and No. 2)</a:t>
            </a:r>
          </a:p>
        </p:txBody>
      </p:sp>
      <p:sp>
        <p:nvSpPr>
          <p:cNvPr id="10245" name="Text Box 6"/>
          <p:cNvSpPr txBox="1">
            <a:spLocks noChangeArrowheads="1"/>
          </p:cNvSpPr>
          <p:nvPr/>
        </p:nvSpPr>
        <p:spPr bwMode="auto">
          <a:xfrm>
            <a:off x="7924800" y="6369050"/>
            <a:ext cx="990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2</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09600" y="2012950"/>
            <a:ext cx="5257800" cy="292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ct val="50000"/>
              </a:spcBef>
              <a:buSzPct val="80000"/>
              <a:buFont typeface="Wingdings" pitchFamily="2" charset="2"/>
              <a:buChar char="u"/>
            </a:pPr>
            <a:r>
              <a:rPr lang="en-US" sz="2200" b="1">
                <a:solidFill>
                  <a:srgbClr val="800000"/>
                </a:solidFill>
                <a:latin typeface="Arial" charset="0"/>
              </a:rPr>
              <a:t>First Level</a:t>
            </a:r>
            <a:r>
              <a:rPr lang="en-US" sz="2200">
                <a:latin typeface="Arial" charset="0"/>
              </a:rPr>
              <a:t> = Basic Objectives</a:t>
            </a:r>
          </a:p>
          <a:p>
            <a:pPr lvl="1" algn="l">
              <a:lnSpc>
                <a:spcPct val="125000"/>
              </a:lnSpc>
              <a:spcBef>
                <a:spcPct val="50000"/>
              </a:spcBef>
              <a:buSzPct val="80000"/>
              <a:buFont typeface="Wingdings" pitchFamily="2" charset="2"/>
              <a:buChar char="u"/>
            </a:pPr>
            <a:r>
              <a:rPr lang="en-US" sz="2200" b="1">
                <a:solidFill>
                  <a:srgbClr val="800000"/>
                </a:solidFill>
                <a:latin typeface="Arial" charset="0"/>
              </a:rPr>
              <a:t>Second Level</a:t>
            </a:r>
            <a:r>
              <a:rPr lang="en-US" sz="2200">
                <a:latin typeface="Arial" charset="0"/>
              </a:rPr>
              <a:t> = Qualitative Characteristics and E</a:t>
            </a:r>
            <a:r>
              <a:rPr lang="en-US" altLang="en-US" sz="2200">
                <a:latin typeface="Arial" charset="0"/>
              </a:rPr>
              <a:t>lements</a:t>
            </a:r>
          </a:p>
          <a:p>
            <a:pPr lvl="1" algn="l">
              <a:lnSpc>
                <a:spcPct val="125000"/>
              </a:lnSpc>
              <a:spcBef>
                <a:spcPct val="50000"/>
              </a:spcBef>
              <a:buSzPct val="80000"/>
              <a:buFont typeface="Wingdings" pitchFamily="2" charset="2"/>
              <a:buChar char="u"/>
            </a:pPr>
            <a:r>
              <a:rPr lang="en-US" sz="2200" b="1">
                <a:solidFill>
                  <a:srgbClr val="800000"/>
                </a:solidFill>
                <a:latin typeface="Arial" charset="0"/>
              </a:rPr>
              <a:t>Third Level</a:t>
            </a:r>
            <a:r>
              <a:rPr lang="en-US" sz="2200">
                <a:latin typeface="Arial" charset="0"/>
              </a:rPr>
              <a:t> = </a:t>
            </a:r>
            <a:r>
              <a:rPr lang="en-US" altLang="en-US" sz="2200">
                <a:latin typeface="Arial" charset="0"/>
              </a:rPr>
              <a:t>Recognition, Measurement, and Disclosure Concepts.</a:t>
            </a:r>
            <a:endParaRPr lang="en-US" sz="2200">
              <a:latin typeface="Arial" charset="0"/>
            </a:endParaRPr>
          </a:p>
        </p:txBody>
      </p:sp>
      <p:sp>
        <p:nvSpPr>
          <p:cNvPr id="11267" name="Text Box 6"/>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2  Describe the FASB’s efforts to construct a conceptual framework.</a:t>
            </a:r>
          </a:p>
        </p:txBody>
      </p:sp>
      <p:sp>
        <p:nvSpPr>
          <p:cNvPr id="11268" name="Text Box 10"/>
          <p:cNvSpPr txBox="1">
            <a:spLocks noChangeArrowheads="1"/>
          </p:cNvSpPr>
          <p:nvPr/>
        </p:nvSpPr>
        <p:spPr bwMode="auto">
          <a:xfrm>
            <a:off x="609600" y="1371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2800" b="1">
                <a:solidFill>
                  <a:srgbClr val="800000"/>
                </a:solidFill>
                <a:latin typeface="Arial" charset="0"/>
              </a:rPr>
              <a:t>Overview of the  Conceptual Framework</a:t>
            </a:r>
          </a:p>
        </p:txBody>
      </p:sp>
      <p:sp>
        <p:nvSpPr>
          <p:cNvPr id="7"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rgbClr val="0000E2"/>
                </a:solidFill>
                <a:effectLst/>
                <a:ea typeface="+mn-ea"/>
                <a:cs typeface="+mn-cs"/>
              </a:rPr>
              <a:t>Conceptual Framework</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1127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71763"/>
            <a:ext cx="278130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4"/>
          <p:cNvSpPr txBox="1">
            <a:spLocks noChangeArrowheads="1"/>
          </p:cNvSpPr>
          <p:nvPr/>
        </p:nvSpPr>
        <p:spPr bwMode="auto">
          <a:xfrm>
            <a:off x="8229600" y="6369050"/>
            <a:ext cx="685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4</a:t>
            </a:r>
          </a:p>
        </p:txBody>
      </p:sp>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6"/>
          <p:cNvSpPr txBox="1">
            <a:spLocks noChangeArrowheads="1"/>
          </p:cNvSpPr>
          <p:nvPr/>
        </p:nvSpPr>
        <p:spPr bwMode="auto">
          <a:xfrm>
            <a:off x="304800" y="3870325"/>
            <a:ext cx="24384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1400" b="1">
                <a:solidFill>
                  <a:srgbClr val="800000"/>
                </a:solidFill>
                <a:latin typeface="Arial" charset="0"/>
              </a:rPr>
              <a:t>Illustration 2-7</a:t>
            </a:r>
            <a:r>
              <a:rPr lang="en-US" sz="1400" b="1">
                <a:solidFill>
                  <a:srgbClr val="000000"/>
                </a:solidFill>
                <a:latin typeface="Arial" charset="0"/>
              </a:rPr>
              <a:t> </a:t>
            </a:r>
          </a:p>
          <a:p>
            <a:pPr algn="l"/>
            <a:r>
              <a:rPr lang="en-US" sz="1400" b="1">
                <a:solidFill>
                  <a:srgbClr val="000000"/>
                </a:solidFill>
                <a:latin typeface="Arial" charset="0"/>
              </a:rPr>
              <a:t>Conceptual Framework for Financial Reporting</a:t>
            </a:r>
          </a:p>
        </p:txBody>
      </p:sp>
      <p:pic>
        <p:nvPicPr>
          <p:cNvPr id="122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325" y="1211263"/>
            <a:ext cx="1133475"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body" idx="4294967295"/>
          </p:nvPr>
        </p:nvSpPr>
        <p:spPr>
          <a:xfrm>
            <a:off x="533400" y="1981200"/>
            <a:ext cx="8001000" cy="4572000"/>
          </a:xfrm>
          <a:solidFill>
            <a:schemeClr val="bg1"/>
          </a:solidFill>
        </p:spPr>
        <p:txBody>
          <a:bodyPr/>
          <a:lstStyle/>
          <a:p>
            <a:pPr marL="0" indent="0">
              <a:lnSpc>
                <a:spcPct val="125000"/>
              </a:lnSpc>
              <a:spcBef>
                <a:spcPct val="40000"/>
              </a:spcBef>
              <a:buClr>
                <a:schemeClr val="tx1"/>
              </a:buClr>
              <a:buSzTx/>
              <a:buFont typeface="Wingdings" pitchFamily="2" charset="2"/>
              <a:buNone/>
            </a:pPr>
            <a:r>
              <a:rPr lang="en-US" sz="1900" b="0" smtClean="0">
                <a:solidFill>
                  <a:schemeClr val="tx1"/>
                </a:solidFill>
                <a:effectLst/>
              </a:rPr>
              <a:t>What are the Statements of Financial Accounting Concepts intended to establish?</a:t>
            </a:r>
          </a:p>
          <a:p>
            <a:pPr marL="685800" lvl="1" indent="-457200">
              <a:lnSpc>
                <a:spcPct val="125000"/>
              </a:lnSpc>
              <a:spcBef>
                <a:spcPct val="40000"/>
              </a:spcBef>
              <a:buClr>
                <a:schemeClr val="tx1"/>
              </a:buClr>
              <a:buSzTx/>
              <a:buFont typeface="Wingdings" pitchFamily="2" charset="2"/>
              <a:buAutoNum type="alphaLcPeriod"/>
            </a:pPr>
            <a:r>
              <a:rPr lang="en-US" sz="1900" b="0" smtClean="0">
                <a:solidFill>
                  <a:schemeClr val="tx1"/>
                </a:solidFill>
                <a:effectLst/>
              </a:rPr>
              <a:t>Generally accepted accounting principles in financial reporting  by business enterprises.</a:t>
            </a:r>
          </a:p>
          <a:p>
            <a:pPr marL="685800" lvl="1" indent="-457200">
              <a:lnSpc>
                <a:spcPct val="125000"/>
              </a:lnSpc>
              <a:spcBef>
                <a:spcPct val="40000"/>
              </a:spcBef>
              <a:buClr>
                <a:schemeClr val="tx1"/>
              </a:buClr>
              <a:buSzTx/>
              <a:buFont typeface="Wingdings" pitchFamily="2" charset="2"/>
              <a:buAutoNum type="alphaLcPeriod"/>
            </a:pPr>
            <a:r>
              <a:rPr lang="en-US" sz="1900" b="0" smtClean="0">
                <a:solidFill>
                  <a:schemeClr val="tx1"/>
                </a:solidFill>
                <a:effectLst/>
              </a:rPr>
              <a:t>The meaning of “Present fairly in accordance with generally accepted accounting principles.”</a:t>
            </a:r>
          </a:p>
          <a:p>
            <a:pPr marL="685800" lvl="1" indent="-457200">
              <a:lnSpc>
                <a:spcPct val="125000"/>
              </a:lnSpc>
              <a:spcBef>
                <a:spcPct val="40000"/>
              </a:spcBef>
              <a:buClr>
                <a:schemeClr val="tx1"/>
              </a:buClr>
              <a:buSzTx/>
              <a:buFont typeface="Wingdings" pitchFamily="2" charset="2"/>
              <a:buAutoNum type="alphaLcPeriod"/>
            </a:pPr>
            <a:r>
              <a:rPr lang="en-US" sz="1900" b="0" smtClean="0">
                <a:solidFill>
                  <a:schemeClr val="tx1"/>
                </a:solidFill>
                <a:effectLst/>
              </a:rPr>
              <a:t>The objectives and concepts for use in developing standards of financial accounting and reporting.</a:t>
            </a:r>
          </a:p>
          <a:p>
            <a:pPr marL="685800" lvl="1" indent="-457200">
              <a:lnSpc>
                <a:spcPct val="125000"/>
              </a:lnSpc>
              <a:spcBef>
                <a:spcPct val="40000"/>
              </a:spcBef>
              <a:buClr>
                <a:schemeClr val="tx1"/>
              </a:buClr>
              <a:buSzTx/>
              <a:buFont typeface="Wingdings" pitchFamily="2" charset="2"/>
              <a:buAutoNum type="alphaLcPeriod"/>
            </a:pPr>
            <a:r>
              <a:rPr lang="en-US" sz="1900" b="0" smtClean="0">
                <a:solidFill>
                  <a:schemeClr val="tx1"/>
                </a:solidFill>
                <a:effectLst/>
              </a:rPr>
              <a:t>The hierarchy of sources of generally accepted accounting principles.</a:t>
            </a:r>
          </a:p>
        </p:txBody>
      </p:sp>
      <p:sp>
        <p:nvSpPr>
          <p:cNvPr id="13315" name="Text Box 18"/>
          <p:cNvSpPr txBox="1">
            <a:spLocks noChangeArrowheads="1"/>
          </p:cNvSpPr>
          <p:nvPr/>
        </p:nvSpPr>
        <p:spPr bwMode="auto">
          <a:xfrm>
            <a:off x="1371600" y="6369050"/>
            <a:ext cx="7620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sz="1600" b="1" i="1">
                <a:solidFill>
                  <a:schemeClr val="bg2"/>
                </a:solidFill>
                <a:latin typeface="Arial" charset="0"/>
              </a:rPr>
              <a:t>LO 2  Describe the FASB’s efforts to construct a conceptual framework.</a:t>
            </a:r>
          </a:p>
        </p:txBody>
      </p:sp>
      <p:sp>
        <p:nvSpPr>
          <p:cNvPr id="13316" name="Text Box 22"/>
          <p:cNvSpPr txBox="1">
            <a:spLocks noChangeArrowheads="1"/>
          </p:cNvSpPr>
          <p:nvPr/>
        </p:nvSpPr>
        <p:spPr bwMode="auto">
          <a:xfrm>
            <a:off x="609600" y="1371600"/>
            <a:ext cx="8229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000" b="1">
                <a:solidFill>
                  <a:srgbClr val="800000"/>
                </a:solidFill>
                <a:latin typeface="Arial" charset="0"/>
              </a:rPr>
              <a:t>Question</a:t>
            </a:r>
          </a:p>
        </p:txBody>
      </p:sp>
      <p:sp>
        <p:nvSpPr>
          <p:cNvPr id="7"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rgbClr val="0000E2"/>
                </a:solidFill>
                <a:effectLst/>
                <a:ea typeface="+mn-ea"/>
                <a:cs typeface="+mn-cs"/>
              </a:rPr>
              <a:t>Conceptual Framework</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ounded Rectangle 8"/>
          <p:cNvSpPr>
            <a:spLocks noChangeArrowheads="1"/>
          </p:cNvSpPr>
          <p:nvPr/>
        </p:nvSpPr>
        <p:spPr bwMode="auto">
          <a:xfrm>
            <a:off x="685800" y="4495800"/>
            <a:ext cx="7848600" cy="838200"/>
          </a:xfrm>
          <a:prstGeom prst="roundRect">
            <a:avLst>
              <a:gd name="adj" fmla="val 16667"/>
            </a:avLst>
          </a:prstGeom>
          <a:noFill/>
          <a:ln w="38100" cap="sq" algn="ctr">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4792</TotalTime>
  <Pages>43</Pages>
  <Words>3470</Words>
  <Application>Microsoft Office PowerPoint</Application>
  <PresentationFormat>On-screen Show (4:3)</PresentationFormat>
  <Paragraphs>364</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Comic Sans MS</vt:lpstr>
      <vt:lpstr>Arial</vt:lpstr>
      <vt:lpstr>Wingdings</vt:lpstr>
      <vt:lpstr>Verdana</vt:lpstr>
      <vt:lpstr>Trebuchet MS</vt:lpstr>
      <vt:lpstr>Times New Roman</vt:lpstr>
      <vt:lpstr>movnglnc</vt:lpstr>
      <vt:lpstr>PowerPoint Presentation</vt:lpstr>
      <vt:lpstr>PowerPoint Presentation</vt:lpstr>
      <vt:lpstr>PowerPoint Presentation</vt:lpstr>
      <vt:lpstr>PowerPoint Presentation</vt:lpstr>
      <vt:lpstr>PowerPoint Presentation</vt:lpstr>
      <vt:lpstr>Development of Conceptual Framework</vt:lpstr>
      <vt:lpstr>PowerPoint Presentation</vt:lpstr>
      <vt:lpstr>PowerPoint Presentation</vt:lpstr>
      <vt:lpstr>PowerPoint Presentation</vt:lpstr>
      <vt:lpstr>PowerPoint Presentation</vt:lpstr>
      <vt:lpstr>First Level: Basic Objectives</vt:lpstr>
      <vt:lpstr>PowerPoint Presentation</vt:lpstr>
      <vt:lpstr>PowerPoint Presentation</vt:lpstr>
      <vt:lpstr>Second Level: Fundamental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580</cp:revision>
  <cp:lastPrinted>1999-09-16T17:08:20Z</cp:lastPrinted>
  <dcterms:created xsi:type="dcterms:W3CDTF">1997-03-28T18:03:02Z</dcterms:created>
  <dcterms:modified xsi:type="dcterms:W3CDTF">2016-01-19T01:28:05Z</dcterms:modified>
</cp:coreProperties>
</file>