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heme/themeOverride3.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522" r:id="rId2"/>
    <p:sldId id="308" r:id="rId3"/>
    <p:sldId id="347" r:id="rId4"/>
    <p:sldId id="354" r:id="rId5"/>
    <p:sldId id="445" r:id="rId6"/>
    <p:sldId id="443" r:id="rId7"/>
    <p:sldId id="351" r:id="rId8"/>
    <p:sldId id="370" r:id="rId9"/>
    <p:sldId id="524" r:id="rId10"/>
    <p:sldId id="382" r:id="rId11"/>
    <p:sldId id="381" r:id="rId12"/>
    <p:sldId id="384" r:id="rId13"/>
    <p:sldId id="385" r:id="rId14"/>
    <p:sldId id="386" r:id="rId15"/>
    <p:sldId id="387" r:id="rId16"/>
    <p:sldId id="388" r:id="rId17"/>
    <p:sldId id="389" r:id="rId18"/>
    <p:sldId id="391" r:id="rId19"/>
    <p:sldId id="390" r:id="rId20"/>
    <p:sldId id="450" r:id="rId21"/>
    <p:sldId id="393" r:id="rId22"/>
    <p:sldId id="392" r:id="rId23"/>
    <p:sldId id="394" r:id="rId24"/>
    <p:sldId id="395" r:id="rId25"/>
    <p:sldId id="398" r:id="rId26"/>
    <p:sldId id="452" r:id="rId27"/>
    <p:sldId id="451" r:id="rId28"/>
    <p:sldId id="400" r:id="rId29"/>
    <p:sldId id="456" r:id="rId30"/>
    <p:sldId id="457" r:id="rId31"/>
    <p:sldId id="458" r:id="rId32"/>
    <p:sldId id="459" r:id="rId33"/>
    <p:sldId id="460" r:id="rId34"/>
    <p:sldId id="461" r:id="rId35"/>
    <p:sldId id="462" r:id="rId36"/>
    <p:sldId id="463" r:id="rId37"/>
    <p:sldId id="464" r:id="rId38"/>
    <p:sldId id="465" r:id="rId39"/>
    <p:sldId id="453" r:id="rId40"/>
    <p:sldId id="523" r:id="rId41"/>
    <p:sldId id="402" r:id="rId42"/>
    <p:sldId id="403" r:id="rId43"/>
    <p:sldId id="532" r:id="rId44"/>
    <p:sldId id="405" r:id="rId45"/>
    <p:sldId id="467" r:id="rId46"/>
    <p:sldId id="472" r:id="rId47"/>
    <p:sldId id="525" r:id="rId48"/>
    <p:sldId id="412" r:id="rId49"/>
    <p:sldId id="468" r:id="rId50"/>
    <p:sldId id="526" r:id="rId51"/>
    <p:sldId id="527" r:id="rId52"/>
    <p:sldId id="469" r:id="rId53"/>
    <p:sldId id="528" r:id="rId54"/>
    <p:sldId id="529" r:id="rId55"/>
    <p:sldId id="410" r:id="rId56"/>
    <p:sldId id="417" r:id="rId57"/>
    <p:sldId id="418" r:id="rId58"/>
    <p:sldId id="530" r:id="rId59"/>
    <p:sldId id="531" r:id="rId60"/>
    <p:sldId id="478" r:id="rId61"/>
    <p:sldId id="421" r:id="rId62"/>
    <p:sldId id="422" r:id="rId63"/>
    <p:sldId id="484" r:id="rId64"/>
    <p:sldId id="425" r:id="rId65"/>
    <p:sldId id="426" r:id="rId66"/>
    <p:sldId id="480" r:id="rId67"/>
    <p:sldId id="533" r:id="rId68"/>
    <p:sldId id="487" r:id="rId69"/>
    <p:sldId id="488" r:id="rId70"/>
    <p:sldId id="490" r:id="rId71"/>
    <p:sldId id="535" r:id="rId72"/>
    <p:sldId id="491" r:id="rId73"/>
    <p:sldId id="536" r:id="rId74"/>
    <p:sldId id="430" r:id="rId75"/>
    <p:sldId id="429" r:id="rId76"/>
    <p:sldId id="492" r:id="rId77"/>
    <p:sldId id="493" r:id="rId78"/>
    <p:sldId id="431" r:id="rId79"/>
    <p:sldId id="512" r:id="rId80"/>
    <p:sldId id="494" r:id="rId81"/>
    <p:sldId id="434" r:id="rId82"/>
    <p:sldId id="435" r:id="rId83"/>
    <p:sldId id="495" r:id="rId84"/>
    <p:sldId id="496" r:id="rId85"/>
    <p:sldId id="497" r:id="rId86"/>
    <p:sldId id="498" r:id="rId87"/>
    <p:sldId id="540" r:id="rId88"/>
    <p:sldId id="541" r:id="rId89"/>
    <p:sldId id="545" r:id="rId90"/>
    <p:sldId id="546" r:id="rId91"/>
    <p:sldId id="547" r:id="rId92"/>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DE3500"/>
    <a:srgbClr val="FE3C00"/>
    <a:srgbClr val="FF3399"/>
    <a:srgbClr val="990099"/>
    <a:srgbClr val="B800B8"/>
    <a:srgbClr val="0066FF"/>
    <a:srgbClr val="005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6" autoAdjust="0"/>
    <p:restoredTop sz="94660"/>
  </p:normalViewPr>
  <p:slideViewPr>
    <p:cSldViewPr>
      <p:cViewPr varScale="1">
        <p:scale>
          <a:sx n="74" d="100"/>
          <a:sy n="74" d="100"/>
        </p:scale>
        <p:origin x="-121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334" y="-17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23.xml"/><Relationship Id="rId18" Type="http://schemas.openxmlformats.org/officeDocument/2006/relationships/slide" Target="slides/slide28.xml"/><Relationship Id="rId26" Type="http://schemas.openxmlformats.org/officeDocument/2006/relationships/slide" Target="slides/slide36.xml"/><Relationship Id="rId39" Type="http://schemas.openxmlformats.org/officeDocument/2006/relationships/slide" Target="slides/slide49.xml"/><Relationship Id="rId21" Type="http://schemas.openxmlformats.org/officeDocument/2006/relationships/slide" Target="slides/slide31.xml"/><Relationship Id="rId34" Type="http://schemas.openxmlformats.org/officeDocument/2006/relationships/slide" Target="slides/slide44.xml"/><Relationship Id="rId42" Type="http://schemas.openxmlformats.org/officeDocument/2006/relationships/slide" Target="slides/slide52.xml"/><Relationship Id="rId47" Type="http://schemas.openxmlformats.org/officeDocument/2006/relationships/slide" Target="slides/slide57.xml"/><Relationship Id="rId50" Type="http://schemas.openxmlformats.org/officeDocument/2006/relationships/slide" Target="slides/slide60.xml"/><Relationship Id="rId55" Type="http://schemas.openxmlformats.org/officeDocument/2006/relationships/slide" Target="slides/slide65.xml"/><Relationship Id="rId63" Type="http://schemas.openxmlformats.org/officeDocument/2006/relationships/slide" Target="slides/slide73.xml"/><Relationship Id="rId68" Type="http://schemas.openxmlformats.org/officeDocument/2006/relationships/slide" Target="slides/slide78.xml"/><Relationship Id="rId76" Type="http://schemas.openxmlformats.org/officeDocument/2006/relationships/slide" Target="slides/slide86.xml"/><Relationship Id="rId7" Type="http://schemas.openxmlformats.org/officeDocument/2006/relationships/slide" Target="slides/slide8.xml"/><Relationship Id="rId71" Type="http://schemas.openxmlformats.org/officeDocument/2006/relationships/slide" Target="slides/slide81.xml"/><Relationship Id="rId2" Type="http://schemas.openxmlformats.org/officeDocument/2006/relationships/slide" Target="slides/slide3.xml"/><Relationship Id="rId16" Type="http://schemas.openxmlformats.org/officeDocument/2006/relationships/slide" Target="slides/slide26.xml"/><Relationship Id="rId29" Type="http://schemas.openxmlformats.org/officeDocument/2006/relationships/slide" Target="slides/slide39.xml"/><Relationship Id="rId11" Type="http://schemas.openxmlformats.org/officeDocument/2006/relationships/slide" Target="slides/slide21.xml"/><Relationship Id="rId24" Type="http://schemas.openxmlformats.org/officeDocument/2006/relationships/slide" Target="slides/slide34.xml"/><Relationship Id="rId32" Type="http://schemas.openxmlformats.org/officeDocument/2006/relationships/slide" Target="slides/slide42.xml"/><Relationship Id="rId37" Type="http://schemas.openxmlformats.org/officeDocument/2006/relationships/slide" Target="slides/slide47.xml"/><Relationship Id="rId40" Type="http://schemas.openxmlformats.org/officeDocument/2006/relationships/slide" Target="slides/slide50.xml"/><Relationship Id="rId45" Type="http://schemas.openxmlformats.org/officeDocument/2006/relationships/slide" Target="slides/slide55.xml"/><Relationship Id="rId53" Type="http://schemas.openxmlformats.org/officeDocument/2006/relationships/slide" Target="slides/slide63.xml"/><Relationship Id="rId58" Type="http://schemas.openxmlformats.org/officeDocument/2006/relationships/slide" Target="slides/slide68.xml"/><Relationship Id="rId66" Type="http://schemas.openxmlformats.org/officeDocument/2006/relationships/slide" Target="slides/slide76.xml"/><Relationship Id="rId74" Type="http://schemas.openxmlformats.org/officeDocument/2006/relationships/slide" Target="slides/slide84.xml"/><Relationship Id="rId79" Type="http://schemas.openxmlformats.org/officeDocument/2006/relationships/slide" Target="slides/slide89.xml"/><Relationship Id="rId5" Type="http://schemas.openxmlformats.org/officeDocument/2006/relationships/slide" Target="slides/slide6.xml"/><Relationship Id="rId61" Type="http://schemas.openxmlformats.org/officeDocument/2006/relationships/slide" Target="slides/slide71.xml"/><Relationship Id="rId10" Type="http://schemas.openxmlformats.org/officeDocument/2006/relationships/slide" Target="slides/slide12.xml"/><Relationship Id="rId19" Type="http://schemas.openxmlformats.org/officeDocument/2006/relationships/slide" Target="slides/slide29.xml"/><Relationship Id="rId31" Type="http://schemas.openxmlformats.org/officeDocument/2006/relationships/slide" Target="slides/slide41.xml"/><Relationship Id="rId44" Type="http://schemas.openxmlformats.org/officeDocument/2006/relationships/slide" Target="slides/slide54.xml"/><Relationship Id="rId52" Type="http://schemas.openxmlformats.org/officeDocument/2006/relationships/slide" Target="slides/slide62.xml"/><Relationship Id="rId60" Type="http://schemas.openxmlformats.org/officeDocument/2006/relationships/slide" Target="slides/slide70.xml"/><Relationship Id="rId65" Type="http://schemas.openxmlformats.org/officeDocument/2006/relationships/slide" Target="slides/slide75.xml"/><Relationship Id="rId73" Type="http://schemas.openxmlformats.org/officeDocument/2006/relationships/slide" Target="slides/slide83.xml"/><Relationship Id="rId78" Type="http://schemas.openxmlformats.org/officeDocument/2006/relationships/slide" Target="slides/slide88.xml"/><Relationship Id="rId81" Type="http://schemas.openxmlformats.org/officeDocument/2006/relationships/slide" Target="slides/slide91.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24.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 Id="rId35" Type="http://schemas.openxmlformats.org/officeDocument/2006/relationships/slide" Target="slides/slide45.xml"/><Relationship Id="rId43" Type="http://schemas.openxmlformats.org/officeDocument/2006/relationships/slide" Target="slides/slide53.xml"/><Relationship Id="rId48" Type="http://schemas.openxmlformats.org/officeDocument/2006/relationships/slide" Target="slides/slide58.xml"/><Relationship Id="rId56" Type="http://schemas.openxmlformats.org/officeDocument/2006/relationships/slide" Target="slides/slide66.xml"/><Relationship Id="rId64" Type="http://schemas.openxmlformats.org/officeDocument/2006/relationships/slide" Target="slides/slide74.xml"/><Relationship Id="rId69" Type="http://schemas.openxmlformats.org/officeDocument/2006/relationships/slide" Target="slides/slide79.xml"/><Relationship Id="rId77" Type="http://schemas.openxmlformats.org/officeDocument/2006/relationships/slide" Target="slides/slide87.xml"/><Relationship Id="rId8" Type="http://schemas.openxmlformats.org/officeDocument/2006/relationships/slide" Target="slides/slide9.xml"/><Relationship Id="rId51" Type="http://schemas.openxmlformats.org/officeDocument/2006/relationships/slide" Target="slides/slide61.xml"/><Relationship Id="rId72" Type="http://schemas.openxmlformats.org/officeDocument/2006/relationships/slide" Target="slides/slide82.xml"/><Relationship Id="rId80" Type="http://schemas.openxmlformats.org/officeDocument/2006/relationships/slide" Target="slides/slide90.xml"/><Relationship Id="rId3" Type="http://schemas.openxmlformats.org/officeDocument/2006/relationships/slide" Target="slides/slide4.xml"/><Relationship Id="rId12" Type="http://schemas.openxmlformats.org/officeDocument/2006/relationships/slide" Target="slides/slide22.xml"/><Relationship Id="rId17" Type="http://schemas.openxmlformats.org/officeDocument/2006/relationships/slide" Target="slides/slide27.xml"/><Relationship Id="rId25" Type="http://schemas.openxmlformats.org/officeDocument/2006/relationships/slide" Target="slides/slide35.xml"/><Relationship Id="rId33" Type="http://schemas.openxmlformats.org/officeDocument/2006/relationships/slide" Target="slides/slide43.xml"/><Relationship Id="rId38" Type="http://schemas.openxmlformats.org/officeDocument/2006/relationships/slide" Target="slides/slide48.xml"/><Relationship Id="rId46" Type="http://schemas.openxmlformats.org/officeDocument/2006/relationships/slide" Target="slides/slide56.xml"/><Relationship Id="rId59" Type="http://schemas.openxmlformats.org/officeDocument/2006/relationships/slide" Target="slides/slide69.xml"/><Relationship Id="rId67" Type="http://schemas.openxmlformats.org/officeDocument/2006/relationships/slide" Target="slides/slide77.xml"/><Relationship Id="rId20" Type="http://schemas.openxmlformats.org/officeDocument/2006/relationships/slide" Target="slides/slide30.xml"/><Relationship Id="rId41" Type="http://schemas.openxmlformats.org/officeDocument/2006/relationships/slide" Target="slides/slide51.xml"/><Relationship Id="rId54" Type="http://schemas.openxmlformats.org/officeDocument/2006/relationships/slide" Target="slides/slide64.xml"/><Relationship Id="rId62" Type="http://schemas.openxmlformats.org/officeDocument/2006/relationships/slide" Target="slides/slide72.xml"/><Relationship Id="rId70" Type="http://schemas.openxmlformats.org/officeDocument/2006/relationships/slide" Target="slides/slide80.xml"/><Relationship Id="rId75" Type="http://schemas.openxmlformats.org/officeDocument/2006/relationships/slide" Target="slides/slide85.xml"/><Relationship Id="rId1" Type="http://schemas.openxmlformats.org/officeDocument/2006/relationships/slide" Target="slides/slide2.xml"/><Relationship Id="rId6" Type="http://schemas.openxmlformats.org/officeDocument/2006/relationships/slide" Target="slides/slide7.xml"/><Relationship Id="rId15" Type="http://schemas.openxmlformats.org/officeDocument/2006/relationships/slide" Target="slides/slide25.xml"/><Relationship Id="rId23" Type="http://schemas.openxmlformats.org/officeDocument/2006/relationships/slide" Target="slides/slide33.xml"/><Relationship Id="rId28" Type="http://schemas.openxmlformats.org/officeDocument/2006/relationships/slide" Target="slides/slide38.xml"/><Relationship Id="rId36" Type="http://schemas.openxmlformats.org/officeDocument/2006/relationships/slide" Target="slides/slide46.xml"/><Relationship Id="rId49" Type="http://schemas.openxmlformats.org/officeDocument/2006/relationships/slide" Target="slides/slide59.xml"/><Relationship Id="rId57" Type="http://schemas.openxmlformats.org/officeDocument/2006/relationships/slide" Target="slides/slide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9.wmf"/><Relationship Id="rId2" Type="http://schemas.openxmlformats.org/officeDocument/2006/relationships/image" Target="../media/image5.jpeg"/><Relationship Id="rId1" Type="http://schemas.openxmlformats.org/officeDocument/2006/relationships/image" Target="../media/image4.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50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34601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1026"/>
          <p:cNvSpPr>
            <a:spLocks noGrp="1" noRot="1" noChangeAspect="1" noChangeArrowheads="1" noTextEdit="1"/>
          </p:cNvSpPr>
          <p:nvPr>
            <p:ph type="sldImg"/>
          </p:nvPr>
        </p:nvSpPr>
        <p:spPr>
          <a:ln/>
        </p:spPr>
      </p:sp>
      <p:sp>
        <p:nvSpPr>
          <p:cNvPr id="2785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26"/>
          <p:cNvSpPr>
            <a:spLocks noGrp="1" noRot="1" noChangeAspect="1" noChangeArrowheads="1" noTextEdit="1"/>
          </p:cNvSpPr>
          <p:nvPr>
            <p:ph type="sldImg"/>
          </p:nvPr>
        </p:nvSpPr>
        <p:spPr>
          <a:xfrm>
            <a:off x="1258888" y="722313"/>
            <a:ext cx="4797425" cy="3597275"/>
          </a:xfrm>
          <a:ln cap="flat"/>
        </p:spPr>
      </p:sp>
      <p:sp>
        <p:nvSpPr>
          <p:cNvPr id="282627" name="Rectangle 1027"/>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1258888" y="722313"/>
            <a:ext cx="4797425" cy="3597275"/>
          </a:xfrm>
          <a:ln cap="flat"/>
        </p:spPr>
      </p:sp>
      <p:sp>
        <p:nvSpPr>
          <p:cNvPr id="284675"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258888" y="722313"/>
            <a:ext cx="4797425" cy="3597275"/>
          </a:xfrm>
          <a:ln cap="flat"/>
        </p:spPr>
      </p:sp>
      <p:sp>
        <p:nvSpPr>
          <p:cNvPr id="286723"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26"/>
          <p:cNvSpPr>
            <a:spLocks noGrp="1" noRot="1" noChangeAspect="1" noChangeArrowheads="1" noTextEdit="1"/>
          </p:cNvSpPr>
          <p:nvPr>
            <p:ph type="sldImg"/>
          </p:nvPr>
        </p:nvSpPr>
        <p:spPr>
          <a:xfrm>
            <a:off x="1258888" y="722313"/>
            <a:ext cx="4797425" cy="3597275"/>
          </a:xfrm>
          <a:ln cap="flat"/>
        </p:spPr>
      </p:sp>
      <p:sp>
        <p:nvSpPr>
          <p:cNvPr id="288771" name="Rectangle 1027"/>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1258888" y="722313"/>
            <a:ext cx="4797425" cy="3597275"/>
          </a:xfrm>
          <a:ln cap="flat"/>
        </p:spPr>
      </p:sp>
      <p:sp>
        <p:nvSpPr>
          <p:cNvPr id="290819"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258888" y="722313"/>
            <a:ext cx="4797425" cy="3597275"/>
          </a:xfrm>
          <a:ln cap="flat"/>
        </p:spPr>
      </p:sp>
      <p:sp>
        <p:nvSpPr>
          <p:cNvPr id="294915"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258888" y="722313"/>
            <a:ext cx="4797425" cy="3597275"/>
          </a:xfrm>
          <a:ln cap="flat"/>
        </p:spPr>
      </p:sp>
      <p:sp>
        <p:nvSpPr>
          <p:cNvPr id="292867"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258888" y="722313"/>
            <a:ext cx="4797425" cy="3597275"/>
          </a:xfrm>
          <a:ln cap="flat"/>
        </p:spPr>
      </p:sp>
      <p:sp>
        <p:nvSpPr>
          <p:cNvPr id="369667" name="Rectangle 3"/>
          <p:cNvSpPr>
            <a:spLocks noGrp="1" noChangeArrowheads="1"/>
          </p:cNvSpPr>
          <p:nvPr>
            <p:ph type="body" idx="1"/>
          </p:nvPr>
        </p:nvSpPr>
        <p:spPr>
          <a:xfrm>
            <a:off x="974725" y="4560888"/>
            <a:ext cx="5365750" cy="4319587"/>
          </a:xfrm>
          <a:ln/>
        </p:spPr>
        <p:txBody>
          <a:bodyPr lIns="97332" tIns="48667" rIns="97332" bIns="48667"/>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1026"/>
          <p:cNvSpPr>
            <a:spLocks noGrp="1" noRot="1" noChangeAspect="1" noChangeArrowheads="1" noTextEdit="1"/>
          </p:cNvSpPr>
          <p:nvPr>
            <p:ph type="sldImg"/>
          </p:nvPr>
        </p:nvSpPr>
        <p:spPr>
          <a:ln/>
        </p:spPr>
      </p:sp>
      <p:sp>
        <p:nvSpPr>
          <p:cNvPr id="3010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1026"/>
          <p:cNvSpPr>
            <a:spLocks noGrp="1" noRot="1" noChangeAspect="1" noChangeArrowheads="1" noTextEdit="1"/>
          </p:cNvSpPr>
          <p:nvPr>
            <p:ph type="sldImg"/>
          </p:nvPr>
        </p:nvSpPr>
        <p:spPr>
          <a:ln/>
        </p:spPr>
      </p:sp>
      <p:sp>
        <p:nvSpPr>
          <p:cNvPr id="3031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Rot="1" noChangeAspect="1" noChangeArrowheads="1" noTextEdit="1"/>
          </p:cNvSpPr>
          <p:nvPr>
            <p:ph type="sldImg"/>
          </p:nvPr>
        </p:nvSpPr>
        <p:spPr>
          <a:ln/>
        </p:spPr>
      </p:sp>
      <p:sp>
        <p:nvSpPr>
          <p:cNvPr id="2242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9BC68C"/>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Text Box 18"/>
          <p:cNvSpPr txBox="1">
            <a:spLocks noChangeArrowheads="1"/>
          </p:cNvSpPr>
          <p:nvPr userDrawn="1"/>
        </p:nvSpPr>
        <p:spPr bwMode="auto">
          <a:xfrm>
            <a:off x="76200" y="6430963"/>
            <a:ext cx="762000" cy="274637"/>
          </a:xfrm>
          <a:prstGeom prst="rect">
            <a:avLst/>
          </a:prstGeom>
          <a:noFill/>
          <a:ln w="12700">
            <a:noFill/>
            <a:miter lim="800000"/>
            <a:headEnd/>
            <a:tailEnd/>
          </a:ln>
          <a:effectLst/>
        </p:spPr>
        <p:txBody>
          <a:bodyPr>
            <a:spAutoFit/>
          </a:bodyPr>
          <a:lstStyle/>
          <a:p>
            <a:pPr>
              <a:spcBef>
                <a:spcPct val="50000"/>
              </a:spcBef>
            </a:pPr>
            <a:r>
              <a:rPr lang="en-US" sz="1200" b="1">
                <a:latin typeface="Arial" charset="0"/>
              </a:rPr>
              <a:t>3-</a:t>
            </a:r>
            <a:fld id="{00B71429-8683-4F73-8C70-D264B9858C22}" type="slidenum">
              <a:rPr lang="en-US" sz="1200" b="1">
                <a:latin typeface="Arial" charset="0"/>
              </a:rPr>
              <a:pPr>
                <a:spcBef>
                  <a:spcPct val="50000"/>
                </a:spcBef>
              </a:pPr>
              <a:t>‹#›</a:t>
            </a:fld>
            <a:endParaRPr lang="en-US" sz="1200" b="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6.wmf"/><Relationship Id="rId12"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4.wmf"/><Relationship Id="rId10"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oleObject" Target="../embeddings/oleObject6.bin"/><Relationship Id="rId1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479235" name="Text Box 3"/>
          <p:cNvSpPr txBox="1">
            <a:spLocks noChangeArrowheads="1"/>
          </p:cNvSpPr>
          <p:nvPr/>
        </p:nvSpPr>
        <p:spPr bwMode="auto">
          <a:xfrm>
            <a:off x="228600" y="3559175"/>
            <a:ext cx="43434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dirty="0">
                <a:latin typeface="Trebuchet MS" pitchFamily="34" charset="0"/>
              </a:rPr>
              <a:t>Intermediate </a:t>
            </a:r>
            <a:r>
              <a:rPr lang="en-US" altLang="en-US" dirty="0" smtClean="0">
                <a:latin typeface="Trebuchet MS" pitchFamily="34" charset="0"/>
              </a:rPr>
              <a:t>Accounting</a:t>
            </a:r>
            <a:endParaRPr lang="en-US" altLang="en-US" dirty="0">
              <a:latin typeface="Trebuchet MS" pitchFamily="34" charset="0"/>
            </a:endParaRPr>
          </a:p>
        </p:txBody>
      </p:sp>
      <p:sp>
        <p:nvSpPr>
          <p:cNvPr id="479236"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b="1">
                <a:solidFill>
                  <a:schemeClr val="bg1"/>
                </a:solidFill>
                <a:latin typeface="Arial" charset="0"/>
              </a:rPr>
              <a:t>3</a:t>
            </a:r>
          </a:p>
        </p:txBody>
      </p:sp>
      <p:sp>
        <p:nvSpPr>
          <p:cNvPr id="479237"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479238" name="Rectangle 6"/>
          <p:cNvSpPr>
            <a:spLocks noChangeArrowheads="1"/>
          </p:cNvSpPr>
          <p:nvPr/>
        </p:nvSpPr>
        <p:spPr bwMode="auto">
          <a:xfrm>
            <a:off x="1905000" y="1371600"/>
            <a:ext cx="6019800" cy="609600"/>
          </a:xfrm>
          <a:prstGeom prst="rect">
            <a:avLst/>
          </a:prstGeom>
          <a:noFill/>
          <a:ln w="28575" cap="sq">
            <a:noFill/>
            <a:miter lim="800000"/>
            <a:headEnd/>
            <a:tailEnd/>
          </a:ln>
          <a:effectLst/>
        </p:spPr>
        <p:txBody>
          <a:bodyPr anchor="ctr"/>
          <a:lstStyle/>
          <a:p>
            <a:r>
              <a:rPr lang="en-US" sz="3600" b="1">
                <a:solidFill>
                  <a:schemeClr val="bg1"/>
                </a:solidFill>
                <a:latin typeface="Arial" charset="0"/>
              </a:rPr>
              <a:t>The Accounting </a:t>
            </a:r>
          </a:p>
          <a:p>
            <a:r>
              <a:rPr lang="en-US" sz="3600" b="1">
                <a:solidFill>
                  <a:schemeClr val="bg1"/>
                </a:solidFill>
                <a:latin typeface="Arial" charset="0"/>
              </a:rPr>
              <a:t>Information System</a:t>
            </a:r>
          </a:p>
        </p:txBody>
      </p:sp>
      <p:pic>
        <p:nvPicPr>
          <p:cNvPr id="479239" name="Picture 7"/>
          <p:cNvPicPr>
            <a:picLocks noChangeAspect="1" noChangeArrowheads="1"/>
          </p:cNvPicPr>
          <p:nvPr/>
        </p:nvPicPr>
        <p:blipFill>
          <a:blip r:embed="rId4"/>
          <a:srcRect/>
          <a:stretch>
            <a:fillRect/>
          </a:stretch>
        </p:blipFill>
        <p:spPr bwMode="auto">
          <a:xfrm>
            <a:off x="4724400" y="3124200"/>
            <a:ext cx="3886200" cy="2419350"/>
          </a:xfrm>
          <a:prstGeom prst="rect">
            <a:avLst/>
          </a:prstGeom>
          <a:noFill/>
          <a:ln w="57150" cap="sq">
            <a:solidFill>
              <a:srgbClr val="800000"/>
            </a:solidFill>
            <a:miter lim="800000"/>
            <a:headEnd type="none" w="sm" len="sm"/>
            <a:tailEnd type="none" w="sm" len="sm"/>
          </a:ln>
          <a:effectLst/>
        </p:spPr>
      </p:pic>
      <p:sp>
        <p:nvSpPr>
          <p:cNvPr id="479240"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a:latin typeface="Trebuchet MS" pitchFamily="34" charset="0"/>
              </a:rPr>
              <a:t>Kieso, Weygandt, and Warfield</a:t>
            </a:r>
            <a:r>
              <a:rPr lang="en-US" sz="200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72397" name="Object 13"/>
          <p:cNvGraphicFramePr>
            <a:graphicFrameLocks noChangeAspect="1"/>
          </p:cNvGraphicFramePr>
          <p:nvPr/>
        </p:nvGraphicFramePr>
        <p:xfrm>
          <a:off x="685800" y="2362200"/>
          <a:ext cx="2743200" cy="2057400"/>
        </p:xfrm>
        <a:graphic>
          <a:graphicData uri="http://schemas.openxmlformats.org/presentationml/2006/ole">
            <mc:AlternateContent xmlns:mc="http://schemas.openxmlformats.org/markup-compatibility/2006">
              <mc:Choice xmlns:v="urn:schemas-microsoft-com:vml" Requires="v">
                <p:oleObj spid="_x0000_s272407" name="Slide" r:id="rId4" imgW="4572000" imgH="3429000" progId="PowerPoint.Slide.8">
                  <p:embed/>
                </p:oleObj>
              </mc:Choice>
              <mc:Fallback>
                <p:oleObj name="Slide" r:id="rId4" imgW="4572000" imgH="3429000" progId="PowerPoint.Slide.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98" name="Object 14" descr="Recycled paper"/>
          <p:cNvGraphicFramePr>
            <a:graphicFrameLocks noChangeAspect="1"/>
          </p:cNvGraphicFramePr>
          <p:nvPr/>
        </p:nvGraphicFramePr>
        <p:xfrm>
          <a:off x="1371600" y="4191000"/>
          <a:ext cx="2743200" cy="2057400"/>
        </p:xfrm>
        <a:graphic>
          <a:graphicData uri="http://schemas.openxmlformats.org/presentationml/2006/ole">
            <mc:AlternateContent xmlns:mc="http://schemas.openxmlformats.org/markup-compatibility/2006">
              <mc:Choice xmlns:v="urn:schemas-microsoft-com:vml" Requires="v">
                <p:oleObj spid="_x0000_s272408" name="Slide" r:id="rId6" imgW="4572000" imgH="3429000" progId="PowerPoint.Slide.8">
                  <p:embed/>
                </p:oleObj>
              </mc:Choice>
              <mc:Fallback>
                <p:oleObj name="Slide" r:id="rId6" imgW="4572000" imgH="3429000" progId="PowerPoint.Slide.8">
                  <p:embed/>
                  <p:pic>
                    <p:nvPicPr>
                      <p:cNvPr id="0" name="Picture 14" descr="Recycled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99" name="Object 15"/>
          <p:cNvGraphicFramePr>
            <a:graphicFrameLocks noChangeAspect="1"/>
          </p:cNvGraphicFramePr>
          <p:nvPr/>
        </p:nvGraphicFramePr>
        <p:xfrm>
          <a:off x="6172200" y="685800"/>
          <a:ext cx="2743200" cy="2057400"/>
        </p:xfrm>
        <a:graphic>
          <a:graphicData uri="http://schemas.openxmlformats.org/presentationml/2006/ole">
            <mc:AlternateContent xmlns:mc="http://schemas.openxmlformats.org/markup-compatibility/2006">
              <mc:Choice xmlns:v="urn:schemas-microsoft-com:vml" Requires="v">
                <p:oleObj spid="_x0000_s272409" name="Slide" r:id="rId9" imgW="4572000" imgH="3429000" progId="PowerPoint.Slide.8">
                  <p:embed/>
                </p:oleObj>
              </mc:Choice>
              <mc:Fallback>
                <p:oleObj name="Slide" r:id="rId9" imgW="4572000" imgH="3429000" progId="PowerPoint.Slide.8">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400" name="Object 16"/>
          <p:cNvGraphicFramePr>
            <a:graphicFrameLocks noChangeAspect="1"/>
          </p:cNvGraphicFramePr>
          <p:nvPr/>
        </p:nvGraphicFramePr>
        <p:xfrm>
          <a:off x="4800600" y="2514600"/>
          <a:ext cx="2743200" cy="2057400"/>
        </p:xfrm>
        <a:graphic>
          <a:graphicData uri="http://schemas.openxmlformats.org/presentationml/2006/ole">
            <mc:AlternateContent xmlns:mc="http://schemas.openxmlformats.org/markup-compatibility/2006">
              <mc:Choice xmlns:v="urn:schemas-microsoft-com:vml" Requires="v">
                <p:oleObj spid="_x0000_s272410" name="Slide" r:id="rId11" imgW="4572000" imgH="3429000" progId="PowerPoint.Slide.8">
                  <p:embed/>
                </p:oleObj>
              </mc:Choice>
              <mc:Fallback>
                <p:oleObj name="Slide" r:id="rId11" imgW="4572000" imgH="3429000" progId="PowerPoint.Slide.8">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401" name="Object 17"/>
          <p:cNvGraphicFramePr>
            <a:graphicFrameLocks noChangeAspect="1"/>
          </p:cNvGraphicFramePr>
          <p:nvPr/>
        </p:nvGraphicFramePr>
        <p:xfrm>
          <a:off x="6172200" y="4267200"/>
          <a:ext cx="2743200" cy="2057400"/>
        </p:xfrm>
        <a:graphic>
          <a:graphicData uri="http://schemas.openxmlformats.org/presentationml/2006/ole">
            <mc:AlternateContent xmlns:mc="http://schemas.openxmlformats.org/markup-compatibility/2006">
              <mc:Choice xmlns:v="urn:schemas-microsoft-com:vml" Requires="v">
                <p:oleObj spid="_x0000_s272411" name="Slide" r:id="rId13" imgW="4572000" imgH="3429000" progId="PowerPoint.Slide.8">
                  <p:embed/>
                </p:oleObj>
              </mc:Choice>
              <mc:Fallback>
                <p:oleObj name="Slide" r:id="rId13" imgW="4572000" imgH="3429000" progId="PowerPoint.Slide.8">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2403" name="Text Box 19"/>
          <p:cNvSpPr txBox="1">
            <a:spLocks noChangeArrowheads="1"/>
          </p:cNvSpPr>
          <p:nvPr/>
        </p:nvSpPr>
        <p:spPr bwMode="auto">
          <a:xfrm>
            <a:off x="42672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sz="2200">
                <a:latin typeface="Arial" charset="0"/>
              </a:rPr>
              <a:t>Normal Balance </a:t>
            </a:r>
            <a:r>
              <a:rPr lang="en-US" sz="2200" b="1">
                <a:solidFill>
                  <a:srgbClr val="800000"/>
                </a:solidFill>
                <a:latin typeface="Arial" charset="0"/>
              </a:rPr>
              <a:t>Credit</a:t>
            </a:r>
          </a:p>
        </p:txBody>
      </p:sp>
      <p:sp>
        <p:nvSpPr>
          <p:cNvPr id="272404" name="Text Box 20"/>
          <p:cNvSpPr txBox="1">
            <a:spLocks noChangeArrowheads="1"/>
          </p:cNvSpPr>
          <p:nvPr/>
        </p:nvSpPr>
        <p:spPr bwMode="auto">
          <a:xfrm>
            <a:off x="12954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sz="2200">
                <a:latin typeface="Arial" charset="0"/>
              </a:rPr>
              <a:t>Normal Balance </a:t>
            </a:r>
            <a:r>
              <a:rPr lang="en-US" sz="2200" b="1">
                <a:solidFill>
                  <a:srgbClr val="800000"/>
                </a:solidFill>
                <a:latin typeface="Arial" charset="0"/>
              </a:rPr>
              <a:t>Debit</a:t>
            </a:r>
          </a:p>
        </p:txBody>
      </p:sp>
      <p:sp>
        <p:nvSpPr>
          <p:cNvPr id="272405" name="Rectangle 21"/>
          <p:cNvSpPr>
            <a:spLocks noGrp="1" noChangeArrowheads="1"/>
          </p:cNvSpPr>
          <p:nvPr>
            <p:ph type="title"/>
          </p:nvPr>
        </p:nvSpPr>
        <p:spPr>
          <a:xfrm>
            <a:off x="533400" y="277813"/>
            <a:ext cx="5029200" cy="484187"/>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700" i="0">
                <a:solidFill>
                  <a:schemeClr val="bg1"/>
                </a:solidFill>
                <a:effectLst>
                  <a:outerShdw blurRad="38100" dist="38100" dir="2700000" algn="tl">
                    <a:srgbClr val="000000"/>
                  </a:outerShdw>
                </a:effectLst>
                <a:latin typeface="Arial" charset="0"/>
              </a:rPr>
              <a:t>Debits and Credits Summary</a:t>
            </a:r>
          </a:p>
        </p:txBody>
      </p:sp>
      <p:sp>
        <p:nvSpPr>
          <p:cNvPr id="272408" name="Freeform 24"/>
          <p:cNvSpPr>
            <a:spLocks/>
          </p:cNvSpPr>
          <p:nvPr/>
        </p:nvSpPr>
        <p:spPr bwMode="auto">
          <a:xfrm>
            <a:off x="2035175" y="2751138"/>
            <a:ext cx="1588" cy="1189037"/>
          </a:xfrm>
          <a:custGeom>
            <a:avLst/>
            <a:gdLst/>
            <a:ahLst/>
            <a:cxnLst>
              <a:cxn ang="0">
                <a:pos x="0" y="0"/>
              </a:cxn>
              <a:cxn ang="0">
                <a:pos x="0" y="749"/>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p:spPr>
        <p:txBody>
          <a:bodyPr/>
          <a:lstStyle/>
          <a:p>
            <a:endParaRPr lang="en-US"/>
          </a:p>
        </p:txBody>
      </p:sp>
      <p:sp>
        <p:nvSpPr>
          <p:cNvPr id="272409" name="Freeform 25"/>
          <p:cNvSpPr>
            <a:spLocks/>
          </p:cNvSpPr>
          <p:nvPr/>
        </p:nvSpPr>
        <p:spPr bwMode="auto">
          <a:xfrm>
            <a:off x="2716213" y="4575175"/>
            <a:ext cx="1587" cy="1181100"/>
          </a:xfrm>
          <a:custGeom>
            <a:avLst/>
            <a:gdLst/>
            <a:ahLst/>
            <a:cxnLst>
              <a:cxn ang="0">
                <a:pos x="0" y="0"/>
              </a:cxn>
              <a:cxn ang="0">
                <a:pos x="0" y="744"/>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p:spPr>
        <p:txBody>
          <a:bodyPr/>
          <a:lstStyle/>
          <a:p>
            <a:endParaRPr lang="en-US"/>
          </a:p>
        </p:txBody>
      </p:sp>
      <p:sp>
        <p:nvSpPr>
          <p:cNvPr id="272410" name="Text Box 26"/>
          <p:cNvSpPr txBox="1">
            <a:spLocks noChangeArrowheads="1"/>
          </p:cNvSpPr>
          <p:nvPr/>
        </p:nvSpPr>
        <p:spPr bwMode="auto">
          <a:xfrm>
            <a:off x="4800600" y="6369050"/>
            <a:ext cx="4191000" cy="304800"/>
          </a:xfrm>
          <a:prstGeom prst="rect">
            <a:avLst/>
          </a:prstGeom>
          <a:no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72411" name="Freeform 27"/>
          <p:cNvSpPr>
            <a:spLocks/>
          </p:cNvSpPr>
          <p:nvPr/>
        </p:nvSpPr>
        <p:spPr bwMode="auto">
          <a:xfrm>
            <a:off x="6142038" y="2911475"/>
            <a:ext cx="1587" cy="1173163"/>
          </a:xfrm>
          <a:custGeom>
            <a:avLst/>
            <a:gdLst/>
            <a:ahLst/>
            <a:cxnLst>
              <a:cxn ang="0">
                <a:pos x="0" y="0"/>
              </a:cxn>
              <a:cxn ang="0">
                <a:pos x="0" y="739"/>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p:spPr>
        <p:txBody>
          <a:bodyPr/>
          <a:lstStyle/>
          <a:p>
            <a:endParaRPr lang="en-US"/>
          </a:p>
        </p:txBody>
      </p:sp>
      <p:sp>
        <p:nvSpPr>
          <p:cNvPr id="272412" name="Freeform 28"/>
          <p:cNvSpPr>
            <a:spLocks/>
          </p:cNvSpPr>
          <p:nvPr/>
        </p:nvSpPr>
        <p:spPr bwMode="auto">
          <a:xfrm>
            <a:off x="7518400" y="1076325"/>
            <a:ext cx="1588" cy="1174750"/>
          </a:xfrm>
          <a:custGeom>
            <a:avLst/>
            <a:gdLst/>
            <a:ahLst/>
            <a:cxnLst>
              <a:cxn ang="0">
                <a:pos x="0" y="0"/>
              </a:cxn>
              <a:cxn ang="0">
                <a:pos x="0" y="740"/>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p:spPr>
        <p:txBody>
          <a:bodyPr/>
          <a:lstStyle/>
          <a:p>
            <a:endParaRPr lang="en-US"/>
          </a:p>
        </p:txBody>
      </p:sp>
      <p:sp>
        <p:nvSpPr>
          <p:cNvPr id="272413" name="Freeform 29"/>
          <p:cNvSpPr>
            <a:spLocks/>
          </p:cNvSpPr>
          <p:nvPr/>
        </p:nvSpPr>
        <p:spPr bwMode="auto">
          <a:xfrm>
            <a:off x="7518400" y="4657725"/>
            <a:ext cx="1588" cy="1179513"/>
          </a:xfrm>
          <a:custGeom>
            <a:avLst/>
            <a:gdLst/>
            <a:ahLst/>
            <a:cxnLst>
              <a:cxn ang="0">
                <a:pos x="0" y="0"/>
              </a:cxn>
              <a:cxn ang="0">
                <a:pos x="0" y="74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1362" name="AutoShape 2"/>
          <p:cNvSpPr>
            <a:spLocks noChangeArrowheads="1"/>
          </p:cNvSpPr>
          <p:nvPr/>
        </p:nvSpPr>
        <p:spPr bwMode="auto">
          <a:xfrm rot="16200000">
            <a:off x="1666875" y="2976563"/>
            <a:ext cx="771525" cy="600075"/>
          </a:xfrm>
          <a:prstGeom prst="rightArrow">
            <a:avLst>
              <a:gd name="adj1" fmla="val 50000"/>
              <a:gd name="adj2" fmla="val 64304"/>
            </a:avLst>
          </a:prstGeom>
          <a:solidFill>
            <a:srgbClr val="000099"/>
          </a:solidFill>
          <a:ln w="12700">
            <a:solidFill>
              <a:schemeClr val="tx1"/>
            </a:solidFill>
            <a:miter lim="800000"/>
            <a:headEnd/>
            <a:tailEnd/>
          </a:ln>
          <a:effectLst/>
        </p:spPr>
        <p:txBody>
          <a:bodyPr vert="eaVert" wrap="none" anchor="ctr"/>
          <a:lstStyle/>
          <a:p>
            <a:endParaRPr lang="en-US" sz="900">
              <a:latin typeface="Arial" charset="0"/>
            </a:endParaRPr>
          </a:p>
        </p:txBody>
      </p:sp>
      <p:sp>
        <p:nvSpPr>
          <p:cNvPr id="271363" name="AutoShape 3"/>
          <p:cNvSpPr>
            <a:spLocks noChangeArrowheads="1"/>
          </p:cNvSpPr>
          <p:nvPr/>
        </p:nvSpPr>
        <p:spPr bwMode="auto">
          <a:xfrm rot="16200000">
            <a:off x="7740650" y="2984500"/>
            <a:ext cx="771525" cy="600075"/>
          </a:xfrm>
          <a:prstGeom prst="rightArrow">
            <a:avLst>
              <a:gd name="adj1" fmla="val 50000"/>
              <a:gd name="adj2" fmla="val 64304"/>
            </a:avLst>
          </a:prstGeom>
          <a:solidFill>
            <a:srgbClr val="000099"/>
          </a:solidFill>
          <a:ln w="12700">
            <a:solidFill>
              <a:schemeClr val="tx1"/>
            </a:solidFill>
            <a:miter lim="800000"/>
            <a:headEnd/>
            <a:tailEnd/>
          </a:ln>
          <a:effectLst/>
        </p:spPr>
        <p:txBody>
          <a:bodyPr vert="eaVert" wrap="none" anchor="ctr"/>
          <a:lstStyle/>
          <a:p>
            <a:endParaRPr lang="en-US"/>
          </a:p>
        </p:txBody>
      </p:sp>
      <p:sp>
        <p:nvSpPr>
          <p:cNvPr id="271364" name="AutoShape 4"/>
          <p:cNvSpPr>
            <a:spLocks noChangeArrowheads="1"/>
          </p:cNvSpPr>
          <p:nvPr/>
        </p:nvSpPr>
        <p:spPr bwMode="auto">
          <a:xfrm rot="16200000">
            <a:off x="3302000" y="4513263"/>
            <a:ext cx="771525" cy="600075"/>
          </a:xfrm>
          <a:prstGeom prst="rightArrow">
            <a:avLst>
              <a:gd name="adj1" fmla="val 50000"/>
              <a:gd name="adj2" fmla="val 64304"/>
            </a:avLst>
          </a:prstGeom>
          <a:solidFill>
            <a:srgbClr val="000099"/>
          </a:solidFill>
          <a:ln w="12700">
            <a:solidFill>
              <a:schemeClr val="tx1"/>
            </a:solidFill>
            <a:miter lim="800000"/>
            <a:headEnd/>
            <a:tailEnd/>
          </a:ln>
          <a:effectLst/>
        </p:spPr>
        <p:txBody>
          <a:bodyPr vert="eaVert" wrap="none" anchor="ctr"/>
          <a:lstStyle/>
          <a:p>
            <a:endParaRPr lang="en-US"/>
          </a:p>
        </p:txBody>
      </p:sp>
      <p:sp>
        <p:nvSpPr>
          <p:cNvPr id="271365" name="AutoShape 5"/>
          <p:cNvSpPr>
            <a:spLocks noChangeArrowheads="1"/>
          </p:cNvSpPr>
          <p:nvPr/>
        </p:nvSpPr>
        <p:spPr bwMode="auto">
          <a:xfrm rot="16200000">
            <a:off x="4851400" y="4540250"/>
            <a:ext cx="771525" cy="600075"/>
          </a:xfrm>
          <a:prstGeom prst="rightArrow">
            <a:avLst>
              <a:gd name="adj1" fmla="val 50000"/>
              <a:gd name="adj2" fmla="val 64304"/>
            </a:avLst>
          </a:prstGeom>
          <a:solidFill>
            <a:srgbClr val="000099"/>
          </a:solidFill>
          <a:ln w="12700">
            <a:solidFill>
              <a:schemeClr val="tx1"/>
            </a:solidFill>
            <a:miter lim="800000"/>
            <a:headEnd/>
            <a:tailEnd/>
          </a:ln>
          <a:effectLst/>
        </p:spPr>
        <p:txBody>
          <a:bodyPr vert="eaVert" wrap="none" anchor="ctr"/>
          <a:lstStyle/>
          <a:p>
            <a:endParaRPr lang="en-US"/>
          </a:p>
        </p:txBody>
      </p:sp>
      <p:sp>
        <p:nvSpPr>
          <p:cNvPr id="271366" name="AutoShape 6"/>
          <p:cNvSpPr>
            <a:spLocks noChangeArrowheads="1"/>
          </p:cNvSpPr>
          <p:nvPr/>
        </p:nvSpPr>
        <p:spPr bwMode="auto">
          <a:xfrm rot="16200000">
            <a:off x="6324600" y="4546600"/>
            <a:ext cx="771525" cy="600075"/>
          </a:xfrm>
          <a:prstGeom prst="rightArrow">
            <a:avLst>
              <a:gd name="adj1" fmla="val 50000"/>
              <a:gd name="adj2" fmla="val 64304"/>
            </a:avLst>
          </a:prstGeom>
          <a:solidFill>
            <a:srgbClr val="000099"/>
          </a:solidFill>
          <a:ln w="12700">
            <a:solidFill>
              <a:schemeClr val="tx1"/>
            </a:solidFill>
            <a:miter lim="800000"/>
            <a:headEnd/>
            <a:tailEnd/>
          </a:ln>
          <a:effectLst/>
        </p:spPr>
        <p:txBody>
          <a:bodyPr vert="eaVert" wrap="none" anchor="ctr"/>
          <a:lstStyle/>
          <a:p>
            <a:endParaRPr lang="en-US"/>
          </a:p>
        </p:txBody>
      </p:sp>
      <p:sp>
        <p:nvSpPr>
          <p:cNvPr id="271367" name="AutoShape 7"/>
          <p:cNvSpPr>
            <a:spLocks noChangeArrowheads="1"/>
          </p:cNvSpPr>
          <p:nvPr/>
        </p:nvSpPr>
        <p:spPr bwMode="auto">
          <a:xfrm rot="16200000" flipH="1">
            <a:off x="7780338" y="4548188"/>
            <a:ext cx="771525" cy="600075"/>
          </a:xfrm>
          <a:prstGeom prst="rightArrow">
            <a:avLst>
              <a:gd name="adj1" fmla="val 50000"/>
              <a:gd name="adj2" fmla="val 64304"/>
            </a:avLst>
          </a:prstGeom>
          <a:solidFill>
            <a:srgbClr val="800000"/>
          </a:solidFill>
          <a:ln w="12700">
            <a:solidFill>
              <a:schemeClr val="tx1"/>
            </a:solidFill>
            <a:miter lim="800000"/>
            <a:headEnd/>
            <a:tailEnd/>
          </a:ln>
          <a:effectLst/>
        </p:spPr>
        <p:txBody>
          <a:bodyPr wrap="none" anchor="ctr"/>
          <a:lstStyle/>
          <a:p>
            <a:endParaRPr lang="en-US"/>
          </a:p>
        </p:txBody>
      </p:sp>
      <p:sp>
        <p:nvSpPr>
          <p:cNvPr id="271368" name="AutoShape 8"/>
          <p:cNvSpPr>
            <a:spLocks noChangeArrowheads="1"/>
          </p:cNvSpPr>
          <p:nvPr/>
        </p:nvSpPr>
        <p:spPr bwMode="auto">
          <a:xfrm rot="16200000" flipH="1">
            <a:off x="1711325" y="4530725"/>
            <a:ext cx="771525" cy="600075"/>
          </a:xfrm>
          <a:prstGeom prst="rightArrow">
            <a:avLst>
              <a:gd name="adj1" fmla="val 50000"/>
              <a:gd name="adj2" fmla="val 64304"/>
            </a:avLst>
          </a:prstGeom>
          <a:solidFill>
            <a:srgbClr val="800000"/>
          </a:solidFill>
          <a:ln w="12700">
            <a:solidFill>
              <a:schemeClr val="tx1"/>
            </a:solidFill>
            <a:miter lim="800000"/>
            <a:headEnd/>
            <a:tailEnd/>
          </a:ln>
          <a:effectLst/>
        </p:spPr>
        <p:txBody>
          <a:bodyPr wrap="none" anchor="ctr"/>
          <a:lstStyle/>
          <a:p>
            <a:endParaRPr lang="en-US"/>
          </a:p>
        </p:txBody>
      </p:sp>
      <p:sp>
        <p:nvSpPr>
          <p:cNvPr id="271369" name="AutoShape 9"/>
          <p:cNvSpPr>
            <a:spLocks noChangeArrowheads="1"/>
          </p:cNvSpPr>
          <p:nvPr/>
        </p:nvSpPr>
        <p:spPr bwMode="auto">
          <a:xfrm rot="16200000" flipH="1">
            <a:off x="3240088" y="3044825"/>
            <a:ext cx="771525" cy="600075"/>
          </a:xfrm>
          <a:prstGeom prst="rightArrow">
            <a:avLst>
              <a:gd name="adj1" fmla="val 50000"/>
              <a:gd name="adj2" fmla="val 64304"/>
            </a:avLst>
          </a:prstGeom>
          <a:solidFill>
            <a:srgbClr val="800000"/>
          </a:solidFill>
          <a:ln w="12700">
            <a:solidFill>
              <a:schemeClr val="tx1"/>
            </a:solidFill>
            <a:miter lim="800000"/>
            <a:headEnd/>
            <a:tailEnd/>
          </a:ln>
          <a:effectLst/>
        </p:spPr>
        <p:txBody>
          <a:bodyPr wrap="none" anchor="ctr"/>
          <a:lstStyle/>
          <a:p>
            <a:endParaRPr lang="en-US"/>
          </a:p>
        </p:txBody>
      </p:sp>
      <p:sp>
        <p:nvSpPr>
          <p:cNvPr id="271370" name="AutoShape 10"/>
          <p:cNvSpPr>
            <a:spLocks noChangeArrowheads="1"/>
          </p:cNvSpPr>
          <p:nvPr/>
        </p:nvSpPr>
        <p:spPr bwMode="auto">
          <a:xfrm rot="16200000" flipH="1">
            <a:off x="4765675" y="3048000"/>
            <a:ext cx="771525" cy="600075"/>
          </a:xfrm>
          <a:prstGeom prst="rightArrow">
            <a:avLst>
              <a:gd name="adj1" fmla="val 50000"/>
              <a:gd name="adj2" fmla="val 64304"/>
            </a:avLst>
          </a:prstGeom>
          <a:solidFill>
            <a:srgbClr val="800000"/>
          </a:solidFill>
          <a:ln w="12700">
            <a:solidFill>
              <a:schemeClr val="tx1"/>
            </a:solidFill>
            <a:miter lim="800000"/>
            <a:headEnd/>
            <a:tailEnd/>
          </a:ln>
          <a:effectLst/>
        </p:spPr>
        <p:txBody>
          <a:bodyPr wrap="none" anchor="ctr"/>
          <a:lstStyle/>
          <a:p>
            <a:endParaRPr lang="en-US"/>
          </a:p>
        </p:txBody>
      </p:sp>
      <p:sp>
        <p:nvSpPr>
          <p:cNvPr id="271371" name="AutoShape 11"/>
          <p:cNvSpPr>
            <a:spLocks noChangeArrowheads="1"/>
          </p:cNvSpPr>
          <p:nvPr/>
        </p:nvSpPr>
        <p:spPr bwMode="auto">
          <a:xfrm rot="16200000" flipH="1">
            <a:off x="6259513" y="3030538"/>
            <a:ext cx="771525" cy="600075"/>
          </a:xfrm>
          <a:prstGeom prst="rightArrow">
            <a:avLst>
              <a:gd name="adj1" fmla="val 50000"/>
              <a:gd name="adj2" fmla="val 64304"/>
            </a:avLst>
          </a:prstGeom>
          <a:solidFill>
            <a:srgbClr val="800000"/>
          </a:solidFill>
          <a:ln w="12700">
            <a:solidFill>
              <a:schemeClr val="tx1"/>
            </a:solidFill>
            <a:miter lim="800000"/>
            <a:headEnd/>
            <a:tailEnd/>
          </a:ln>
          <a:effectLst/>
        </p:spPr>
        <p:txBody>
          <a:bodyPr wrap="none" anchor="ctr"/>
          <a:lstStyle/>
          <a:p>
            <a:endParaRPr lang="en-US"/>
          </a:p>
        </p:txBody>
      </p:sp>
      <p:sp>
        <p:nvSpPr>
          <p:cNvPr id="271372" name="Rectangle 12"/>
          <p:cNvSpPr>
            <a:spLocks noChangeArrowheads="1"/>
          </p:cNvSpPr>
          <p:nvPr/>
        </p:nvSpPr>
        <p:spPr bwMode="auto">
          <a:xfrm>
            <a:off x="1177925" y="1358900"/>
            <a:ext cx="8042275" cy="454025"/>
          </a:xfrm>
          <a:prstGeom prst="rect">
            <a:avLst/>
          </a:prstGeom>
          <a:noFill/>
          <a:ln w="12700">
            <a:noFill/>
            <a:miter lim="800000"/>
            <a:headEnd/>
            <a:tailEnd/>
          </a:ln>
          <a:effectLst/>
        </p:spPr>
        <p:txBody>
          <a:bodyPr lIns="90488" tIns="44450" rIns="90488" bIns="44450">
            <a:spAutoFit/>
          </a:bodyPr>
          <a:lstStyle/>
          <a:p>
            <a:pPr algn="l">
              <a:spcBef>
                <a:spcPct val="20000"/>
              </a:spcBef>
            </a:pPr>
            <a:r>
              <a:rPr lang="en-US">
                <a:solidFill>
                  <a:srgbClr val="800000"/>
                </a:solidFill>
                <a:effectLst>
                  <a:outerShdw blurRad="38100" dist="38100" dir="2700000" algn="tl">
                    <a:srgbClr val="000000"/>
                  </a:outerShdw>
                </a:effectLst>
                <a:latin typeface="Arial" charset="0"/>
              </a:rPr>
              <a:t>      </a:t>
            </a:r>
            <a:r>
              <a:rPr lang="en-US" u="sng">
                <a:solidFill>
                  <a:srgbClr val="800000"/>
                </a:solidFill>
                <a:effectLst>
                  <a:outerShdw blurRad="38100" dist="38100" dir="2700000" algn="tl">
                    <a:srgbClr val="000000"/>
                  </a:outerShdw>
                </a:effectLst>
                <a:latin typeface="Arial" charset="0"/>
              </a:rPr>
              <a:t>        Balance Sheet        </a:t>
            </a:r>
            <a:r>
              <a:rPr lang="en-US">
                <a:solidFill>
                  <a:srgbClr val="800000"/>
                </a:solidFill>
                <a:effectLst>
                  <a:outerShdw blurRad="38100" dist="38100" dir="2700000" algn="tl">
                    <a:srgbClr val="000000"/>
                  </a:outerShdw>
                </a:effectLst>
                <a:latin typeface="Arial" charset="0"/>
              </a:rPr>
              <a:t>       </a:t>
            </a:r>
            <a:r>
              <a:rPr lang="en-US" u="sng">
                <a:solidFill>
                  <a:srgbClr val="800000"/>
                </a:solidFill>
                <a:effectLst>
                  <a:outerShdw blurRad="38100" dist="38100" dir="2700000" algn="tl">
                    <a:srgbClr val="000000"/>
                  </a:outerShdw>
                </a:effectLst>
                <a:latin typeface="Arial" charset="0"/>
              </a:rPr>
              <a:t>Income Statement</a:t>
            </a:r>
          </a:p>
        </p:txBody>
      </p:sp>
      <p:sp>
        <p:nvSpPr>
          <p:cNvPr id="271373" name="Rectangle 13"/>
          <p:cNvSpPr>
            <a:spLocks noChangeArrowheads="1"/>
          </p:cNvSpPr>
          <p:nvPr/>
        </p:nvSpPr>
        <p:spPr bwMode="auto">
          <a:xfrm>
            <a:off x="2620963" y="19843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rgbClr val="800000"/>
                </a:solidFill>
                <a:latin typeface="Arial" charset="0"/>
              </a:rPr>
              <a:t>=</a:t>
            </a:r>
          </a:p>
        </p:txBody>
      </p:sp>
      <p:sp>
        <p:nvSpPr>
          <p:cNvPr id="271374" name="Rectangle 14"/>
          <p:cNvSpPr>
            <a:spLocks noChangeArrowheads="1"/>
          </p:cNvSpPr>
          <p:nvPr/>
        </p:nvSpPr>
        <p:spPr bwMode="auto">
          <a:xfrm>
            <a:off x="4283075" y="1970088"/>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rgbClr val="800000"/>
                </a:solidFill>
                <a:latin typeface="Arial" charset="0"/>
              </a:rPr>
              <a:t>+</a:t>
            </a:r>
          </a:p>
        </p:txBody>
      </p:sp>
      <p:sp>
        <p:nvSpPr>
          <p:cNvPr id="271375" name="Rectangle 15"/>
          <p:cNvSpPr>
            <a:spLocks noChangeArrowheads="1"/>
          </p:cNvSpPr>
          <p:nvPr/>
        </p:nvSpPr>
        <p:spPr bwMode="auto">
          <a:xfrm>
            <a:off x="8778875" y="1981200"/>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rgbClr val="800000"/>
                </a:solidFill>
                <a:latin typeface="Arial" charset="0"/>
              </a:rPr>
              <a:t>=</a:t>
            </a:r>
          </a:p>
        </p:txBody>
      </p:sp>
      <p:sp>
        <p:nvSpPr>
          <p:cNvPr id="271376" name="Rectangle 16"/>
          <p:cNvSpPr>
            <a:spLocks noChangeArrowheads="1"/>
          </p:cNvSpPr>
          <p:nvPr/>
        </p:nvSpPr>
        <p:spPr bwMode="auto">
          <a:xfrm>
            <a:off x="7227888" y="1968500"/>
            <a:ext cx="392112"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rgbClr val="800000"/>
                </a:solidFill>
                <a:latin typeface="Arial" charset="0"/>
              </a:rPr>
              <a:t>-</a:t>
            </a:r>
          </a:p>
        </p:txBody>
      </p:sp>
      <p:sp>
        <p:nvSpPr>
          <p:cNvPr id="271380" name="Text Box 20"/>
          <p:cNvSpPr txBox="1">
            <a:spLocks noChangeArrowheads="1"/>
          </p:cNvSpPr>
          <p:nvPr/>
        </p:nvSpPr>
        <p:spPr bwMode="auto">
          <a:xfrm>
            <a:off x="1371600" y="1981200"/>
            <a:ext cx="13716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Asset</a:t>
            </a:r>
          </a:p>
        </p:txBody>
      </p:sp>
      <p:sp>
        <p:nvSpPr>
          <p:cNvPr id="271381" name="Text Box 21"/>
          <p:cNvSpPr txBox="1">
            <a:spLocks noChangeArrowheads="1"/>
          </p:cNvSpPr>
          <p:nvPr/>
        </p:nvSpPr>
        <p:spPr bwMode="auto">
          <a:xfrm>
            <a:off x="2971800" y="1981200"/>
            <a:ext cx="13716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Liability</a:t>
            </a:r>
          </a:p>
        </p:txBody>
      </p:sp>
      <p:sp>
        <p:nvSpPr>
          <p:cNvPr id="271382" name="Text Box 22"/>
          <p:cNvSpPr txBox="1">
            <a:spLocks noChangeArrowheads="1"/>
          </p:cNvSpPr>
          <p:nvPr/>
        </p:nvSpPr>
        <p:spPr bwMode="auto">
          <a:xfrm>
            <a:off x="4495800" y="1981200"/>
            <a:ext cx="13716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Equity</a:t>
            </a:r>
          </a:p>
        </p:txBody>
      </p:sp>
      <p:sp>
        <p:nvSpPr>
          <p:cNvPr id="271383" name="Text Box 23"/>
          <p:cNvSpPr txBox="1">
            <a:spLocks noChangeArrowheads="1"/>
          </p:cNvSpPr>
          <p:nvPr/>
        </p:nvSpPr>
        <p:spPr bwMode="auto">
          <a:xfrm>
            <a:off x="5791200" y="1981200"/>
            <a:ext cx="15240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Revenue</a:t>
            </a:r>
          </a:p>
        </p:txBody>
      </p:sp>
      <p:sp>
        <p:nvSpPr>
          <p:cNvPr id="271384" name="Text Box 24"/>
          <p:cNvSpPr txBox="1">
            <a:spLocks noChangeArrowheads="1"/>
          </p:cNvSpPr>
          <p:nvPr/>
        </p:nvSpPr>
        <p:spPr bwMode="auto">
          <a:xfrm>
            <a:off x="7391400" y="1981200"/>
            <a:ext cx="15240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Expense </a:t>
            </a:r>
          </a:p>
        </p:txBody>
      </p:sp>
      <p:sp>
        <p:nvSpPr>
          <p:cNvPr id="271385" name="Text Box 25"/>
          <p:cNvSpPr txBox="1">
            <a:spLocks noChangeArrowheads="1"/>
          </p:cNvSpPr>
          <p:nvPr/>
        </p:nvSpPr>
        <p:spPr bwMode="auto">
          <a:xfrm>
            <a:off x="152400" y="3043238"/>
            <a:ext cx="13716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Debit</a:t>
            </a:r>
          </a:p>
        </p:txBody>
      </p:sp>
      <p:sp>
        <p:nvSpPr>
          <p:cNvPr id="271386" name="Text Box 26"/>
          <p:cNvSpPr txBox="1">
            <a:spLocks noChangeArrowheads="1"/>
          </p:cNvSpPr>
          <p:nvPr/>
        </p:nvSpPr>
        <p:spPr bwMode="auto">
          <a:xfrm>
            <a:off x="152400" y="4586288"/>
            <a:ext cx="1371600" cy="457200"/>
          </a:xfrm>
          <a:prstGeom prst="rect">
            <a:avLst/>
          </a:prstGeom>
          <a:noFill/>
          <a:ln w="12700">
            <a:noFill/>
            <a:miter lim="800000"/>
            <a:headEnd/>
            <a:tailEnd/>
          </a:ln>
          <a:effectLst/>
        </p:spPr>
        <p:txBody>
          <a:bodyPr>
            <a:spAutoFit/>
          </a:bodyPr>
          <a:lstStyle/>
          <a:p>
            <a:pPr>
              <a:spcBef>
                <a:spcPct val="50000"/>
              </a:spcBef>
            </a:pPr>
            <a:r>
              <a:rPr lang="en-US" b="1">
                <a:latin typeface="Arial" charset="0"/>
              </a:rPr>
              <a:t>Credit</a:t>
            </a:r>
          </a:p>
        </p:txBody>
      </p:sp>
      <p:sp>
        <p:nvSpPr>
          <p:cNvPr id="271387" name="Line 27"/>
          <p:cNvSpPr>
            <a:spLocks noChangeShapeType="1"/>
          </p:cNvSpPr>
          <p:nvPr/>
        </p:nvSpPr>
        <p:spPr bwMode="auto">
          <a:xfrm>
            <a:off x="1447800" y="2438400"/>
            <a:ext cx="1143000" cy="0"/>
          </a:xfrm>
          <a:prstGeom prst="line">
            <a:avLst/>
          </a:prstGeom>
          <a:noFill/>
          <a:ln w="38100">
            <a:solidFill>
              <a:schemeClr val="tx1"/>
            </a:solidFill>
            <a:round/>
            <a:headEnd/>
            <a:tailEnd/>
          </a:ln>
          <a:effectLst/>
        </p:spPr>
        <p:txBody>
          <a:bodyPr/>
          <a:lstStyle/>
          <a:p>
            <a:endParaRPr lang="en-US"/>
          </a:p>
        </p:txBody>
      </p:sp>
      <p:sp>
        <p:nvSpPr>
          <p:cNvPr id="271388" name="Line 28"/>
          <p:cNvSpPr>
            <a:spLocks noChangeShapeType="1"/>
          </p:cNvSpPr>
          <p:nvPr/>
        </p:nvSpPr>
        <p:spPr bwMode="auto">
          <a:xfrm>
            <a:off x="3048000" y="2438400"/>
            <a:ext cx="1219200" cy="0"/>
          </a:xfrm>
          <a:prstGeom prst="line">
            <a:avLst/>
          </a:prstGeom>
          <a:noFill/>
          <a:ln w="38100">
            <a:solidFill>
              <a:schemeClr val="tx1"/>
            </a:solidFill>
            <a:round/>
            <a:headEnd/>
            <a:tailEnd/>
          </a:ln>
          <a:effectLst/>
        </p:spPr>
        <p:txBody>
          <a:bodyPr/>
          <a:lstStyle/>
          <a:p>
            <a:endParaRPr lang="en-US"/>
          </a:p>
        </p:txBody>
      </p:sp>
      <p:sp>
        <p:nvSpPr>
          <p:cNvPr id="271389" name="Line 29"/>
          <p:cNvSpPr>
            <a:spLocks noChangeShapeType="1"/>
          </p:cNvSpPr>
          <p:nvPr/>
        </p:nvSpPr>
        <p:spPr bwMode="auto">
          <a:xfrm>
            <a:off x="4572000" y="2438400"/>
            <a:ext cx="1143000" cy="0"/>
          </a:xfrm>
          <a:prstGeom prst="line">
            <a:avLst/>
          </a:prstGeom>
          <a:noFill/>
          <a:ln w="38100">
            <a:solidFill>
              <a:schemeClr val="tx1"/>
            </a:solidFill>
            <a:round/>
            <a:headEnd/>
            <a:tailEnd/>
          </a:ln>
          <a:effectLst/>
        </p:spPr>
        <p:txBody>
          <a:bodyPr/>
          <a:lstStyle/>
          <a:p>
            <a:endParaRPr lang="en-US"/>
          </a:p>
        </p:txBody>
      </p:sp>
      <p:sp>
        <p:nvSpPr>
          <p:cNvPr id="271390" name="Line 30"/>
          <p:cNvSpPr>
            <a:spLocks noChangeShapeType="1"/>
          </p:cNvSpPr>
          <p:nvPr/>
        </p:nvSpPr>
        <p:spPr bwMode="auto">
          <a:xfrm>
            <a:off x="5943600" y="2438400"/>
            <a:ext cx="1219200" cy="0"/>
          </a:xfrm>
          <a:prstGeom prst="line">
            <a:avLst/>
          </a:prstGeom>
          <a:noFill/>
          <a:ln w="38100">
            <a:solidFill>
              <a:schemeClr val="tx1"/>
            </a:solidFill>
            <a:round/>
            <a:headEnd/>
            <a:tailEnd/>
          </a:ln>
          <a:effectLst/>
        </p:spPr>
        <p:txBody>
          <a:bodyPr/>
          <a:lstStyle/>
          <a:p>
            <a:endParaRPr lang="en-US"/>
          </a:p>
        </p:txBody>
      </p:sp>
      <p:sp>
        <p:nvSpPr>
          <p:cNvPr id="271391" name="Line 31"/>
          <p:cNvSpPr>
            <a:spLocks noChangeShapeType="1"/>
          </p:cNvSpPr>
          <p:nvPr/>
        </p:nvSpPr>
        <p:spPr bwMode="auto">
          <a:xfrm>
            <a:off x="7467600" y="2438400"/>
            <a:ext cx="1295400" cy="0"/>
          </a:xfrm>
          <a:prstGeom prst="line">
            <a:avLst/>
          </a:prstGeom>
          <a:noFill/>
          <a:ln w="38100">
            <a:solidFill>
              <a:schemeClr val="tx1"/>
            </a:solidFill>
            <a:round/>
            <a:headEnd/>
            <a:tailEnd/>
          </a:ln>
          <a:effectLst/>
        </p:spPr>
        <p:txBody>
          <a:bodyPr/>
          <a:lstStyle/>
          <a:p>
            <a:endParaRPr lang="en-US"/>
          </a:p>
        </p:txBody>
      </p:sp>
      <p:sp>
        <p:nvSpPr>
          <p:cNvPr id="271400" name="Rectangle 40"/>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Debits and Credits Summary</a:t>
            </a:r>
          </a:p>
        </p:txBody>
      </p:sp>
      <p:sp>
        <p:nvSpPr>
          <p:cNvPr id="271401" name="Text Box 41"/>
          <p:cNvSpPr txBox="1">
            <a:spLocks noChangeArrowheads="1"/>
          </p:cNvSpPr>
          <p:nvPr/>
        </p:nvSpPr>
        <p:spPr bwMode="auto">
          <a:xfrm>
            <a:off x="4800600" y="6369050"/>
            <a:ext cx="4191000" cy="304800"/>
          </a:xfrm>
          <a:prstGeom prst="rect">
            <a:avLst/>
          </a:prstGeom>
          <a:no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wipe(down)">
                                      <p:cBhvr>
                                        <p:cTn id="7" dur="500"/>
                                        <p:tgtEl>
                                          <p:spTgt spid="271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1363"/>
                                        </p:tgtEl>
                                        <p:attrNameLst>
                                          <p:attrName>style.visibility</p:attrName>
                                        </p:attrNameLst>
                                      </p:cBhvr>
                                      <p:to>
                                        <p:strVal val="visible"/>
                                      </p:to>
                                    </p:set>
                                    <p:animEffect transition="in" filter="wipe(down)">
                                      <p:cBhvr>
                                        <p:cTn id="12" dur="500"/>
                                        <p:tgtEl>
                                          <p:spTgt spid="271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1369"/>
                                        </p:tgtEl>
                                        <p:attrNameLst>
                                          <p:attrName>style.visibility</p:attrName>
                                        </p:attrNameLst>
                                      </p:cBhvr>
                                      <p:to>
                                        <p:strVal val="visible"/>
                                      </p:to>
                                    </p:set>
                                    <p:animEffect transition="in" filter="wipe(up)">
                                      <p:cBhvr>
                                        <p:cTn id="17" dur="500"/>
                                        <p:tgtEl>
                                          <p:spTgt spid="27136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71370"/>
                                        </p:tgtEl>
                                        <p:attrNameLst>
                                          <p:attrName>style.visibility</p:attrName>
                                        </p:attrNameLst>
                                      </p:cBhvr>
                                      <p:to>
                                        <p:strVal val="visible"/>
                                      </p:to>
                                    </p:set>
                                    <p:animEffect transition="in" filter="wipe(up)">
                                      <p:cBhvr>
                                        <p:cTn id="20" dur="500"/>
                                        <p:tgtEl>
                                          <p:spTgt spid="27137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71371"/>
                                        </p:tgtEl>
                                        <p:attrNameLst>
                                          <p:attrName>style.visibility</p:attrName>
                                        </p:attrNameLst>
                                      </p:cBhvr>
                                      <p:to>
                                        <p:strVal val="visible"/>
                                      </p:to>
                                    </p:set>
                                    <p:animEffect transition="in" filter="wipe(up)">
                                      <p:cBhvr>
                                        <p:cTn id="23" dur="500"/>
                                        <p:tgtEl>
                                          <p:spTgt spid="27137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1368"/>
                                        </p:tgtEl>
                                        <p:attrNameLst>
                                          <p:attrName>style.visibility</p:attrName>
                                        </p:attrNameLst>
                                      </p:cBhvr>
                                      <p:to>
                                        <p:strVal val="visible"/>
                                      </p:to>
                                    </p:set>
                                    <p:animEffect transition="in" filter="wipe(up)">
                                      <p:cBhvr>
                                        <p:cTn id="28" dur="500"/>
                                        <p:tgtEl>
                                          <p:spTgt spid="27136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1364"/>
                                        </p:tgtEl>
                                        <p:attrNameLst>
                                          <p:attrName>style.visibility</p:attrName>
                                        </p:attrNameLst>
                                      </p:cBhvr>
                                      <p:to>
                                        <p:strVal val="visible"/>
                                      </p:to>
                                    </p:set>
                                    <p:animEffect transition="in" filter="wipe(down)">
                                      <p:cBhvr>
                                        <p:cTn id="31" dur="500"/>
                                        <p:tgtEl>
                                          <p:spTgt spid="27136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1365"/>
                                        </p:tgtEl>
                                        <p:attrNameLst>
                                          <p:attrName>style.visibility</p:attrName>
                                        </p:attrNameLst>
                                      </p:cBhvr>
                                      <p:to>
                                        <p:strVal val="visible"/>
                                      </p:to>
                                    </p:set>
                                    <p:animEffect transition="in" filter="wipe(down)">
                                      <p:cBhvr>
                                        <p:cTn id="34" dur="500"/>
                                        <p:tgtEl>
                                          <p:spTgt spid="27136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71366"/>
                                        </p:tgtEl>
                                        <p:attrNameLst>
                                          <p:attrName>style.visibility</p:attrName>
                                        </p:attrNameLst>
                                      </p:cBhvr>
                                      <p:to>
                                        <p:strVal val="visible"/>
                                      </p:to>
                                    </p:set>
                                    <p:animEffect transition="in" filter="wipe(down)">
                                      <p:cBhvr>
                                        <p:cTn id="37" dur="500"/>
                                        <p:tgtEl>
                                          <p:spTgt spid="27136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71367"/>
                                        </p:tgtEl>
                                        <p:attrNameLst>
                                          <p:attrName>style.visibility</p:attrName>
                                        </p:attrNameLst>
                                      </p:cBhvr>
                                      <p:to>
                                        <p:strVal val="visible"/>
                                      </p:to>
                                    </p:set>
                                    <p:animEffect transition="in" filter="wipe(up)">
                                      <p:cBhvr>
                                        <p:cTn id="40" dur="500"/>
                                        <p:tgtEl>
                                          <p:spTgt spid="27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autoUpdateAnimBg="0"/>
      <p:bldP spid="271363" grpId="0" animBg="1"/>
      <p:bldP spid="271364" grpId="0" animBg="1"/>
      <p:bldP spid="271365" grpId="0" animBg="1"/>
      <p:bldP spid="271366" grpId="0" animBg="1"/>
      <p:bldP spid="271367" grpId="0" animBg="1"/>
      <p:bldP spid="271368" grpId="0" animBg="1"/>
      <p:bldP spid="271369" grpId="0" animBg="1"/>
      <p:bldP spid="271370" grpId="0" animBg="1"/>
      <p:bldP spid="2713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22" name="Picture 1042"/>
          <p:cNvPicPr>
            <a:picLocks noChangeAspect="1" noChangeArrowheads="1"/>
          </p:cNvPicPr>
          <p:nvPr/>
        </p:nvPicPr>
        <p:blipFill>
          <a:blip r:embed="rId3"/>
          <a:srcRect/>
          <a:stretch>
            <a:fillRect/>
          </a:stretch>
        </p:blipFill>
        <p:spPr bwMode="auto">
          <a:xfrm>
            <a:off x="228600" y="2667000"/>
            <a:ext cx="8763000" cy="2049463"/>
          </a:xfrm>
          <a:prstGeom prst="rect">
            <a:avLst/>
          </a:prstGeom>
          <a:noFill/>
          <a:ln w="12700" cap="sq">
            <a:noFill/>
            <a:miter lim="800000"/>
            <a:headEnd type="none" w="sm" len="sm"/>
            <a:tailEnd type="none" w="sm" len="sm"/>
          </a:ln>
          <a:effectLst/>
        </p:spPr>
      </p:pic>
      <p:sp>
        <p:nvSpPr>
          <p:cNvPr id="277506" name="Rectangle 10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The Accounting Equation</a:t>
            </a:r>
          </a:p>
        </p:txBody>
      </p:sp>
      <p:sp>
        <p:nvSpPr>
          <p:cNvPr id="277507" name="Text Box 1027"/>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77517" name="Rectangle 1037"/>
          <p:cNvSpPr>
            <a:spLocks noGrp="1" noChangeArrowheads="1"/>
          </p:cNvSpPr>
          <p:nvPr>
            <p:ph type="body" idx="1"/>
          </p:nvPr>
        </p:nvSpPr>
        <p:spPr>
          <a:xfrm>
            <a:off x="685800" y="1371600"/>
            <a:ext cx="8153400" cy="990600"/>
          </a:xfrm>
          <a:noFill/>
          <a:ln/>
        </p:spPr>
        <p:txBody>
          <a:bodyPr lIns="92075" rIns="92075"/>
          <a:lstStyle/>
          <a:p>
            <a:pPr marL="0" indent="0">
              <a:lnSpc>
                <a:spcPct val="120000"/>
              </a:lnSpc>
              <a:buFont typeface="Wingdings" pitchFamily="2" charset="2"/>
              <a:buNone/>
            </a:pPr>
            <a:r>
              <a:rPr lang="en-US" altLang="en-US" sz="2300" b="0">
                <a:effectLst/>
              </a:rPr>
              <a:t>Relationship among the assets, liabilities and stockholders’ equity of a business:  </a:t>
            </a:r>
          </a:p>
        </p:txBody>
      </p:sp>
      <p:sp>
        <p:nvSpPr>
          <p:cNvPr id="277518" name="Rectangle 1038"/>
          <p:cNvSpPr>
            <a:spLocks noChangeArrowheads="1"/>
          </p:cNvSpPr>
          <p:nvPr/>
        </p:nvSpPr>
        <p:spPr bwMode="auto">
          <a:xfrm>
            <a:off x="685800" y="4953000"/>
            <a:ext cx="8077200" cy="838200"/>
          </a:xfrm>
          <a:prstGeom prst="rect">
            <a:avLst/>
          </a:prstGeom>
          <a:noFill/>
          <a:ln w="12700" algn="ctr">
            <a:noFill/>
            <a:miter lim="800000"/>
            <a:headEnd/>
            <a:tailEnd/>
          </a:ln>
          <a:effectLst/>
        </p:spPr>
        <p:txBody>
          <a:bodyPr lIns="92075" tIns="46038" rIns="92075" bIns="46038"/>
          <a:lstStyle/>
          <a:p>
            <a:pPr algn="l">
              <a:lnSpc>
                <a:spcPct val="120000"/>
              </a:lnSpc>
              <a:spcBef>
                <a:spcPct val="20000"/>
              </a:spcBef>
              <a:buClr>
                <a:schemeClr val="accent2"/>
              </a:buClr>
              <a:buSzPct val="75000"/>
              <a:buFont typeface="Wingdings" pitchFamily="2" charset="2"/>
              <a:buNone/>
            </a:pPr>
            <a:r>
              <a:rPr lang="en-US" altLang="en-US" sz="2300">
                <a:solidFill>
                  <a:schemeClr val="bg2"/>
                </a:solidFill>
                <a:latin typeface="Arial" charset="0"/>
              </a:rPr>
              <a:t>The equation must be in balance after every transaction.  </a:t>
            </a:r>
            <a:r>
              <a:rPr lang="en-US" sz="2300">
                <a:solidFill>
                  <a:schemeClr val="bg2"/>
                </a:solidFill>
                <a:latin typeface="Arial" charset="0"/>
              </a:rPr>
              <a:t>For every </a:t>
            </a:r>
            <a:r>
              <a:rPr lang="en-US" sz="2300" b="1">
                <a:solidFill>
                  <a:srgbClr val="800000"/>
                </a:solidFill>
                <a:latin typeface="Arial" charset="0"/>
              </a:rPr>
              <a:t>Debit</a:t>
            </a:r>
            <a:r>
              <a:rPr lang="en-US" sz="2300">
                <a:solidFill>
                  <a:schemeClr val="bg2"/>
                </a:solidFill>
                <a:latin typeface="Arial" charset="0"/>
              </a:rPr>
              <a:t> there must be a </a:t>
            </a:r>
            <a:r>
              <a:rPr lang="en-US" sz="2300" b="1">
                <a:solidFill>
                  <a:srgbClr val="800000"/>
                </a:solidFill>
                <a:latin typeface="Arial" charset="0"/>
              </a:rPr>
              <a:t>Credit</a:t>
            </a:r>
            <a:r>
              <a:rPr lang="en-US" sz="2300">
                <a:solidFill>
                  <a:schemeClr val="bg2"/>
                </a:solidFill>
                <a:latin typeface="Arial" charset="0"/>
              </a:rPr>
              <a:t>.</a:t>
            </a:r>
            <a:endParaRPr lang="en-US" altLang="en-US" sz="2300">
              <a:solidFill>
                <a:schemeClr val="bg2"/>
              </a:solidFill>
              <a:latin typeface="Arial" charset="0"/>
            </a:endParaRPr>
          </a:p>
        </p:txBody>
      </p:sp>
      <p:sp>
        <p:nvSpPr>
          <p:cNvPr id="277519" name="Text Box 1039"/>
          <p:cNvSpPr txBox="1">
            <a:spLocks noChangeArrowheads="1"/>
          </p:cNvSpPr>
          <p:nvPr/>
        </p:nvSpPr>
        <p:spPr bwMode="auto">
          <a:xfrm>
            <a:off x="7620000" y="2392363"/>
            <a:ext cx="1371600" cy="274637"/>
          </a:xfrm>
          <a:prstGeom prst="rect">
            <a:avLst/>
          </a:prstGeom>
          <a:noFill/>
          <a:ln w="19050">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81610" name="Rectangle 10"/>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81611" name="Text Box 11"/>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81612" name="Text Box 12"/>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
        <p:nvSpPr>
          <p:cNvPr id="281613" name="Rectangle 13"/>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81614" name="Rectangle 14"/>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81615" name="Text Box 15"/>
          <p:cNvSpPr txBox="1">
            <a:spLocks noChangeArrowheads="1"/>
          </p:cNvSpPr>
          <p:nvPr/>
        </p:nvSpPr>
        <p:spPr bwMode="auto">
          <a:xfrm>
            <a:off x="12192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81616" name="Rectangle 16"/>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folHlink"/>
              </a:buClr>
              <a:buFont typeface="Wingdings" pitchFamily="2" charset="2"/>
              <a:buAutoNum type="arabicPeriod"/>
            </a:pPr>
            <a:r>
              <a:rPr lang="en-US" altLang="en-US">
                <a:solidFill>
                  <a:schemeClr val="bg2"/>
                </a:solidFill>
                <a:latin typeface="Arial" charset="0"/>
              </a:rPr>
              <a:t>Owners invest $40,000 in exchange for common stock.</a:t>
            </a:r>
          </a:p>
        </p:txBody>
      </p:sp>
      <p:sp>
        <p:nvSpPr>
          <p:cNvPr id="281617" name="Text Box 17"/>
          <p:cNvSpPr txBox="1">
            <a:spLocks noChangeArrowheads="1"/>
          </p:cNvSpPr>
          <p:nvPr/>
        </p:nvSpPr>
        <p:spPr bwMode="auto">
          <a:xfrm>
            <a:off x="7620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+ 40,000</a:t>
            </a:r>
          </a:p>
        </p:txBody>
      </p:sp>
      <p:sp>
        <p:nvSpPr>
          <p:cNvPr id="281619" name="Text Box 19"/>
          <p:cNvSpPr txBox="1">
            <a:spLocks noChangeArrowheads="1"/>
          </p:cNvSpPr>
          <p:nvPr/>
        </p:nvSpPr>
        <p:spPr bwMode="auto">
          <a:xfrm>
            <a:off x="6400800" y="396240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+ 40,000</a:t>
            </a:r>
          </a:p>
        </p:txBody>
      </p:sp>
      <p:sp>
        <p:nvSpPr>
          <p:cNvPr id="281620" name="Text Box 20"/>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17"/>
                                        </p:tgtEl>
                                        <p:attrNameLst>
                                          <p:attrName>style.visibility</p:attrName>
                                        </p:attrNameLst>
                                      </p:cBhvr>
                                      <p:to>
                                        <p:strVal val="visible"/>
                                      </p:to>
                                    </p:set>
                                    <p:animEffect transition="in" filter="wipe(left)">
                                      <p:cBhvr>
                                        <p:cTn id="7" dur="500"/>
                                        <p:tgtEl>
                                          <p:spTgt spid="2816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619"/>
                                        </p:tgtEl>
                                        <p:attrNameLst>
                                          <p:attrName>style.visibility</p:attrName>
                                        </p:attrNameLst>
                                      </p:cBhvr>
                                      <p:to>
                                        <p:strVal val="visible"/>
                                      </p:to>
                                    </p:set>
                                    <p:animEffect transition="in" filter="wipe(left)">
                                      <p:cBhvr>
                                        <p:cTn id="12" dur="500"/>
                                        <p:tgtEl>
                                          <p:spTgt spid="28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7" grpId="0" autoUpdateAnimBg="0"/>
      <p:bldP spid="28161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83652"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83654"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83655"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83656" name="Text Box 8"/>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83657" name="Rectangle 9"/>
          <p:cNvSpPr>
            <a:spLocks noChangeArrowheads="1"/>
          </p:cNvSpPr>
          <p:nvPr/>
        </p:nvSpPr>
        <p:spPr bwMode="auto">
          <a:xfrm>
            <a:off x="609600" y="1447800"/>
            <a:ext cx="8001000" cy="914400"/>
          </a:xfrm>
          <a:prstGeom prst="rect">
            <a:avLst/>
          </a:prstGeom>
          <a:noFill/>
          <a:ln w="38100" algn="ctr">
            <a:noFill/>
            <a:miter lim="800000"/>
            <a:headEnd/>
            <a:tailEnd/>
          </a:ln>
          <a:effectLst/>
        </p:spPr>
        <p:txBody>
          <a:bodyPr lIns="92075" tIns="46038" rIns="92075" bIns="46038"/>
          <a:lstStyle/>
          <a:p>
            <a:pPr marL="457200" indent="-457200" algn="l">
              <a:lnSpc>
                <a:spcPct val="110000"/>
              </a:lnSpc>
              <a:spcBef>
                <a:spcPct val="20000"/>
              </a:spcBef>
              <a:buClr>
                <a:schemeClr val="folHlink"/>
              </a:buClr>
              <a:buFont typeface="Wingdings" pitchFamily="2" charset="2"/>
              <a:buNone/>
            </a:pPr>
            <a:r>
              <a:rPr lang="en-US" altLang="en-US">
                <a:solidFill>
                  <a:schemeClr val="bg2"/>
                </a:solidFill>
                <a:latin typeface="Arial" charset="0"/>
              </a:rPr>
              <a:t>2. 	Disburse $600 cash for secretarial wages.</a:t>
            </a:r>
          </a:p>
        </p:txBody>
      </p:sp>
      <p:sp>
        <p:nvSpPr>
          <p:cNvPr id="283658" name="Text Box 10"/>
          <p:cNvSpPr txBox="1">
            <a:spLocks noChangeArrowheads="1"/>
          </p:cNvSpPr>
          <p:nvPr/>
        </p:nvSpPr>
        <p:spPr bwMode="auto">
          <a:xfrm>
            <a:off x="7620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- 600</a:t>
            </a:r>
          </a:p>
        </p:txBody>
      </p:sp>
      <p:sp>
        <p:nvSpPr>
          <p:cNvPr id="283660" name="Text Box 12"/>
          <p:cNvSpPr txBox="1">
            <a:spLocks noChangeArrowheads="1"/>
          </p:cNvSpPr>
          <p:nvPr/>
        </p:nvSpPr>
        <p:spPr bwMode="auto">
          <a:xfrm>
            <a:off x="6400800" y="3962400"/>
            <a:ext cx="1981200" cy="8239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- 600 </a:t>
            </a:r>
            <a:r>
              <a:rPr lang="en-US" sz="2200" b="1">
                <a:latin typeface="Arial" charset="0"/>
              </a:rPr>
              <a:t>(expense)</a:t>
            </a:r>
          </a:p>
        </p:txBody>
      </p:sp>
      <p:sp>
        <p:nvSpPr>
          <p:cNvPr id="283661" name="Text Box 13"/>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83663" name="Rectangle 15"/>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83664" name="Text Box 16"/>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3658"/>
                                        </p:tgtEl>
                                        <p:attrNameLst>
                                          <p:attrName>style.visibility</p:attrName>
                                        </p:attrNameLst>
                                      </p:cBhvr>
                                      <p:to>
                                        <p:strVal val="visible"/>
                                      </p:to>
                                    </p:set>
                                    <p:animEffect transition="in" filter="wipe(left)">
                                      <p:cBhvr>
                                        <p:cTn id="7" dur="500"/>
                                        <p:tgtEl>
                                          <p:spTgt spid="2836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60"/>
                                        </p:tgtEl>
                                        <p:attrNameLst>
                                          <p:attrName>style.visibility</p:attrName>
                                        </p:attrNameLst>
                                      </p:cBhvr>
                                      <p:to>
                                        <p:strVal val="visible"/>
                                      </p:to>
                                    </p:set>
                                    <p:animEffect transition="in" filter="wipe(left)">
                                      <p:cBhvr>
                                        <p:cTn id="12" dur="500"/>
                                        <p:tgtEl>
                                          <p:spTgt spid="283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8" grpId="0" autoUpdateAnimBg="0"/>
      <p:bldP spid="2836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85699"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85700"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85702"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85703"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85704" name="Text Box 8"/>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85705" name="Rectangle 9"/>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3.	Purchase office equipment priced at $5,200, giving a 10 percent promissory note in exchange.</a:t>
            </a:r>
          </a:p>
        </p:txBody>
      </p:sp>
      <p:sp>
        <p:nvSpPr>
          <p:cNvPr id="285706" name="Text Box 10"/>
          <p:cNvSpPr txBox="1">
            <a:spLocks noChangeArrowheads="1"/>
          </p:cNvSpPr>
          <p:nvPr/>
        </p:nvSpPr>
        <p:spPr bwMode="auto">
          <a:xfrm>
            <a:off x="7620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+ 5,200</a:t>
            </a:r>
          </a:p>
        </p:txBody>
      </p:sp>
      <p:sp>
        <p:nvSpPr>
          <p:cNvPr id="285707" name="Text Box 11"/>
          <p:cNvSpPr txBox="1">
            <a:spLocks noChangeArrowheads="1"/>
          </p:cNvSpPr>
          <p:nvPr/>
        </p:nvSpPr>
        <p:spPr bwMode="auto">
          <a:xfrm>
            <a:off x="3733800" y="396240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+ 5,200</a:t>
            </a:r>
          </a:p>
        </p:txBody>
      </p:sp>
      <p:sp>
        <p:nvSpPr>
          <p:cNvPr id="285708" name="Text Box 12"/>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85709" name="Text Box 13"/>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6"/>
                                        </p:tgtEl>
                                        <p:attrNameLst>
                                          <p:attrName>style.visibility</p:attrName>
                                        </p:attrNameLst>
                                      </p:cBhvr>
                                      <p:to>
                                        <p:strVal val="visible"/>
                                      </p:to>
                                    </p:set>
                                    <p:animEffect transition="in" filter="wipe(left)">
                                      <p:cBhvr>
                                        <p:cTn id="7" dur="500"/>
                                        <p:tgtEl>
                                          <p:spTgt spid="285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707"/>
                                        </p:tgtEl>
                                        <p:attrNameLst>
                                          <p:attrName>style.visibility</p:attrName>
                                        </p:attrNameLst>
                                      </p:cBhvr>
                                      <p:to>
                                        <p:strVal val="visible"/>
                                      </p:to>
                                    </p:set>
                                    <p:animEffect transition="in" filter="wipe(left)">
                                      <p:cBhvr>
                                        <p:cTn id="12" dur="500"/>
                                        <p:tgtEl>
                                          <p:spTgt spid="285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6" grpId="0" autoUpdateAnimBg="0"/>
      <p:bldP spid="28570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87747"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87748"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87750"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87751"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87752" name="Text Box 8"/>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87753" name="Rectangle 9"/>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4. 	Received $4,000 cash for services rendered.</a:t>
            </a:r>
          </a:p>
        </p:txBody>
      </p:sp>
      <p:sp>
        <p:nvSpPr>
          <p:cNvPr id="287754" name="Text Box 10"/>
          <p:cNvSpPr txBox="1">
            <a:spLocks noChangeArrowheads="1"/>
          </p:cNvSpPr>
          <p:nvPr/>
        </p:nvSpPr>
        <p:spPr bwMode="auto">
          <a:xfrm>
            <a:off x="7620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+ 4,000</a:t>
            </a:r>
          </a:p>
        </p:txBody>
      </p:sp>
      <p:sp>
        <p:nvSpPr>
          <p:cNvPr id="287756" name="Text Box 12"/>
          <p:cNvSpPr txBox="1">
            <a:spLocks noChangeArrowheads="1"/>
          </p:cNvSpPr>
          <p:nvPr/>
        </p:nvSpPr>
        <p:spPr bwMode="auto">
          <a:xfrm>
            <a:off x="6400800" y="3962400"/>
            <a:ext cx="1981200" cy="8239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+ 4,000 </a:t>
            </a:r>
            <a:r>
              <a:rPr lang="en-US" sz="2200" b="1">
                <a:latin typeface="Arial" charset="0"/>
              </a:rPr>
              <a:t>(revenue)</a:t>
            </a:r>
          </a:p>
        </p:txBody>
      </p:sp>
      <p:sp>
        <p:nvSpPr>
          <p:cNvPr id="287757" name="Text Box 13"/>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87758" name="Text Box 14"/>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54"/>
                                        </p:tgtEl>
                                        <p:attrNameLst>
                                          <p:attrName>style.visibility</p:attrName>
                                        </p:attrNameLst>
                                      </p:cBhvr>
                                      <p:to>
                                        <p:strVal val="visible"/>
                                      </p:to>
                                    </p:set>
                                    <p:animEffect transition="in" filter="wipe(left)">
                                      <p:cBhvr>
                                        <p:cTn id="7" dur="500"/>
                                        <p:tgtEl>
                                          <p:spTgt spid="287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56"/>
                                        </p:tgtEl>
                                        <p:attrNameLst>
                                          <p:attrName>style.visibility</p:attrName>
                                        </p:attrNameLst>
                                      </p:cBhvr>
                                      <p:to>
                                        <p:strVal val="visible"/>
                                      </p:to>
                                    </p:set>
                                    <p:animEffect transition="in" filter="wipe(left)">
                                      <p:cBhvr>
                                        <p:cTn id="12" dur="500"/>
                                        <p:tgtEl>
                                          <p:spTgt spid="287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4" grpId="0" autoUpdateAnimBg="0"/>
      <p:bldP spid="28775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89795"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89796"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89798"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89799"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89800" name="Text Box 8"/>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89801" name="Rectangle 9"/>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5. 	Pay off a short-term liability of $7,000.</a:t>
            </a:r>
          </a:p>
        </p:txBody>
      </p:sp>
      <p:sp>
        <p:nvSpPr>
          <p:cNvPr id="289802" name="Text Box 10"/>
          <p:cNvSpPr txBox="1">
            <a:spLocks noChangeArrowheads="1"/>
          </p:cNvSpPr>
          <p:nvPr/>
        </p:nvSpPr>
        <p:spPr bwMode="auto">
          <a:xfrm>
            <a:off x="7620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- 7,000</a:t>
            </a:r>
          </a:p>
        </p:txBody>
      </p:sp>
      <p:sp>
        <p:nvSpPr>
          <p:cNvPr id="289803" name="Text Box 11"/>
          <p:cNvSpPr txBox="1">
            <a:spLocks noChangeArrowheads="1"/>
          </p:cNvSpPr>
          <p:nvPr/>
        </p:nvSpPr>
        <p:spPr bwMode="auto">
          <a:xfrm>
            <a:off x="3733800" y="393065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- 7,000</a:t>
            </a:r>
          </a:p>
        </p:txBody>
      </p:sp>
      <p:sp>
        <p:nvSpPr>
          <p:cNvPr id="289805" name="Text Box 13"/>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89806" name="Text Box 14"/>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9802"/>
                                        </p:tgtEl>
                                        <p:attrNameLst>
                                          <p:attrName>style.visibility</p:attrName>
                                        </p:attrNameLst>
                                      </p:cBhvr>
                                      <p:to>
                                        <p:strVal val="visible"/>
                                      </p:to>
                                    </p:set>
                                    <p:animEffect transition="in" filter="wipe(left)">
                                      <p:cBhvr>
                                        <p:cTn id="7" dur="500"/>
                                        <p:tgtEl>
                                          <p:spTgt spid="2898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9803"/>
                                        </p:tgtEl>
                                        <p:attrNameLst>
                                          <p:attrName>style.visibility</p:attrName>
                                        </p:attrNameLst>
                                      </p:cBhvr>
                                      <p:to>
                                        <p:strVal val="visible"/>
                                      </p:to>
                                    </p:set>
                                    <p:animEffect transition="in" filter="wipe(left)">
                                      <p:cBhvr>
                                        <p:cTn id="12" dur="500"/>
                                        <p:tgtEl>
                                          <p:spTgt spid="289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2" grpId="0" autoUpdateAnimBg="0"/>
      <p:bldP spid="2898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2051"/>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93892" name="Text Box 2052"/>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93894" name="Rectangle 2054"/>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93895" name="Rectangle 2055"/>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93896" name="Text Box 2056"/>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93897" name="Rectangle 2057"/>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6. 	Declared a cash dividend of $5,000.</a:t>
            </a:r>
          </a:p>
        </p:txBody>
      </p:sp>
      <p:sp>
        <p:nvSpPr>
          <p:cNvPr id="293898" name="Text Box 2058"/>
          <p:cNvSpPr txBox="1">
            <a:spLocks noChangeArrowheads="1"/>
          </p:cNvSpPr>
          <p:nvPr/>
        </p:nvSpPr>
        <p:spPr bwMode="auto">
          <a:xfrm>
            <a:off x="37338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+ 5,000</a:t>
            </a:r>
          </a:p>
        </p:txBody>
      </p:sp>
      <p:sp>
        <p:nvSpPr>
          <p:cNvPr id="293899" name="Text Box 2059"/>
          <p:cNvSpPr txBox="1">
            <a:spLocks noChangeArrowheads="1"/>
          </p:cNvSpPr>
          <p:nvPr/>
        </p:nvSpPr>
        <p:spPr bwMode="auto">
          <a:xfrm>
            <a:off x="6400800" y="396240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- 5,000</a:t>
            </a:r>
          </a:p>
        </p:txBody>
      </p:sp>
      <p:sp>
        <p:nvSpPr>
          <p:cNvPr id="293902" name="Text Box 2062"/>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93905" name="Rectangle 2065"/>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93906" name="Text Box 2066"/>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8"/>
                                        </p:tgtEl>
                                        <p:attrNameLst>
                                          <p:attrName>style.visibility</p:attrName>
                                        </p:attrNameLst>
                                      </p:cBhvr>
                                      <p:to>
                                        <p:strVal val="visible"/>
                                      </p:to>
                                    </p:set>
                                    <p:animEffect transition="in" filter="wipe(left)">
                                      <p:cBhvr>
                                        <p:cTn id="7" dur="500"/>
                                        <p:tgtEl>
                                          <p:spTgt spid="2938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9"/>
                                        </p:tgtEl>
                                        <p:attrNameLst>
                                          <p:attrName>style.visibility</p:attrName>
                                        </p:attrNameLst>
                                      </p:cBhvr>
                                      <p:to>
                                        <p:strVal val="visible"/>
                                      </p:to>
                                    </p:set>
                                    <p:animEffect transition="in" filter="wipe(left)">
                                      <p:cBhvr>
                                        <p:cTn id="12" dur="500"/>
                                        <p:tgtEl>
                                          <p:spTgt spid="293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autoUpdateAnimBg="0"/>
      <p:bldP spid="29389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291843"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291844"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291846"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291847"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291848" name="Text Box 8"/>
          <p:cNvSpPr txBox="1">
            <a:spLocks noChangeArrowheads="1"/>
          </p:cNvSpPr>
          <p:nvPr/>
        </p:nvSpPr>
        <p:spPr bwMode="auto">
          <a:xfrm>
            <a:off x="1295400" y="3581400"/>
            <a:ext cx="16764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latin typeface="Arial" charset="0"/>
            </a:endParaRPr>
          </a:p>
        </p:txBody>
      </p:sp>
      <p:sp>
        <p:nvSpPr>
          <p:cNvPr id="291849" name="Rectangle 9"/>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7. 	Convert a long-term liability of $80,000 into common stock.</a:t>
            </a:r>
          </a:p>
        </p:txBody>
      </p:sp>
      <p:sp>
        <p:nvSpPr>
          <p:cNvPr id="291850" name="Text Box 10"/>
          <p:cNvSpPr txBox="1">
            <a:spLocks noChangeArrowheads="1"/>
          </p:cNvSpPr>
          <p:nvPr/>
        </p:nvSpPr>
        <p:spPr bwMode="auto">
          <a:xfrm>
            <a:off x="3733800" y="3948113"/>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- 80,000</a:t>
            </a:r>
          </a:p>
        </p:txBody>
      </p:sp>
      <p:sp>
        <p:nvSpPr>
          <p:cNvPr id="291851" name="Text Box 11"/>
          <p:cNvSpPr txBox="1">
            <a:spLocks noChangeArrowheads="1"/>
          </p:cNvSpPr>
          <p:nvPr/>
        </p:nvSpPr>
        <p:spPr bwMode="auto">
          <a:xfrm>
            <a:off x="6400800" y="396240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+ 80,000</a:t>
            </a:r>
          </a:p>
        </p:txBody>
      </p:sp>
      <p:sp>
        <p:nvSpPr>
          <p:cNvPr id="291852" name="Text Box 12"/>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91853" name="Text Box 13"/>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50"/>
                                        </p:tgtEl>
                                        <p:attrNameLst>
                                          <p:attrName>style.visibility</p:attrName>
                                        </p:attrNameLst>
                                      </p:cBhvr>
                                      <p:to>
                                        <p:strVal val="visible"/>
                                      </p:to>
                                    </p:set>
                                    <p:animEffect transition="in" filter="wipe(left)">
                                      <p:cBhvr>
                                        <p:cTn id="7" dur="500"/>
                                        <p:tgtEl>
                                          <p:spTgt spid="2918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51"/>
                                        </p:tgtEl>
                                        <p:attrNameLst>
                                          <p:attrName>style.visibility</p:attrName>
                                        </p:attrNameLst>
                                      </p:cBhvr>
                                      <p:to>
                                        <p:strVal val="visible"/>
                                      </p:to>
                                    </p:set>
                                    <p:animEffect transition="in" filter="wipe(left)">
                                      <p:cBhvr>
                                        <p:cTn id="12" dur="500"/>
                                        <p:tgtEl>
                                          <p:spTgt spid="29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0" grpId="0" autoUpdateAnimBg="0"/>
      <p:bldP spid="2918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622300" y="1371600"/>
            <a:ext cx="8216900" cy="4565650"/>
          </a:xfrm>
          <a:noFill/>
          <a:ln/>
        </p:spPr>
        <p:txBody>
          <a:bodyPr lIns="90488" tIns="44450" rIns="90488" bIns="44450"/>
          <a:lstStyle/>
          <a:p>
            <a:pPr marL="533400" indent="-533400">
              <a:lnSpc>
                <a:spcPct val="120000"/>
              </a:lnSpc>
              <a:spcBef>
                <a:spcPct val="50000"/>
              </a:spcBef>
              <a:buClr>
                <a:srgbClr val="A50021"/>
              </a:buClr>
              <a:buSzTx/>
              <a:buFont typeface="Wingdings" pitchFamily="2" charset="2"/>
              <a:buAutoNum type="arabicPeriod"/>
            </a:pPr>
            <a:r>
              <a:rPr lang="en-US" sz="2200" b="0">
                <a:effectLst/>
              </a:rPr>
              <a:t>Understand basic accounting terminology.</a:t>
            </a:r>
          </a:p>
          <a:p>
            <a:pPr marL="533400" indent="-533400">
              <a:lnSpc>
                <a:spcPct val="120000"/>
              </a:lnSpc>
              <a:spcBef>
                <a:spcPct val="50000"/>
              </a:spcBef>
              <a:buClr>
                <a:srgbClr val="A50021"/>
              </a:buClr>
              <a:buSzTx/>
              <a:buFont typeface="Wingdings" pitchFamily="2" charset="2"/>
              <a:buAutoNum type="arabicPeriod"/>
            </a:pPr>
            <a:r>
              <a:rPr lang="en-US" sz="2200" b="0">
                <a:effectLst/>
              </a:rPr>
              <a:t>Explain double-entry rules.</a:t>
            </a:r>
          </a:p>
          <a:p>
            <a:pPr marL="533400" indent="-533400">
              <a:lnSpc>
                <a:spcPct val="120000"/>
              </a:lnSpc>
              <a:spcBef>
                <a:spcPct val="50000"/>
              </a:spcBef>
              <a:buClr>
                <a:srgbClr val="A50021"/>
              </a:buClr>
              <a:buSzTx/>
              <a:buFont typeface="Wingdings" pitchFamily="2" charset="2"/>
              <a:buAutoNum type="arabicPeriod"/>
            </a:pPr>
            <a:r>
              <a:rPr lang="en-US" sz="2200" b="0">
                <a:effectLst/>
              </a:rPr>
              <a:t>Identify steps in the accounting cycle.</a:t>
            </a:r>
          </a:p>
          <a:p>
            <a:pPr marL="533400" indent="-533400">
              <a:lnSpc>
                <a:spcPct val="120000"/>
              </a:lnSpc>
              <a:spcBef>
                <a:spcPct val="50000"/>
              </a:spcBef>
              <a:buClr>
                <a:srgbClr val="A50021"/>
              </a:buClr>
              <a:buSzTx/>
              <a:buFont typeface="Wingdings" pitchFamily="2" charset="2"/>
              <a:buAutoNum type="arabicPeriod"/>
            </a:pPr>
            <a:r>
              <a:rPr lang="en-US" altLang="en-US" sz="2200" b="0">
                <a:effectLst/>
              </a:rPr>
              <a:t>Record transactions in journals, post to ledger accounts, and prepare a trial balance.</a:t>
            </a:r>
          </a:p>
          <a:p>
            <a:pPr marL="533400" indent="-533400">
              <a:lnSpc>
                <a:spcPct val="120000"/>
              </a:lnSpc>
              <a:spcBef>
                <a:spcPct val="50000"/>
              </a:spcBef>
              <a:buClr>
                <a:srgbClr val="A50021"/>
              </a:buClr>
              <a:buSzTx/>
              <a:buFont typeface="Wingdings" pitchFamily="2" charset="2"/>
              <a:buAutoNum type="arabicPeriod"/>
            </a:pPr>
            <a:r>
              <a:rPr lang="en-US" altLang="en-US" sz="2200" b="0">
                <a:effectLst/>
              </a:rPr>
              <a:t>Explain the reasons for preparing adjusting entries.</a:t>
            </a:r>
          </a:p>
          <a:p>
            <a:pPr marL="533400" indent="-533400">
              <a:lnSpc>
                <a:spcPct val="120000"/>
              </a:lnSpc>
              <a:spcBef>
                <a:spcPct val="50000"/>
              </a:spcBef>
              <a:buClr>
                <a:srgbClr val="A50021"/>
              </a:buClr>
              <a:buSzTx/>
              <a:buFont typeface="Wingdings" pitchFamily="2" charset="2"/>
              <a:buAutoNum type="arabicPeriod"/>
            </a:pPr>
            <a:r>
              <a:rPr lang="en-US" altLang="en-US" sz="2200" b="0">
                <a:effectLst/>
              </a:rPr>
              <a:t>Prepare financial statement from the adjusted trial balance.</a:t>
            </a:r>
          </a:p>
          <a:p>
            <a:pPr marL="533400" indent="-533400">
              <a:lnSpc>
                <a:spcPct val="120000"/>
              </a:lnSpc>
              <a:spcBef>
                <a:spcPct val="50000"/>
              </a:spcBef>
              <a:buClr>
                <a:srgbClr val="A50021"/>
              </a:buClr>
              <a:buSzTx/>
              <a:buFont typeface="Wingdings" pitchFamily="2" charset="2"/>
              <a:buAutoNum type="arabicPeriod"/>
            </a:pPr>
            <a:r>
              <a:rPr lang="en-US" altLang="en-US" sz="2200" b="0">
                <a:effectLst/>
              </a:rPr>
              <a:t>Prepare closing entries.</a:t>
            </a:r>
          </a:p>
        </p:txBody>
      </p:sp>
      <p:sp>
        <p:nvSpPr>
          <p:cNvPr id="130062" name="Rectangle 1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Learning Objectives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Double-Entry System Illustration</a:t>
            </a:r>
          </a:p>
        </p:txBody>
      </p:sp>
      <p:sp>
        <p:nvSpPr>
          <p:cNvPr id="368643" name="Rectangle 3"/>
          <p:cNvSpPr>
            <a:spLocks noChangeArrowheads="1"/>
          </p:cNvSpPr>
          <p:nvPr/>
        </p:nvSpPr>
        <p:spPr bwMode="auto">
          <a:xfrm>
            <a:off x="685800" y="2667000"/>
            <a:ext cx="2057400" cy="9144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Assets</a:t>
            </a:r>
          </a:p>
        </p:txBody>
      </p:sp>
      <p:sp>
        <p:nvSpPr>
          <p:cNvPr id="368644" name="Text Box 4"/>
          <p:cNvSpPr txBox="1">
            <a:spLocks noChangeArrowheads="1"/>
          </p:cNvSpPr>
          <p:nvPr/>
        </p:nvSpPr>
        <p:spPr bwMode="auto">
          <a:xfrm>
            <a:off x="3657600" y="2667000"/>
            <a:ext cx="20574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70000"/>
              </a:lnSpc>
              <a:spcBef>
                <a:spcPct val="35000"/>
              </a:spcBef>
              <a:buClr>
                <a:schemeClr val="accent2"/>
              </a:buClr>
              <a:buSzPct val="75000"/>
              <a:buFont typeface="Wingdings" pitchFamily="2" charset="2"/>
              <a:buNone/>
            </a:pPr>
            <a:r>
              <a:rPr lang="en-US">
                <a:latin typeface="Arial" charset="0"/>
              </a:rPr>
              <a:t>Liabilities</a:t>
            </a:r>
          </a:p>
        </p:txBody>
      </p:sp>
      <p:sp>
        <p:nvSpPr>
          <p:cNvPr id="368646" name="Rectangle 6"/>
          <p:cNvSpPr>
            <a:spLocks noChangeArrowheads="1"/>
          </p:cNvSpPr>
          <p:nvPr/>
        </p:nvSpPr>
        <p:spPr bwMode="auto">
          <a:xfrm>
            <a:off x="3001963" y="2898775"/>
            <a:ext cx="441325" cy="45402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b="1">
                <a:latin typeface="Arial" charset="0"/>
              </a:rPr>
              <a:t>=</a:t>
            </a:r>
          </a:p>
        </p:txBody>
      </p:sp>
      <p:sp>
        <p:nvSpPr>
          <p:cNvPr id="368647" name="Rectangle 7"/>
          <p:cNvSpPr>
            <a:spLocks noChangeArrowheads="1"/>
          </p:cNvSpPr>
          <p:nvPr/>
        </p:nvSpPr>
        <p:spPr bwMode="auto">
          <a:xfrm>
            <a:off x="5791200" y="2884488"/>
            <a:ext cx="4413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b="1">
                <a:latin typeface="Arial" charset="0"/>
              </a:rPr>
              <a:t>+</a:t>
            </a:r>
          </a:p>
        </p:txBody>
      </p:sp>
      <p:sp>
        <p:nvSpPr>
          <p:cNvPr id="368649" name="Rectangle 9"/>
          <p:cNvSpPr>
            <a:spLocks noChangeArrowheads="1"/>
          </p:cNvSpPr>
          <p:nvPr/>
        </p:nvSpPr>
        <p:spPr bwMode="auto">
          <a:xfrm>
            <a:off x="609600" y="1447800"/>
            <a:ext cx="8001000" cy="914400"/>
          </a:xfrm>
          <a:prstGeom prst="rect">
            <a:avLst/>
          </a:prstGeom>
          <a:noFill/>
          <a:ln w="38100">
            <a:noFill/>
            <a:miter lim="800000"/>
            <a:headEnd/>
            <a:tailEnd/>
          </a:ln>
          <a:effectLst/>
        </p:spPr>
        <p:txBody>
          <a:bodyPr lIns="92075" tIns="46038" rIns="92075" bIns="46038"/>
          <a:lstStyle/>
          <a:p>
            <a:pPr marL="457200" indent="-457200" algn="l">
              <a:lnSpc>
                <a:spcPct val="110000"/>
              </a:lnSpc>
              <a:spcBef>
                <a:spcPct val="20000"/>
              </a:spcBef>
              <a:buClr>
                <a:schemeClr val="accent2"/>
              </a:buClr>
              <a:buSzPct val="75000"/>
              <a:buFont typeface="Wingdings" pitchFamily="2" charset="2"/>
              <a:buNone/>
            </a:pPr>
            <a:r>
              <a:rPr lang="en-US" altLang="en-US">
                <a:solidFill>
                  <a:schemeClr val="bg2"/>
                </a:solidFill>
                <a:latin typeface="Arial" charset="0"/>
              </a:rPr>
              <a:t>8. 	Pay cash of $16,000 for a delivery van.</a:t>
            </a:r>
          </a:p>
        </p:txBody>
      </p:sp>
      <p:sp>
        <p:nvSpPr>
          <p:cNvPr id="368652" name="Text Box 12"/>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368653" name="Text Box 13"/>
          <p:cNvSpPr txBox="1">
            <a:spLocks noChangeArrowheads="1"/>
          </p:cNvSpPr>
          <p:nvPr/>
        </p:nvSpPr>
        <p:spPr bwMode="auto">
          <a:xfrm>
            <a:off x="762000" y="396240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- 16,000</a:t>
            </a:r>
          </a:p>
        </p:txBody>
      </p:sp>
      <p:sp>
        <p:nvSpPr>
          <p:cNvPr id="368654" name="Text Box 14"/>
          <p:cNvSpPr txBox="1">
            <a:spLocks noChangeArrowheads="1"/>
          </p:cNvSpPr>
          <p:nvPr/>
        </p:nvSpPr>
        <p:spPr bwMode="auto">
          <a:xfrm>
            <a:off x="762000" y="4540250"/>
            <a:ext cx="1981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600" b="1">
                <a:latin typeface="Arial" charset="0"/>
              </a:rPr>
              <a:t>+ 16,000</a:t>
            </a:r>
          </a:p>
        </p:txBody>
      </p:sp>
      <p:sp>
        <p:nvSpPr>
          <p:cNvPr id="368655" name="Rectangle 15"/>
          <p:cNvSpPr>
            <a:spLocks noChangeArrowheads="1"/>
          </p:cNvSpPr>
          <p:nvPr/>
        </p:nvSpPr>
        <p:spPr bwMode="auto">
          <a:xfrm>
            <a:off x="1371600" y="5334000"/>
            <a:ext cx="6248400" cy="714375"/>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000">
                <a:latin typeface="Arial" charset="0"/>
              </a:rPr>
              <a:t>Note that the accounting equation equality is    maintained after recording each transaction.</a:t>
            </a:r>
          </a:p>
        </p:txBody>
      </p:sp>
      <p:sp>
        <p:nvSpPr>
          <p:cNvPr id="368656" name="Text Box 16"/>
          <p:cNvSpPr txBox="1">
            <a:spLocks noChangeArrowheads="1"/>
          </p:cNvSpPr>
          <p:nvPr/>
        </p:nvSpPr>
        <p:spPr bwMode="auto">
          <a:xfrm>
            <a:off x="6324600" y="2667000"/>
            <a:ext cx="2362200" cy="914400"/>
          </a:xfrm>
          <a:prstGeom prst="rect">
            <a:avLst/>
          </a:prstGeom>
          <a:solidFill>
            <a:srgbClr val="B5CE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15000"/>
              </a:lnSpc>
              <a:spcBef>
                <a:spcPct val="35000"/>
              </a:spcBef>
              <a:buClr>
                <a:schemeClr val="accent2"/>
              </a:buClr>
              <a:buSzPct val="75000"/>
              <a:buFont typeface="Wingdings" pitchFamily="2" charset="2"/>
              <a:buNone/>
            </a:pPr>
            <a:r>
              <a:rPr lang="en-US" sz="2200">
                <a:latin typeface="Arial" charset="0"/>
              </a:rPr>
              <a:t>Stockholders’ Equity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53"/>
                                        </p:tgtEl>
                                        <p:attrNameLst>
                                          <p:attrName>style.visibility</p:attrName>
                                        </p:attrNameLst>
                                      </p:cBhvr>
                                      <p:to>
                                        <p:strVal val="visible"/>
                                      </p:to>
                                    </p:set>
                                    <p:animEffect transition="in" filter="wipe(left)">
                                      <p:cBhvr>
                                        <p:cTn id="7" dur="500"/>
                                        <p:tgtEl>
                                          <p:spTgt spid="368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54"/>
                                        </p:tgtEl>
                                        <p:attrNameLst>
                                          <p:attrName>style.visibility</p:attrName>
                                        </p:attrNameLst>
                                      </p:cBhvr>
                                      <p:to>
                                        <p:strVal val="visible"/>
                                      </p:to>
                                    </p:set>
                                    <p:animEffect transition="in" filter="wipe(left)">
                                      <p:cBhvr>
                                        <p:cTn id="12" dur="500"/>
                                        <p:tgtEl>
                                          <p:spTgt spid="3686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8655"/>
                                        </p:tgtEl>
                                        <p:attrNameLst>
                                          <p:attrName>style.visibility</p:attrName>
                                        </p:attrNameLst>
                                      </p:cBhvr>
                                      <p:to>
                                        <p:strVal val="visible"/>
                                      </p:to>
                                    </p:set>
                                    <p:animEffect transition="in" filter="wipe(up)">
                                      <p:cBhvr>
                                        <p:cTn id="17" dur="500"/>
                                        <p:tgtEl>
                                          <p:spTgt spid="368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3" grpId="0" autoUpdateAnimBg="0"/>
      <p:bldP spid="368654" grpId="0" autoUpdateAnimBg="0"/>
      <p:bldP spid="36865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 Box 1027"/>
          <p:cNvSpPr txBox="1">
            <a:spLocks noChangeArrowheads="1"/>
          </p:cNvSpPr>
          <p:nvPr/>
        </p:nvSpPr>
        <p:spPr bwMode="auto">
          <a:xfrm>
            <a:off x="609600" y="1371600"/>
            <a:ext cx="8229600" cy="933450"/>
          </a:xfrm>
          <a:prstGeom prst="rect">
            <a:avLst/>
          </a:prstGeom>
          <a:noFill/>
          <a:ln w="28575" cap="sq">
            <a:noFill/>
            <a:miter lim="800000"/>
            <a:headEnd type="none" w="sm" len="sm"/>
            <a:tailEnd type="none" w="sm" len="sm"/>
          </a:ln>
          <a:effectLst/>
        </p:spPr>
        <p:txBody>
          <a:bodyPr>
            <a:spAutoFit/>
          </a:bodyPr>
          <a:lstStyle/>
          <a:p>
            <a:pPr marL="228600" algn="l">
              <a:lnSpc>
                <a:spcPct val="115000"/>
              </a:lnSpc>
              <a:spcBef>
                <a:spcPct val="30000"/>
              </a:spcBef>
              <a:buSzPct val="80000"/>
            </a:pPr>
            <a:r>
              <a:rPr lang="en-US">
                <a:latin typeface="Arial" charset="0"/>
              </a:rPr>
              <a:t>Ownership structure dictates the types of accounts that are part of the equity section.</a:t>
            </a:r>
          </a:p>
        </p:txBody>
      </p:sp>
      <p:sp>
        <p:nvSpPr>
          <p:cNvPr id="297989" name="Rectangle 1029"/>
          <p:cNvSpPr>
            <a:spLocks noChangeArrowheads="1"/>
          </p:cNvSpPr>
          <p:nvPr/>
        </p:nvSpPr>
        <p:spPr bwMode="auto">
          <a:xfrm>
            <a:off x="1447800" y="2590800"/>
            <a:ext cx="2743200" cy="1143000"/>
          </a:xfrm>
          <a:prstGeom prst="rect">
            <a:avLst/>
          </a:prstGeom>
          <a:solidFill>
            <a:srgbClr val="F8EB8E"/>
          </a:solidFill>
          <a:ln w="28575">
            <a:solidFill>
              <a:schemeClr val="tx1"/>
            </a:solidFill>
            <a:miter lim="800000"/>
            <a:headEnd/>
            <a:tailEnd/>
          </a:ln>
          <a:effectLst>
            <a:outerShdw dist="63500" dir="5400000" algn="ctr" rotWithShape="0">
              <a:schemeClr val="bg2"/>
            </a:outerShdw>
          </a:effectLst>
        </p:spPr>
        <p:txBody>
          <a:bodyPr lIns="182562" tIns="46038" rIns="182562" bIns="46038" anchor="ctr"/>
          <a:lstStyle/>
          <a:p>
            <a:pPr>
              <a:buClr>
                <a:schemeClr val="accent2"/>
              </a:buClr>
              <a:buSzPct val="75000"/>
              <a:buFont typeface="Wingdings" pitchFamily="2" charset="2"/>
              <a:buNone/>
            </a:pPr>
            <a:r>
              <a:rPr lang="en-US" sz="2300">
                <a:latin typeface="Arial" charset="0"/>
              </a:rPr>
              <a:t>Proprietorship or        Partnership</a:t>
            </a:r>
          </a:p>
        </p:txBody>
      </p:sp>
      <p:sp>
        <p:nvSpPr>
          <p:cNvPr id="297990" name="Rectangle 1030"/>
          <p:cNvSpPr>
            <a:spLocks noChangeArrowheads="1"/>
          </p:cNvSpPr>
          <p:nvPr/>
        </p:nvSpPr>
        <p:spPr bwMode="auto">
          <a:xfrm>
            <a:off x="4800600" y="2590800"/>
            <a:ext cx="2743200" cy="1143000"/>
          </a:xfrm>
          <a:prstGeom prst="rect">
            <a:avLst/>
          </a:prstGeom>
          <a:solidFill>
            <a:srgbClr val="F8EB8E"/>
          </a:solidFill>
          <a:ln w="28575">
            <a:solidFill>
              <a:schemeClr val="tx1"/>
            </a:solidFill>
            <a:miter lim="800000"/>
            <a:headEnd/>
            <a:tailEnd/>
          </a:ln>
          <a:effectLst>
            <a:outerShdw dist="63500" dir="5400000" algn="ctr" rotWithShape="0">
              <a:schemeClr val="bg2"/>
            </a:outerShdw>
          </a:effectLst>
        </p:spPr>
        <p:txBody>
          <a:bodyPr lIns="182562" tIns="46038" rIns="182562" bIns="46038"/>
          <a:lstStyle/>
          <a:p>
            <a:pPr>
              <a:buClr>
                <a:schemeClr val="accent2"/>
              </a:buClr>
              <a:buSzPct val="75000"/>
              <a:buFont typeface="Wingdings" pitchFamily="2" charset="2"/>
              <a:buNone/>
            </a:pPr>
            <a:endParaRPr lang="en-US" sz="2300">
              <a:latin typeface="Arial" charset="0"/>
            </a:endParaRPr>
          </a:p>
          <a:p>
            <a:pPr>
              <a:buClr>
                <a:schemeClr val="accent2"/>
              </a:buClr>
              <a:buSzPct val="75000"/>
              <a:buFont typeface="Wingdings" pitchFamily="2" charset="2"/>
              <a:buNone/>
            </a:pPr>
            <a:r>
              <a:rPr lang="en-US" sz="2300">
                <a:latin typeface="Arial" charset="0"/>
              </a:rPr>
              <a:t>Corporation</a:t>
            </a:r>
          </a:p>
        </p:txBody>
      </p:sp>
      <p:sp>
        <p:nvSpPr>
          <p:cNvPr id="297991" name="Rectangle 1031"/>
          <p:cNvSpPr>
            <a:spLocks noChangeArrowheads="1"/>
          </p:cNvSpPr>
          <p:nvPr/>
        </p:nvSpPr>
        <p:spPr bwMode="auto">
          <a:xfrm>
            <a:off x="1447800" y="3810000"/>
            <a:ext cx="2743200" cy="2362200"/>
          </a:xfrm>
          <a:prstGeom prst="rect">
            <a:avLst/>
          </a:prstGeom>
          <a:solidFill>
            <a:srgbClr val="FFFFFF"/>
          </a:solidFill>
          <a:ln w="28575">
            <a:solidFill>
              <a:schemeClr val="tx1"/>
            </a:solidFill>
            <a:miter lim="800000"/>
            <a:headEnd/>
            <a:tailEnd/>
          </a:ln>
          <a:effectLst/>
        </p:spPr>
        <p:txBody>
          <a:bodyPr lIns="182562" tIns="46038" rIns="182562" bIns="46038"/>
          <a:lstStyle/>
          <a:p>
            <a:pPr marL="234950" indent="-234950" algn="l">
              <a:spcBef>
                <a:spcPct val="30000"/>
              </a:spcBef>
              <a:buClr>
                <a:srgbClr val="CC0000"/>
              </a:buClr>
              <a:buSzPct val="80000"/>
              <a:buFont typeface="Wingdings" pitchFamily="2" charset="2"/>
              <a:buChar char="l"/>
            </a:pPr>
            <a:endParaRPr lang="en-US" sz="500">
              <a:latin typeface="Arial" charset="0"/>
            </a:endParaRPr>
          </a:p>
          <a:p>
            <a:pPr marL="234950" indent="-234950" algn="l">
              <a:spcBef>
                <a:spcPct val="30000"/>
              </a:spcBef>
              <a:buClr>
                <a:srgbClr val="CC0000"/>
              </a:buClr>
              <a:buSzPct val="80000"/>
              <a:buFont typeface="Wingdings" pitchFamily="2" charset="2"/>
              <a:buChar char="l"/>
            </a:pPr>
            <a:r>
              <a:rPr lang="en-US" sz="1800" b="1">
                <a:latin typeface="Arial" charset="0"/>
              </a:rPr>
              <a:t>Capital Account</a:t>
            </a:r>
          </a:p>
          <a:p>
            <a:pPr marL="234950" indent="-234950" algn="l">
              <a:spcBef>
                <a:spcPct val="30000"/>
              </a:spcBef>
              <a:buClr>
                <a:srgbClr val="CC0000"/>
              </a:buClr>
              <a:buSzPct val="80000"/>
              <a:buFont typeface="Wingdings" pitchFamily="2" charset="2"/>
              <a:buChar char="l"/>
            </a:pPr>
            <a:r>
              <a:rPr lang="en-US" sz="1800" b="1">
                <a:latin typeface="Arial" charset="0"/>
              </a:rPr>
              <a:t>Drawing Account</a:t>
            </a:r>
          </a:p>
          <a:p>
            <a:pPr marL="234950" indent="-234950" algn="l">
              <a:spcBef>
                <a:spcPct val="30000"/>
              </a:spcBef>
              <a:buClr>
                <a:srgbClr val="CC0000"/>
              </a:buClr>
              <a:buSzPct val="80000"/>
              <a:buFont typeface="Wingdings" pitchFamily="2" charset="2"/>
              <a:buChar char="l"/>
            </a:pPr>
            <a:endParaRPr lang="en-US" sz="1800">
              <a:latin typeface="Arial" charset="0"/>
            </a:endParaRPr>
          </a:p>
        </p:txBody>
      </p:sp>
      <p:sp>
        <p:nvSpPr>
          <p:cNvPr id="297992" name="Rectangle 1032"/>
          <p:cNvSpPr>
            <a:spLocks noChangeArrowheads="1"/>
          </p:cNvSpPr>
          <p:nvPr/>
        </p:nvSpPr>
        <p:spPr bwMode="auto">
          <a:xfrm>
            <a:off x="4800600" y="3810000"/>
            <a:ext cx="2743200" cy="2362200"/>
          </a:xfrm>
          <a:prstGeom prst="rect">
            <a:avLst/>
          </a:prstGeom>
          <a:solidFill>
            <a:srgbClr val="FFFFFF"/>
          </a:solidFill>
          <a:ln w="28575">
            <a:solidFill>
              <a:schemeClr val="tx1"/>
            </a:solidFill>
            <a:miter lim="800000"/>
            <a:headEnd/>
            <a:tailEnd/>
          </a:ln>
          <a:effectLst/>
        </p:spPr>
        <p:txBody>
          <a:bodyPr lIns="182562" tIns="46038" rIns="182562" bIns="46038"/>
          <a:lstStyle/>
          <a:p>
            <a:pPr marL="234950" indent="-234950" algn="l">
              <a:spcBef>
                <a:spcPct val="30000"/>
              </a:spcBef>
              <a:buClr>
                <a:srgbClr val="CC0000"/>
              </a:buClr>
              <a:buSzPct val="80000"/>
              <a:buFont typeface="Wingdings" pitchFamily="2" charset="2"/>
              <a:buChar char="l"/>
            </a:pPr>
            <a:endParaRPr lang="en-US" sz="500" b="1">
              <a:latin typeface="Arial" charset="0"/>
            </a:endParaRPr>
          </a:p>
          <a:p>
            <a:pPr marL="234950" indent="-234950" algn="l">
              <a:spcBef>
                <a:spcPct val="30000"/>
              </a:spcBef>
              <a:buClr>
                <a:srgbClr val="CC0000"/>
              </a:buClr>
              <a:buSzPct val="80000"/>
              <a:buFont typeface="Wingdings" pitchFamily="2" charset="2"/>
              <a:buChar char="l"/>
            </a:pPr>
            <a:r>
              <a:rPr lang="en-US" sz="1800" b="1">
                <a:latin typeface="Arial" charset="0"/>
              </a:rPr>
              <a:t>Common Stock</a:t>
            </a:r>
          </a:p>
          <a:p>
            <a:pPr marL="234950" indent="-234950" algn="l">
              <a:spcBef>
                <a:spcPct val="30000"/>
              </a:spcBef>
              <a:buClr>
                <a:srgbClr val="CC0000"/>
              </a:buClr>
              <a:buSzPct val="80000"/>
              <a:buFont typeface="Wingdings" pitchFamily="2" charset="2"/>
              <a:buChar char="l"/>
            </a:pPr>
            <a:r>
              <a:rPr lang="en-US" sz="1800" b="1">
                <a:latin typeface="Arial" charset="0"/>
              </a:rPr>
              <a:t>Additional Paid-in Capital</a:t>
            </a:r>
          </a:p>
          <a:p>
            <a:pPr marL="234950" indent="-234950" algn="l">
              <a:spcBef>
                <a:spcPct val="30000"/>
              </a:spcBef>
              <a:buClr>
                <a:srgbClr val="CC0000"/>
              </a:buClr>
              <a:buSzPct val="80000"/>
              <a:buFont typeface="Wingdings" pitchFamily="2" charset="2"/>
              <a:buChar char="l"/>
            </a:pPr>
            <a:r>
              <a:rPr lang="en-US" sz="1800" b="1">
                <a:latin typeface="Arial" charset="0"/>
              </a:rPr>
              <a:t>Dividends Declared</a:t>
            </a:r>
          </a:p>
          <a:p>
            <a:pPr marL="234950" indent="-234950" algn="l">
              <a:spcBef>
                <a:spcPct val="30000"/>
              </a:spcBef>
              <a:buClr>
                <a:srgbClr val="CC0000"/>
              </a:buClr>
              <a:buSzPct val="80000"/>
              <a:buFont typeface="Wingdings" pitchFamily="2" charset="2"/>
              <a:buChar char="l"/>
            </a:pPr>
            <a:r>
              <a:rPr lang="en-US" sz="1800" b="1">
                <a:latin typeface="Arial" charset="0"/>
              </a:rPr>
              <a:t>Retained Earnings</a:t>
            </a:r>
          </a:p>
        </p:txBody>
      </p:sp>
      <p:sp>
        <p:nvSpPr>
          <p:cNvPr id="297996" name="Rectangle 103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800" i="0">
                <a:solidFill>
                  <a:schemeClr val="bg1"/>
                </a:solidFill>
                <a:effectLst>
                  <a:outerShdw blurRad="38100" dist="38100" dir="2700000" algn="tl">
                    <a:srgbClr val="000000"/>
                  </a:outerShdw>
                </a:effectLst>
                <a:latin typeface="Arial" charset="0"/>
              </a:rPr>
              <a:t>Financial Statements and Ownership Structure</a:t>
            </a:r>
          </a:p>
        </p:txBody>
      </p:sp>
      <p:sp>
        <p:nvSpPr>
          <p:cNvPr id="297997" name="Text Box 1037"/>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991"/>
                                        </p:tgtEl>
                                        <p:attrNameLst>
                                          <p:attrName>style.visibility</p:attrName>
                                        </p:attrNameLst>
                                      </p:cBhvr>
                                      <p:to>
                                        <p:strVal val="visible"/>
                                      </p:to>
                                    </p:set>
                                    <p:animEffect transition="in" filter="wipe(up)">
                                      <p:cBhvr>
                                        <p:cTn id="7" dur="500"/>
                                        <p:tgtEl>
                                          <p:spTgt spid="2979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992"/>
                                        </p:tgtEl>
                                        <p:attrNameLst>
                                          <p:attrName>style.visibility</p:attrName>
                                        </p:attrNameLst>
                                      </p:cBhvr>
                                      <p:to>
                                        <p:strVal val="visible"/>
                                      </p:to>
                                    </p:set>
                                    <p:animEffect transition="in" filter="wipe(up)">
                                      <p:cBhvr>
                                        <p:cTn id="12" dur="500"/>
                                        <p:tgtEl>
                                          <p:spTgt spid="29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1" grpId="0" animBg="1" autoUpdateAnimBg="0"/>
      <p:bldP spid="29799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10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800" i="0">
                <a:solidFill>
                  <a:schemeClr val="bg1"/>
                </a:solidFill>
                <a:effectLst>
                  <a:outerShdw blurRad="38100" dist="38100" dir="2700000" algn="tl">
                    <a:srgbClr val="000000"/>
                  </a:outerShdw>
                </a:effectLst>
                <a:latin typeface="Arial" charset="0"/>
              </a:rPr>
              <a:t>Financial Statements and Ownership Structure</a:t>
            </a:r>
          </a:p>
        </p:txBody>
      </p:sp>
      <p:sp>
        <p:nvSpPr>
          <p:cNvPr id="295939" name="Text Box 1027"/>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95943" name="Rectangle 1031"/>
          <p:cNvSpPr>
            <a:spLocks noChangeArrowheads="1"/>
          </p:cNvSpPr>
          <p:nvPr/>
        </p:nvSpPr>
        <p:spPr bwMode="auto">
          <a:xfrm>
            <a:off x="609600" y="1219200"/>
            <a:ext cx="8077200" cy="2438400"/>
          </a:xfrm>
          <a:prstGeom prst="rect">
            <a:avLst/>
          </a:prstGeom>
          <a:solidFill>
            <a:srgbClr val="99CCFF"/>
          </a:solidFill>
          <a:ln w="12700" cap="sq">
            <a:solidFill>
              <a:schemeClr val="tx1"/>
            </a:solidFill>
            <a:miter lim="800000"/>
            <a:headEnd type="none" w="sm" len="sm"/>
            <a:tailEnd type="none" w="sm" len="sm"/>
          </a:ln>
          <a:effectLst/>
        </p:spPr>
        <p:txBody>
          <a:bodyPr wrap="none" anchor="ctr"/>
          <a:lstStyle/>
          <a:p>
            <a:endParaRPr lang="en-US"/>
          </a:p>
        </p:txBody>
      </p:sp>
      <p:sp>
        <p:nvSpPr>
          <p:cNvPr id="295942" name="Rectangle 1030"/>
          <p:cNvSpPr>
            <a:spLocks noChangeArrowheads="1"/>
          </p:cNvSpPr>
          <p:nvPr/>
        </p:nvSpPr>
        <p:spPr bwMode="auto">
          <a:xfrm>
            <a:off x="3081338" y="1828800"/>
            <a:ext cx="3014662" cy="457200"/>
          </a:xfrm>
          <a:prstGeom prst="rect">
            <a:avLst/>
          </a:prstGeom>
          <a:solidFill>
            <a:schemeClr val="bg1"/>
          </a:solidFill>
          <a:ln w="12700"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r>
              <a:rPr lang="en-US" sz="2000">
                <a:latin typeface="Arial" charset="0"/>
              </a:rPr>
              <a:t>Stockholders’ Equity</a:t>
            </a:r>
          </a:p>
        </p:txBody>
      </p:sp>
      <p:sp>
        <p:nvSpPr>
          <p:cNvPr id="295944" name="Text Box 1032"/>
          <p:cNvSpPr txBox="1">
            <a:spLocks noChangeArrowheads="1"/>
          </p:cNvSpPr>
          <p:nvPr/>
        </p:nvSpPr>
        <p:spPr bwMode="auto">
          <a:xfrm>
            <a:off x="3054350" y="1371600"/>
            <a:ext cx="3108325"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b="1">
                <a:latin typeface="Arial" charset="0"/>
              </a:rPr>
              <a:t>Balance Sheet</a:t>
            </a:r>
          </a:p>
        </p:txBody>
      </p:sp>
      <p:sp>
        <p:nvSpPr>
          <p:cNvPr id="295947" name="Rectangle 1035"/>
          <p:cNvSpPr>
            <a:spLocks noChangeArrowheads="1"/>
          </p:cNvSpPr>
          <p:nvPr/>
        </p:nvSpPr>
        <p:spPr bwMode="auto">
          <a:xfrm>
            <a:off x="609600" y="3810000"/>
            <a:ext cx="8077200" cy="2438400"/>
          </a:xfrm>
          <a:prstGeom prst="rect">
            <a:avLst/>
          </a:prstGeom>
          <a:solidFill>
            <a:srgbClr val="99CCFF"/>
          </a:solidFill>
          <a:ln w="12700" cap="sq">
            <a:solidFill>
              <a:schemeClr val="tx1"/>
            </a:solidFill>
            <a:miter lim="800000"/>
            <a:headEnd type="none" w="sm" len="sm"/>
            <a:tailEnd type="none" w="sm" len="sm"/>
          </a:ln>
          <a:effectLst/>
        </p:spPr>
        <p:txBody>
          <a:bodyPr wrap="none" anchor="ctr"/>
          <a:lstStyle/>
          <a:p>
            <a:endParaRPr lang="en-US"/>
          </a:p>
        </p:txBody>
      </p:sp>
      <p:sp>
        <p:nvSpPr>
          <p:cNvPr id="295950" name="Text Box 1038"/>
          <p:cNvSpPr txBox="1">
            <a:spLocks noChangeArrowheads="1"/>
          </p:cNvSpPr>
          <p:nvPr/>
        </p:nvSpPr>
        <p:spPr bwMode="auto">
          <a:xfrm>
            <a:off x="2286000" y="5715000"/>
            <a:ext cx="47244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b="1">
                <a:latin typeface="Arial" charset="0"/>
              </a:rPr>
              <a:t>Statement of Retained Earnings</a:t>
            </a:r>
          </a:p>
        </p:txBody>
      </p:sp>
      <p:sp>
        <p:nvSpPr>
          <p:cNvPr id="295951" name="Line 1039"/>
          <p:cNvSpPr>
            <a:spLocks noChangeShapeType="1"/>
          </p:cNvSpPr>
          <p:nvPr/>
        </p:nvSpPr>
        <p:spPr bwMode="auto">
          <a:xfrm flipV="1">
            <a:off x="2667000" y="4038600"/>
            <a:ext cx="0" cy="38100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52" name="Line 1040"/>
          <p:cNvSpPr>
            <a:spLocks noChangeShapeType="1"/>
          </p:cNvSpPr>
          <p:nvPr/>
        </p:nvSpPr>
        <p:spPr bwMode="auto">
          <a:xfrm>
            <a:off x="2667000" y="4038600"/>
            <a:ext cx="28194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55" name="Line 1043"/>
          <p:cNvSpPr>
            <a:spLocks noChangeShapeType="1"/>
          </p:cNvSpPr>
          <p:nvPr/>
        </p:nvSpPr>
        <p:spPr bwMode="auto">
          <a:xfrm flipV="1">
            <a:off x="5486400" y="3505200"/>
            <a:ext cx="0" cy="533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295956" name="Line 1044"/>
          <p:cNvSpPr>
            <a:spLocks noChangeShapeType="1"/>
          </p:cNvSpPr>
          <p:nvPr/>
        </p:nvSpPr>
        <p:spPr bwMode="auto">
          <a:xfrm flipV="1">
            <a:off x="6553200" y="3505200"/>
            <a:ext cx="0" cy="914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295949" name="Rectangle 1037"/>
          <p:cNvSpPr>
            <a:spLocks noChangeArrowheads="1"/>
          </p:cNvSpPr>
          <p:nvPr/>
        </p:nvSpPr>
        <p:spPr bwMode="auto">
          <a:xfrm>
            <a:off x="4724400" y="4419600"/>
            <a:ext cx="3733800" cy="10668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05000"/>
              </a:lnSpc>
              <a:buClr>
                <a:schemeClr val="accent2"/>
              </a:buClr>
              <a:buSzPct val="75000"/>
              <a:buFont typeface="Wingdings" pitchFamily="2" charset="2"/>
              <a:buNone/>
            </a:pPr>
            <a:r>
              <a:rPr lang="en-US" sz="2000">
                <a:latin typeface="Arial" charset="0"/>
              </a:rPr>
              <a:t>Net income or Net loss</a:t>
            </a:r>
            <a:r>
              <a:rPr lang="en-US" sz="1600" b="1">
                <a:effectLst>
                  <a:outerShdw blurRad="38100" dist="38100" dir="2700000" algn="tl">
                    <a:srgbClr val="C0C0C0"/>
                  </a:outerShdw>
                </a:effectLst>
                <a:latin typeface="Arial" charset="0"/>
              </a:rPr>
              <a:t> (Revenues less expenses)</a:t>
            </a:r>
          </a:p>
          <a:p>
            <a:pPr>
              <a:lnSpc>
                <a:spcPct val="105000"/>
              </a:lnSpc>
              <a:spcBef>
                <a:spcPct val="10000"/>
              </a:spcBef>
              <a:buClr>
                <a:schemeClr val="accent2"/>
              </a:buClr>
              <a:buSzPct val="75000"/>
              <a:buFont typeface="Wingdings" pitchFamily="2" charset="2"/>
              <a:buNone/>
            </a:pPr>
            <a:r>
              <a:rPr lang="en-US" sz="2000" b="1">
                <a:effectLst>
                  <a:outerShdw blurRad="38100" dist="38100" dir="2700000" algn="tl">
                    <a:srgbClr val="C0C0C0"/>
                  </a:outerShdw>
                </a:effectLst>
                <a:latin typeface="Arial" charset="0"/>
              </a:rPr>
              <a:t>Income Statement</a:t>
            </a:r>
          </a:p>
        </p:txBody>
      </p:sp>
      <p:sp>
        <p:nvSpPr>
          <p:cNvPr id="295948" name="Rectangle 1036"/>
          <p:cNvSpPr>
            <a:spLocks noChangeArrowheads="1"/>
          </p:cNvSpPr>
          <p:nvPr/>
        </p:nvSpPr>
        <p:spPr bwMode="auto">
          <a:xfrm>
            <a:off x="838200" y="4419600"/>
            <a:ext cx="3733800" cy="1066800"/>
          </a:xfrm>
          <a:prstGeom prst="rect">
            <a:avLst/>
          </a:prstGeom>
          <a:solidFill>
            <a:schemeClr val="bg1"/>
          </a:solidFill>
          <a:ln w="28575"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r>
              <a:rPr lang="en-US" sz="2000">
                <a:latin typeface="Arial" charset="0"/>
              </a:rPr>
              <a:t>Dividends</a:t>
            </a:r>
          </a:p>
        </p:txBody>
      </p:sp>
      <p:sp>
        <p:nvSpPr>
          <p:cNvPr id="295957" name="Line 1045"/>
          <p:cNvSpPr>
            <a:spLocks noChangeShapeType="1"/>
          </p:cNvSpPr>
          <p:nvPr/>
        </p:nvSpPr>
        <p:spPr bwMode="auto">
          <a:xfrm flipV="1">
            <a:off x="6553200" y="2514600"/>
            <a:ext cx="0" cy="15240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58" name="Line 1046"/>
          <p:cNvSpPr>
            <a:spLocks noChangeShapeType="1"/>
          </p:cNvSpPr>
          <p:nvPr/>
        </p:nvSpPr>
        <p:spPr bwMode="auto">
          <a:xfrm>
            <a:off x="5029200" y="2514600"/>
            <a:ext cx="15240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59" name="Line 1047"/>
          <p:cNvSpPr>
            <a:spLocks noChangeShapeType="1"/>
          </p:cNvSpPr>
          <p:nvPr/>
        </p:nvSpPr>
        <p:spPr bwMode="auto">
          <a:xfrm flipV="1">
            <a:off x="5029200" y="2362200"/>
            <a:ext cx="0" cy="152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295946" name="Rectangle 1034"/>
          <p:cNvSpPr>
            <a:spLocks noChangeArrowheads="1"/>
          </p:cNvSpPr>
          <p:nvPr/>
        </p:nvSpPr>
        <p:spPr bwMode="auto">
          <a:xfrm>
            <a:off x="4724400" y="2667000"/>
            <a:ext cx="3733800" cy="762000"/>
          </a:xfrm>
          <a:prstGeom prst="rect">
            <a:avLst/>
          </a:prstGeom>
          <a:solidFill>
            <a:srgbClr val="F9EFA5"/>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05000"/>
              </a:lnSpc>
              <a:buClr>
                <a:schemeClr val="accent2"/>
              </a:buClr>
              <a:buSzPct val="75000"/>
              <a:buFont typeface="Wingdings" pitchFamily="2" charset="2"/>
              <a:buNone/>
            </a:pPr>
            <a:r>
              <a:rPr lang="en-US" sz="2000">
                <a:effectLst>
                  <a:outerShdw blurRad="38100" dist="38100" dir="2700000" algn="tl">
                    <a:srgbClr val="FFFFFF"/>
                  </a:outerShdw>
                </a:effectLst>
                <a:latin typeface="Arial" charset="0"/>
              </a:rPr>
              <a:t>Retained Earnings           </a:t>
            </a:r>
          </a:p>
          <a:p>
            <a:pPr>
              <a:lnSpc>
                <a:spcPct val="105000"/>
              </a:lnSpc>
              <a:buClr>
                <a:schemeClr val="accent2"/>
              </a:buClr>
              <a:buSzPct val="75000"/>
              <a:buFont typeface="Wingdings" pitchFamily="2" charset="2"/>
              <a:buNone/>
            </a:pPr>
            <a:r>
              <a:rPr lang="en-US" sz="1600" b="1">
                <a:effectLst>
                  <a:outerShdw blurRad="38100" dist="38100" dir="2700000" algn="tl">
                    <a:srgbClr val="FFFFFF"/>
                  </a:outerShdw>
                </a:effectLst>
                <a:latin typeface="Arial" charset="0"/>
              </a:rPr>
              <a:t>(Net income retained in business)</a:t>
            </a:r>
          </a:p>
        </p:txBody>
      </p:sp>
      <p:sp>
        <p:nvSpPr>
          <p:cNvPr id="295960" name="Line 1048"/>
          <p:cNvSpPr>
            <a:spLocks noChangeShapeType="1"/>
          </p:cNvSpPr>
          <p:nvPr/>
        </p:nvSpPr>
        <p:spPr bwMode="auto">
          <a:xfrm flipV="1">
            <a:off x="2667000" y="2514600"/>
            <a:ext cx="0" cy="15240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61" name="Line 1049"/>
          <p:cNvSpPr>
            <a:spLocks noChangeShapeType="1"/>
          </p:cNvSpPr>
          <p:nvPr/>
        </p:nvSpPr>
        <p:spPr bwMode="auto">
          <a:xfrm>
            <a:off x="2667000" y="2514600"/>
            <a:ext cx="15240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295962" name="Line 1050"/>
          <p:cNvSpPr>
            <a:spLocks noChangeShapeType="1"/>
          </p:cNvSpPr>
          <p:nvPr/>
        </p:nvSpPr>
        <p:spPr bwMode="auto">
          <a:xfrm flipV="1">
            <a:off x="4191000" y="2362200"/>
            <a:ext cx="0" cy="152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295945" name="Rectangle 1033"/>
          <p:cNvSpPr>
            <a:spLocks noChangeArrowheads="1"/>
          </p:cNvSpPr>
          <p:nvPr/>
        </p:nvSpPr>
        <p:spPr bwMode="auto">
          <a:xfrm>
            <a:off x="838200" y="2667000"/>
            <a:ext cx="3733800" cy="762000"/>
          </a:xfrm>
          <a:prstGeom prst="rect">
            <a:avLst/>
          </a:prstGeom>
          <a:solidFill>
            <a:srgbClr val="F9EFA5"/>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46038" rIns="182562" bIns="46038"/>
          <a:lstStyle/>
          <a:p>
            <a:pPr>
              <a:lnSpc>
                <a:spcPct val="105000"/>
              </a:lnSpc>
              <a:buClr>
                <a:schemeClr val="accent2"/>
              </a:buClr>
              <a:buSzPct val="75000"/>
              <a:buFont typeface="Wingdings" pitchFamily="2" charset="2"/>
              <a:buNone/>
            </a:pPr>
            <a:r>
              <a:rPr lang="en-US" sz="2000">
                <a:effectLst>
                  <a:outerShdw blurRad="38100" dist="38100" dir="2700000" algn="tl">
                    <a:srgbClr val="FFFFFF"/>
                  </a:outerShdw>
                </a:effectLst>
                <a:latin typeface="Arial" charset="0"/>
              </a:rPr>
              <a:t>Common Stock      </a:t>
            </a:r>
          </a:p>
          <a:p>
            <a:pPr>
              <a:lnSpc>
                <a:spcPct val="105000"/>
              </a:lnSpc>
              <a:buClr>
                <a:schemeClr val="accent2"/>
              </a:buClr>
              <a:buSzPct val="75000"/>
              <a:buFont typeface="Wingdings" pitchFamily="2" charset="2"/>
              <a:buNone/>
            </a:pPr>
            <a:r>
              <a:rPr lang="en-US" sz="1600" b="1">
                <a:effectLst>
                  <a:outerShdw blurRad="38100" dist="38100" dir="2700000" algn="tl">
                    <a:srgbClr val="FFFFFF"/>
                  </a:outerShdw>
                </a:effectLst>
                <a:latin typeface="Arial" charset="0"/>
              </a:rPr>
              <a:t>(Investment by stockholders)</a:t>
            </a:r>
          </a:p>
        </p:txBody>
      </p:sp>
      <p:sp>
        <p:nvSpPr>
          <p:cNvPr id="295963" name="Text Box 1051"/>
          <p:cNvSpPr txBox="1">
            <a:spLocks noChangeArrowheads="1"/>
          </p:cNvSpPr>
          <p:nvPr/>
        </p:nvSpPr>
        <p:spPr bwMode="auto">
          <a:xfrm>
            <a:off x="7239000" y="1304925"/>
            <a:ext cx="1371600" cy="293688"/>
          </a:xfrm>
          <a:prstGeom prst="rect">
            <a:avLst/>
          </a:prstGeom>
          <a:solidFill>
            <a:schemeClr val="bg1"/>
          </a:solidFill>
          <a:ln w="19050">
            <a:solidFill>
              <a:schemeClr val="bg2"/>
            </a:solidFill>
            <a:miter lim="800000"/>
            <a:headEnd/>
            <a:tailEnd/>
          </a:ln>
          <a:effectLst/>
        </p:spPr>
        <p:txBody>
          <a:bodyPr>
            <a:spAutoFit/>
          </a:bodyPr>
          <a:lstStyle/>
          <a:p>
            <a:pPr>
              <a:spcBef>
                <a:spcPct val="50000"/>
              </a:spcBef>
            </a:pPr>
            <a:r>
              <a:rPr lang="en-US" sz="1200" b="1">
                <a:solidFill>
                  <a:srgbClr val="800000"/>
                </a:solidFill>
                <a:latin typeface="Arial" charset="0"/>
              </a:rPr>
              <a:t>Illustration 3-4</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The Accounting Cycle</a:t>
            </a:r>
          </a:p>
        </p:txBody>
      </p:sp>
      <p:sp>
        <p:nvSpPr>
          <p:cNvPr id="300035" name="Text Box 3"/>
          <p:cNvSpPr txBox="1">
            <a:spLocks noChangeArrowheads="1"/>
          </p:cNvSpPr>
          <p:nvPr/>
        </p:nvSpPr>
        <p:spPr bwMode="auto">
          <a:xfrm>
            <a:off x="3886200" y="6369050"/>
            <a:ext cx="51054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3  Identify steps in the accounting cycle.</a:t>
            </a:r>
          </a:p>
        </p:txBody>
      </p:sp>
      <p:sp>
        <p:nvSpPr>
          <p:cNvPr id="300036" name="Rectangle 4"/>
          <p:cNvSpPr>
            <a:spLocks noChangeArrowheads="1"/>
          </p:cNvSpPr>
          <p:nvPr/>
        </p:nvSpPr>
        <p:spPr bwMode="auto">
          <a:xfrm>
            <a:off x="609600" y="1219200"/>
            <a:ext cx="8077200" cy="5029200"/>
          </a:xfrm>
          <a:prstGeom prst="rect">
            <a:avLst/>
          </a:prstGeom>
          <a:solidFill>
            <a:srgbClr val="99CCFF"/>
          </a:solidFill>
          <a:ln w="12700" cap="sq">
            <a:solidFill>
              <a:schemeClr val="tx1"/>
            </a:solidFill>
            <a:miter lim="800000"/>
            <a:headEnd type="none" w="sm" len="sm"/>
            <a:tailEnd type="none" w="sm" len="sm"/>
          </a:ln>
          <a:effectLst/>
        </p:spPr>
        <p:txBody>
          <a:bodyPr wrap="none" anchor="ctr"/>
          <a:lstStyle/>
          <a:p>
            <a:endParaRPr lang="en-US"/>
          </a:p>
        </p:txBody>
      </p:sp>
      <p:sp>
        <p:nvSpPr>
          <p:cNvPr id="300041" name="Line 9"/>
          <p:cNvSpPr>
            <a:spLocks noChangeShapeType="1"/>
          </p:cNvSpPr>
          <p:nvPr/>
        </p:nvSpPr>
        <p:spPr bwMode="auto">
          <a:xfrm flipV="1">
            <a:off x="6781800" y="5181600"/>
            <a:ext cx="0" cy="53340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300043" name="Line 11"/>
          <p:cNvSpPr>
            <a:spLocks noChangeShapeType="1"/>
          </p:cNvSpPr>
          <p:nvPr/>
        </p:nvSpPr>
        <p:spPr bwMode="auto">
          <a:xfrm rot="5400000" flipV="1">
            <a:off x="2743200" y="1371600"/>
            <a:ext cx="0" cy="6096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00042" name="Line 10"/>
          <p:cNvSpPr>
            <a:spLocks noChangeShapeType="1"/>
          </p:cNvSpPr>
          <p:nvPr/>
        </p:nvSpPr>
        <p:spPr bwMode="auto">
          <a:xfrm>
            <a:off x="6172200" y="1676400"/>
            <a:ext cx="6096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300037" name="Rectangle 5"/>
          <p:cNvSpPr>
            <a:spLocks noChangeArrowheads="1"/>
          </p:cNvSpPr>
          <p:nvPr/>
        </p:nvSpPr>
        <p:spPr bwMode="auto">
          <a:xfrm>
            <a:off x="3076575" y="1447800"/>
            <a:ext cx="3095625"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Transactions</a:t>
            </a:r>
          </a:p>
        </p:txBody>
      </p:sp>
      <p:sp>
        <p:nvSpPr>
          <p:cNvPr id="300070" name="Line 38"/>
          <p:cNvSpPr>
            <a:spLocks noChangeShapeType="1"/>
          </p:cNvSpPr>
          <p:nvPr/>
        </p:nvSpPr>
        <p:spPr bwMode="auto">
          <a:xfrm>
            <a:off x="6781800" y="1676400"/>
            <a:ext cx="0" cy="533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00071" name="Line 39"/>
          <p:cNvSpPr>
            <a:spLocks noChangeShapeType="1"/>
          </p:cNvSpPr>
          <p:nvPr/>
        </p:nvSpPr>
        <p:spPr bwMode="auto">
          <a:xfrm>
            <a:off x="6781800" y="2667000"/>
            <a:ext cx="0" cy="3810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00064" name="Rectangle 32"/>
          <p:cNvSpPr>
            <a:spLocks noChangeArrowheads="1"/>
          </p:cNvSpPr>
          <p:nvPr/>
        </p:nvSpPr>
        <p:spPr bwMode="auto">
          <a:xfrm>
            <a:off x="5214938" y="22098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1. Journalization</a:t>
            </a:r>
          </a:p>
        </p:txBody>
      </p:sp>
      <p:sp>
        <p:nvSpPr>
          <p:cNvPr id="300072" name="Freeform 40"/>
          <p:cNvSpPr>
            <a:spLocks/>
          </p:cNvSpPr>
          <p:nvPr/>
        </p:nvSpPr>
        <p:spPr bwMode="auto">
          <a:xfrm>
            <a:off x="6781800" y="3521075"/>
            <a:ext cx="1588" cy="365125"/>
          </a:xfrm>
          <a:custGeom>
            <a:avLst/>
            <a:gdLst/>
            <a:ahLst/>
            <a:cxnLst>
              <a:cxn ang="0">
                <a:pos x="0" y="0"/>
              </a:cxn>
              <a:cxn ang="0">
                <a:pos x="1" y="230"/>
              </a:cxn>
            </a:cxnLst>
            <a:rect l="0" t="0" r="r" b="b"/>
            <a:pathLst>
              <a:path w="1" h="230">
                <a:moveTo>
                  <a:pt x="0" y="0"/>
                </a:moveTo>
                <a:lnTo>
                  <a:pt x="1" y="230"/>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
        <p:nvSpPr>
          <p:cNvPr id="300073" name="Freeform 41"/>
          <p:cNvSpPr>
            <a:spLocks/>
          </p:cNvSpPr>
          <p:nvPr/>
        </p:nvSpPr>
        <p:spPr bwMode="auto">
          <a:xfrm>
            <a:off x="6781800" y="4359275"/>
            <a:ext cx="1588" cy="365125"/>
          </a:xfrm>
          <a:custGeom>
            <a:avLst/>
            <a:gdLst/>
            <a:ahLst/>
            <a:cxnLst>
              <a:cxn ang="0">
                <a:pos x="0" y="0"/>
              </a:cxn>
              <a:cxn ang="0">
                <a:pos x="1" y="230"/>
              </a:cxn>
            </a:cxnLst>
            <a:rect l="0" t="0" r="r" b="b"/>
            <a:pathLst>
              <a:path w="1" h="230">
                <a:moveTo>
                  <a:pt x="0" y="0"/>
                </a:moveTo>
                <a:lnTo>
                  <a:pt x="1" y="230"/>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
        <p:nvSpPr>
          <p:cNvPr id="300074" name="Freeform 42"/>
          <p:cNvSpPr>
            <a:spLocks/>
          </p:cNvSpPr>
          <p:nvPr/>
        </p:nvSpPr>
        <p:spPr bwMode="auto">
          <a:xfrm rot="-10800000">
            <a:off x="2436813" y="4359275"/>
            <a:ext cx="1587" cy="365125"/>
          </a:xfrm>
          <a:custGeom>
            <a:avLst/>
            <a:gdLst/>
            <a:ahLst/>
            <a:cxnLst>
              <a:cxn ang="0">
                <a:pos x="0" y="0"/>
              </a:cxn>
              <a:cxn ang="0">
                <a:pos x="1" y="230"/>
              </a:cxn>
            </a:cxnLst>
            <a:rect l="0" t="0" r="r" b="b"/>
            <a:pathLst>
              <a:path w="1" h="230">
                <a:moveTo>
                  <a:pt x="0" y="0"/>
                </a:moveTo>
                <a:lnTo>
                  <a:pt x="1" y="230"/>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
        <p:nvSpPr>
          <p:cNvPr id="300075" name="Freeform 43"/>
          <p:cNvSpPr>
            <a:spLocks/>
          </p:cNvSpPr>
          <p:nvPr/>
        </p:nvSpPr>
        <p:spPr bwMode="auto">
          <a:xfrm rot="-10800000">
            <a:off x="2436813" y="3521075"/>
            <a:ext cx="1587" cy="365125"/>
          </a:xfrm>
          <a:custGeom>
            <a:avLst/>
            <a:gdLst/>
            <a:ahLst/>
            <a:cxnLst>
              <a:cxn ang="0">
                <a:pos x="0" y="0"/>
              </a:cxn>
              <a:cxn ang="0">
                <a:pos x="1" y="230"/>
              </a:cxn>
            </a:cxnLst>
            <a:rect l="0" t="0" r="r" b="b"/>
            <a:pathLst>
              <a:path w="1" h="230">
                <a:moveTo>
                  <a:pt x="0" y="0"/>
                </a:moveTo>
                <a:lnTo>
                  <a:pt x="1" y="230"/>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
        <p:nvSpPr>
          <p:cNvPr id="300076" name="Freeform 44"/>
          <p:cNvSpPr>
            <a:spLocks/>
          </p:cNvSpPr>
          <p:nvPr/>
        </p:nvSpPr>
        <p:spPr bwMode="auto">
          <a:xfrm rot="-10800000">
            <a:off x="2436813" y="2667000"/>
            <a:ext cx="1587" cy="365125"/>
          </a:xfrm>
          <a:custGeom>
            <a:avLst/>
            <a:gdLst/>
            <a:ahLst/>
            <a:cxnLst>
              <a:cxn ang="0">
                <a:pos x="0" y="0"/>
              </a:cxn>
              <a:cxn ang="0">
                <a:pos x="1" y="230"/>
              </a:cxn>
            </a:cxnLst>
            <a:rect l="0" t="0" r="r" b="b"/>
            <a:pathLst>
              <a:path w="1" h="230">
                <a:moveTo>
                  <a:pt x="0" y="0"/>
                </a:moveTo>
                <a:lnTo>
                  <a:pt x="1" y="230"/>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
        <p:nvSpPr>
          <p:cNvPr id="300077" name="Line 45"/>
          <p:cNvSpPr>
            <a:spLocks noChangeShapeType="1"/>
          </p:cNvSpPr>
          <p:nvPr/>
        </p:nvSpPr>
        <p:spPr bwMode="auto">
          <a:xfrm rot="-5400000">
            <a:off x="2171700" y="1943100"/>
            <a:ext cx="5334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300078" name="Line 46"/>
          <p:cNvSpPr>
            <a:spLocks noChangeShapeType="1"/>
          </p:cNvSpPr>
          <p:nvPr/>
        </p:nvSpPr>
        <p:spPr bwMode="auto">
          <a:xfrm rot="-10800000">
            <a:off x="2436813" y="5181600"/>
            <a:ext cx="0" cy="5334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00061" name="Rectangle 29"/>
          <p:cNvSpPr>
            <a:spLocks noChangeArrowheads="1"/>
          </p:cNvSpPr>
          <p:nvPr/>
        </p:nvSpPr>
        <p:spPr bwMode="auto">
          <a:xfrm>
            <a:off x="947738" y="47244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6. Financial Statements</a:t>
            </a:r>
          </a:p>
        </p:txBody>
      </p:sp>
      <p:sp>
        <p:nvSpPr>
          <p:cNvPr id="300065" name="Rectangle 33"/>
          <p:cNvSpPr>
            <a:spLocks noChangeArrowheads="1"/>
          </p:cNvSpPr>
          <p:nvPr/>
        </p:nvSpPr>
        <p:spPr bwMode="auto">
          <a:xfrm>
            <a:off x="947738" y="38862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7. Closing entries</a:t>
            </a:r>
          </a:p>
        </p:txBody>
      </p:sp>
      <p:sp>
        <p:nvSpPr>
          <p:cNvPr id="300066" name="Rectangle 34"/>
          <p:cNvSpPr>
            <a:spLocks noChangeArrowheads="1"/>
          </p:cNvSpPr>
          <p:nvPr/>
        </p:nvSpPr>
        <p:spPr bwMode="auto">
          <a:xfrm>
            <a:off x="947738" y="30480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8. Post-closing trail balance</a:t>
            </a:r>
          </a:p>
        </p:txBody>
      </p:sp>
      <p:sp>
        <p:nvSpPr>
          <p:cNvPr id="300069" name="Rectangle 37"/>
          <p:cNvSpPr>
            <a:spLocks noChangeArrowheads="1"/>
          </p:cNvSpPr>
          <p:nvPr/>
        </p:nvSpPr>
        <p:spPr bwMode="auto">
          <a:xfrm>
            <a:off x="947738" y="22098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9. Reversing entries</a:t>
            </a:r>
          </a:p>
        </p:txBody>
      </p:sp>
      <p:sp>
        <p:nvSpPr>
          <p:cNvPr id="300062" name="Rectangle 30"/>
          <p:cNvSpPr>
            <a:spLocks noChangeArrowheads="1"/>
          </p:cNvSpPr>
          <p:nvPr/>
        </p:nvSpPr>
        <p:spPr bwMode="auto">
          <a:xfrm>
            <a:off x="5214938" y="38862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r>
              <a:rPr lang="en-US" sz="1800">
                <a:latin typeface="Arial" charset="0"/>
              </a:rPr>
              <a:t>3. Trial balance</a:t>
            </a:r>
          </a:p>
        </p:txBody>
      </p:sp>
      <p:sp>
        <p:nvSpPr>
          <p:cNvPr id="300063" name="Rectangle 31"/>
          <p:cNvSpPr>
            <a:spLocks noChangeArrowheads="1"/>
          </p:cNvSpPr>
          <p:nvPr/>
        </p:nvSpPr>
        <p:spPr bwMode="auto">
          <a:xfrm>
            <a:off x="5214938" y="30480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2. Posting</a:t>
            </a:r>
          </a:p>
        </p:txBody>
      </p:sp>
      <p:sp>
        <p:nvSpPr>
          <p:cNvPr id="300079" name="Line 47"/>
          <p:cNvSpPr>
            <a:spLocks noChangeShapeType="1"/>
          </p:cNvSpPr>
          <p:nvPr/>
        </p:nvSpPr>
        <p:spPr bwMode="auto">
          <a:xfrm>
            <a:off x="2438400" y="5715000"/>
            <a:ext cx="609600" cy="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300081" name="Rectangle 49"/>
          <p:cNvSpPr>
            <a:spLocks noChangeArrowheads="1"/>
          </p:cNvSpPr>
          <p:nvPr/>
        </p:nvSpPr>
        <p:spPr bwMode="auto">
          <a:xfrm>
            <a:off x="3043238" y="54864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p>
            <a:r>
              <a:rPr lang="en-US" sz="1800">
                <a:latin typeface="Arial" charset="0"/>
              </a:rPr>
              <a:t>5. Adjusted trial balance</a:t>
            </a:r>
          </a:p>
        </p:txBody>
      </p:sp>
      <p:sp>
        <p:nvSpPr>
          <p:cNvPr id="300083" name="Line 51"/>
          <p:cNvSpPr>
            <a:spLocks noChangeShapeType="1"/>
          </p:cNvSpPr>
          <p:nvPr/>
        </p:nvSpPr>
        <p:spPr bwMode="auto">
          <a:xfrm rot="16200000" flipV="1">
            <a:off x="6477000" y="5410200"/>
            <a:ext cx="0" cy="60960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00084" name="Freeform 52"/>
          <p:cNvSpPr>
            <a:spLocks/>
          </p:cNvSpPr>
          <p:nvPr/>
        </p:nvSpPr>
        <p:spPr bwMode="auto">
          <a:xfrm>
            <a:off x="5067300" y="4953000"/>
            <a:ext cx="150813" cy="3175"/>
          </a:xfrm>
          <a:custGeom>
            <a:avLst/>
            <a:gdLst/>
            <a:ahLst/>
            <a:cxnLst>
              <a:cxn ang="0">
                <a:pos x="95" y="2"/>
              </a:cxn>
              <a:cxn ang="0">
                <a:pos x="0" y="0"/>
              </a:cxn>
            </a:cxnLst>
            <a:rect l="0" t="0" r="r" b="b"/>
            <a:pathLst>
              <a:path w="95" h="2">
                <a:moveTo>
                  <a:pt x="95" y="2"/>
                </a:moveTo>
                <a:lnTo>
                  <a:pt x="0" y="0"/>
                </a:lnTo>
              </a:path>
            </a:pathLst>
          </a:custGeom>
          <a:noFill/>
          <a:ln w="38100" cap="sq">
            <a:solidFill>
              <a:srgbClr val="800000"/>
            </a:solidFill>
            <a:round/>
            <a:headEnd type="none" w="sm" len="sm"/>
            <a:tailEnd type="triangle" w="sm" len="sm"/>
          </a:ln>
          <a:effectLst/>
        </p:spPr>
        <p:txBody>
          <a:bodyPr/>
          <a:lstStyle/>
          <a:p>
            <a:endParaRPr lang="en-US"/>
          </a:p>
        </p:txBody>
      </p:sp>
      <p:sp>
        <p:nvSpPr>
          <p:cNvPr id="300059" name="Rectangle 27"/>
          <p:cNvSpPr>
            <a:spLocks noChangeArrowheads="1"/>
          </p:cNvSpPr>
          <p:nvPr/>
        </p:nvSpPr>
        <p:spPr bwMode="auto">
          <a:xfrm>
            <a:off x="5214938" y="4724400"/>
            <a:ext cx="3128962"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wrap="none" anchor="ctr"/>
          <a:lstStyle/>
          <a:p>
            <a:r>
              <a:rPr lang="en-US" sz="1800">
                <a:latin typeface="Arial" charset="0"/>
              </a:rPr>
              <a:t>4. Adjustments</a:t>
            </a:r>
          </a:p>
        </p:txBody>
      </p:sp>
      <p:sp>
        <p:nvSpPr>
          <p:cNvPr id="300085" name="Freeform 53"/>
          <p:cNvSpPr>
            <a:spLocks/>
          </p:cNvSpPr>
          <p:nvPr/>
        </p:nvSpPr>
        <p:spPr bwMode="auto">
          <a:xfrm>
            <a:off x="4116388" y="4953000"/>
            <a:ext cx="150812" cy="3175"/>
          </a:xfrm>
          <a:custGeom>
            <a:avLst/>
            <a:gdLst/>
            <a:ahLst/>
            <a:cxnLst>
              <a:cxn ang="0">
                <a:pos x="95" y="2"/>
              </a:cxn>
              <a:cxn ang="0">
                <a:pos x="0" y="0"/>
              </a:cxn>
            </a:cxnLst>
            <a:rect l="0" t="0" r="r" b="b"/>
            <a:pathLst>
              <a:path w="95" h="2">
                <a:moveTo>
                  <a:pt x="95" y="2"/>
                </a:moveTo>
                <a:lnTo>
                  <a:pt x="0" y="0"/>
                </a:lnTo>
              </a:path>
            </a:pathLst>
          </a:custGeom>
          <a:noFill/>
          <a:ln w="38100" cap="sq">
            <a:solidFill>
              <a:srgbClr val="800000"/>
            </a:solidFill>
            <a:round/>
            <a:headEnd type="none" w="sm" len="sm"/>
            <a:tailEnd type="triangle" w="sm" len="sm"/>
          </a:ln>
          <a:effectLst/>
        </p:spPr>
        <p:txBody>
          <a:bodyPr/>
          <a:lstStyle/>
          <a:p>
            <a:endParaRPr lang="en-US"/>
          </a:p>
        </p:txBody>
      </p:sp>
      <p:sp>
        <p:nvSpPr>
          <p:cNvPr id="300054" name="Rectangle 22"/>
          <p:cNvSpPr>
            <a:spLocks noChangeArrowheads="1"/>
          </p:cNvSpPr>
          <p:nvPr/>
        </p:nvSpPr>
        <p:spPr bwMode="auto">
          <a:xfrm>
            <a:off x="4267200" y="4724400"/>
            <a:ext cx="762000" cy="533400"/>
          </a:xfrm>
          <a:prstGeom prst="rect">
            <a:avLst/>
          </a:prstGeom>
          <a:solidFill>
            <a:srgbClr val="FFBFC1"/>
          </a:solidFill>
          <a:ln w="28575">
            <a:solidFill>
              <a:schemeClr val="tx1"/>
            </a:solidFill>
            <a:miter lim="800000"/>
            <a:headEnd type="none" w="sm" len="sm"/>
            <a:tailEnd type="none" w="sm" len="sm"/>
          </a:ln>
          <a:effectLst>
            <a:outerShdw dist="35921" dir="2700000" algn="ctr" rotWithShape="0">
              <a:schemeClr val="bg2"/>
            </a:outerShdw>
          </a:effectLst>
        </p:spPr>
        <p:txBody>
          <a:bodyPr tIns="46038" bIns="46038"/>
          <a:lstStyle/>
          <a:p>
            <a:pPr>
              <a:lnSpc>
                <a:spcPct val="105000"/>
              </a:lnSpc>
              <a:buClr>
                <a:schemeClr val="accent2"/>
              </a:buClr>
              <a:buSzPct val="75000"/>
              <a:buFont typeface="Wingdings" pitchFamily="2" charset="2"/>
              <a:buNone/>
            </a:pPr>
            <a:r>
              <a:rPr lang="en-US" sz="1200">
                <a:latin typeface="Arial" charset="0"/>
              </a:rPr>
              <a:t>Work Sheet</a:t>
            </a:r>
          </a:p>
        </p:txBody>
      </p:sp>
      <p:sp>
        <p:nvSpPr>
          <p:cNvPr id="300086" name="Text Box 54"/>
          <p:cNvSpPr txBox="1">
            <a:spLocks noChangeArrowheads="1"/>
          </p:cNvSpPr>
          <p:nvPr/>
        </p:nvSpPr>
        <p:spPr bwMode="auto">
          <a:xfrm>
            <a:off x="7239000" y="1304925"/>
            <a:ext cx="1371600" cy="293688"/>
          </a:xfrm>
          <a:prstGeom prst="rect">
            <a:avLst/>
          </a:prstGeom>
          <a:solidFill>
            <a:schemeClr val="bg1"/>
          </a:solidFill>
          <a:ln w="19050" algn="ctr">
            <a:solidFill>
              <a:schemeClr val="bg2"/>
            </a:solidFill>
            <a:miter lim="800000"/>
            <a:headEnd/>
            <a:tailEnd/>
          </a:ln>
          <a:effectLst/>
        </p:spPr>
        <p:txBody>
          <a:bodyPr>
            <a:spAutoFit/>
          </a:bodyPr>
          <a:lstStyle/>
          <a:p>
            <a:pPr>
              <a:spcBef>
                <a:spcPct val="50000"/>
              </a:spcBef>
            </a:pPr>
            <a:r>
              <a:rPr lang="en-US" sz="1200" b="1">
                <a:solidFill>
                  <a:srgbClr val="800000"/>
                </a:solidFill>
                <a:latin typeface="Arial" charset="0"/>
              </a:rPr>
              <a:t>Illustration 3-6</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10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Identify and Recording Transactions</a:t>
            </a:r>
          </a:p>
        </p:txBody>
      </p:sp>
      <p:sp>
        <p:nvSpPr>
          <p:cNvPr id="302084" name="Text Box 1028"/>
          <p:cNvSpPr txBox="1">
            <a:spLocks noChangeArrowheads="1"/>
          </p:cNvSpPr>
          <p:nvPr/>
        </p:nvSpPr>
        <p:spPr bwMode="auto">
          <a:xfrm>
            <a:off x="762000" y="1444625"/>
            <a:ext cx="7772400" cy="1589088"/>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altLang="en-US" b="1">
                <a:solidFill>
                  <a:srgbClr val="000066"/>
                </a:solidFill>
                <a:latin typeface="Arial" charset="0"/>
                <a:cs typeface="Arial" charset="0"/>
              </a:rPr>
              <a:t>What to Record?</a:t>
            </a:r>
          </a:p>
          <a:p>
            <a:pPr marL="457200" indent="-457200" algn="l">
              <a:lnSpc>
                <a:spcPct val="120000"/>
              </a:lnSpc>
              <a:spcBef>
                <a:spcPct val="50000"/>
              </a:spcBef>
              <a:buSzPct val="80000"/>
            </a:pPr>
            <a:r>
              <a:rPr lang="en-US" altLang="en-US">
                <a:latin typeface="Arial" charset="0"/>
              </a:rPr>
              <a:t>	FASB states, “transactions and other events and circumstances that affect a business enterprise.”</a:t>
            </a:r>
            <a:endParaRPr lang="en-US">
              <a:latin typeface="Arial" charset="0"/>
            </a:endParaRPr>
          </a:p>
        </p:txBody>
      </p:sp>
      <p:sp>
        <p:nvSpPr>
          <p:cNvPr id="302085" name="Text Box 1029"/>
          <p:cNvSpPr txBox="1">
            <a:spLocks noChangeArrowheads="1"/>
          </p:cNvSpPr>
          <p:nvPr/>
        </p:nvSpPr>
        <p:spPr bwMode="auto">
          <a:xfrm>
            <a:off x="3886200" y="6369050"/>
            <a:ext cx="51054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3  Identify steps in the accounting cycle.</a:t>
            </a:r>
          </a:p>
        </p:txBody>
      </p:sp>
      <p:sp>
        <p:nvSpPr>
          <p:cNvPr id="302086" name="Text Box 1030"/>
          <p:cNvSpPr txBox="1">
            <a:spLocks noChangeArrowheads="1"/>
          </p:cNvSpPr>
          <p:nvPr/>
        </p:nvSpPr>
        <p:spPr bwMode="auto">
          <a:xfrm>
            <a:off x="762000" y="3489325"/>
            <a:ext cx="8153400" cy="1644650"/>
          </a:xfrm>
          <a:prstGeom prst="rect">
            <a:avLst/>
          </a:prstGeom>
          <a:noFill/>
          <a:ln w="12700">
            <a:noFill/>
            <a:miter lim="800000"/>
            <a:headEnd/>
            <a:tailEnd/>
          </a:ln>
          <a:effectLst/>
        </p:spPr>
        <p:txBody>
          <a:bodyPr>
            <a:spAutoFit/>
          </a:bodyPr>
          <a:lstStyle/>
          <a:p>
            <a:pPr algn="l">
              <a:spcBef>
                <a:spcPct val="50000"/>
              </a:spcBef>
              <a:spcAft>
                <a:spcPct val="50000"/>
              </a:spcAft>
              <a:tabLst>
                <a:tab pos="685800" algn="l"/>
              </a:tabLst>
            </a:pPr>
            <a:r>
              <a:rPr lang="en-US" b="1">
                <a:solidFill>
                  <a:srgbClr val="000066"/>
                </a:solidFill>
                <a:latin typeface="Arial" charset="0"/>
                <a:cs typeface="Arial" charset="0"/>
              </a:rPr>
              <a:t>Types of Events:</a:t>
            </a:r>
          </a:p>
          <a:p>
            <a:pPr marL="685800" lvl="1" indent="-457200" algn="l">
              <a:spcBef>
                <a:spcPct val="35000"/>
              </a:spcBef>
              <a:buSzPct val="80000"/>
              <a:buFont typeface="Wingdings" pitchFamily="2" charset="2"/>
              <a:buChar char="u"/>
              <a:tabLst>
                <a:tab pos="685800" algn="l"/>
              </a:tabLst>
            </a:pPr>
            <a:r>
              <a:rPr lang="en-US" sz="2200">
                <a:solidFill>
                  <a:srgbClr val="800000"/>
                </a:solidFill>
                <a:latin typeface="Arial" charset="0"/>
                <a:cs typeface="Arial" charset="0"/>
              </a:rPr>
              <a:t>External</a:t>
            </a:r>
            <a:r>
              <a:rPr lang="en-US" sz="2200" b="1" i="1">
                <a:solidFill>
                  <a:srgbClr val="800000"/>
                </a:solidFill>
                <a:latin typeface="Arial" charset="0"/>
                <a:cs typeface="Arial" charset="0"/>
              </a:rPr>
              <a:t> </a:t>
            </a:r>
            <a:r>
              <a:rPr lang="en-US" sz="2200">
                <a:latin typeface="Arial" charset="0"/>
                <a:cs typeface="Arial" charset="0"/>
              </a:rPr>
              <a:t>– between a business and its environment. </a:t>
            </a:r>
          </a:p>
          <a:p>
            <a:pPr marL="685800" lvl="1" indent="-457200" algn="l">
              <a:spcBef>
                <a:spcPct val="65000"/>
              </a:spcBef>
              <a:buSzPct val="80000"/>
              <a:buFont typeface="Wingdings" pitchFamily="2" charset="2"/>
              <a:buChar char="u"/>
              <a:tabLst>
                <a:tab pos="685800" algn="l"/>
              </a:tabLst>
            </a:pPr>
            <a:r>
              <a:rPr lang="en-US" sz="2200">
                <a:solidFill>
                  <a:srgbClr val="800000"/>
                </a:solidFill>
                <a:latin typeface="Arial" charset="0"/>
                <a:cs typeface="Arial" charset="0"/>
              </a:rPr>
              <a:t>Internal </a:t>
            </a:r>
            <a:r>
              <a:rPr lang="en-US" sz="2200">
                <a:latin typeface="Arial" charset="0"/>
                <a:cs typeface="Arial" charset="0"/>
              </a:rPr>
              <a:t> – event occurring entirely within a business.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7" name="Text Box 7"/>
          <p:cNvSpPr txBox="1">
            <a:spLocks noChangeArrowheads="1"/>
          </p:cNvSpPr>
          <p:nvPr/>
        </p:nvSpPr>
        <p:spPr bwMode="auto">
          <a:xfrm>
            <a:off x="304800" y="1371600"/>
            <a:ext cx="8382000" cy="863600"/>
          </a:xfrm>
          <a:prstGeom prst="rect">
            <a:avLst/>
          </a:prstGeom>
          <a:noFill/>
          <a:ln w="12700">
            <a:noFill/>
            <a:miter lim="800000"/>
            <a:headEnd/>
            <a:tailEnd/>
          </a:ln>
          <a:effectLst/>
        </p:spPr>
        <p:txBody>
          <a:bodyPr>
            <a:spAutoFit/>
          </a:bodyPr>
          <a:lstStyle/>
          <a:p>
            <a:pPr marL="228600" algn="l">
              <a:lnSpc>
                <a:spcPct val="110000"/>
              </a:lnSpc>
              <a:spcBef>
                <a:spcPct val="50000"/>
              </a:spcBef>
            </a:pPr>
            <a:r>
              <a:rPr lang="en-US" sz="2300" b="1">
                <a:solidFill>
                  <a:srgbClr val="000066"/>
                </a:solidFill>
                <a:latin typeface="Arial" charset="0"/>
                <a:cs typeface="Arial" charset="0"/>
              </a:rPr>
              <a:t>General Journal</a:t>
            </a:r>
            <a:r>
              <a:rPr lang="en-US" sz="2300">
                <a:latin typeface="Arial" charset="0"/>
                <a:cs typeface="Arial" charset="0"/>
              </a:rPr>
              <a:t> – a chronological record of transactions. </a:t>
            </a:r>
            <a:r>
              <a:rPr lang="en-US" sz="2300" b="1">
                <a:solidFill>
                  <a:srgbClr val="800000"/>
                </a:solidFill>
                <a:latin typeface="Arial" charset="0"/>
                <a:cs typeface="Arial" charset="0"/>
              </a:rPr>
              <a:t>Journal Entries</a:t>
            </a:r>
            <a:r>
              <a:rPr lang="en-US" sz="2300">
                <a:latin typeface="Arial" charset="0"/>
                <a:cs typeface="Arial" charset="0"/>
              </a:rPr>
              <a:t> are recorded in the journal. </a:t>
            </a:r>
            <a:endParaRPr lang="en-US" sz="2300" b="1">
              <a:latin typeface="Arial" charset="0"/>
              <a:cs typeface="Arial" charset="0"/>
            </a:endParaRPr>
          </a:p>
        </p:txBody>
      </p:sp>
      <p:sp>
        <p:nvSpPr>
          <p:cNvPr id="307210" name="Rectangle 10"/>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1. Journalizing</a:t>
            </a:r>
          </a:p>
        </p:txBody>
      </p:sp>
      <p:sp>
        <p:nvSpPr>
          <p:cNvPr id="307211" name="Text Box 11"/>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
        <p:nvSpPr>
          <p:cNvPr id="307213" name="Rectangle 13"/>
          <p:cNvSpPr>
            <a:spLocks noChangeArrowheads="1"/>
          </p:cNvSpPr>
          <p:nvPr/>
        </p:nvSpPr>
        <p:spPr bwMode="auto">
          <a:xfrm>
            <a:off x="533400" y="2514600"/>
            <a:ext cx="8305800" cy="828675"/>
          </a:xfrm>
          <a:prstGeom prst="rect">
            <a:avLst/>
          </a:prstGeom>
          <a:noFill/>
          <a:ln w="12700" algn="ctr">
            <a:noFill/>
            <a:miter lim="800000"/>
            <a:headEnd type="none" w="sm" len="sm"/>
            <a:tailEnd type="none" w="sm" len="sm"/>
          </a:ln>
          <a:effectLst/>
        </p:spPr>
        <p:txBody>
          <a:bodyPr>
            <a:spAutoFit/>
          </a:bodyPr>
          <a:lstStyle/>
          <a:p>
            <a:pPr algn="l">
              <a:lnSpc>
                <a:spcPct val="110000"/>
              </a:lnSpc>
              <a:spcBef>
                <a:spcPct val="50000"/>
              </a:spcBef>
            </a:pPr>
            <a:r>
              <a:rPr lang="en-US" sz="2200" b="1">
                <a:solidFill>
                  <a:srgbClr val="800000"/>
                </a:solidFill>
                <a:latin typeface="Arial" charset="0"/>
                <a:cs typeface="Arial" charset="0"/>
              </a:rPr>
              <a:t>September 1:</a:t>
            </a:r>
            <a:r>
              <a:rPr lang="en-US" sz="2200">
                <a:latin typeface="Arial" charset="0"/>
                <a:cs typeface="Arial" charset="0"/>
              </a:rPr>
              <a:t>  Stockholders invested $15,000 cash in the corporation in exchange for shares of stock.</a:t>
            </a:r>
          </a:p>
        </p:txBody>
      </p:sp>
      <p:pic>
        <p:nvPicPr>
          <p:cNvPr id="307214" name="Picture 14"/>
          <p:cNvPicPr>
            <a:picLocks noChangeAspect="1" noChangeArrowheads="1"/>
          </p:cNvPicPr>
          <p:nvPr/>
        </p:nvPicPr>
        <p:blipFill>
          <a:blip r:embed="rId4"/>
          <a:srcRect/>
          <a:stretch>
            <a:fillRect/>
          </a:stretch>
        </p:blipFill>
        <p:spPr bwMode="auto">
          <a:xfrm>
            <a:off x="609600" y="3792538"/>
            <a:ext cx="7991475" cy="1846262"/>
          </a:xfrm>
          <a:prstGeom prst="rect">
            <a:avLst/>
          </a:prstGeom>
          <a:noFill/>
          <a:ln w="28575" cap="sq">
            <a:noFill/>
            <a:miter lim="800000"/>
            <a:headEnd type="none" w="sm" len="sm"/>
            <a:tailEnd type="none" w="sm" len="sm"/>
          </a:ln>
          <a:effectLst/>
        </p:spPr>
      </p:pic>
      <p:sp>
        <p:nvSpPr>
          <p:cNvPr id="307215" name="Text Box 15"/>
          <p:cNvSpPr txBox="1">
            <a:spLocks noChangeArrowheads="1"/>
          </p:cNvSpPr>
          <p:nvPr/>
        </p:nvSpPr>
        <p:spPr bwMode="auto">
          <a:xfrm>
            <a:off x="7315200" y="3505200"/>
            <a:ext cx="13716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3-7</a:t>
            </a:r>
          </a:p>
        </p:txBody>
      </p:sp>
      <p:pic>
        <p:nvPicPr>
          <p:cNvPr id="307217" name="Picture 17"/>
          <p:cNvPicPr>
            <a:picLocks noChangeAspect="1" noChangeArrowheads="1"/>
          </p:cNvPicPr>
          <p:nvPr/>
        </p:nvPicPr>
        <p:blipFill>
          <a:blip r:embed="rId5"/>
          <a:srcRect/>
          <a:stretch>
            <a:fillRect/>
          </a:stretch>
        </p:blipFill>
        <p:spPr bwMode="auto">
          <a:xfrm>
            <a:off x="762000" y="4659313"/>
            <a:ext cx="533400" cy="217487"/>
          </a:xfrm>
          <a:prstGeom prst="rect">
            <a:avLst/>
          </a:prstGeom>
          <a:noFill/>
          <a:ln w="12700" cap="sq">
            <a:noFill/>
            <a:miter lim="800000"/>
            <a:headEnd type="none" w="sm" len="sm"/>
            <a:tailEnd type="none" w="sm" len="sm"/>
          </a:ln>
          <a:effec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57" name="Picture 21"/>
          <p:cNvPicPr>
            <a:picLocks noChangeAspect="1" noChangeArrowheads="1"/>
          </p:cNvPicPr>
          <p:nvPr/>
        </p:nvPicPr>
        <p:blipFill>
          <a:blip r:embed="rId3"/>
          <a:srcRect/>
          <a:stretch>
            <a:fillRect/>
          </a:stretch>
        </p:blipFill>
        <p:spPr bwMode="auto">
          <a:xfrm>
            <a:off x="609600" y="4343400"/>
            <a:ext cx="7924800" cy="1731963"/>
          </a:xfrm>
          <a:prstGeom prst="rect">
            <a:avLst/>
          </a:prstGeom>
          <a:noFill/>
          <a:ln w="12700" cap="sq">
            <a:noFill/>
            <a:miter lim="800000"/>
            <a:headEnd type="none" w="sm" len="sm"/>
            <a:tailEnd type="none" w="sm" len="sm"/>
          </a:ln>
          <a:effectLst/>
        </p:spPr>
      </p:pic>
      <p:sp>
        <p:nvSpPr>
          <p:cNvPr id="372740" name="Text Box 4"/>
          <p:cNvSpPr txBox="1">
            <a:spLocks noChangeArrowheads="1"/>
          </p:cNvSpPr>
          <p:nvPr/>
        </p:nvSpPr>
        <p:spPr bwMode="auto">
          <a:xfrm>
            <a:off x="685800" y="1187450"/>
            <a:ext cx="8001000" cy="793750"/>
          </a:xfrm>
          <a:prstGeom prst="rect">
            <a:avLst/>
          </a:prstGeom>
          <a:noFill/>
          <a:ln w="12700">
            <a:noFill/>
            <a:miter lim="800000"/>
            <a:headEnd/>
            <a:tailEnd/>
          </a:ln>
          <a:effectLst/>
        </p:spPr>
        <p:txBody>
          <a:bodyPr>
            <a:spAutoFit/>
          </a:bodyPr>
          <a:lstStyle/>
          <a:p>
            <a:pPr algn="l">
              <a:spcBef>
                <a:spcPct val="50000"/>
              </a:spcBef>
            </a:pPr>
            <a:r>
              <a:rPr lang="en-US" sz="2300" b="1">
                <a:solidFill>
                  <a:srgbClr val="000066"/>
                </a:solidFill>
                <a:latin typeface="Arial" charset="0"/>
                <a:cs typeface="Arial" charset="0"/>
              </a:rPr>
              <a:t>Posting </a:t>
            </a:r>
            <a:r>
              <a:rPr lang="en-US" sz="2300">
                <a:latin typeface="Arial" charset="0"/>
                <a:cs typeface="Arial" charset="0"/>
              </a:rPr>
              <a:t>– the process of transferring amounts from the journal to the ledger accounts. </a:t>
            </a:r>
          </a:p>
        </p:txBody>
      </p:sp>
      <p:sp>
        <p:nvSpPr>
          <p:cNvPr id="372752" name="Rectangle 1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72754" name="Text Box 18"/>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pic>
        <p:nvPicPr>
          <p:cNvPr id="372755" name="Picture 19"/>
          <p:cNvPicPr>
            <a:picLocks noChangeAspect="1" noChangeArrowheads="1"/>
          </p:cNvPicPr>
          <p:nvPr/>
        </p:nvPicPr>
        <p:blipFill>
          <a:blip r:embed="rId4"/>
          <a:srcRect/>
          <a:stretch>
            <a:fillRect/>
          </a:stretch>
        </p:blipFill>
        <p:spPr bwMode="auto">
          <a:xfrm>
            <a:off x="609600" y="2174875"/>
            <a:ext cx="7991475" cy="1846263"/>
          </a:xfrm>
          <a:prstGeom prst="rect">
            <a:avLst/>
          </a:prstGeom>
          <a:noFill/>
          <a:ln w="28575" cap="sq">
            <a:noFill/>
            <a:miter lim="800000"/>
            <a:headEnd type="none" w="sm" len="sm"/>
            <a:tailEnd type="none" w="sm" len="sm"/>
          </a:ln>
          <a:effectLst/>
        </p:spPr>
      </p:pic>
      <p:sp>
        <p:nvSpPr>
          <p:cNvPr id="372756" name="Text Box 20"/>
          <p:cNvSpPr txBox="1">
            <a:spLocks noChangeArrowheads="1"/>
          </p:cNvSpPr>
          <p:nvPr/>
        </p:nvSpPr>
        <p:spPr bwMode="auto">
          <a:xfrm>
            <a:off x="7239000" y="1905000"/>
            <a:ext cx="13716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3-7</a:t>
            </a:r>
          </a:p>
        </p:txBody>
      </p:sp>
      <p:sp>
        <p:nvSpPr>
          <p:cNvPr id="372760" name="Rectangle 24"/>
          <p:cNvSpPr>
            <a:spLocks noChangeArrowheads="1"/>
          </p:cNvSpPr>
          <p:nvPr/>
        </p:nvSpPr>
        <p:spPr bwMode="auto">
          <a:xfrm>
            <a:off x="5638800" y="5257800"/>
            <a:ext cx="381000" cy="762000"/>
          </a:xfrm>
          <a:prstGeom prst="rect">
            <a:avLst/>
          </a:prstGeom>
          <a:solidFill>
            <a:srgbClr val="A4E5EE"/>
          </a:solidFill>
          <a:ln w="12700" cap="sq">
            <a:noFill/>
            <a:miter lim="800000"/>
            <a:headEnd type="none" w="sm" len="sm"/>
            <a:tailEnd type="none" w="sm" len="sm"/>
          </a:ln>
          <a:effectLst/>
        </p:spPr>
        <p:txBody>
          <a:bodyPr wrap="none" anchor="ctr"/>
          <a:lstStyle/>
          <a:p>
            <a:endParaRPr lang="en-US"/>
          </a:p>
        </p:txBody>
      </p:sp>
      <p:sp>
        <p:nvSpPr>
          <p:cNvPr id="372761" name="Rectangle 25"/>
          <p:cNvSpPr>
            <a:spLocks noChangeArrowheads="1"/>
          </p:cNvSpPr>
          <p:nvPr/>
        </p:nvSpPr>
        <p:spPr bwMode="auto">
          <a:xfrm>
            <a:off x="6096000" y="5257800"/>
            <a:ext cx="762000" cy="762000"/>
          </a:xfrm>
          <a:prstGeom prst="rect">
            <a:avLst/>
          </a:prstGeom>
          <a:solidFill>
            <a:srgbClr val="A4E5EE"/>
          </a:solidFill>
          <a:ln w="12700" cap="sq">
            <a:noFill/>
            <a:miter lim="800000"/>
            <a:headEnd type="none" w="sm" len="sm"/>
            <a:tailEnd type="none" w="sm" len="sm"/>
          </a:ln>
          <a:effectLst/>
        </p:spPr>
        <p:txBody>
          <a:bodyPr wrap="none" anchor="ctr"/>
          <a:lstStyle/>
          <a:p>
            <a:endParaRPr lang="en-US"/>
          </a:p>
        </p:txBody>
      </p:sp>
      <p:sp>
        <p:nvSpPr>
          <p:cNvPr id="372762" name="Rectangle 26"/>
          <p:cNvSpPr>
            <a:spLocks noChangeArrowheads="1"/>
          </p:cNvSpPr>
          <p:nvPr/>
        </p:nvSpPr>
        <p:spPr bwMode="auto">
          <a:xfrm>
            <a:off x="7772400" y="5257800"/>
            <a:ext cx="762000" cy="762000"/>
          </a:xfrm>
          <a:prstGeom prst="rect">
            <a:avLst/>
          </a:prstGeom>
          <a:solidFill>
            <a:srgbClr val="A4E5EE"/>
          </a:solidFill>
          <a:ln w="12700" cap="sq">
            <a:noFill/>
            <a:miter lim="800000"/>
            <a:headEnd type="none" w="sm" len="sm"/>
            <a:tailEnd type="none" w="sm" len="sm"/>
          </a:ln>
          <a:effectLst/>
        </p:spPr>
        <p:txBody>
          <a:bodyPr wrap="none" anchor="ctr"/>
          <a:lstStyle/>
          <a:p>
            <a:endParaRPr lang="en-US"/>
          </a:p>
        </p:txBody>
      </p:sp>
      <p:sp>
        <p:nvSpPr>
          <p:cNvPr id="372763" name="Text Box 27"/>
          <p:cNvSpPr txBox="1">
            <a:spLocks noChangeArrowheads="1"/>
          </p:cNvSpPr>
          <p:nvPr/>
        </p:nvSpPr>
        <p:spPr bwMode="auto">
          <a:xfrm>
            <a:off x="7239000" y="4297363"/>
            <a:ext cx="1371600" cy="274637"/>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3-8</a:t>
            </a:r>
          </a:p>
        </p:txBody>
      </p:sp>
      <p:pic>
        <p:nvPicPr>
          <p:cNvPr id="372764" name="Picture 28"/>
          <p:cNvPicPr>
            <a:picLocks noChangeAspect="1" noChangeArrowheads="1"/>
          </p:cNvPicPr>
          <p:nvPr/>
        </p:nvPicPr>
        <p:blipFill>
          <a:blip r:embed="rId5"/>
          <a:srcRect/>
          <a:stretch>
            <a:fillRect/>
          </a:stretch>
        </p:blipFill>
        <p:spPr bwMode="auto">
          <a:xfrm>
            <a:off x="762000" y="3059113"/>
            <a:ext cx="533400" cy="217487"/>
          </a:xfrm>
          <a:prstGeom prst="rect">
            <a:avLst/>
          </a:prstGeom>
          <a:noFill/>
          <a:ln w="12700" cap="sq">
            <a:noFill/>
            <a:miter lim="800000"/>
            <a:headEnd type="none" w="sm" len="sm"/>
            <a:tailEnd type="none" w="sm" len="sm"/>
          </a:ln>
          <a:effectLst/>
        </p:spPr>
      </p:pic>
      <p:pic>
        <p:nvPicPr>
          <p:cNvPr id="372766" name="Picture 30"/>
          <p:cNvPicPr>
            <a:picLocks noChangeAspect="1" noChangeArrowheads="1"/>
          </p:cNvPicPr>
          <p:nvPr/>
        </p:nvPicPr>
        <p:blipFill>
          <a:blip r:embed="rId6"/>
          <a:srcRect/>
          <a:stretch>
            <a:fillRect/>
          </a:stretch>
        </p:blipFill>
        <p:spPr bwMode="auto">
          <a:xfrm>
            <a:off x="762000" y="5334000"/>
            <a:ext cx="657225" cy="255588"/>
          </a:xfrm>
          <a:prstGeom prst="rect">
            <a:avLst/>
          </a:prstGeom>
          <a:noFill/>
          <a:ln w="12700" cap="sq">
            <a:noFill/>
            <a:miter lim="800000"/>
            <a:headEnd type="none" w="sm" len="sm"/>
            <a:tailEnd type="none" w="sm" len="sm"/>
          </a:ln>
          <a:effectLst/>
        </p:spPr>
      </p:pic>
      <p:sp>
        <p:nvSpPr>
          <p:cNvPr id="372758" name="Rectangle 22"/>
          <p:cNvSpPr>
            <a:spLocks noChangeArrowheads="1"/>
          </p:cNvSpPr>
          <p:nvPr/>
        </p:nvSpPr>
        <p:spPr bwMode="auto">
          <a:xfrm>
            <a:off x="609600" y="5257800"/>
            <a:ext cx="990600" cy="762000"/>
          </a:xfrm>
          <a:prstGeom prst="rect">
            <a:avLst/>
          </a:prstGeom>
          <a:solidFill>
            <a:srgbClr val="A4E5EE"/>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72758"/>
                                        </p:tgtEl>
                                      </p:cBhvr>
                                    </p:animEffect>
                                    <p:set>
                                      <p:cBhvr>
                                        <p:cTn id="7" dur="1" fill="hold">
                                          <p:stCondLst>
                                            <p:cond delay="499"/>
                                          </p:stCondLst>
                                        </p:cTn>
                                        <p:tgtEl>
                                          <p:spTgt spid="3727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72760"/>
                                        </p:tgtEl>
                                      </p:cBhvr>
                                    </p:animEffect>
                                    <p:set>
                                      <p:cBhvr>
                                        <p:cTn id="12" dur="1" fill="hold">
                                          <p:stCondLst>
                                            <p:cond delay="499"/>
                                          </p:stCondLst>
                                        </p:cTn>
                                        <p:tgtEl>
                                          <p:spTgt spid="3727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72761"/>
                                        </p:tgtEl>
                                      </p:cBhvr>
                                    </p:animEffect>
                                    <p:set>
                                      <p:cBhvr>
                                        <p:cTn id="17" dur="1" fill="hold">
                                          <p:stCondLst>
                                            <p:cond delay="499"/>
                                          </p:stCondLst>
                                        </p:cTn>
                                        <p:tgtEl>
                                          <p:spTgt spid="37276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72762"/>
                                        </p:tgtEl>
                                      </p:cBhvr>
                                    </p:animEffect>
                                    <p:set>
                                      <p:cBhvr>
                                        <p:cTn id="22" dur="1" fill="hold">
                                          <p:stCondLst>
                                            <p:cond delay="499"/>
                                          </p:stCondLst>
                                        </p:cTn>
                                        <p:tgtEl>
                                          <p:spTgt spid="372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60" grpId="0" animBg="1"/>
      <p:bldP spid="372761" grpId="0" animBg="1"/>
      <p:bldP spid="372762" grpId="0" animBg="1"/>
      <p:bldP spid="3727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33" name="Picture 21"/>
          <p:cNvPicPr>
            <a:picLocks noChangeAspect="1" noChangeArrowheads="1"/>
          </p:cNvPicPr>
          <p:nvPr/>
        </p:nvPicPr>
        <p:blipFill>
          <a:blip r:embed="rId3"/>
          <a:srcRect/>
          <a:stretch>
            <a:fillRect/>
          </a:stretch>
        </p:blipFill>
        <p:spPr bwMode="auto">
          <a:xfrm>
            <a:off x="1228725" y="1863725"/>
            <a:ext cx="6772275" cy="4765675"/>
          </a:xfrm>
          <a:prstGeom prst="rect">
            <a:avLst/>
          </a:prstGeom>
          <a:noFill/>
          <a:ln w="12700" cap="sq">
            <a:noFill/>
            <a:miter lim="800000"/>
            <a:headEnd type="none" w="sm" len="sm"/>
            <a:tailEnd type="none" w="sm" len="sm"/>
          </a:ln>
          <a:effectLst/>
        </p:spPr>
      </p:pic>
      <p:sp>
        <p:nvSpPr>
          <p:cNvPr id="371716" name="Text Box 4"/>
          <p:cNvSpPr txBox="1">
            <a:spLocks noChangeArrowheads="1"/>
          </p:cNvSpPr>
          <p:nvPr/>
        </p:nvSpPr>
        <p:spPr bwMode="auto">
          <a:xfrm>
            <a:off x="685800" y="1309688"/>
            <a:ext cx="8001000" cy="442912"/>
          </a:xfrm>
          <a:prstGeom prst="rect">
            <a:avLst/>
          </a:prstGeom>
          <a:noFill/>
          <a:ln w="12700">
            <a:noFill/>
            <a:miter lim="800000"/>
            <a:headEnd/>
            <a:tailEnd/>
          </a:ln>
          <a:effectLst/>
        </p:spPr>
        <p:txBody>
          <a:bodyPr>
            <a:spAutoFit/>
          </a:bodyPr>
          <a:lstStyle/>
          <a:p>
            <a:pPr marL="346075" indent="-346075" algn="l">
              <a:spcBef>
                <a:spcPct val="50000"/>
              </a:spcBef>
            </a:pPr>
            <a:r>
              <a:rPr lang="en-US" sz="2300" b="1">
                <a:solidFill>
                  <a:srgbClr val="000066"/>
                </a:solidFill>
                <a:latin typeface="Arial" charset="0"/>
                <a:cs typeface="Arial" charset="0"/>
              </a:rPr>
              <a:t>Posting </a:t>
            </a:r>
            <a:r>
              <a:rPr lang="en-US" sz="2300">
                <a:latin typeface="Arial" charset="0"/>
                <a:cs typeface="Arial" charset="0"/>
              </a:rPr>
              <a:t>– Transferring amounts from journal to ledger. </a:t>
            </a:r>
          </a:p>
        </p:txBody>
      </p:sp>
      <p:sp>
        <p:nvSpPr>
          <p:cNvPr id="371728" name="Rectangle 1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71730" name="Text Box 18"/>
          <p:cNvSpPr txBox="1">
            <a:spLocks noChangeArrowheads="1"/>
          </p:cNvSpPr>
          <p:nvPr/>
        </p:nvSpPr>
        <p:spPr bwMode="auto">
          <a:xfrm>
            <a:off x="8001000" y="6461125"/>
            <a:ext cx="9906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p>
        </p:txBody>
      </p:sp>
      <p:sp>
        <p:nvSpPr>
          <p:cNvPr id="371732" name="Text Box 20"/>
          <p:cNvSpPr txBox="1">
            <a:spLocks noChangeArrowheads="1"/>
          </p:cNvSpPr>
          <p:nvPr/>
        </p:nvSpPr>
        <p:spPr bwMode="auto">
          <a:xfrm>
            <a:off x="7239000" y="2057400"/>
            <a:ext cx="13716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3-8</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5" name="Text Box 7"/>
          <p:cNvSpPr txBox="1">
            <a:spLocks noChangeArrowheads="1"/>
          </p:cNvSpPr>
          <p:nvPr/>
        </p:nvSpPr>
        <p:spPr bwMode="auto">
          <a:xfrm>
            <a:off x="685800" y="1371600"/>
            <a:ext cx="8001000" cy="488950"/>
          </a:xfrm>
          <a:prstGeom prst="rect">
            <a:avLst/>
          </a:prstGeom>
          <a:noFill/>
          <a:ln w="12700">
            <a:noFill/>
            <a:miter lim="800000"/>
            <a:headEnd/>
            <a:tailEnd/>
          </a:ln>
          <a:effectLst/>
        </p:spPr>
        <p:txBody>
          <a:bodyPr>
            <a:spAutoFit/>
          </a:bodyPr>
          <a:lstStyle/>
          <a:p>
            <a:pPr algn="l">
              <a:spcBef>
                <a:spcPct val="50000"/>
              </a:spcBef>
            </a:pPr>
            <a:r>
              <a:rPr lang="en-US" sz="2600" b="1">
                <a:solidFill>
                  <a:srgbClr val="800000"/>
                </a:solidFill>
                <a:latin typeface="Arial" charset="0"/>
                <a:cs typeface="Arial" charset="0"/>
              </a:rPr>
              <a:t>Expanded Example</a:t>
            </a:r>
            <a:endParaRPr lang="en-US" sz="2600">
              <a:solidFill>
                <a:srgbClr val="800000"/>
              </a:solidFill>
              <a:latin typeface="Arial" charset="0"/>
              <a:cs typeface="Arial" charset="0"/>
            </a:endParaRPr>
          </a:p>
        </p:txBody>
      </p:sp>
      <p:sp>
        <p:nvSpPr>
          <p:cNvPr id="309260" name="Text Box 12"/>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
        <p:nvSpPr>
          <p:cNvPr id="309262" name="Rectangle 1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09263" name="Rectangle 15"/>
          <p:cNvSpPr>
            <a:spLocks noChangeArrowheads="1"/>
          </p:cNvSpPr>
          <p:nvPr/>
        </p:nvSpPr>
        <p:spPr bwMode="auto">
          <a:xfrm>
            <a:off x="685800" y="1966913"/>
            <a:ext cx="8077200" cy="1585912"/>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200">
                <a:latin typeface="Arial" charset="0"/>
              </a:rPr>
              <a:t>The purpose of transaction analysis is </a:t>
            </a:r>
          </a:p>
          <a:p>
            <a:pPr marL="685800" lvl="1" indent="-457200" algn="l">
              <a:lnSpc>
                <a:spcPct val="115000"/>
              </a:lnSpc>
              <a:spcBef>
                <a:spcPct val="50000"/>
              </a:spcBef>
              <a:buFontTx/>
              <a:buAutoNum type="arabicParenBoth"/>
            </a:pPr>
            <a:r>
              <a:rPr lang="en-US" sz="2200">
                <a:latin typeface="Arial" charset="0"/>
              </a:rPr>
              <a:t>to identify the type of account involved, and </a:t>
            </a:r>
          </a:p>
          <a:p>
            <a:pPr marL="685800" lvl="1" indent="-457200" algn="l">
              <a:lnSpc>
                <a:spcPct val="115000"/>
              </a:lnSpc>
              <a:spcBef>
                <a:spcPct val="50000"/>
              </a:spcBef>
              <a:buFontTx/>
              <a:buAutoNum type="arabicParenBoth"/>
            </a:pPr>
            <a:r>
              <a:rPr lang="en-US" sz="2200">
                <a:latin typeface="Arial" charset="0"/>
              </a:rPr>
              <a:t>to determine whether a debit or a credit is required.</a:t>
            </a:r>
          </a:p>
        </p:txBody>
      </p:sp>
      <p:sp>
        <p:nvSpPr>
          <p:cNvPr id="309264" name="Rectangle 16"/>
          <p:cNvSpPr>
            <a:spLocks noChangeArrowheads="1"/>
          </p:cNvSpPr>
          <p:nvPr/>
        </p:nvSpPr>
        <p:spPr bwMode="auto">
          <a:xfrm>
            <a:off x="685800" y="4038600"/>
            <a:ext cx="8077200" cy="1173163"/>
          </a:xfrm>
          <a:prstGeom prst="rect">
            <a:avLst/>
          </a:prstGeom>
          <a:solidFill>
            <a:srgbClr val="FFFF99"/>
          </a:solidFill>
          <a:ln w="28575" cap="sq" algn="ctr">
            <a:solidFill>
              <a:srgbClr val="800000"/>
            </a:solidFill>
            <a:miter lim="800000"/>
            <a:headEnd type="none" w="sm" len="sm"/>
            <a:tailEnd type="none" w="sm" len="sm"/>
          </a:ln>
          <a:effectLst/>
        </p:spPr>
        <p:txBody>
          <a:bodyPr>
            <a:spAutoFit/>
          </a:bodyPr>
          <a:lstStyle/>
          <a:p>
            <a:pPr algn="l">
              <a:lnSpc>
                <a:spcPct val="115000"/>
              </a:lnSpc>
              <a:spcBef>
                <a:spcPct val="50000"/>
              </a:spcBef>
            </a:pPr>
            <a:r>
              <a:rPr lang="en-US" sz="2000">
                <a:latin typeface="Arial" charset="0"/>
              </a:rPr>
              <a:t>Keep in mind that every journal entry affects one or more of the following items: assets, liabilities, stockholders’ equity, revenues, or expense.</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77859" name="Text Box 3"/>
          <p:cNvSpPr txBox="1">
            <a:spLocks noChangeArrowheads="1"/>
          </p:cNvSpPr>
          <p:nvPr/>
        </p:nvSpPr>
        <p:spPr bwMode="auto">
          <a:xfrm>
            <a:off x="609600" y="1295400"/>
            <a:ext cx="8077200" cy="1196975"/>
          </a:xfrm>
          <a:prstGeom prst="rect">
            <a:avLst/>
          </a:prstGeom>
          <a:noFill/>
          <a:ln w="12700">
            <a:noFill/>
            <a:miter lim="800000"/>
            <a:headEnd/>
            <a:tailEnd/>
          </a:ln>
          <a:effectLst/>
        </p:spPr>
        <p:txBody>
          <a:bodyPr>
            <a:spAutoFit/>
          </a:bodyPr>
          <a:lstStyle/>
          <a:p>
            <a:pPr marL="457200" indent="-457200" algn="l">
              <a:lnSpc>
                <a:spcPct val="110000"/>
              </a:lnSpc>
              <a:spcBef>
                <a:spcPct val="50000"/>
              </a:spcBef>
            </a:pPr>
            <a:r>
              <a:rPr lang="en-US" sz="2200" b="1">
                <a:latin typeface="Arial" charset="0"/>
              </a:rPr>
              <a:t>1. 	</a:t>
            </a:r>
            <a:r>
              <a:rPr lang="en-US" sz="2200">
                <a:latin typeface="Arial" charset="0"/>
              </a:rPr>
              <a:t>October 1:  Stockholders invest $100,000 cash in an advertising venture to be known as Pioneer Advertising Agency Inc.</a:t>
            </a:r>
          </a:p>
        </p:txBody>
      </p:sp>
      <p:sp>
        <p:nvSpPr>
          <p:cNvPr id="377861" name="Text Box 5"/>
          <p:cNvSpPr txBox="1">
            <a:spLocks noChangeArrowheads="1"/>
          </p:cNvSpPr>
          <p:nvPr/>
        </p:nvSpPr>
        <p:spPr bwMode="auto">
          <a:xfrm>
            <a:off x="2209800" y="3125788"/>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Common stock</a:t>
            </a:r>
          </a:p>
        </p:txBody>
      </p:sp>
      <p:sp>
        <p:nvSpPr>
          <p:cNvPr id="377862" name="Text Box 6"/>
          <p:cNvSpPr txBox="1">
            <a:spLocks noChangeArrowheads="1"/>
          </p:cNvSpPr>
          <p:nvPr/>
        </p:nvSpPr>
        <p:spPr bwMode="auto">
          <a:xfrm>
            <a:off x="6934200" y="31257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100,000</a:t>
            </a:r>
          </a:p>
        </p:txBody>
      </p:sp>
      <p:sp>
        <p:nvSpPr>
          <p:cNvPr id="377863" name="Text Box 7"/>
          <p:cNvSpPr txBox="1">
            <a:spLocks noChangeArrowheads="1"/>
          </p:cNvSpPr>
          <p:nvPr/>
        </p:nvSpPr>
        <p:spPr bwMode="auto">
          <a:xfrm>
            <a:off x="21336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Cash</a:t>
            </a:r>
          </a:p>
        </p:txBody>
      </p:sp>
      <p:sp>
        <p:nvSpPr>
          <p:cNvPr id="377864" name="Text Box 8"/>
          <p:cNvSpPr txBox="1">
            <a:spLocks noChangeArrowheads="1"/>
          </p:cNvSpPr>
          <p:nvPr/>
        </p:nvSpPr>
        <p:spPr bwMode="auto">
          <a:xfrm>
            <a:off x="5486400" y="26670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100,000</a:t>
            </a:r>
          </a:p>
        </p:txBody>
      </p:sp>
      <p:sp>
        <p:nvSpPr>
          <p:cNvPr id="377865" name="Text Box 9"/>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1</a:t>
            </a:r>
          </a:p>
        </p:txBody>
      </p:sp>
      <p:sp>
        <p:nvSpPr>
          <p:cNvPr id="377867" name="Line 11"/>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68" name="Text Box 12"/>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7869" name="Text Box 13"/>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7870" name="Line 14"/>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71" name="Line 15"/>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72" name="Text Box 16"/>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77873" name="Text Box 17"/>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77874" name="Text Box 18"/>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77875" name="Line 19"/>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76" name="Text Box 20"/>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7877" name="Text Box 21"/>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7878" name="Line 22"/>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79" name="Text Box 23"/>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Common Stock</a:t>
            </a:r>
          </a:p>
        </p:txBody>
      </p:sp>
      <p:sp>
        <p:nvSpPr>
          <p:cNvPr id="377880" name="Line 24"/>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7882" name="Rectangle 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77883" name="Text Box 27"/>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7865"/>
                                        </p:tgtEl>
                                        <p:attrNameLst>
                                          <p:attrName>style.visibility</p:attrName>
                                        </p:attrNameLst>
                                      </p:cBhvr>
                                      <p:to>
                                        <p:strVal val="visible"/>
                                      </p:to>
                                    </p:set>
                                    <p:animEffect transition="in" filter="wipe(left)">
                                      <p:cBhvr>
                                        <p:cTn id="7" dur="500"/>
                                        <p:tgtEl>
                                          <p:spTgt spid="3778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7863"/>
                                        </p:tgtEl>
                                        <p:attrNameLst>
                                          <p:attrName>style.visibility</p:attrName>
                                        </p:attrNameLst>
                                      </p:cBhvr>
                                      <p:to>
                                        <p:strVal val="visible"/>
                                      </p:to>
                                    </p:set>
                                    <p:animEffect transition="in" filter="wipe(left)">
                                      <p:cBhvr>
                                        <p:cTn id="12" dur="500"/>
                                        <p:tgtEl>
                                          <p:spTgt spid="37786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7864"/>
                                        </p:tgtEl>
                                        <p:attrNameLst>
                                          <p:attrName>style.visibility</p:attrName>
                                        </p:attrNameLst>
                                      </p:cBhvr>
                                      <p:to>
                                        <p:strVal val="visible"/>
                                      </p:to>
                                    </p:set>
                                    <p:animEffect transition="in" filter="wipe(left)">
                                      <p:cBhvr>
                                        <p:cTn id="16" dur="500"/>
                                        <p:tgtEl>
                                          <p:spTgt spid="3778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7861"/>
                                        </p:tgtEl>
                                        <p:attrNameLst>
                                          <p:attrName>style.visibility</p:attrName>
                                        </p:attrNameLst>
                                      </p:cBhvr>
                                      <p:to>
                                        <p:strVal val="visible"/>
                                      </p:to>
                                    </p:set>
                                    <p:animEffect transition="in" filter="wipe(left)">
                                      <p:cBhvr>
                                        <p:cTn id="21" dur="500"/>
                                        <p:tgtEl>
                                          <p:spTgt spid="37786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77862"/>
                                        </p:tgtEl>
                                        <p:attrNameLst>
                                          <p:attrName>style.visibility</p:attrName>
                                        </p:attrNameLst>
                                      </p:cBhvr>
                                      <p:to>
                                        <p:strVal val="visible"/>
                                      </p:to>
                                    </p:set>
                                    <p:animEffect transition="in" filter="wipe(left)">
                                      <p:cBhvr>
                                        <p:cTn id="25" dur="500"/>
                                        <p:tgtEl>
                                          <p:spTgt spid="3778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7872"/>
                                        </p:tgtEl>
                                        <p:attrNameLst>
                                          <p:attrName>style.visibility</p:attrName>
                                        </p:attrNameLst>
                                      </p:cBhvr>
                                      <p:to>
                                        <p:strVal val="visible"/>
                                      </p:to>
                                    </p:set>
                                    <p:animEffect transition="in" filter="wipe(left)">
                                      <p:cBhvr>
                                        <p:cTn id="30" dur="500"/>
                                        <p:tgtEl>
                                          <p:spTgt spid="37787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7873"/>
                                        </p:tgtEl>
                                        <p:attrNameLst>
                                          <p:attrName>style.visibility</p:attrName>
                                        </p:attrNameLst>
                                      </p:cBhvr>
                                      <p:to>
                                        <p:strVal val="visible"/>
                                      </p:to>
                                    </p:set>
                                    <p:animEffect transition="in" filter="wipe(left)">
                                      <p:cBhvr>
                                        <p:cTn id="35" dur="500"/>
                                        <p:tgtEl>
                                          <p:spTgt spid="3778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7879"/>
                                        </p:tgtEl>
                                        <p:attrNameLst>
                                          <p:attrName>style.visibility</p:attrName>
                                        </p:attrNameLst>
                                      </p:cBhvr>
                                      <p:to>
                                        <p:strVal val="visible"/>
                                      </p:to>
                                    </p:set>
                                    <p:animEffect transition="in" filter="wipe(left)">
                                      <p:cBhvr>
                                        <p:cTn id="40" dur="500"/>
                                        <p:tgtEl>
                                          <p:spTgt spid="37787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7874"/>
                                        </p:tgtEl>
                                        <p:attrNameLst>
                                          <p:attrName>style.visibility</p:attrName>
                                        </p:attrNameLst>
                                      </p:cBhvr>
                                      <p:to>
                                        <p:strVal val="visible"/>
                                      </p:to>
                                    </p:set>
                                    <p:animEffect transition="in" filter="wipe(left)">
                                      <p:cBhvr>
                                        <p:cTn id="45" dur="500"/>
                                        <p:tgtEl>
                                          <p:spTgt spid="37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1" grpId="0" autoUpdateAnimBg="0"/>
      <p:bldP spid="377862" grpId="0" autoUpdateAnimBg="0"/>
      <p:bldP spid="377863" grpId="0" autoUpdateAnimBg="0"/>
      <p:bldP spid="377864" grpId="0" autoUpdateAnimBg="0"/>
      <p:bldP spid="377865" grpId="0" autoUpdateAnimBg="0"/>
      <p:bldP spid="377872" grpId="0" autoUpdateAnimBg="0"/>
      <p:bldP spid="377873" grpId="0" animBg="1" autoUpdateAnimBg="0"/>
      <p:bldP spid="377874" grpId="0" animBg="1" autoUpdateAnimBg="0"/>
      <p:bldP spid="37787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Text Box 1029"/>
          <p:cNvSpPr txBox="1">
            <a:spLocks noChangeArrowheads="1"/>
          </p:cNvSpPr>
          <p:nvPr/>
        </p:nvSpPr>
        <p:spPr bwMode="auto">
          <a:xfrm>
            <a:off x="762000" y="2073275"/>
            <a:ext cx="7162800" cy="1477963"/>
          </a:xfrm>
          <a:prstGeom prst="rect">
            <a:avLst/>
          </a:prstGeom>
          <a:noFill/>
          <a:ln w="28575" cap="sq">
            <a:noFill/>
            <a:miter lim="800000"/>
            <a:headEnd type="none" w="sm" len="sm"/>
            <a:tailEnd type="none" w="sm" len="sm"/>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2300">
                <a:latin typeface="Arial" charset="0"/>
              </a:rPr>
              <a:t>Collects and processes transaction data.</a:t>
            </a:r>
          </a:p>
          <a:p>
            <a:pPr marL="685800" lvl="1" indent="-457200" algn="l">
              <a:lnSpc>
                <a:spcPct val="115000"/>
              </a:lnSpc>
              <a:spcBef>
                <a:spcPct val="50000"/>
              </a:spcBef>
              <a:buClr>
                <a:srgbClr val="800000"/>
              </a:buClr>
              <a:buSzPct val="80000"/>
              <a:buFont typeface="Wingdings" pitchFamily="2" charset="2"/>
              <a:buChar char="u"/>
            </a:pPr>
            <a:r>
              <a:rPr lang="en-US" sz="2300">
                <a:latin typeface="Arial" charset="0"/>
              </a:rPr>
              <a:t>Disseminates the information to interested parties.</a:t>
            </a:r>
          </a:p>
        </p:txBody>
      </p:sp>
      <p:sp>
        <p:nvSpPr>
          <p:cNvPr id="207879" name="Rectangle 1031"/>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Accounting Information System</a:t>
            </a:r>
          </a:p>
        </p:txBody>
      </p:sp>
      <p:sp>
        <p:nvSpPr>
          <p:cNvPr id="207880" name="Text Box 1032"/>
          <p:cNvSpPr txBox="1">
            <a:spLocks noChangeArrowheads="1"/>
          </p:cNvSpPr>
          <p:nvPr/>
        </p:nvSpPr>
        <p:spPr bwMode="auto">
          <a:xfrm>
            <a:off x="762000" y="1371600"/>
            <a:ext cx="7620000" cy="582613"/>
          </a:xfrm>
          <a:prstGeom prst="rect">
            <a:avLst/>
          </a:prstGeom>
          <a:noFill/>
          <a:ln w="28575" cap="sq">
            <a:noFill/>
            <a:miter lim="800000"/>
            <a:headEnd type="none" w="sm" len="sm"/>
            <a:tailEnd type="none" w="sm" len="sm"/>
          </a:ln>
          <a:effectLst/>
        </p:spPr>
        <p:txBody>
          <a:bodyPr>
            <a:spAutoFit/>
          </a:bodyPr>
          <a:lstStyle/>
          <a:p>
            <a:pPr marL="350838" indent="-350838" algn="l">
              <a:lnSpc>
                <a:spcPct val="115000"/>
              </a:lnSpc>
              <a:spcBef>
                <a:spcPct val="30000"/>
              </a:spcBef>
              <a:buSzPct val="80000"/>
            </a:pPr>
            <a:r>
              <a:rPr lang="en-US" sz="2800" b="1">
                <a:solidFill>
                  <a:srgbClr val="800000"/>
                </a:solidFill>
                <a:latin typeface="Arial" charset="0"/>
              </a:rPr>
              <a:t>Accounting Information System</a:t>
            </a:r>
            <a:r>
              <a:rPr lang="en-US" sz="2800" b="1">
                <a:latin typeface="Arial" charset="0"/>
              </a:rPr>
              <a:t> (</a:t>
            </a:r>
            <a:r>
              <a:rPr lang="en-US" sz="2800" b="1">
                <a:solidFill>
                  <a:srgbClr val="990000"/>
                </a:solidFill>
                <a:latin typeface="Arial" charset="0"/>
              </a:rPr>
              <a:t>AIS</a:t>
            </a:r>
            <a:r>
              <a:rPr lang="en-US" sz="2800" b="1">
                <a:latin typeface="Arial" charset="0"/>
              </a:rPr>
              <a:t>)</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78883" name="Text Box 3"/>
          <p:cNvSpPr txBox="1">
            <a:spLocks noChangeArrowheads="1"/>
          </p:cNvSpPr>
          <p:nvPr/>
        </p:nvSpPr>
        <p:spPr bwMode="auto">
          <a:xfrm>
            <a:off x="609600" y="1295400"/>
            <a:ext cx="8077200" cy="11969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2. 	October 1:  Pioneer Advertising purchases office equipment costing $50,000 by signing a 3-month, 12%, $50,000 note payable.</a:t>
            </a:r>
          </a:p>
        </p:txBody>
      </p:sp>
      <p:sp>
        <p:nvSpPr>
          <p:cNvPr id="378884" name="Text Box 4"/>
          <p:cNvSpPr txBox="1">
            <a:spLocks noChangeArrowheads="1"/>
          </p:cNvSpPr>
          <p:nvPr/>
        </p:nvSpPr>
        <p:spPr bwMode="auto">
          <a:xfrm>
            <a:off x="2209800" y="3125788"/>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Notes payable</a:t>
            </a:r>
          </a:p>
        </p:txBody>
      </p:sp>
      <p:sp>
        <p:nvSpPr>
          <p:cNvPr id="378885" name="Text Box 5"/>
          <p:cNvSpPr txBox="1">
            <a:spLocks noChangeArrowheads="1"/>
          </p:cNvSpPr>
          <p:nvPr/>
        </p:nvSpPr>
        <p:spPr bwMode="auto">
          <a:xfrm>
            <a:off x="6934200" y="31257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50,000</a:t>
            </a:r>
          </a:p>
        </p:txBody>
      </p:sp>
      <p:sp>
        <p:nvSpPr>
          <p:cNvPr id="378886" name="Text Box 6"/>
          <p:cNvSpPr txBox="1">
            <a:spLocks noChangeArrowheads="1"/>
          </p:cNvSpPr>
          <p:nvPr/>
        </p:nvSpPr>
        <p:spPr bwMode="auto">
          <a:xfrm>
            <a:off x="21336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Equipment</a:t>
            </a:r>
          </a:p>
        </p:txBody>
      </p:sp>
      <p:sp>
        <p:nvSpPr>
          <p:cNvPr id="378887" name="Text Box 7"/>
          <p:cNvSpPr txBox="1">
            <a:spLocks noChangeArrowheads="1"/>
          </p:cNvSpPr>
          <p:nvPr/>
        </p:nvSpPr>
        <p:spPr bwMode="auto">
          <a:xfrm>
            <a:off x="5486400" y="26670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50,000</a:t>
            </a:r>
          </a:p>
        </p:txBody>
      </p:sp>
      <p:sp>
        <p:nvSpPr>
          <p:cNvPr id="378888" name="Text Box 8"/>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1</a:t>
            </a:r>
          </a:p>
        </p:txBody>
      </p:sp>
      <p:sp>
        <p:nvSpPr>
          <p:cNvPr id="378890"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891"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8892"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8893"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894"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895"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Equipment</a:t>
            </a:r>
          </a:p>
        </p:txBody>
      </p:sp>
      <p:sp>
        <p:nvSpPr>
          <p:cNvPr id="378896"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50,000</a:t>
            </a:r>
          </a:p>
        </p:txBody>
      </p:sp>
      <p:sp>
        <p:nvSpPr>
          <p:cNvPr id="378897" name="Text Box 17"/>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50,000</a:t>
            </a:r>
          </a:p>
        </p:txBody>
      </p:sp>
      <p:sp>
        <p:nvSpPr>
          <p:cNvPr id="378898"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899"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8900"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8901"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902" name="Text Box 22"/>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Notes Payable</a:t>
            </a:r>
          </a:p>
        </p:txBody>
      </p:sp>
      <p:sp>
        <p:nvSpPr>
          <p:cNvPr id="378903"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8904"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78905" name="Text Box 25"/>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88"/>
                                        </p:tgtEl>
                                        <p:attrNameLst>
                                          <p:attrName>style.visibility</p:attrName>
                                        </p:attrNameLst>
                                      </p:cBhvr>
                                      <p:to>
                                        <p:strVal val="visible"/>
                                      </p:to>
                                    </p:set>
                                    <p:animEffect transition="in" filter="wipe(left)">
                                      <p:cBhvr>
                                        <p:cTn id="7" dur="500"/>
                                        <p:tgtEl>
                                          <p:spTgt spid="3788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886"/>
                                        </p:tgtEl>
                                        <p:attrNameLst>
                                          <p:attrName>style.visibility</p:attrName>
                                        </p:attrNameLst>
                                      </p:cBhvr>
                                      <p:to>
                                        <p:strVal val="visible"/>
                                      </p:to>
                                    </p:set>
                                    <p:animEffect transition="in" filter="wipe(left)">
                                      <p:cBhvr>
                                        <p:cTn id="12" dur="500"/>
                                        <p:tgtEl>
                                          <p:spTgt spid="37888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8887"/>
                                        </p:tgtEl>
                                        <p:attrNameLst>
                                          <p:attrName>style.visibility</p:attrName>
                                        </p:attrNameLst>
                                      </p:cBhvr>
                                      <p:to>
                                        <p:strVal val="visible"/>
                                      </p:to>
                                    </p:set>
                                    <p:animEffect transition="in" filter="wipe(left)">
                                      <p:cBhvr>
                                        <p:cTn id="16" dur="500"/>
                                        <p:tgtEl>
                                          <p:spTgt spid="3788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8884"/>
                                        </p:tgtEl>
                                        <p:attrNameLst>
                                          <p:attrName>style.visibility</p:attrName>
                                        </p:attrNameLst>
                                      </p:cBhvr>
                                      <p:to>
                                        <p:strVal val="visible"/>
                                      </p:to>
                                    </p:set>
                                    <p:animEffect transition="in" filter="wipe(left)">
                                      <p:cBhvr>
                                        <p:cTn id="21" dur="500"/>
                                        <p:tgtEl>
                                          <p:spTgt spid="37888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78885"/>
                                        </p:tgtEl>
                                        <p:attrNameLst>
                                          <p:attrName>style.visibility</p:attrName>
                                        </p:attrNameLst>
                                      </p:cBhvr>
                                      <p:to>
                                        <p:strVal val="visible"/>
                                      </p:to>
                                    </p:set>
                                    <p:animEffect transition="in" filter="wipe(left)">
                                      <p:cBhvr>
                                        <p:cTn id="25" dur="500"/>
                                        <p:tgtEl>
                                          <p:spTgt spid="3788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8895"/>
                                        </p:tgtEl>
                                        <p:attrNameLst>
                                          <p:attrName>style.visibility</p:attrName>
                                        </p:attrNameLst>
                                      </p:cBhvr>
                                      <p:to>
                                        <p:strVal val="visible"/>
                                      </p:to>
                                    </p:set>
                                    <p:animEffect transition="in" filter="wipe(left)">
                                      <p:cBhvr>
                                        <p:cTn id="30" dur="500"/>
                                        <p:tgtEl>
                                          <p:spTgt spid="37889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8896"/>
                                        </p:tgtEl>
                                        <p:attrNameLst>
                                          <p:attrName>style.visibility</p:attrName>
                                        </p:attrNameLst>
                                      </p:cBhvr>
                                      <p:to>
                                        <p:strVal val="visible"/>
                                      </p:to>
                                    </p:set>
                                    <p:animEffect transition="in" filter="wipe(left)">
                                      <p:cBhvr>
                                        <p:cTn id="35" dur="500"/>
                                        <p:tgtEl>
                                          <p:spTgt spid="37889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8902"/>
                                        </p:tgtEl>
                                        <p:attrNameLst>
                                          <p:attrName>style.visibility</p:attrName>
                                        </p:attrNameLst>
                                      </p:cBhvr>
                                      <p:to>
                                        <p:strVal val="visible"/>
                                      </p:to>
                                    </p:set>
                                    <p:animEffect transition="in" filter="wipe(left)">
                                      <p:cBhvr>
                                        <p:cTn id="40" dur="500"/>
                                        <p:tgtEl>
                                          <p:spTgt spid="37890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8897"/>
                                        </p:tgtEl>
                                        <p:attrNameLst>
                                          <p:attrName>style.visibility</p:attrName>
                                        </p:attrNameLst>
                                      </p:cBhvr>
                                      <p:to>
                                        <p:strVal val="visible"/>
                                      </p:to>
                                    </p:set>
                                    <p:animEffect transition="in" filter="wipe(left)">
                                      <p:cBhvr>
                                        <p:cTn id="45" dur="500"/>
                                        <p:tgtEl>
                                          <p:spTgt spid="37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utoUpdateAnimBg="0"/>
      <p:bldP spid="378885" grpId="0" autoUpdateAnimBg="0"/>
      <p:bldP spid="378886" grpId="0" autoUpdateAnimBg="0"/>
      <p:bldP spid="378887" grpId="0" autoUpdateAnimBg="0"/>
      <p:bldP spid="378888" grpId="0" autoUpdateAnimBg="0"/>
      <p:bldP spid="378895" grpId="0" autoUpdateAnimBg="0"/>
      <p:bldP spid="378896" grpId="0" animBg="1" autoUpdateAnimBg="0"/>
      <p:bldP spid="378897" grpId="0" animBg="1" autoUpdateAnimBg="0"/>
      <p:bldP spid="3789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79907" name="Text Box 3"/>
          <p:cNvSpPr txBox="1">
            <a:spLocks noChangeArrowheads="1"/>
          </p:cNvSpPr>
          <p:nvPr/>
        </p:nvSpPr>
        <p:spPr bwMode="auto">
          <a:xfrm>
            <a:off x="609600" y="1295400"/>
            <a:ext cx="8077200" cy="11969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3. 	October 2:  Pioneer Advertising receives a $12,000 cash advance from KC, a client, for advertising services that are expected to be completed by December 31.</a:t>
            </a:r>
          </a:p>
        </p:txBody>
      </p:sp>
      <p:sp>
        <p:nvSpPr>
          <p:cNvPr id="379908" name="Text Box 4"/>
          <p:cNvSpPr txBox="1">
            <a:spLocks noChangeArrowheads="1"/>
          </p:cNvSpPr>
          <p:nvPr/>
        </p:nvSpPr>
        <p:spPr bwMode="auto">
          <a:xfrm>
            <a:off x="2209800" y="3125788"/>
            <a:ext cx="4114800" cy="427037"/>
          </a:xfrm>
          <a:prstGeom prst="rect">
            <a:avLst/>
          </a:prstGeom>
          <a:noFill/>
          <a:ln w="28575">
            <a:noFill/>
            <a:miter lim="800000"/>
            <a:headEnd/>
            <a:tailEnd/>
          </a:ln>
          <a:effectLst/>
        </p:spPr>
        <p:txBody>
          <a:bodyPr>
            <a:spAutoFit/>
          </a:bodyPr>
          <a:lstStyle/>
          <a:p>
            <a:pPr marL="342900" algn="l">
              <a:spcBef>
                <a:spcPct val="50000"/>
              </a:spcBef>
            </a:pPr>
            <a:r>
              <a:rPr lang="en-US" sz="2200">
                <a:latin typeface="Arial" charset="0"/>
                <a:cs typeface="Arial" charset="0"/>
              </a:rPr>
              <a:t>Unearned service revenue</a:t>
            </a:r>
          </a:p>
        </p:txBody>
      </p:sp>
      <p:sp>
        <p:nvSpPr>
          <p:cNvPr id="379909" name="Text Box 5"/>
          <p:cNvSpPr txBox="1">
            <a:spLocks noChangeArrowheads="1"/>
          </p:cNvSpPr>
          <p:nvPr/>
        </p:nvSpPr>
        <p:spPr bwMode="auto">
          <a:xfrm>
            <a:off x="6934200" y="31257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12,000</a:t>
            </a:r>
          </a:p>
        </p:txBody>
      </p:sp>
      <p:sp>
        <p:nvSpPr>
          <p:cNvPr id="379910" name="Text Box 6"/>
          <p:cNvSpPr txBox="1">
            <a:spLocks noChangeArrowheads="1"/>
          </p:cNvSpPr>
          <p:nvPr/>
        </p:nvSpPr>
        <p:spPr bwMode="auto">
          <a:xfrm>
            <a:off x="21336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Cash</a:t>
            </a:r>
          </a:p>
        </p:txBody>
      </p:sp>
      <p:sp>
        <p:nvSpPr>
          <p:cNvPr id="379911" name="Text Box 7"/>
          <p:cNvSpPr txBox="1">
            <a:spLocks noChangeArrowheads="1"/>
          </p:cNvSpPr>
          <p:nvPr/>
        </p:nvSpPr>
        <p:spPr bwMode="auto">
          <a:xfrm>
            <a:off x="5486400" y="26670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12,000</a:t>
            </a:r>
          </a:p>
        </p:txBody>
      </p:sp>
      <p:sp>
        <p:nvSpPr>
          <p:cNvPr id="379912" name="Text Box 8"/>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2</a:t>
            </a:r>
          </a:p>
        </p:txBody>
      </p:sp>
      <p:sp>
        <p:nvSpPr>
          <p:cNvPr id="379914"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15"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9916"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9917"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18"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19"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79920"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79921" name="Text Box 17"/>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79922"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23"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79924"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79925"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26" name="Text Box 22"/>
          <p:cNvSpPr txBox="1">
            <a:spLocks noChangeArrowheads="1"/>
          </p:cNvSpPr>
          <p:nvPr/>
        </p:nvSpPr>
        <p:spPr bwMode="auto">
          <a:xfrm>
            <a:off x="5029200" y="4038600"/>
            <a:ext cx="32766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Unearned Service Revenue</a:t>
            </a:r>
          </a:p>
        </p:txBody>
      </p:sp>
      <p:sp>
        <p:nvSpPr>
          <p:cNvPr id="379927"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79928"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79929" name="Text Box 25"/>
          <p:cNvSpPr txBox="1">
            <a:spLocks noChangeArrowheads="1"/>
          </p:cNvSpPr>
          <p:nvPr/>
        </p:nvSpPr>
        <p:spPr bwMode="auto">
          <a:xfrm>
            <a:off x="12192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79930" name="Text Box 26"/>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wipe(left)">
                                      <p:cBhvr>
                                        <p:cTn id="7" dur="500"/>
                                        <p:tgtEl>
                                          <p:spTgt spid="3799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9910"/>
                                        </p:tgtEl>
                                        <p:attrNameLst>
                                          <p:attrName>style.visibility</p:attrName>
                                        </p:attrNameLst>
                                      </p:cBhvr>
                                      <p:to>
                                        <p:strVal val="visible"/>
                                      </p:to>
                                    </p:set>
                                    <p:animEffect transition="in" filter="wipe(left)">
                                      <p:cBhvr>
                                        <p:cTn id="12" dur="500"/>
                                        <p:tgtEl>
                                          <p:spTgt spid="3799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9911"/>
                                        </p:tgtEl>
                                        <p:attrNameLst>
                                          <p:attrName>style.visibility</p:attrName>
                                        </p:attrNameLst>
                                      </p:cBhvr>
                                      <p:to>
                                        <p:strVal val="visible"/>
                                      </p:to>
                                    </p:set>
                                    <p:animEffect transition="in" filter="wipe(left)">
                                      <p:cBhvr>
                                        <p:cTn id="16" dur="500"/>
                                        <p:tgtEl>
                                          <p:spTgt spid="3799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9908"/>
                                        </p:tgtEl>
                                        <p:attrNameLst>
                                          <p:attrName>style.visibility</p:attrName>
                                        </p:attrNameLst>
                                      </p:cBhvr>
                                      <p:to>
                                        <p:strVal val="visible"/>
                                      </p:to>
                                    </p:set>
                                    <p:animEffect transition="in" filter="wipe(left)">
                                      <p:cBhvr>
                                        <p:cTn id="21" dur="500"/>
                                        <p:tgtEl>
                                          <p:spTgt spid="37990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79909"/>
                                        </p:tgtEl>
                                        <p:attrNameLst>
                                          <p:attrName>style.visibility</p:attrName>
                                        </p:attrNameLst>
                                      </p:cBhvr>
                                      <p:to>
                                        <p:strVal val="visible"/>
                                      </p:to>
                                    </p:set>
                                    <p:animEffect transition="in" filter="wipe(left)">
                                      <p:cBhvr>
                                        <p:cTn id="25" dur="500"/>
                                        <p:tgtEl>
                                          <p:spTgt spid="37990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9929"/>
                                        </p:tgtEl>
                                        <p:attrNameLst>
                                          <p:attrName>style.visibility</p:attrName>
                                        </p:attrNameLst>
                                      </p:cBhvr>
                                      <p:to>
                                        <p:strVal val="visible"/>
                                      </p:to>
                                    </p:set>
                                    <p:animEffect transition="in" filter="wipe(left)">
                                      <p:cBhvr>
                                        <p:cTn id="30" dur="500"/>
                                        <p:tgtEl>
                                          <p:spTgt spid="3799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9926"/>
                                        </p:tgtEl>
                                        <p:attrNameLst>
                                          <p:attrName>style.visibility</p:attrName>
                                        </p:attrNameLst>
                                      </p:cBhvr>
                                      <p:to>
                                        <p:strVal val="visible"/>
                                      </p:to>
                                    </p:set>
                                    <p:animEffect transition="in" filter="wipe(left)">
                                      <p:cBhvr>
                                        <p:cTn id="35" dur="500"/>
                                        <p:tgtEl>
                                          <p:spTgt spid="3799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9921"/>
                                        </p:tgtEl>
                                        <p:attrNameLst>
                                          <p:attrName>style.visibility</p:attrName>
                                        </p:attrNameLst>
                                      </p:cBhvr>
                                      <p:to>
                                        <p:strVal val="visible"/>
                                      </p:to>
                                    </p:set>
                                    <p:animEffect transition="in" filter="wipe(left)">
                                      <p:cBhvr>
                                        <p:cTn id="40" dur="500"/>
                                        <p:tgtEl>
                                          <p:spTgt spid="379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autoUpdateAnimBg="0"/>
      <p:bldP spid="379909" grpId="0" autoUpdateAnimBg="0"/>
      <p:bldP spid="379910" grpId="0" autoUpdateAnimBg="0"/>
      <p:bldP spid="379911" grpId="0" autoUpdateAnimBg="0"/>
      <p:bldP spid="379912" grpId="0" autoUpdateAnimBg="0"/>
      <p:bldP spid="379921" grpId="0" animBg="1" autoUpdateAnimBg="0"/>
      <p:bldP spid="379926" grpId="0" autoUpdateAnimBg="0"/>
      <p:bldP spid="37992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0931" name="Text Box 3"/>
          <p:cNvSpPr txBox="1">
            <a:spLocks noChangeArrowheads="1"/>
          </p:cNvSpPr>
          <p:nvPr/>
        </p:nvSpPr>
        <p:spPr bwMode="auto">
          <a:xfrm>
            <a:off x="609600" y="1295400"/>
            <a:ext cx="8077200" cy="8286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4. 	October 3:  Pioneer Advertising pays $9,000 office rent, in cash, for October.</a:t>
            </a:r>
          </a:p>
        </p:txBody>
      </p:sp>
      <p:sp>
        <p:nvSpPr>
          <p:cNvPr id="380932" name="Text Box 4"/>
          <p:cNvSpPr txBox="1">
            <a:spLocks noChangeArrowheads="1"/>
          </p:cNvSpPr>
          <p:nvPr/>
        </p:nvSpPr>
        <p:spPr bwMode="auto">
          <a:xfrm>
            <a:off x="2209800" y="2897188"/>
            <a:ext cx="4114800" cy="427037"/>
          </a:xfrm>
          <a:prstGeom prst="rect">
            <a:avLst/>
          </a:prstGeom>
          <a:noFill/>
          <a:ln w="28575">
            <a:noFill/>
            <a:miter lim="800000"/>
            <a:headEnd/>
            <a:tailEnd/>
          </a:ln>
          <a:effectLst/>
        </p:spPr>
        <p:txBody>
          <a:bodyPr>
            <a:spAutoFit/>
          </a:bodyPr>
          <a:lstStyle/>
          <a:p>
            <a:pPr marL="342900" algn="l">
              <a:spcBef>
                <a:spcPct val="50000"/>
              </a:spcBef>
            </a:pPr>
            <a:r>
              <a:rPr lang="en-US" sz="2200">
                <a:latin typeface="Arial" charset="0"/>
                <a:cs typeface="Arial" charset="0"/>
              </a:rPr>
              <a:t>Cash</a:t>
            </a:r>
          </a:p>
        </p:txBody>
      </p:sp>
      <p:sp>
        <p:nvSpPr>
          <p:cNvPr id="380933" name="Text Box 5"/>
          <p:cNvSpPr txBox="1">
            <a:spLocks noChangeArrowheads="1"/>
          </p:cNvSpPr>
          <p:nvPr/>
        </p:nvSpPr>
        <p:spPr bwMode="auto">
          <a:xfrm>
            <a:off x="6934200" y="28971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9,000</a:t>
            </a:r>
          </a:p>
        </p:txBody>
      </p:sp>
      <p:sp>
        <p:nvSpPr>
          <p:cNvPr id="380934" name="Text Box 6"/>
          <p:cNvSpPr txBox="1">
            <a:spLocks noChangeArrowheads="1"/>
          </p:cNvSpPr>
          <p:nvPr/>
        </p:nvSpPr>
        <p:spPr bwMode="auto">
          <a:xfrm>
            <a:off x="2133600" y="24384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Rent expense</a:t>
            </a:r>
          </a:p>
        </p:txBody>
      </p:sp>
      <p:sp>
        <p:nvSpPr>
          <p:cNvPr id="380935" name="Text Box 7"/>
          <p:cNvSpPr txBox="1">
            <a:spLocks noChangeArrowheads="1"/>
          </p:cNvSpPr>
          <p:nvPr/>
        </p:nvSpPr>
        <p:spPr bwMode="auto">
          <a:xfrm>
            <a:off x="5486400" y="24384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9,000</a:t>
            </a:r>
          </a:p>
        </p:txBody>
      </p:sp>
      <p:sp>
        <p:nvSpPr>
          <p:cNvPr id="380936" name="Text Box 8"/>
          <p:cNvSpPr txBox="1">
            <a:spLocks noChangeArrowheads="1"/>
          </p:cNvSpPr>
          <p:nvPr/>
        </p:nvSpPr>
        <p:spPr bwMode="auto">
          <a:xfrm>
            <a:off x="609600" y="24384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a:t>
            </a:r>
          </a:p>
        </p:txBody>
      </p:sp>
      <p:sp>
        <p:nvSpPr>
          <p:cNvPr id="380938"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39"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0940"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0941"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42"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43"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80944"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0945" name="Text Box 17"/>
          <p:cNvSpPr txBox="1">
            <a:spLocks noChangeArrowheads="1"/>
          </p:cNvSpPr>
          <p:nvPr/>
        </p:nvSpPr>
        <p:spPr bwMode="auto">
          <a:xfrm>
            <a:off x="5105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0946"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47"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0948"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0949"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50" name="Text Box 22"/>
          <p:cNvSpPr txBox="1">
            <a:spLocks noChangeArrowheads="1"/>
          </p:cNvSpPr>
          <p:nvPr/>
        </p:nvSpPr>
        <p:spPr bwMode="auto">
          <a:xfrm>
            <a:off x="5029200" y="4038600"/>
            <a:ext cx="32766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Rent Expense</a:t>
            </a:r>
          </a:p>
        </p:txBody>
      </p:sp>
      <p:sp>
        <p:nvSpPr>
          <p:cNvPr id="380951"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0952"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0953" name="Text Box 25"/>
          <p:cNvSpPr txBox="1">
            <a:spLocks noChangeArrowheads="1"/>
          </p:cNvSpPr>
          <p:nvPr/>
        </p:nvSpPr>
        <p:spPr bwMode="auto">
          <a:xfrm>
            <a:off x="12192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80954" name="Text Box 26"/>
          <p:cNvSpPr txBox="1">
            <a:spLocks noChangeArrowheads="1"/>
          </p:cNvSpPr>
          <p:nvPr/>
        </p:nvSpPr>
        <p:spPr bwMode="auto">
          <a:xfrm>
            <a:off x="2819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0955" name="Text Box 27"/>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0936"/>
                                        </p:tgtEl>
                                        <p:attrNameLst>
                                          <p:attrName>style.visibility</p:attrName>
                                        </p:attrNameLst>
                                      </p:cBhvr>
                                      <p:to>
                                        <p:strVal val="visible"/>
                                      </p:to>
                                    </p:set>
                                    <p:animEffect transition="in" filter="wipe(left)">
                                      <p:cBhvr>
                                        <p:cTn id="7" dur="500"/>
                                        <p:tgtEl>
                                          <p:spTgt spid="3809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0934"/>
                                        </p:tgtEl>
                                        <p:attrNameLst>
                                          <p:attrName>style.visibility</p:attrName>
                                        </p:attrNameLst>
                                      </p:cBhvr>
                                      <p:to>
                                        <p:strVal val="visible"/>
                                      </p:to>
                                    </p:set>
                                    <p:animEffect transition="in" filter="wipe(left)">
                                      <p:cBhvr>
                                        <p:cTn id="12" dur="500"/>
                                        <p:tgtEl>
                                          <p:spTgt spid="38093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0935"/>
                                        </p:tgtEl>
                                        <p:attrNameLst>
                                          <p:attrName>style.visibility</p:attrName>
                                        </p:attrNameLst>
                                      </p:cBhvr>
                                      <p:to>
                                        <p:strVal val="visible"/>
                                      </p:to>
                                    </p:set>
                                    <p:animEffect transition="in" filter="wipe(left)">
                                      <p:cBhvr>
                                        <p:cTn id="16" dur="500"/>
                                        <p:tgtEl>
                                          <p:spTgt spid="3809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0932"/>
                                        </p:tgtEl>
                                        <p:attrNameLst>
                                          <p:attrName>style.visibility</p:attrName>
                                        </p:attrNameLst>
                                      </p:cBhvr>
                                      <p:to>
                                        <p:strVal val="visible"/>
                                      </p:to>
                                    </p:set>
                                    <p:animEffect transition="in" filter="wipe(left)">
                                      <p:cBhvr>
                                        <p:cTn id="21" dur="500"/>
                                        <p:tgtEl>
                                          <p:spTgt spid="38093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0933"/>
                                        </p:tgtEl>
                                        <p:attrNameLst>
                                          <p:attrName>style.visibility</p:attrName>
                                        </p:attrNameLst>
                                      </p:cBhvr>
                                      <p:to>
                                        <p:strVal val="visible"/>
                                      </p:to>
                                    </p:set>
                                    <p:animEffect transition="in" filter="wipe(left)">
                                      <p:cBhvr>
                                        <p:cTn id="25" dur="500"/>
                                        <p:tgtEl>
                                          <p:spTgt spid="3809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0950"/>
                                        </p:tgtEl>
                                        <p:attrNameLst>
                                          <p:attrName>style.visibility</p:attrName>
                                        </p:attrNameLst>
                                      </p:cBhvr>
                                      <p:to>
                                        <p:strVal val="visible"/>
                                      </p:to>
                                    </p:set>
                                    <p:animEffect transition="in" filter="wipe(left)">
                                      <p:cBhvr>
                                        <p:cTn id="30" dur="500"/>
                                        <p:tgtEl>
                                          <p:spTgt spid="3809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0945"/>
                                        </p:tgtEl>
                                        <p:attrNameLst>
                                          <p:attrName>style.visibility</p:attrName>
                                        </p:attrNameLst>
                                      </p:cBhvr>
                                      <p:to>
                                        <p:strVal val="visible"/>
                                      </p:to>
                                    </p:set>
                                    <p:animEffect transition="in" filter="wipe(left)">
                                      <p:cBhvr>
                                        <p:cTn id="35" dur="500"/>
                                        <p:tgtEl>
                                          <p:spTgt spid="3809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0954"/>
                                        </p:tgtEl>
                                        <p:attrNameLst>
                                          <p:attrName>style.visibility</p:attrName>
                                        </p:attrNameLst>
                                      </p:cBhvr>
                                      <p:to>
                                        <p:strVal val="visible"/>
                                      </p:to>
                                    </p:set>
                                    <p:animEffect transition="in" filter="wipe(left)">
                                      <p:cBhvr>
                                        <p:cTn id="40" dur="500"/>
                                        <p:tgtEl>
                                          <p:spTgt spid="380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autoUpdateAnimBg="0"/>
      <p:bldP spid="380933" grpId="0" autoUpdateAnimBg="0"/>
      <p:bldP spid="380934" grpId="0" autoUpdateAnimBg="0"/>
      <p:bldP spid="380935" grpId="0" autoUpdateAnimBg="0"/>
      <p:bldP spid="380936" grpId="0" autoUpdateAnimBg="0"/>
      <p:bldP spid="380945" grpId="0" animBg="1" autoUpdateAnimBg="0"/>
      <p:bldP spid="380950" grpId="0" autoUpdateAnimBg="0"/>
      <p:bldP spid="38095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1955" name="Text Box 3"/>
          <p:cNvSpPr txBox="1">
            <a:spLocks noChangeArrowheads="1"/>
          </p:cNvSpPr>
          <p:nvPr/>
        </p:nvSpPr>
        <p:spPr bwMode="auto">
          <a:xfrm>
            <a:off x="609600" y="1295400"/>
            <a:ext cx="8077200" cy="8286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5. 	October 4:  Pioneer Advertising pays $6,000 for a one-year insurance policy that will expire next year on September 30.</a:t>
            </a:r>
          </a:p>
        </p:txBody>
      </p:sp>
      <p:sp>
        <p:nvSpPr>
          <p:cNvPr id="381956" name="Text Box 4"/>
          <p:cNvSpPr txBox="1">
            <a:spLocks noChangeArrowheads="1"/>
          </p:cNvSpPr>
          <p:nvPr/>
        </p:nvSpPr>
        <p:spPr bwMode="auto">
          <a:xfrm>
            <a:off x="2209800" y="2897188"/>
            <a:ext cx="4114800" cy="427037"/>
          </a:xfrm>
          <a:prstGeom prst="rect">
            <a:avLst/>
          </a:prstGeom>
          <a:noFill/>
          <a:ln w="28575">
            <a:noFill/>
            <a:miter lim="800000"/>
            <a:headEnd/>
            <a:tailEnd/>
          </a:ln>
          <a:effectLst/>
        </p:spPr>
        <p:txBody>
          <a:bodyPr>
            <a:spAutoFit/>
          </a:bodyPr>
          <a:lstStyle/>
          <a:p>
            <a:pPr marL="342900" algn="l">
              <a:spcBef>
                <a:spcPct val="50000"/>
              </a:spcBef>
            </a:pPr>
            <a:r>
              <a:rPr lang="en-US" sz="2200">
                <a:latin typeface="Arial" charset="0"/>
                <a:cs typeface="Arial" charset="0"/>
              </a:rPr>
              <a:t>Cash</a:t>
            </a:r>
          </a:p>
        </p:txBody>
      </p:sp>
      <p:sp>
        <p:nvSpPr>
          <p:cNvPr id="381957" name="Text Box 5"/>
          <p:cNvSpPr txBox="1">
            <a:spLocks noChangeArrowheads="1"/>
          </p:cNvSpPr>
          <p:nvPr/>
        </p:nvSpPr>
        <p:spPr bwMode="auto">
          <a:xfrm>
            <a:off x="6934200" y="28971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381958" name="Text Box 6"/>
          <p:cNvSpPr txBox="1">
            <a:spLocks noChangeArrowheads="1"/>
          </p:cNvSpPr>
          <p:nvPr/>
        </p:nvSpPr>
        <p:spPr bwMode="auto">
          <a:xfrm>
            <a:off x="2133600" y="24384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Prepaid insurance</a:t>
            </a:r>
          </a:p>
        </p:txBody>
      </p:sp>
      <p:sp>
        <p:nvSpPr>
          <p:cNvPr id="381959" name="Text Box 7"/>
          <p:cNvSpPr txBox="1">
            <a:spLocks noChangeArrowheads="1"/>
          </p:cNvSpPr>
          <p:nvPr/>
        </p:nvSpPr>
        <p:spPr bwMode="auto">
          <a:xfrm>
            <a:off x="5486400" y="24384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381960" name="Text Box 8"/>
          <p:cNvSpPr txBox="1">
            <a:spLocks noChangeArrowheads="1"/>
          </p:cNvSpPr>
          <p:nvPr/>
        </p:nvSpPr>
        <p:spPr bwMode="auto">
          <a:xfrm>
            <a:off x="609600" y="24384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4</a:t>
            </a:r>
          </a:p>
        </p:txBody>
      </p:sp>
      <p:sp>
        <p:nvSpPr>
          <p:cNvPr id="381962"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63"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1964"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1965"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66"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67"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81968"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1969" name="Text Box 17"/>
          <p:cNvSpPr txBox="1">
            <a:spLocks noChangeArrowheads="1"/>
          </p:cNvSpPr>
          <p:nvPr/>
        </p:nvSpPr>
        <p:spPr bwMode="auto">
          <a:xfrm>
            <a:off x="5105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81970"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71"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1972"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1973"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74" name="Text Box 22"/>
          <p:cNvSpPr txBox="1">
            <a:spLocks noChangeArrowheads="1"/>
          </p:cNvSpPr>
          <p:nvPr/>
        </p:nvSpPr>
        <p:spPr bwMode="auto">
          <a:xfrm>
            <a:off x="5029200" y="4038600"/>
            <a:ext cx="32766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Prepaid Insurance</a:t>
            </a:r>
          </a:p>
        </p:txBody>
      </p:sp>
      <p:sp>
        <p:nvSpPr>
          <p:cNvPr id="381975"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1976"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1977" name="Text Box 25"/>
          <p:cNvSpPr txBox="1">
            <a:spLocks noChangeArrowheads="1"/>
          </p:cNvSpPr>
          <p:nvPr/>
        </p:nvSpPr>
        <p:spPr bwMode="auto">
          <a:xfrm>
            <a:off x="12192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81978" name="Text Box 26"/>
          <p:cNvSpPr txBox="1">
            <a:spLocks noChangeArrowheads="1"/>
          </p:cNvSpPr>
          <p:nvPr/>
        </p:nvSpPr>
        <p:spPr bwMode="auto">
          <a:xfrm>
            <a:off x="2819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1979" name="Text Box 27"/>
          <p:cNvSpPr txBox="1">
            <a:spLocks noChangeArrowheads="1"/>
          </p:cNvSpPr>
          <p:nvPr/>
        </p:nvSpPr>
        <p:spPr bwMode="auto">
          <a:xfrm>
            <a:off x="2819400" y="5257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81980" name="Text Box 28"/>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60"/>
                                        </p:tgtEl>
                                        <p:attrNameLst>
                                          <p:attrName>style.visibility</p:attrName>
                                        </p:attrNameLst>
                                      </p:cBhvr>
                                      <p:to>
                                        <p:strVal val="visible"/>
                                      </p:to>
                                    </p:set>
                                    <p:animEffect transition="in" filter="wipe(left)">
                                      <p:cBhvr>
                                        <p:cTn id="7" dur="500"/>
                                        <p:tgtEl>
                                          <p:spTgt spid="3819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58"/>
                                        </p:tgtEl>
                                        <p:attrNameLst>
                                          <p:attrName>style.visibility</p:attrName>
                                        </p:attrNameLst>
                                      </p:cBhvr>
                                      <p:to>
                                        <p:strVal val="visible"/>
                                      </p:to>
                                    </p:set>
                                    <p:animEffect transition="in" filter="wipe(left)">
                                      <p:cBhvr>
                                        <p:cTn id="12" dur="500"/>
                                        <p:tgtEl>
                                          <p:spTgt spid="38195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1959"/>
                                        </p:tgtEl>
                                        <p:attrNameLst>
                                          <p:attrName>style.visibility</p:attrName>
                                        </p:attrNameLst>
                                      </p:cBhvr>
                                      <p:to>
                                        <p:strVal val="visible"/>
                                      </p:to>
                                    </p:set>
                                    <p:animEffect transition="in" filter="wipe(left)">
                                      <p:cBhvr>
                                        <p:cTn id="16" dur="500"/>
                                        <p:tgtEl>
                                          <p:spTgt spid="3819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1956"/>
                                        </p:tgtEl>
                                        <p:attrNameLst>
                                          <p:attrName>style.visibility</p:attrName>
                                        </p:attrNameLst>
                                      </p:cBhvr>
                                      <p:to>
                                        <p:strVal val="visible"/>
                                      </p:to>
                                    </p:set>
                                    <p:animEffect transition="in" filter="wipe(left)">
                                      <p:cBhvr>
                                        <p:cTn id="21" dur="500"/>
                                        <p:tgtEl>
                                          <p:spTgt spid="38195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1957"/>
                                        </p:tgtEl>
                                        <p:attrNameLst>
                                          <p:attrName>style.visibility</p:attrName>
                                        </p:attrNameLst>
                                      </p:cBhvr>
                                      <p:to>
                                        <p:strVal val="visible"/>
                                      </p:to>
                                    </p:set>
                                    <p:animEffect transition="in" filter="wipe(left)">
                                      <p:cBhvr>
                                        <p:cTn id="25" dur="500"/>
                                        <p:tgtEl>
                                          <p:spTgt spid="3819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1974"/>
                                        </p:tgtEl>
                                        <p:attrNameLst>
                                          <p:attrName>style.visibility</p:attrName>
                                        </p:attrNameLst>
                                      </p:cBhvr>
                                      <p:to>
                                        <p:strVal val="visible"/>
                                      </p:to>
                                    </p:set>
                                    <p:animEffect transition="in" filter="wipe(left)">
                                      <p:cBhvr>
                                        <p:cTn id="30" dur="500"/>
                                        <p:tgtEl>
                                          <p:spTgt spid="38197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1969"/>
                                        </p:tgtEl>
                                        <p:attrNameLst>
                                          <p:attrName>style.visibility</p:attrName>
                                        </p:attrNameLst>
                                      </p:cBhvr>
                                      <p:to>
                                        <p:strVal val="visible"/>
                                      </p:to>
                                    </p:set>
                                    <p:animEffect transition="in" filter="wipe(left)">
                                      <p:cBhvr>
                                        <p:cTn id="35" dur="500"/>
                                        <p:tgtEl>
                                          <p:spTgt spid="3819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1979"/>
                                        </p:tgtEl>
                                        <p:attrNameLst>
                                          <p:attrName>style.visibility</p:attrName>
                                        </p:attrNameLst>
                                      </p:cBhvr>
                                      <p:to>
                                        <p:strVal val="visible"/>
                                      </p:to>
                                    </p:set>
                                    <p:animEffect transition="in" filter="wipe(left)">
                                      <p:cBhvr>
                                        <p:cTn id="40" dur="500"/>
                                        <p:tgtEl>
                                          <p:spTgt spid="381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autoUpdateAnimBg="0"/>
      <p:bldP spid="381957" grpId="0" autoUpdateAnimBg="0"/>
      <p:bldP spid="381958" grpId="0" autoUpdateAnimBg="0"/>
      <p:bldP spid="381959" grpId="0" autoUpdateAnimBg="0"/>
      <p:bldP spid="381960" grpId="0" autoUpdateAnimBg="0"/>
      <p:bldP spid="381969" grpId="0" animBg="1" autoUpdateAnimBg="0"/>
      <p:bldP spid="381974" grpId="0" autoUpdateAnimBg="0"/>
      <p:bldP spid="3819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2979" name="Text Box 3"/>
          <p:cNvSpPr txBox="1">
            <a:spLocks noChangeArrowheads="1"/>
          </p:cNvSpPr>
          <p:nvPr/>
        </p:nvSpPr>
        <p:spPr bwMode="auto">
          <a:xfrm>
            <a:off x="609600" y="1295400"/>
            <a:ext cx="8077200" cy="11969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6. 	October 5:  Pioneer Advertising purchases, for $25,000 on account, an estimated 3-month supply of advertising materials from Aero Supply.</a:t>
            </a:r>
          </a:p>
        </p:txBody>
      </p:sp>
      <p:sp>
        <p:nvSpPr>
          <p:cNvPr id="382980" name="Text Box 4"/>
          <p:cNvSpPr txBox="1">
            <a:spLocks noChangeArrowheads="1"/>
          </p:cNvSpPr>
          <p:nvPr/>
        </p:nvSpPr>
        <p:spPr bwMode="auto">
          <a:xfrm>
            <a:off x="2209800" y="3125788"/>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Accounts payable</a:t>
            </a:r>
          </a:p>
        </p:txBody>
      </p:sp>
      <p:sp>
        <p:nvSpPr>
          <p:cNvPr id="382981" name="Text Box 5"/>
          <p:cNvSpPr txBox="1">
            <a:spLocks noChangeArrowheads="1"/>
          </p:cNvSpPr>
          <p:nvPr/>
        </p:nvSpPr>
        <p:spPr bwMode="auto">
          <a:xfrm>
            <a:off x="6934200" y="31257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25,000</a:t>
            </a:r>
          </a:p>
        </p:txBody>
      </p:sp>
      <p:sp>
        <p:nvSpPr>
          <p:cNvPr id="382982" name="Text Box 6"/>
          <p:cNvSpPr txBox="1">
            <a:spLocks noChangeArrowheads="1"/>
          </p:cNvSpPr>
          <p:nvPr/>
        </p:nvSpPr>
        <p:spPr bwMode="auto">
          <a:xfrm>
            <a:off x="21336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Supplies</a:t>
            </a:r>
          </a:p>
        </p:txBody>
      </p:sp>
      <p:sp>
        <p:nvSpPr>
          <p:cNvPr id="382983" name="Text Box 7"/>
          <p:cNvSpPr txBox="1">
            <a:spLocks noChangeArrowheads="1"/>
          </p:cNvSpPr>
          <p:nvPr/>
        </p:nvSpPr>
        <p:spPr bwMode="auto">
          <a:xfrm>
            <a:off x="5486400" y="26670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25,000</a:t>
            </a:r>
          </a:p>
        </p:txBody>
      </p:sp>
      <p:sp>
        <p:nvSpPr>
          <p:cNvPr id="382984" name="Text Box 8"/>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5</a:t>
            </a:r>
          </a:p>
        </p:txBody>
      </p:sp>
      <p:sp>
        <p:nvSpPr>
          <p:cNvPr id="382986"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2987"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2988"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2989"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2990"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2991"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Supplies</a:t>
            </a:r>
          </a:p>
        </p:txBody>
      </p:sp>
      <p:sp>
        <p:nvSpPr>
          <p:cNvPr id="382992"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25,000</a:t>
            </a:r>
          </a:p>
        </p:txBody>
      </p:sp>
      <p:sp>
        <p:nvSpPr>
          <p:cNvPr id="382993" name="Text Box 17"/>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25,000</a:t>
            </a:r>
          </a:p>
        </p:txBody>
      </p:sp>
      <p:sp>
        <p:nvSpPr>
          <p:cNvPr id="382994"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2995"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2996"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2997"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2998" name="Text Box 22"/>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Accounts Payable</a:t>
            </a:r>
          </a:p>
        </p:txBody>
      </p:sp>
      <p:sp>
        <p:nvSpPr>
          <p:cNvPr id="382999"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3000"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3001" name="Text Box 25"/>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2984"/>
                                        </p:tgtEl>
                                        <p:attrNameLst>
                                          <p:attrName>style.visibility</p:attrName>
                                        </p:attrNameLst>
                                      </p:cBhvr>
                                      <p:to>
                                        <p:strVal val="visible"/>
                                      </p:to>
                                    </p:set>
                                    <p:animEffect transition="in" filter="wipe(left)">
                                      <p:cBhvr>
                                        <p:cTn id="7" dur="500"/>
                                        <p:tgtEl>
                                          <p:spTgt spid="3829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2982"/>
                                        </p:tgtEl>
                                        <p:attrNameLst>
                                          <p:attrName>style.visibility</p:attrName>
                                        </p:attrNameLst>
                                      </p:cBhvr>
                                      <p:to>
                                        <p:strVal val="visible"/>
                                      </p:to>
                                    </p:set>
                                    <p:animEffect transition="in" filter="wipe(left)">
                                      <p:cBhvr>
                                        <p:cTn id="12" dur="500"/>
                                        <p:tgtEl>
                                          <p:spTgt spid="38298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2983"/>
                                        </p:tgtEl>
                                        <p:attrNameLst>
                                          <p:attrName>style.visibility</p:attrName>
                                        </p:attrNameLst>
                                      </p:cBhvr>
                                      <p:to>
                                        <p:strVal val="visible"/>
                                      </p:to>
                                    </p:set>
                                    <p:animEffect transition="in" filter="wipe(left)">
                                      <p:cBhvr>
                                        <p:cTn id="16" dur="500"/>
                                        <p:tgtEl>
                                          <p:spTgt spid="38298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2980"/>
                                        </p:tgtEl>
                                        <p:attrNameLst>
                                          <p:attrName>style.visibility</p:attrName>
                                        </p:attrNameLst>
                                      </p:cBhvr>
                                      <p:to>
                                        <p:strVal val="visible"/>
                                      </p:to>
                                    </p:set>
                                    <p:animEffect transition="in" filter="wipe(left)">
                                      <p:cBhvr>
                                        <p:cTn id="21" dur="500"/>
                                        <p:tgtEl>
                                          <p:spTgt spid="38298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2981"/>
                                        </p:tgtEl>
                                        <p:attrNameLst>
                                          <p:attrName>style.visibility</p:attrName>
                                        </p:attrNameLst>
                                      </p:cBhvr>
                                      <p:to>
                                        <p:strVal val="visible"/>
                                      </p:to>
                                    </p:set>
                                    <p:animEffect transition="in" filter="wipe(left)">
                                      <p:cBhvr>
                                        <p:cTn id="25" dur="500"/>
                                        <p:tgtEl>
                                          <p:spTgt spid="3829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2991"/>
                                        </p:tgtEl>
                                        <p:attrNameLst>
                                          <p:attrName>style.visibility</p:attrName>
                                        </p:attrNameLst>
                                      </p:cBhvr>
                                      <p:to>
                                        <p:strVal val="visible"/>
                                      </p:to>
                                    </p:set>
                                    <p:animEffect transition="in" filter="wipe(left)">
                                      <p:cBhvr>
                                        <p:cTn id="30" dur="500"/>
                                        <p:tgtEl>
                                          <p:spTgt spid="3829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2992"/>
                                        </p:tgtEl>
                                        <p:attrNameLst>
                                          <p:attrName>style.visibility</p:attrName>
                                        </p:attrNameLst>
                                      </p:cBhvr>
                                      <p:to>
                                        <p:strVal val="visible"/>
                                      </p:to>
                                    </p:set>
                                    <p:animEffect transition="in" filter="wipe(left)">
                                      <p:cBhvr>
                                        <p:cTn id="35" dur="500"/>
                                        <p:tgtEl>
                                          <p:spTgt spid="38299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2998"/>
                                        </p:tgtEl>
                                        <p:attrNameLst>
                                          <p:attrName>style.visibility</p:attrName>
                                        </p:attrNameLst>
                                      </p:cBhvr>
                                      <p:to>
                                        <p:strVal val="visible"/>
                                      </p:to>
                                    </p:set>
                                    <p:animEffect transition="in" filter="wipe(left)">
                                      <p:cBhvr>
                                        <p:cTn id="40" dur="500"/>
                                        <p:tgtEl>
                                          <p:spTgt spid="38299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2993"/>
                                        </p:tgtEl>
                                        <p:attrNameLst>
                                          <p:attrName>style.visibility</p:attrName>
                                        </p:attrNameLst>
                                      </p:cBhvr>
                                      <p:to>
                                        <p:strVal val="visible"/>
                                      </p:to>
                                    </p:set>
                                    <p:animEffect transition="in" filter="wipe(left)">
                                      <p:cBhvr>
                                        <p:cTn id="45" dur="500"/>
                                        <p:tgtEl>
                                          <p:spTgt spid="382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utoUpdateAnimBg="0"/>
      <p:bldP spid="382981" grpId="0" autoUpdateAnimBg="0"/>
      <p:bldP spid="382982" grpId="0" autoUpdateAnimBg="0"/>
      <p:bldP spid="382983" grpId="0" autoUpdateAnimBg="0"/>
      <p:bldP spid="382984" grpId="0" autoUpdateAnimBg="0"/>
      <p:bldP spid="382991" grpId="0" autoUpdateAnimBg="0"/>
      <p:bldP spid="382992" grpId="0" animBg="1" autoUpdateAnimBg="0"/>
      <p:bldP spid="382993" grpId="0" animBg="1" autoUpdateAnimBg="0"/>
      <p:bldP spid="3829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Text Box 3"/>
          <p:cNvSpPr txBox="1">
            <a:spLocks noChangeArrowheads="1"/>
          </p:cNvSpPr>
          <p:nvPr/>
        </p:nvSpPr>
        <p:spPr bwMode="auto">
          <a:xfrm>
            <a:off x="609600" y="1295400"/>
            <a:ext cx="8077200" cy="23018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7. 	October 9:  Pioneer Advertising signs a contract with a local newspaper for advertising inserts (flyers) to be distributed starting the last Sunday in November. Pioneer will start work on the content of the flyers in November. Payment of $7,000 is due following delivery of the Sunday papers containing the flyers.</a:t>
            </a:r>
          </a:p>
        </p:txBody>
      </p:sp>
      <p:sp>
        <p:nvSpPr>
          <p:cNvPr id="384024"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pic>
        <p:nvPicPr>
          <p:cNvPr id="384025" name="Picture 25"/>
          <p:cNvPicPr>
            <a:picLocks noChangeAspect="1" noChangeArrowheads="1"/>
          </p:cNvPicPr>
          <p:nvPr/>
        </p:nvPicPr>
        <p:blipFill>
          <a:blip r:embed="rId3"/>
          <a:srcRect/>
          <a:stretch>
            <a:fillRect/>
          </a:stretch>
        </p:blipFill>
        <p:spPr bwMode="auto">
          <a:xfrm>
            <a:off x="800100" y="4041775"/>
            <a:ext cx="7658100" cy="1444625"/>
          </a:xfrm>
          <a:prstGeom prst="rect">
            <a:avLst/>
          </a:prstGeom>
          <a:noFill/>
          <a:ln w="12700" cap="sq">
            <a:noFill/>
            <a:miter lim="800000"/>
            <a:headEnd type="none" w="sm" len="sm"/>
            <a:tailEnd type="none" w="sm" len="sm"/>
          </a:ln>
          <a:effectLst/>
        </p:spPr>
      </p:pic>
      <p:sp>
        <p:nvSpPr>
          <p:cNvPr id="384026" name="Text Box 26"/>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4025"/>
                                        </p:tgtEl>
                                        <p:attrNameLst>
                                          <p:attrName>style.visibility</p:attrName>
                                        </p:attrNameLst>
                                      </p:cBhvr>
                                      <p:to>
                                        <p:strVal val="visible"/>
                                      </p:to>
                                    </p:set>
                                    <p:animEffect transition="in" filter="wipe(left)">
                                      <p:cBhvr>
                                        <p:cTn id="7" dur="500"/>
                                        <p:tgtEl>
                                          <p:spTgt spid="38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5027" name="Text Box 3"/>
          <p:cNvSpPr txBox="1">
            <a:spLocks noChangeArrowheads="1"/>
          </p:cNvSpPr>
          <p:nvPr/>
        </p:nvSpPr>
        <p:spPr bwMode="auto">
          <a:xfrm>
            <a:off x="609600" y="1295400"/>
            <a:ext cx="8077200" cy="8286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8. 	October 20:  Pioneer Advertising’s board of directors declares and pays a $5,000 cash dividend to stockholders.</a:t>
            </a:r>
          </a:p>
        </p:txBody>
      </p:sp>
      <p:sp>
        <p:nvSpPr>
          <p:cNvPr id="385028" name="Text Box 4"/>
          <p:cNvSpPr txBox="1">
            <a:spLocks noChangeArrowheads="1"/>
          </p:cNvSpPr>
          <p:nvPr/>
        </p:nvSpPr>
        <p:spPr bwMode="auto">
          <a:xfrm>
            <a:off x="2209800" y="2897188"/>
            <a:ext cx="4114800" cy="427037"/>
          </a:xfrm>
          <a:prstGeom prst="rect">
            <a:avLst/>
          </a:prstGeom>
          <a:noFill/>
          <a:ln w="28575">
            <a:noFill/>
            <a:miter lim="800000"/>
            <a:headEnd/>
            <a:tailEnd/>
          </a:ln>
          <a:effectLst/>
        </p:spPr>
        <p:txBody>
          <a:bodyPr>
            <a:spAutoFit/>
          </a:bodyPr>
          <a:lstStyle/>
          <a:p>
            <a:pPr marL="342900" algn="l">
              <a:spcBef>
                <a:spcPct val="50000"/>
              </a:spcBef>
            </a:pPr>
            <a:r>
              <a:rPr lang="en-US" sz="2200">
                <a:latin typeface="Arial" charset="0"/>
                <a:cs typeface="Arial" charset="0"/>
              </a:rPr>
              <a:t>Cash</a:t>
            </a:r>
          </a:p>
        </p:txBody>
      </p:sp>
      <p:sp>
        <p:nvSpPr>
          <p:cNvPr id="385029" name="Text Box 5"/>
          <p:cNvSpPr txBox="1">
            <a:spLocks noChangeArrowheads="1"/>
          </p:cNvSpPr>
          <p:nvPr/>
        </p:nvSpPr>
        <p:spPr bwMode="auto">
          <a:xfrm>
            <a:off x="6934200" y="28971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5,000</a:t>
            </a:r>
          </a:p>
        </p:txBody>
      </p:sp>
      <p:sp>
        <p:nvSpPr>
          <p:cNvPr id="385030" name="Text Box 6"/>
          <p:cNvSpPr txBox="1">
            <a:spLocks noChangeArrowheads="1"/>
          </p:cNvSpPr>
          <p:nvPr/>
        </p:nvSpPr>
        <p:spPr bwMode="auto">
          <a:xfrm>
            <a:off x="2133600" y="24384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Dividends</a:t>
            </a:r>
          </a:p>
        </p:txBody>
      </p:sp>
      <p:sp>
        <p:nvSpPr>
          <p:cNvPr id="385031" name="Text Box 7"/>
          <p:cNvSpPr txBox="1">
            <a:spLocks noChangeArrowheads="1"/>
          </p:cNvSpPr>
          <p:nvPr/>
        </p:nvSpPr>
        <p:spPr bwMode="auto">
          <a:xfrm>
            <a:off x="5486400" y="24384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5,000</a:t>
            </a:r>
          </a:p>
        </p:txBody>
      </p:sp>
      <p:sp>
        <p:nvSpPr>
          <p:cNvPr id="385032" name="Text Box 8"/>
          <p:cNvSpPr txBox="1">
            <a:spLocks noChangeArrowheads="1"/>
          </p:cNvSpPr>
          <p:nvPr/>
        </p:nvSpPr>
        <p:spPr bwMode="auto">
          <a:xfrm>
            <a:off x="609600" y="24384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20</a:t>
            </a:r>
          </a:p>
        </p:txBody>
      </p:sp>
      <p:sp>
        <p:nvSpPr>
          <p:cNvPr id="385034"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35"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5036"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5037"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38"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39"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85040"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5041" name="Text Box 17"/>
          <p:cNvSpPr txBox="1">
            <a:spLocks noChangeArrowheads="1"/>
          </p:cNvSpPr>
          <p:nvPr/>
        </p:nvSpPr>
        <p:spPr bwMode="auto">
          <a:xfrm>
            <a:off x="5105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a:t>
            </a:r>
          </a:p>
        </p:txBody>
      </p:sp>
      <p:sp>
        <p:nvSpPr>
          <p:cNvPr id="385042"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43"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5044"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5045"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46" name="Text Box 22"/>
          <p:cNvSpPr txBox="1">
            <a:spLocks noChangeArrowheads="1"/>
          </p:cNvSpPr>
          <p:nvPr/>
        </p:nvSpPr>
        <p:spPr bwMode="auto">
          <a:xfrm>
            <a:off x="5029200" y="4038600"/>
            <a:ext cx="32766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Dividends</a:t>
            </a:r>
          </a:p>
        </p:txBody>
      </p:sp>
      <p:sp>
        <p:nvSpPr>
          <p:cNvPr id="385047"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5048"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5049" name="Text Box 25"/>
          <p:cNvSpPr txBox="1">
            <a:spLocks noChangeArrowheads="1"/>
          </p:cNvSpPr>
          <p:nvPr/>
        </p:nvSpPr>
        <p:spPr bwMode="auto">
          <a:xfrm>
            <a:off x="12192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85050" name="Text Box 26"/>
          <p:cNvSpPr txBox="1">
            <a:spLocks noChangeArrowheads="1"/>
          </p:cNvSpPr>
          <p:nvPr/>
        </p:nvSpPr>
        <p:spPr bwMode="auto">
          <a:xfrm>
            <a:off x="2819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5051" name="Text Box 27"/>
          <p:cNvSpPr txBox="1">
            <a:spLocks noChangeArrowheads="1"/>
          </p:cNvSpPr>
          <p:nvPr/>
        </p:nvSpPr>
        <p:spPr bwMode="auto">
          <a:xfrm>
            <a:off x="2819400" y="5257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85052" name="Text Box 28"/>
          <p:cNvSpPr txBox="1">
            <a:spLocks noChangeArrowheads="1"/>
          </p:cNvSpPr>
          <p:nvPr/>
        </p:nvSpPr>
        <p:spPr bwMode="auto">
          <a:xfrm>
            <a:off x="2819400" y="5622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a:t>
            </a:r>
          </a:p>
        </p:txBody>
      </p:sp>
      <p:sp>
        <p:nvSpPr>
          <p:cNvPr id="385053" name="Text Box 29"/>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5032"/>
                                        </p:tgtEl>
                                        <p:attrNameLst>
                                          <p:attrName>style.visibility</p:attrName>
                                        </p:attrNameLst>
                                      </p:cBhvr>
                                      <p:to>
                                        <p:strVal val="visible"/>
                                      </p:to>
                                    </p:set>
                                    <p:animEffect transition="in" filter="wipe(left)">
                                      <p:cBhvr>
                                        <p:cTn id="7" dur="500"/>
                                        <p:tgtEl>
                                          <p:spTgt spid="385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5030"/>
                                        </p:tgtEl>
                                        <p:attrNameLst>
                                          <p:attrName>style.visibility</p:attrName>
                                        </p:attrNameLst>
                                      </p:cBhvr>
                                      <p:to>
                                        <p:strVal val="visible"/>
                                      </p:to>
                                    </p:set>
                                    <p:animEffect transition="in" filter="wipe(left)">
                                      <p:cBhvr>
                                        <p:cTn id="12" dur="500"/>
                                        <p:tgtEl>
                                          <p:spTgt spid="38503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5031"/>
                                        </p:tgtEl>
                                        <p:attrNameLst>
                                          <p:attrName>style.visibility</p:attrName>
                                        </p:attrNameLst>
                                      </p:cBhvr>
                                      <p:to>
                                        <p:strVal val="visible"/>
                                      </p:to>
                                    </p:set>
                                    <p:animEffect transition="in" filter="wipe(left)">
                                      <p:cBhvr>
                                        <p:cTn id="16" dur="500"/>
                                        <p:tgtEl>
                                          <p:spTgt spid="3850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5028"/>
                                        </p:tgtEl>
                                        <p:attrNameLst>
                                          <p:attrName>style.visibility</p:attrName>
                                        </p:attrNameLst>
                                      </p:cBhvr>
                                      <p:to>
                                        <p:strVal val="visible"/>
                                      </p:to>
                                    </p:set>
                                    <p:animEffect transition="in" filter="wipe(left)">
                                      <p:cBhvr>
                                        <p:cTn id="21" dur="500"/>
                                        <p:tgtEl>
                                          <p:spTgt spid="38502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5029"/>
                                        </p:tgtEl>
                                        <p:attrNameLst>
                                          <p:attrName>style.visibility</p:attrName>
                                        </p:attrNameLst>
                                      </p:cBhvr>
                                      <p:to>
                                        <p:strVal val="visible"/>
                                      </p:to>
                                    </p:set>
                                    <p:animEffect transition="in" filter="wipe(left)">
                                      <p:cBhvr>
                                        <p:cTn id="25" dur="500"/>
                                        <p:tgtEl>
                                          <p:spTgt spid="3850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5046"/>
                                        </p:tgtEl>
                                        <p:attrNameLst>
                                          <p:attrName>style.visibility</p:attrName>
                                        </p:attrNameLst>
                                      </p:cBhvr>
                                      <p:to>
                                        <p:strVal val="visible"/>
                                      </p:to>
                                    </p:set>
                                    <p:animEffect transition="in" filter="wipe(left)">
                                      <p:cBhvr>
                                        <p:cTn id="30" dur="500"/>
                                        <p:tgtEl>
                                          <p:spTgt spid="3850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5041"/>
                                        </p:tgtEl>
                                        <p:attrNameLst>
                                          <p:attrName>style.visibility</p:attrName>
                                        </p:attrNameLst>
                                      </p:cBhvr>
                                      <p:to>
                                        <p:strVal val="visible"/>
                                      </p:to>
                                    </p:set>
                                    <p:animEffect transition="in" filter="wipe(left)">
                                      <p:cBhvr>
                                        <p:cTn id="35" dur="500"/>
                                        <p:tgtEl>
                                          <p:spTgt spid="3850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5052"/>
                                        </p:tgtEl>
                                        <p:attrNameLst>
                                          <p:attrName>style.visibility</p:attrName>
                                        </p:attrNameLst>
                                      </p:cBhvr>
                                      <p:to>
                                        <p:strVal val="visible"/>
                                      </p:to>
                                    </p:set>
                                    <p:animEffect transition="in" filter="wipe(left)">
                                      <p:cBhvr>
                                        <p:cTn id="40" dur="500"/>
                                        <p:tgtEl>
                                          <p:spTgt spid="385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autoUpdateAnimBg="0"/>
      <p:bldP spid="385029" grpId="0" autoUpdateAnimBg="0"/>
      <p:bldP spid="385030" grpId="0" autoUpdateAnimBg="0"/>
      <p:bldP spid="385031" grpId="0" autoUpdateAnimBg="0"/>
      <p:bldP spid="385032" grpId="0" autoUpdateAnimBg="0"/>
      <p:bldP spid="385041" grpId="0" animBg="1" autoUpdateAnimBg="0"/>
      <p:bldP spid="385046" grpId="0" autoUpdateAnimBg="0"/>
      <p:bldP spid="3850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838200" y="3581400"/>
            <a:ext cx="7696200" cy="25908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6051" name="Text Box 3"/>
          <p:cNvSpPr txBox="1">
            <a:spLocks noChangeArrowheads="1"/>
          </p:cNvSpPr>
          <p:nvPr/>
        </p:nvSpPr>
        <p:spPr bwMode="auto">
          <a:xfrm>
            <a:off x="609600" y="1295400"/>
            <a:ext cx="8077200" cy="11969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9. 	October 26:  Employees are paid every four weeks. The total payroll is $2,000 per day. The pay period ended on Friday, October 26, with salaries of $40,000 being paid.</a:t>
            </a:r>
          </a:p>
        </p:txBody>
      </p:sp>
      <p:sp>
        <p:nvSpPr>
          <p:cNvPr id="386052" name="Text Box 4"/>
          <p:cNvSpPr txBox="1">
            <a:spLocks noChangeArrowheads="1"/>
          </p:cNvSpPr>
          <p:nvPr/>
        </p:nvSpPr>
        <p:spPr bwMode="auto">
          <a:xfrm>
            <a:off x="2209800" y="3001963"/>
            <a:ext cx="4114800" cy="427037"/>
          </a:xfrm>
          <a:prstGeom prst="rect">
            <a:avLst/>
          </a:prstGeom>
          <a:noFill/>
          <a:ln w="28575">
            <a:noFill/>
            <a:miter lim="800000"/>
            <a:headEnd/>
            <a:tailEnd/>
          </a:ln>
          <a:effectLst/>
        </p:spPr>
        <p:txBody>
          <a:bodyPr>
            <a:spAutoFit/>
          </a:bodyPr>
          <a:lstStyle/>
          <a:p>
            <a:pPr marL="342900" algn="l">
              <a:spcBef>
                <a:spcPct val="50000"/>
              </a:spcBef>
            </a:pPr>
            <a:r>
              <a:rPr lang="en-US" sz="2200">
                <a:latin typeface="Arial" charset="0"/>
                <a:cs typeface="Arial" charset="0"/>
              </a:rPr>
              <a:t>Cash</a:t>
            </a:r>
          </a:p>
        </p:txBody>
      </p:sp>
      <p:sp>
        <p:nvSpPr>
          <p:cNvPr id="386053" name="Text Box 5"/>
          <p:cNvSpPr txBox="1">
            <a:spLocks noChangeArrowheads="1"/>
          </p:cNvSpPr>
          <p:nvPr/>
        </p:nvSpPr>
        <p:spPr bwMode="auto">
          <a:xfrm>
            <a:off x="6934200" y="3001963"/>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40,000</a:t>
            </a:r>
          </a:p>
        </p:txBody>
      </p:sp>
      <p:sp>
        <p:nvSpPr>
          <p:cNvPr id="386054" name="Text Box 6"/>
          <p:cNvSpPr txBox="1">
            <a:spLocks noChangeArrowheads="1"/>
          </p:cNvSpPr>
          <p:nvPr/>
        </p:nvSpPr>
        <p:spPr bwMode="auto">
          <a:xfrm>
            <a:off x="2133600" y="25431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Salaries expense</a:t>
            </a:r>
          </a:p>
        </p:txBody>
      </p:sp>
      <p:sp>
        <p:nvSpPr>
          <p:cNvPr id="386055" name="Text Box 7"/>
          <p:cNvSpPr txBox="1">
            <a:spLocks noChangeArrowheads="1"/>
          </p:cNvSpPr>
          <p:nvPr/>
        </p:nvSpPr>
        <p:spPr bwMode="auto">
          <a:xfrm>
            <a:off x="5486400" y="2543175"/>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40,000</a:t>
            </a:r>
          </a:p>
        </p:txBody>
      </p:sp>
      <p:sp>
        <p:nvSpPr>
          <p:cNvPr id="386056" name="Text Box 8"/>
          <p:cNvSpPr txBox="1">
            <a:spLocks noChangeArrowheads="1"/>
          </p:cNvSpPr>
          <p:nvPr/>
        </p:nvSpPr>
        <p:spPr bwMode="auto">
          <a:xfrm>
            <a:off x="609600" y="25431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26</a:t>
            </a:r>
          </a:p>
        </p:txBody>
      </p:sp>
      <p:sp>
        <p:nvSpPr>
          <p:cNvPr id="386058" name="Line 10"/>
          <p:cNvSpPr>
            <a:spLocks noChangeShapeType="1"/>
          </p:cNvSpPr>
          <p:nvPr/>
        </p:nvSpPr>
        <p:spPr bwMode="auto">
          <a:xfrm rot="5400000" flipH="1">
            <a:off x="1752600" y="5105400"/>
            <a:ext cx="1981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59" name="Text Box 11"/>
          <p:cNvSpPr txBox="1">
            <a:spLocks noChangeArrowheads="1"/>
          </p:cNvSpPr>
          <p:nvPr/>
        </p:nvSpPr>
        <p:spPr bwMode="auto">
          <a:xfrm>
            <a:off x="1219200" y="41148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6060" name="Text Box 12"/>
          <p:cNvSpPr txBox="1">
            <a:spLocks noChangeArrowheads="1"/>
          </p:cNvSpPr>
          <p:nvPr/>
        </p:nvSpPr>
        <p:spPr bwMode="auto">
          <a:xfrm>
            <a:off x="2819400" y="41148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6061" name="Line 13"/>
          <p:cNvSpPr>
            <a:spLocks noChangeShapeType="1"/>
          </p:cNvSpPr>
          <p:nvPr/>
        </p:nvSpPr>
        <p:spPr bwMode="auto">
          <a:xfrm>
            <a:off x="1219200" y="4495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62" name="Line 14"/>
          <p:cNvSpPr>
            <a:spLocks noChangeShapeType="1"/>
          </p:cNvSpPr>
          <p:nvPr/>
        </p:nvSpPr>
        <p:spPr bwMode="auto">
          <a:xfrm>
            <a:off x="1219200" y="4114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63" name="Text Box 15"/>
          <p:cNvSpPr txBox="1">
            <a:spLocks noChangeArrowheads="1"/>
          </p:cNvSpPr>
          <p:nvPr/>
        </p:nvSpPr>
        <p:spPr bwMode="auto">
          <a:xfrm>
            <a:off x="1295400" y="37338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86064" name="Text Box 16"/>
          <p:cNvSpPr txBox="1">
            <a:spLocks noChangeArrowheads="1"/>
          </p:cNvSpPr>
          <p:nvPr/>
        </p:nvSpPr>
        <p:spPr bwMode="auto">
          <a:xfrm>
            <a:off x="12192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6065" name="Text Box 17"/>
          <p:cNvSpPr txBox="1">
            <a:spLocks noChangeArrowheads="1"/>
          </p:cNvSpPr>
          <p:nvPr/>
        </p:nvSpPr>
        <p:spPr bwMode="auto">
          <a:xfrm>
            <a:off x="51054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40,000</a:t>
            </a:r>
          </a:p>
        </p:txBody>
      </p:sp>
      <p:sp>
        <p:nvSpPr>
          <p:cNvPr id="386066" name="Line 18"/>
          <p:cNvSpPr>
            <a:spLocks noChangeShapeType="1"/>
          </p:cNvSpPr>
          <p:nvPr/>
        </p:nvSpPr>
        <p:spPr bwMode="auto">
          <a:xfrm rot="5400000" flipH="1">
            <a:off x="5829300" y="49149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67" name="Text Box 19"/>
          <p:cNvSpPr txBox="1">
            <a:spLocks noChangeArrowheads="1"/>
          </p:cNvSpPr>
          <p:nvPr/>
        </p:nvSpPr>
        <p:spPr bwMode="auto">
          <a:xfrm>
            <a:off x="5105400" y="41148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6068" name="Text Box 20"/>
          <p:cNvSpPr txBox="1">
            <a:spLocks noChangeArrowheads="1"/>
          </p:cNvSpPr>
          <p:nvPr/>
        </p:nvSpPr>
        <p:spPr bwMode="auto">
          <a:xfrm>
            <a:off x="6705600" y="41148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6069" name="Line 21"/>
          <p:cNvSpPr>
            <a:spLocks noChangeShapeType="1"/>
          </p:cNvSpPr>
          <p:nvPr/>
        </p:nvSpPr>
        <p:spPr bwMode="auto">
          <a:xfrm>
            <a:off x="5105400" y="4114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70" name="Text Box 22"/>
          <p:cNvSpPr txBox="1">
            <a:spLocks noChangeArrowheads="1"/>
          </p:cNvSpPr>
          <p:nvPr/>
        </p:nvSpPr>
        <p:spPr bwMode="auto">
          <a:xfrm>
            <a:off x="5029200" y="3733800"/>
            <a:ext cx="32766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Salaries Expense</a:t>
            </a:r>
          </a:p>
        </p:txBody>
      </p:sp>
      <p:sp>
        <p:nvSpPr>
          <p:cNvPr id="386071" name="Line 23"/>
          <p:cNvSpPr>
            <a:spLocks noChangeShapeType="1"/>
          </p:cNvSpPr>
          <p:nvPr/>
        </p:nvSpPr>
        <p:spPr bwMode="auto">
          <a:xfrm>
            <a:off x="5105400" y="4495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6072"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6073" name="Text Box 25"/>
          <p:cNvSpPr txBox="1">
            <a:spLocks noChangeArrowheads="1"/>
          </p:cNvSpPr>
          <p:nvPr/>
        </p:nvSpPr>
        <p:spPr bwMode="auto">
          <a:xfrm>
            <a:off x="1219200" y="4937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86074" name="Text Box 26"/>
          <p:cNvSpPr txBox="1">
            <a:spLocks noChangeArrowheads="1"/>
          </p:cNvSpPr>
          <p:nvPr/>
        </p:nvSpPr>
        <p:spPr bwMode="auto">
          <a:xfrm>
            <a:off x="28194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6075" name="Text Box 27"/>
          <p:cNvSpPr txBox="1">
            <a:spLocks noChangeArrowheads="1"/>
          </p:cNvSpPr>
          <p:nvPr/>
        </p:nvSpPr>
        <p:spPr bwMode="auto">
          <a:xfrm>
            <a:off x="2819400" y="4953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86076" name="Text Box 28"/>
          <p:cNvSpPr txBox="1">
            <a:spLocks noChangeArrowheads="1"/>
          </p:cNvSpPr>
          <p:nvPr/>
        </p:nvSpPr>
        <p:spPr bwMode="auto">
          <a:xfrm>
            <a:off x="2819400" y="5318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a:t>
            </a:r>
          </a:p>
        </p:txBody>
      </p:sp>
      <p:sp>
        <p:nvSpPr>
          <p:cNvPr id="386078" name="Text Box 30"/>
          <p:cNvSpPr txBox="1">
            <a:spLocks noChangeArrowheads="1"/>
          </p:cNvSpPr>
          <p:nvPr/>
        </p:nvSpPr>
        <p:spPr bwMode="auto">
          <a:xfrm>
            <a:off x="2819400" y="5699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40,000</a:t>
            </a:r>
          </a:p>
        </p:txBody>
      </p:sp>
      <p:sp>
        <p:nvSpPr>
          <p:cNvPr id="386079" name="Text Box 31"/>
          <p:cNvSpPr txBox="1">
            <a:spLocks noChangeArrowheads="1"/>
          </p:cNvSpPr>
          <p:nvPr/>
        </p:nvSpPr>
        <p:spPr bwMode="auto">
          <a:xfrm>
            <a:off x="3581400" y="6248400"/>
            <a:ext cx="5334000" cy="517525"/>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r>
              <a:rPr lang="en-US" altLang="en-US" sz="1400" b="1" i="1">
                <a:solidFill>
                  <a:schemeClr val="bg2"/>
                </a:solidFill>
                <a:latin typeface="Arial" charset="0"/>
              </a:rPr>
              <a:t>Record transactions in journals, post to  ledger accounts, and prepare a trial balance.</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56"/>
                                        </p:tgtEl>
                                        <p:attrNameLst>
                                          <p:attrName>style.visibility</p:attrName>
                                        </p:attrNameLst>
                                      </p:cBhvr>
                                      <p:to>
                                        <p:strVal val="visible"/>
                                      </p:to>
                                    </p:set>
                                    <p:animEffect transition="in" filter="wipe(left)">
                                      <p:cBhvr>
                                        <p:cTn id="7" dur="500"/>
                                        <p:tgtEl>
                                          <p:spTgt spid="3860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Effect transition="in" filter="wipe(left)">
                                      <p:cBhvr>
                                        <p:cTn id="12" dur="500"/>
                                        <p:tgtEl>
                                          <p:spTgt spid="38605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6055"/>
                                        </p:tgtEl>
                                        <p:attrNameLst>
                                          <p:attrName>style.visibility</p:attrName>
                                        </p:attrNameLst>
                                      </p:cBhvr>
                                      <p:to>
                                        <p:strVal val="visible"/>
                                      </p:to>
                                    </p:set>
                                    <p:animEffect transition="in" filter="wipe(left)">
                                      <p:cBhvr>
                                        <p:cTn id="16" dur="500"/>
                                        <p:tgtEl>
                                          <p:spTgt spid="3860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6052"/>
                                        </p:tgtEl>
                                        <p:attrNameLst>
                                          <p:attrName>style.visibility</p:attrName>
                                        </p:attrNameLst>
                                      </p:cBhvr>
                                      <p:to>
                                        <p:strVal val="visible"/>
                                      </p:to>
                                    </p:set>
                                    <p:animEffect transition="in" filter="wipe(left)">
                                      <p:cBhvr>
                                        <p:cTn id="21" dur="500"/>
                                        <p:tgtEl>
                                          <p:spTgt spid="38605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6053"/>
                                        </p:tgtEl>
                                        <p:attrNameLst>
                                          <p:attrName>style.visibility</p:attrName>
                                        </p:attrNameLst>
                                      </p:cBhvr>
                                      <p:to>
                                        <p:strVal val="visible"/>
                                      </p:to>
                                    </p:set>
                                    <p:animEffect transition="in" filter="wipe(left)">
                                      <p:cBhvr>
                                        <p:cTn id="25" dur="500"/>
                                        <p:tgtEl>
                                          <p:spTgt spid="3860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6070"/>
                                        </p:tgtEl>
                                        <p:attrNameLst>
                                          <p:attrName>style.visibility</p:attrName>
                                        </p:attrNameLst>
                                      </p:cBhvr>
                                      <p:to>
                                        <p:strVal val="visible"/>
                                      </p:to>
                                    </p:set>
                                    <p:animEffect transition="in" filter="wipe(left)">
                                      <p:cBhvr>
                                        <p:cTn id="30" dur="500"/>
                                        <p:tgtEl>
                                          <p:spTgt spid="3860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6065"/>
                                        </p:tgtEl>
                                        <p:attrNameLst>
                                          <p:attrName>style.visibility</p:attrName>
                                        </p:attrNameLst>
                                      </p:cBhvr>
                                      <p:to>
                                        <p:strVal val="visible"/>
                                      </p:to>
                                    </p:set>
                                    <p:animEffect transition="in" filter="wipe(left)">
                                      <p:cBhvr>
                                        <p:cTn id="35" dur="500"/>
                                        <p:tgtEl>
                                          <p:spTgt spid="38606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6078"/>
                                        </p:tgtEl>
                                        <p:attrNameLst>
                                          <p:attrName>style.visibility</p:attrName>
                                        </p:attrNameLst>
                                      </p:cBhvr>
                                      <p:to>
                                        <p:strVal val="visible"/>
                                      </p:to>
                                    </p:set>
                                    <p:animEffect transition="in" filter="wipe(left)">
                                      <p:cBhvr>
                                        <p:cTn id="40" dur="500"/>
                                        <p:tgtEl>
                                          <p:spTgt spid="386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autoUpdateAnimBg="0"/>
      <p:bldP spid="386053" grpId="0" autoUpdateAnimBg="0"/>
      <p:bldP spid="386054" grpId="0" autoUpdateAnimBg="0"/>
      <p:bldP spid="386055" grpId="0" autoUpdateAnimBg="0"/>
      <p:bldP spid="386056" grpId="0" autoUpdateAnimBg="0"/>
      <p:bldP spid="386065" grpId="0" animBg="1" autoUpdateAnimBg="0"/>
      <p:bldP spid="386070" grpId="0" autoUpdateAnimBg="0"/>
      <p:bldP spid="3860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228600" y="3581400"/>
            <a:ext cx="8686800" cy="31242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87075" name="Text Box 3"/>
          <p:cNvSpPr txBox="1">
            <a:spLocks noChangeArrowheads="1"/>
          </p:cNvSpPr>
          <p:nvPr/>
        </p:nvSpPr>
        <p:spPr bwMode="auto">
          <a:xfrm>
            <a:off x="609600" y="1066800"/>
            <a:ext cx="8077200" cy="1196975"/>
          </a:xfrm>
          <a:prstGeom prst="rect">
            <a:avLst/>
          </a:prstGeom>
          <a:noFill/>
          <a:ln w="12700" algn="ctr">
            <a:noFill/>
            <a:miter lim="800000"/>
            <a:headEnd/>
            <a:tailEnd/>
          </a:ln>
          <a:effectLst/>
        </p:spPr>
        <p:txBody>
          <a:bodyPr>
            <a:spAutoFit/>
          </a:bodyPr>
          <a:lstStyle/>
          <a:p>
            <a:pPr marL="457200" indent="-457200" algn="l">
              <a:lnSpc>
                <a:spcPct val="110000"/>
              </a:lnSpc>
              <a:spcBef>
                <a:spcPct val="50000"/>
              </a:spcBef>
            </a:pPr>
            <a:r>
              <a:rPr lang="en-US" sz="2200">
                <a:latin typeface="Arial" charset="0"/>
              </a:rPr>
              <a:t>10. October 31:  Pioneer Advertising receives $28,000 in cash and bills Copa Company $72,000 for advertising services of $100,000 provided in October. </a:t>
            </a:r>
          </a:p>
        </p:txBody>
      </p:sp>
      <p:sp>
        <p:nvSpPr>
          <p:cNvPr id="387076" name="Text Box 4"/>
          <p:cNvSpPr txBox="1">
            <a:spLocks noChangeArrowheads="1"/>
          </p:cNvSpPr>
          <p:nvPr/>
        </p:nvSpPr>
        <p:spPr bwMode="auto">
          <a:xfrm>
            <a:off x="2133600" y="2667000"/>
            <a:ext cx="41148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Accounts receivable</a:t>
            </a:r>
          </a:p>
        </p:txBody>
      </p:sp>
      <p:sp>
        <p:nvSpPr>
          <p:cNvPr id="387077" name="Text Box 5"/>
          <p:cNvSpPr txBox="1">
            <a:spLocks noChangeArrowheads="1"/>
          </p:cNvSpPr>
          <p:nvPr/>
        </p:nvSpPr>
        <p:spPr bwMode="auto">
          <a:xfrm>
            <a:off x="5562600" y="2667000"/>
            <a:ext cx="14478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72,000</a:t>
            </a:r>
          </a:p>
        </p:txBody>
      </p:sp>
      <p:sp>
        <p:nvSpPr>
          <p:cNvPr id="387078" name="Text Box 6"/>
          <p:cNvSpPr txBox="1">
            <a:spLocks noChangeArrowheads="1"/>
          </p:cNvSpPr>
          <p:nvPr/>
        </p:nvSpPr>
        <p:spPr bwMode="auto">
          <a:xfrm>
            <a:off x="2133600" y="2286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Cash</a:t>
            </a:r>
          </a:p>
        </p:txBody>
      </p:sp>
      <p:sp>
        <p:nvSpPr>
          <p:cNvPr id="387079" name="Text Box 7"/>
          <p:cNvSpPr txBox="1">
            <a:spLocks noChangeArrowheads="1"/>
          </p:cNvSpPr>
          <p:nvPr/>
        </p:nvSpPr>
        <p:spPr bwMode="auto">
          <a:xfrm>
            <a:off x="5486400" y="2286000"/>
            <a:ext cx="15240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28,000</a:t>
            </a:r>
          </a:p>
        </p:txBody>
      </p:sp>
      <p:sp>
        <p:nvSpPr>
          <p:cNvPr id="387080" name="Text Box 8"/>
          <p:cNvSpPr txBox="1">
            <a:spLocks noChangeArrowheads="1"/>
          </p:cNvSpPr>
          <p:nvPr/>
        </p:nvSpPr>
        <p:spPr bwMode="auto">
          <a:xfrm>
            <a:off x="609600" y="2286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87081" name="Line 9"/>
          <p:cNvSpPr>
            <a:spLocks noChangeShapeType="1"/>
          </p:cNvSpPr>
          <p:nvPr/>
        </p:nvSpPr>
        <p:spPr bwMode="auto">
          <a:xfrm rot="5400000" flipH="1">
            <a:off x="723900" y="5295900"/>
            <a:ext cx="2362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82" name="Text Box 10"/>
          <p:cNvSpPr txBox="1">
            <a:spLocks noChangeArrowheads="1"/>
          </p:cNvSpPr>
          <p:nvPr/>
        </p:nvSpPr>
        <p:spPr bwMode="auto">
          <a:xfrm>
            <a:off x="381000" y="41148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7083" name="Text Box 11"/>
          <p:cNvSpPr txBox="1">
            <a:spLocks noChangeArrowheads="1"/>
          </p:cNvSpPr>
          <p:nvPr/>
        </p:nvSpPr>
        <p:spPr bwMode="auto">
          <a:xfrm>
            <a:off x="1981200" y="41148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7084" name="Line 12"/>
          <p:cNvSpPr>
            <a:spLocks noChangeShapeType="1"/>
          </p:cNvSpPr>
          <p:nvPr/>
        </p:nvSpPr>
        <p:spPr bwMode="auto">
          <a:xfrm>
            <a:off x="381000" y="4495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85" name="Line 13"/>
          <p:cNvSpPr>
            <a:spLocks noChangeShapeType="1"/>
          </p:cNvSpPr>
          <p:nvPr/>
        </p:nvSpPr>
        <p:spPr bwMode="auto">
          <a:xfrm>
            <a:off x="381000" y="4114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86" name="Text Box 14"/>
          <p:cNvSpPr txBox="1">
            <a:spLocks noChangeArrowheads="1"/>
          </p:cNvSpPr>
          <p:nvPr/>
        </p:nvSpPr>
        <p:spPr bwMode="auto">
          <a:xfrm>
            <a:off x="457200" y="37338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87087" name="Text Box 15"/>
          <p:cNvSpPr txBox="1">
            <a:spLocks noChangeArrowheads="1"/>
          </p:cNvSpPr>
          <p:nvPr/>
        </p:nvSpPr>
        <p:spPr bwMode="auto">
          <a:xfrm>
            <a:off x="3810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7088" name="Text Box 16"/>
          <p:cNvSpPr txBox="1">
            <a:spLocks noChangeArrowheads="1"/>
          </p:cNvSpPr>
          <p:nvPr/>
        </p:nvSpPr>
        <p:spPr bwMode="auto">
          <a:xfrm>
            <a:off x="34290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72,000</a:t>
            </a:r>
          </a:p>
        </p:txBody>
      </p:sp>
      <p:sp>
        <p:nvSpPr>
          <p:cNvPr id="387089" name="Line 17"/>
          <p:cNvSpPr>
            <a:spLocks noChangeShapeType="1"/>
          </p:cNvSpPr>
          <p:nvPr/>
        </p:nvSpPr>
        <p:spPr bwMode="auto">
          <a:xfrm rot="5400000" flipH="1">
            <a:off x="4152900" y="49149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90" name="Text Box 18"/>
          <p:cNvSpPr txBox="1">
            <a:spLocks noChangeArrowheads="1"/>
          </p:cNvSpPr>
          <p:nvPr/>
        </p:nvSpPr>
        <p:spPr bwMode="auto">
          <a:xfrm>
            <a:off x="3810000" y="4114800"/>
            <a:ext cx="1066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7091" name="Text Box 19"/>
          <p:cNvSpPr txBox="1">
            <a:spLocks noChangeArrowheads="1"/>
          </p:cNvSpPr>
          <p:nvPr/>
        </p:nvSpPr>
        <p:spPr bwMode="auto">
          <a:xfrm>
            <a:off x="5029200" y="4114800"/>
            <a:ext cx="9906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7092" name="Line 20"/>
          <p:cNvSpPr>
            <a:spLocks noChangeShapeType="1"/>
          </p:cNvSpPr>
          <p:nvPr/>
        </p:nvSpPr>
        <p:spPr bwMode="auto">
          <a:xfrm>
            <a:off x="3733800" y="4114800"/>
            <a:ext cx="2362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93" name="Text Box 21"/>
          <p:cNvSpPr txBox="1">
            <a:spLocks noChangeArrowheads="1"/>
          </p:cNvSpPr>
          <p:nvPr/>
        </p:nvSpPr>
        <p:spPr bwMode="auto">
          <a:xfrm>
            <a:off x="3581400" y="3733800"/>
            <a:ext cx="27432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Accounts Receivable</a:t>
            </a:r>
          </a:p>
        </p:txBody>
      </p:sp>
      <p:sp>
        <p:nvSpPr>
          <p:cNvPr id="387094" name="Line 22"/>
          <p:cNvSpPr>
            <a:spLocks noChangeShapeType="1"/>
          </p:cNvSpPr>
          <p:nvPr/>
        </p:nvSpPr>
        <p:spPr bwMode="auto">
          <a:xfrm>
            <a:off x="3733800" y="4495800"/>
            <a:ext cx="2362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095" name="Rectangle 23"/>
          <p:cNvSpPr>
            <a:spLocks noGrp="1" noChangeArrowheads="1"/>
          </p:cNvSpPr>
          <p:nvPr>
            <p:ph type="title"/>
          </p:nvPr>
        </p:nvSpPr>
        <p:spPr>
          <a:xfrm>
            <a:off x="457200" y="3048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2. Posting</a:t>
            </a:r>
          </a:p>
        </p:txBody>
      </p:sp>
      <p:sp>
        <p:nvSpPr>
          <p:cNvPr id="387096" name="Text Box 24"/>
          <p:cNvSpPr txBox="1">
            <a:spLocks noChangeArrowheads="1"/>
          </p:cNvSpPr>
          <p:nvPr/>
        </p:nvSpPr>
        <p:spPr bwMode="auto">
          <a:xfrm>
            <a:off x="381000" y="4937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87097" name="Text Box 25"/>
          <p:cNvSpPr txBox="1">
            <a:spLocks noChangeArrowheads="1"/>
          </p:cNvSpPr>
          <p:nvPr/>
        </p:nvSpPr>
        <p:spPr bwMode="auto">
          <a:xfrm>
            <a:off x="19812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9,000</a:t>
            </a:r>
          </a:p>
        </p:txBody>
      </p:sp>
      <p:sp>
        <p:nvSpPr>
          <p:cNvPr id="387098" name="Text Box 26"/>
          <p:cNvSpPr txBox="1">
            <a:spLocks noChangeArrowheads="1"/>
          </p:cNvSpPr>
          <p:nvPr/>
        </p:nvSpPr>
        <p:spPr bwMode="auto">
          <a:xfrm>
            <a:off x="1981200" y="4953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87099" name="Text Box 27"/>
          <p:cNvSpPr txBox="1">
            <a:spLocks noChangeArrowheads="1"/>
          </p:cNvSpPr>
          <p:nvPr/>
        </p:nvSpPr>
        <p:spPr bwMode="auto">
          <a:xfrm>
            <a:off x="1981200" y="5318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5,000</a:t>
            </a:r>
          </a:p>
        </p:txBody>
      </p:sp>
      <p:sp>
        <p:nvSpPr>
          <p:cNvPr id="387101" name="Text Box 29"/>
          <p:cNvSpPr txBox="1">
            <a:spLocks noChangeArrowheads="1"/>
          </p:cNvSpPr>
          <p:nvPr/>
        </p:nvSpPr>
        <p:spPr bwMode="auto">
          <a:xfrm>
            <a:off x="1981200" y="5699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40,000</a:t>
            </a:r>
          </a:p>
        </p:txBody>
      </p:sp>
      <p:sp>
        <p:nvSpPr>
          <p:cNvPr id="387102" name="Text Box 30"/>
          <p:cNvSpPr txBox="1">
            <a:spLocks noChangeArrowheads="1"/>
          </p:cNvSpPr>
          <p:nvPr/>
        </p:nvSpPr>
        <p:spPr bwMode="auto">
          <a:xfrm>
            <a:off x="2209800" y="3048000"/>
            <a:ext cx="4114800" cy="427038"/>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Service revenue</a:t>
            </a:r>
          </a:p>
        </p:txBody>
      </p:sp>
      <p:sp>
        <p:nvSpPr>
          <p:cNvPr id="387103" name="Text Box 31"/>
          <p:cNvSpPr txBox="1">
            <a:spLocks noChangeArrowheads="1"/>
          </p:cNvSpPr>
          <p:nvPr/>
        </p:nvSpPr>
        <p:spPr bwMode="auto">
          <a:xfrm>
            <a:off x="6934200" y="3048000"/>
            <a:ext cx="14478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100,000</a:t>
            </a:r>
          </a:p>
        </p:txBody>
      </p:sp>
      <p:sp>
        <p:nvSpPr>
          <p:cNvPr id="387104" name="Text Box 32"/>
          <p:cNvSpPr txBox="1">
            <a:spLocks noChangeArrowheads="1"/>
          </p:cNvSpPr>
          <p:nvPr/>
        </p:nvSpPr>
        <p:spPr bwMode="auto">
          <a:xfrm>
            <a:off x="7391400" y="4572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100,000</a:t>
            </a:r>
          </a:p>
        </p:txBody>
      </p:sp>
      <p:sp>
        <p:nvSpPr>
          <p:cNvPr id="387105" name="Line 33"/>
          <p:cNvSpPr>
            <a:spLocks noChangeShapeType="1"/>
          </p:cNvSpPr>
          <p:nvPr/>
        </p:nvSpPr>
        <p:spPr bwMode="auto">
          <a:xfrm rot="5400000" flipH="1">
            <a:off x="6819900" y="49149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106" name="Text Box 34"/>
          <p:cNvSpPr txBox="1">
            <a:spLocks noChangeArrowheads="1"/>
          </p:cNvSpPr>
          <p:nvPr/>
        </p:nvSpPr>
        <p:spPr bwMode="auto">
          <a:xfrm>
            <a:off x="6477000" y="4114800"/>
            <a:ext cx="1066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87107" name="Text Box 35"/>
          <p:cNvSpPr txBox="1">
            <a:spLocks noChangeArrowheads="1"/>
          </p:cNvSpPr>
          <p:nvPr/>
        </p:nvSpPr>
        <p:spPr bwMode="auto">
          <a:xfrm>
            <a:off x="7696200" y="4114800"/>
            <a:ext cx="9906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87108" name="Line 36"/>
          <p:cNvSpPr>
            <a:spLocks noChangeShapeType="1"/>
          </p:cNvSpPr>
          <p:nvPr/>
        </p:nvSpPr>
        <p:spPr bwMode="auto">
          <a:xfrm>
            <a:off x="6400800" y="4114800"/>
            <a:ext cx="2362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109" name="Text Box 37"/>
          <p:cNvSpPr txBox="1">
            <a:spLocks noChangeArrowheads="1"/>
          </p:cNvSpPr>
          <p:nvPr/>
        </p:nvSpPr>
        <p:spPr bwMode="auto">
          <a:xfrm>
            <a:off x="6477000" y="3733800"/>
            <a:ext cx="22860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Service Revenue</a:t>
            </a:r>
          </a:p>
        </p:txBody>
      </p:sp>
      <p:sp>
        <p:nvSpPr>
          <p:cNvPr id="387110" name="Line 38"/>
          <p:cNvSpPr>
            <a:spLocks noChangeShapeType="1"/>
          </p:cNvSpPr>
          <p:nvPr/>
        </p:nvSpPr>
        <p:spPr bwMode="auto">
          <a:xfrm>
            <a:off x="6400800" y="4495800"/>
            <a:ext cx="2362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111" name="Text Box 39"/>
          <p:cNvSpPr txBox="1">
            <a:spLocks noChangeArrowheads="1"/>
          </p:cNvSpPr>
          <p:nvPr/>
        </p:nvSpPr>
        <p:spPr bwMode="auto">
          <a:xfrm>
            <a:off x="381000" y="5318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28,000</a:t>
            </a:r>
          </a:p>
        </p:txBody>
      </p:sp>
      <p:sp>
        <p:nvSpPr>
          <p:cNvPr id="387113" name="Line 41"/>
          <p:cNvSpPr>
            <a:spLocks noChangeShapeType="1"/>
          </p:cNvSpPr>
          <p:nvPr/>
        </p:nvSpPr>
        <p:spPr bwMode="auto">
          <a:xfrm>
            <a:off x="381000" y="60960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87114" name="Text Box 42"/>
          <p:cNvSpPr txBox="1">
            <a:spLocks noChangeArrowheads="1"/>
          </p:cNvSpPr>
          <p:nvPr/>
        </p:nvSpPr>
        <p:spPr bwMode="auto">
          <a:xfrm>
            <a:off x="381000" y="6126163"/>
            <a:ext cx="1447800" cy="350837"/>
          </a:xfrm>
          <a:prstGeom prst="rect">
            <a:avLst/>
          </a:prstGeom>
          <a:solidFill>
            <a:srgbClr val="FFFFCC"/>
          </a:solidFill>
          <a:ln w="12700" cap="sq">
            <a:noFill/>
            <a:miter lim="800000"/>
            <a:headEnd type="none" w="sm" len="sm"/>
            <a:tailEnd type="none" w="sm" len="sm"/>
          </a:ln>
          <a:effectLst/>
        </p:spPr>
        <p:txBody>
          <a:bodyPr>
            <a:spAutoFit/>
          </a:bodyPr>
          <a:lstStyle/>
          <a:p>
            <a:pPr algn="r">
              <a:lnSpc>
                <a:spcPct val="85000"/>
              </a:lnSpc>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80,000</a:t>
            </a:r>
          </a:p>
        </p:txBody>
      </p:sp>
      <p:sp>
        <p:nvSpPr>
          <p:cNvPr id="387112" name="Line 40"/>
          <p:cNvSpPr>
            <a:spLocks noChangeShapeType="1"/>
          </p:cNvSpPr>
          <p:nvPr/>
        </p:nvSpPr>
        <p:spPr bwMode="auto">
          <a:xfrm>
            <a:off x="381000" y="64770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7080"/>
                                        </p:tgtEl>
                                        <p:attrNameLst>
                                          <p:attrName>style.visibility</p:attrName>
                                        </p:attrNameLst>
                                      </p:cBhvr>
                                      <p:to>
                                        <p:strVal val="visible"/>
                                      </p:to>
                                    </p:set>
                                    <p:animEffect transition="in" filter="wipe(left)">
                                      <p:cBhvr>
                                        <p:cTn id="7" dur="500"/>
                                        <p:tgtEl>
                                          <p:spTgt spid="387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7078"/>
                                        </p:tgtEl>
                                        <p:attrNameLst>
                                          <p:attrName>style.visibility</p:attrName>
                                        </p:attrNameLst>
                                      </p:cBhvr>
                                      <p:to>
                                        <p:strVal val="visible"/>
                                      </p:to>
                                    </p:set>
                                    <p:animEffect transition="in" filter="wipe(left)">
                                      <p:cBhvr>
                                        <p:cTn id="12" dur="500"/>
                                        <p:tgtEl>
                                          <p:spTgt spid="38707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87079"/>
                                        </p:tgtEl>
                                        <p:attrNameLst>
                                          <p:attrName>style.visibility</p:attrName>
                                        </p:attrNameLst>
                                      </p:cBhvr>
                                      <p:to>
                                        <p:strVal val="visible"/>
                                      </p:to>
                                    </p:set>
                                    <p:animEffect transition="in" filter="wipe(left)">
                                      <p:cBhvr>
                                        <p:cTn id="16" dur="500"/>
                                        <p:tgtEl>
                                          <p:spTgt spid="3870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7076"/>
                                        </p:tgtEl>
                                        <p:attrNameLst>
                                          <p:attrName>style.visibility</p:attrName>
                                        </p:attrNameLst>
                                      </p:cBhvr>
                                      <p:to>
                                        <p:strVal val="visible"/>
                                      </p:to>
                                    </p:set>
                                    <p:animEffect transition="in" filter="wipe(left)">
                                      <p:cBhvr>
                                        <p:cTn id="21" dur="500"/>
                                        <p:tgtEl>
                                          <p:spTgt spid="38707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7077"/>
                                        </p:tgtEl>
                                        <p:attrNameLst>
                                          <p:attrName>style.visibility</p:attrName>
                                        </p:attrNameLst>
                                      </p:cBhvr>
                                      <p:to>
                                        <p:strVal val="visible"/>
                                      </p:to>
                                    </p:set>
                                    <p:animEffect transition="in" filter="wipe(left)">
                                      <p:cBhvr>
                                        <p:cTn id="25" dur="500"/>
                                        <p:tgtEl>
                                          <p:spTgt spid="38707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7102"/>
                                        </p:tgtEl>
                                        <p:attrNameLst>
                                          <p:attrName>style.visibility</p:attrName>
                                        </p:attrNameLst>
                                      </p:cBhvr>
                                      <p:to>
                                        <p:strVal val="visible"/>
                                      </p:to>
                                    </p:set>
                                    <p:animEffect transition="in" filter="wipe(left)">
                                      <p:cBhvr>
                                        <p:cTn id="30" dur="500"/>
                                        <p:tgtEl>
                                          <p:spTgt spid="38710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87103"/>
                                        </p:tgtEl>
                                        <p:attrNameLst>
                                          <p:attrName>style.visibility</p:attrName>
                                        </p:attrNameLst>
                                      </p:cBhvr>
                                      <p:to>
                                        <p:strVal val="visible"/>
                                      </p:to>
                                    </p:set>
                                    <p:animEffect transition="in" filter="wipe(left)">
                                      <p:cBhvr>
                                        <p:cTn id="34" dur="500"/>
                                        <p:tgtEl>
                                          <p:spTgt spid="387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7111"/>
                                        </p:tgtEl>
                                        <p:attrNameLst>
                                          <p:attrName>style.visibility</p:attrName>
                                        </p:attrNameLst>
                                      </p:cBhvr>
                                      <p:to>
                                        <p:strVal val="visible"/>
                                      </p:to>
                                    </p:set>
                                    <p:animEffect transition="in" filter="wipe(left)">
                                      <p:cBhvr>
                                        <p:cTn id="39" dur="500"/>
                                        <p:tgtEl>
                                          <p:spTgt spid="3871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7093"/>
                                        </p:tgtEl>
                                        <p:attrNameLst>
                                          <p:attrName>style.visibility</p:attrName>
                                        </p:attrNameLst>
                                      </p:cBhvr>
                                      <p:to>
                                        <p:strVal val="visible"/>
                                      </p:to>
                                    </p:set>
                                    <p:animEffect transition="in" filter="wipe(left)">
                                      <p:cBhvr>
                                        <p:cTn id="44" dur="500"/>
                                        <p:tgtEl>
                                          <p:spTgt spid="3870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87088"/>
                                        </p:tgtEl>
                                        <p:attrNameLst>
                                          <p:attrName>style.visibility</p:attrName>
                                        </p:attrNameLst>
                                      </p:cBhvr>
                                      <p:to>
                                        <p:strVal val="visible"/>
                                      </p:to>
                                    </p:set>
                                    <p:animEffect transition="in" filter="wipe(left)">
                                      <p:cBhvr>
                                        <p:cTn id="49" dur="500"/>
                                        <p:tgtEl>
                                          <p:spTgt spid="38708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87109"/>
                                        </p:tgtEl>
                                        <p:attrNameLst>
                                          <p:attrName>style.visibility</p:attrName>
                                        </p:attrNameLst>
                                      </p:cBhvr>
                                      <p:to>
                                        <p:strVal val="visible"/>
                                      </p:to>
                                    </p:set>
                                    <p:animEffect transition="in" filter="wipe(left)">
                                      <p:cBhvr>
                                        <p:cTn id="54" dur="500"/>
                                        <p:tgtEl>
                                          <p:spTgt spid="38710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87104"/>
                                        </p:tgtEl>
                                        <p:attrNameLst>
                                          <p:attrName>style.visibility</p:attrName>
                                        </p:attrNameLst>
                                      </p:cBhvr>
                                      <p:to>
                                        <p:strVal val="visible"/>
                                      </p:to>
                                    </p:set>
                                    <p:animEffect transition="in" filter="wipe(left)">
                                      <p:cBhvr>
                                        <p:cTn id="59" dur="500"/>
                                        <p:tgtEl>
                                          <p:spTgt spid="38710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87114"/>
                                        </p:tgtEl>
                                        <p:attrNameLst>
                                          <p:attrName>style.visibility</p:attrName>
                                        </p:attrNameLst>
                                      </p:cBhvr>
                                      <p:to>
                                        <p:strVal val="visible"/>
                                      </p:to>
                                    </p:set>
                                    <p:animEffect transition="in" filter="wipe(left)">
                                      <p:cBhvr>
                                        <p:cTn id="64" dur="500"/>
                                        <p:tgtEl>
                                          <p:spTgt spid="38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utoUpdateAnimBg="0"/>
      <p:bldP spid="387077" grpId="0" autoUpdateAnimBg="0"/>
      <p:bldP spid="387078" grpId="0" autoUpdateAnimBg="0"/>
      <p:bldP spid="387079" grpId="0" autoUpdateAnimBg="0"/>
      <p:bldP spid="387080" grpId="0" autoUpdateAnimBg="0"/>
      <p:bldP spid="387088" grpId="0" animBg="1" autoUpdateAnimBg="0"/>
      <p:bldP spid="387093" grpId="0" autoUpdateAnimBg="0"/>
      <p:bldP spid="387102" grpId="0" autoUpdateAnimBg="0"/>
      <p:bldP spid="387103" grpId="0" autoUpdateAnimBg="0"/>
      <p:bldP spid="387104" grpId="0" animBg="1" autoUpdateAnimBg="0"/>
      <p:bldP spid="387109" grpId="0" autoUpdateAnimBg="0"/>
      <p:bldP spid="387111" grpId="0" animBg="1"/>
      <p:bldP spid="3871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94" name="Picture 10"/>
          <p:cNvPicPr>
            <a:picLocks noChangeAspect="1" noChangeArrowheads="1"/>
          </p:cNvPicPr>
          <p:nvPr/>
        </p:nvPicPr>
        <p:blipFill>
          <a:blip r:embed="rId3"/>
          <a:srcRect/>
          <a:stretch>
            <a:fillRect/>
          </a:stretch>
        </p:blipFill>
        <p:spPr bwMode="auto">
          <a:xfrm>
            <a:off x="3048000" y="1447800"/>
            <a:ext cx="5638800" cy="5000625"/>
          </a:xfrm>
          <a:prstGeom prst="rect">
            <a:avLst/>
          </a:prstGeom>
          <a:noFill/>
          <a:ln w="12700" cap="sq">
            <a:noFill/>
            <a:miter lim="800000"/>
            <a:headEnd type="none" w="sm" len="sm"/>
            <a:tailEnd type="none" w="sm" len="sm"/>
          </a:ln>
          <a:effectLst/>
        </p:spPr>
      </p:pic>
      <p:sp>
        <p:nvSpPr>
          <p:cNvPr id="3747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747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74788" name="Text Box 4"/>
          <p:cNvSpPr txBox="1">
            <a:spLocks noChangeArrowheads="1"/>
          </p:cNvSpPr>
          <p:nvPr/>
        </p:nvSpPr>
        <p:spPr bwMode="auto">
          <a:xfrm>
            <a:off x="457200" y="1474788"/>
            <a:ext cx="2286000" cy="3317875"/>
          </a:xfrm>
          <a:prstGeom prst="rect">
            <a:avLst/>
          </a:prstGeom>
          <a:noFill/>
          <a:ln w="12700">
            <a:noFill/>
            <a:miter lim="800000"/>
            <a:headEnd/>
            <a:tailEnd/>
          </a:ln>
          <a:effectLst/>
        </p:spPr>
        <p:txBody>
          <a:bodyPr>
            <a:spAutoFit/>
          </a:bodyPr>
          <a:lstStyle/>
          <a:p>
            <a:pPr algn="l">
              <a:lnSpc>
                <a:spcPct val="115000"/>
              </a:lnSpc>
              <a:spcBef>
                <a:spcPct val="50000"/>
              </a:spcBef>
            </a:pPr>
            <a:r>
              <a:rPr lang="en-US" sz="2300" b="1">
                <a:solidFill>
                  <a:srgbClr val="000066"/>
                </a:solidFill>
                <a:effectLst>
                  <a:outerShdw blurRad="38100" dist="38100" dir="2700000" algn="tl">
                    <a:srgbClr val="C0C0C0"/>
                  </a:outerShdw>
                </a:effectLst>
                <a:latin typeface="Arial" charset="0"/>
                <a:cs typeface="Arial" charset="0"/>
              </a:rPr>
              <a:t>Trial Balance</a:t>
            </a:r>
            <a:r>
              <a:rPr lang="en-US" sz="2300">
                <a:latin typeface="Arial" charset="0"/>
                <a:cs typeface="Arial" charset="0"/>
              </a:rPr>
              <a:t> – A list of each account and its balance; used to prove equality of debit and credit balances.</a:t>
            </a:r>
          </a:p>
        </p:txBody>
      </p:sp>
      <p:sp>
        <p:nvSpPr>
          <p:cNvPr id="374790" name="Rectangle 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3. Trial Balance</a:t>
            </a:r>
          </a:p>
        </p:txBody>
      </p:sp>
      <p:sp>
        <p:nvSpPr>
          <p:cNvPr id="374791" name="Text Box 7"/>
          <p:cNvSpPr txBox="1">
            <a:spLocks noChangeArrowheads="1"/>
          </p:cNvSpPr>
          <p:nvPr/>
        </p:nvSpPr>
        <p:spPr bwMode="auto">
          <a:xfrm>
            <a:off x="8001000" y="6477000"/>
            <a:ext cx="9906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4 </a:t>
            </a:r>
          </a:p>
        </p:txBody>
      </p:sp>
      <p:sp>
        <p:nvSpPr>
          <p:cNvPr id="374793" name="Text Box 9"/>
          <p:cNvSpPr txBox="1">
            <a:spLocks noChangeArrowheads="1"/>
          </p:cNvSpPr>
          <p:nvPr/>
        </p:nvSpPr>
        <p:spPr bwMode="auto">
          <a:xfrm>
            <a:off x="7391400" y="1173163"/>
            <a:ext cx="1524000" cy="274637"/>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3-19</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685800" y="1935163"/>
            <a:ext cx="7696200" cy="4084637"/>
          </a:xfrm>
          <a:prstGeom prst="rect">
            <a:avLst/>
          </a:prstGeom>
          <a:noFill/>
          <a:ln w="28575" cap="sq">
            <a:noFill/>
            <a:miter lim="800000"/>
            <a:headEnd type="none" w="sm" len="sm"/>
            <a:tailEnd type="none" w="sm" len="sm"/>
          </a:ln>
          <a:effectLst/>
        </p:spPr>
        <p:txBody>
          <a:bodyPr>
            <a:spAutoFit/>
          </a:bodyPr>
          <a:lstStyle/>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How much and what kind of debt is outstanding?</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Were sales higher this period than last?</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What assets do we have?</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What were our cash inflows and outflows?</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Did we make a profit last period?</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Are any of our product lines or divisions operating at a loss?</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Can we safely increase our dividends to stockholders?</a:t>
            </a:r>
          </a:p>
          <a:p>
            <a:pPr marL="693738" lvl="1" indent="-457200" algn="l">
              <a:lnSpc>
                <a:spcPct val="115000"/>
              </a:lnSpc>
              <a:spcBef>
                <a:spcPct val="30000"/>
              </a:spcBef>
              <a:buClr>
                <a:srgbClr val="800000"/>
              </a:buClr>
              <a:buSzPct val="80000"/>
              <a:buFont typeface="Wingdings" pitchFamily="2" charset="2"/>
              <a:buChar char="u"/>
            </a:pPr>
            <a:r>
              <a:rPr lang="en-US" sz="2100">
                <a:latin typeface="Arial" charset="0"/>
              </a:rPr>
              <a:t>Is our rate of return on net assets increasing?</a:t>
            </a:r>
          </a:p>
        </p:txBody>
      </p:sp>
      <p:sp>
        <p:nvSpPr>
          <p:cNvPr id="223236" name="Rectangle 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Accounting Information System</a:t>
            </a:r>
          </a:p>
        </p:txBody>
      </p:sp>
      <p:sp>
        <p:nvSpPr>
          <p:cNvPr id="223237" name="Text Box 5"/>
          <p:cNvSpPr txBox="1">
            <a:spLocks noChangeArrowheads="1"/>
          </p:cNvSpPr>
          <p:nvPr/>
        </p:nvSpPr>
        <p:spPr bwMode="auto">
          <a:xfrm>
            <a:off x="685800" y="13716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a:latin typeface="Arial" charset="0"/>
              </a:rPr>
              <a:t>Helps management answer such questions as: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4. Adjusting Entries</a:t>
            </a:r>
          </a:p>
        </p:txBody>
      </p:sp>
      <p:sp>
        <p:nvSpPr>
          <p:cNvPr id="481283" name="Text Box 3"/>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
        <p:nvSpPr>
          <p:cNvPr id="481284" name="Rectangle 4"/>
          <p:cNvSpPr>
            <a:spLocks noChangeArrowheads="1"/>
          </p:cNvSpPr>
          <p:nvPr/>
        </p:nvSpPr>
        <p:spPr bwMode="auto">
          <a:xfrm>
            <a:off x="685800" y="1371600"/>
            <a:ext cx="7924800" cy="4497388"/>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50000"/>
              </a:spcBef>
              <a:spcAft>
                <a:spcPct val="50000"/>
              </a:spcAft>
              <a:buSzPct val="80000"/>
            </a:pPr>
            <a:r>
              <a:rPr lang="en-US">
                <a:solidFill>
                  <a:schemeClr val="bg2"/>
                </a:solidFill>
                <a:latin typeface="Arial" charset="0"/>
              </a:rPr>
              <a:t>Makes it possible to:</a:t>
            </a:r>
          </a:p>
          <a:p>
            <a:pPr marL="685800" lvl="1" indent="-457200" algn="l">
              <a:lnSpc>
                <a:spcPct val="115000"/>
              </a:lnSpc>
              <a:spcAft>
                <a:spcPct val="50000"/>
              </a:spcAft>
              <a:buClr>
                <a:srgbClr val="800000"/>
              </a:buClr>
              <a:buSzPct val="80000"/>
              <a:buFont typeface="Wingdings" pitchFamily="2" charset="2"/>
              <a:buChar char="u"/>
            </a:pPr>
            <a:r>
              <a:rPr lang="en-US" sz="2200">
                <a:solidFill>
                  <a:schemeClr val="bg2"/>
                </a:solidFill>
                <a:latin typeface="Arial" charset="0"/>
              </a:rPr>
              <a:t>Report on the statement of financial position the appropriate assets, liabilities, and equity at the statement date. </a:t>
            </a:r>
          </a:p>
          <a:p>
            <a:pPr marL="685800" lvl="1" indent="-457200" algn="l">
              <a:lnSpc>
                <a:spcPct val="115000"/>
              </a:lnSpc>
              <a:spcAft>
                <a:spcPct val="50000"/>
              </a:spcAft>
              <a:buClr>
                <a:srgbClr val="800000"/>
              </a:buClr>
              <a:buSzPct val="80000"/>
              <a:buFont typeface="Wingdings" pitchFamily="2" charset="2"/>
              <a:buChar char="u"/>
            </a:pPr>
            <a:r>
              <a:rPr lang="en-US" sz="2200">
                <a:solidFill>
                  <a:schemeClr val="bg2"/>
                </a:solidFill>
                <a:latin typeface="Arial" charset="0"/>
              </a:rPr>
              <a:t>Report on the income statement the proper revenues and expenses for the period.</a:t>
            </a:r>
          </a:p>
          <a:p>
            <a:pPr marL="1257300" lvl="2" indent="-457200" algn="l">
              <a:lnSpc>
                <a:spcPct val="115000"/>
              </a:lnSpc>
              <a:spcAft>
                <a:spcPct val="50000"/>
              </a:spcAft>
              <a:buSzPct val="80000"/>
              <a:buFont typeface="Arial" charset="0"/>
              <a:buChar char="►"/>
            </a:pPr>
            <a:r>
              <a:rPr lang="en-US" sz="2000" b="1">
                <a:solidFill>
                  <a:srgbClr val="800000"/>
                </a:solidFill>
                <a:latin typeface="Arial" charset="0"/>
              </a:rPr>
              <a:t>Revenues</a:t>
            </a:r>
            <a:r>
              <a:rPr lang="en-US" sz="2000" b="1">
                <a:solidFill>
                  <a:srgbClr val="990000"/>
                </a:solidFill>
                <a:latin typeface="Arial" charset="0"/>
              </a:rPr>
              <a:t> </a:t>
            </a:r>
            <a:r>
              <a:rPr lang="en-US" sz="2000">
                <a:solidFill>
                  <a:schemeClr val="bg2"/>
                </a:solidFill>
                <a:latin typeface="Arial" charset="0"/>
              </a:rPr>
              <a:t>are recorded in the period in which they are earned</a:t>
            </a:r>
            <a:r>
              <a:rPr lang="en-US" altLang="en-US" sz="2000">
                <a:latin typeface="Arial" charset="0"/>
              </a:rPr>
              <a:t>.</a:t>
            </a:r>
          </a:p>
          <a:p>
            <a:pPr marL="1257300" lvl="2" indent="-457200" algn="l">
              <a:lnSpc>
                <a:spcPct val="115000"/>
              </a:lnSpc>
              <a:spcAft>
                <a:spcPct val="50000"/>
              </a:spcAft>
              <a:buSzPct val="80000"/>
              <a:buFont typeface="Arial" charset="0"/>
              <a:buChar char="►"/>
            </a:pPr>
            <a:r>
              <a:rPr lang="en-US" sz="2000" b="1">
                <a:solidFill>
                  <a:srgbClr val="800000"/>
                </a:solidFill>
                <a:latin typeface="Arial" charset="0"/>
              </a:rPr>
              <a:t>Expenses</a:t>
            </a:r>
            <a:r>
              <a:rPr lang="en-US" sz="2000" b="1">
                <a:solidFill>
                  <a:srgbClr val="990000"/>
                </a:solidFill>
                <a:latin typeface="Arial" charset="0"/>
              </a:rPr>
              <a:t> </a:t>
            </a:r>
            <a:r>
              <a:rPr lang="en-US" sz="2000">
                <a:solidFill>
                  <a:schemeClr val="bg2"/>
                </a:solidFill>
                <a:latin typeface="Arial" charset="0"/>
              </a:rPr>
              <a:t>are recognized in the period in which they are incurred</a:t>
            </a:r>
            <a:r>
              <a:rPr lang="en-US" altLang="en-US" sz="2000">
                <a:latin typeface="Arial" charset="0"/>
              </a:rPr>
              <a:t>.</a:t>
            </a:r>
            <a:endParaRPr lang="en-US" sz="2000">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11" name="Rectangle 15"/>
          <p:cNvSpPr>
            <a:spLocks noChangeArrowheads="1"/>
          </p:cNvSpPr>
          <p:nvPr/>
        </p:nvSpPr>
        <p:spPr bwMode="auto">
          <a:xfrm>
            <a:off x="457200" y="1600200"/>
            <a:ext cx="8305800" cy="3810000"/>
          </a:xfrm>
          <a:prstGeom prst="rect">
            <a:avLst/>
          </a:prstGeom>
          <a:solidFill>
            <a:srgbClr val="F9EFA9"/>
          </a:solidFill>
          <a:ln w="12700" cap="sq">
            <a:solidFill>
              <a:schemeClr val="tx1"/>
            </a:solidFill>
            <a:miter lim="800000"/>
            <a:headEnd type="none" w="sm" len="sm"/>
            <a:tailEnd type="none" w="sm" len="sm"/>
          </a:ln>
          <a:effectLst/>
        </p:spPr>
        <p:txBody>
          <a:bodyPr wrap="none" anchor="ctr"/>
          <a:lstStyle/>
          <a:p>
            <a:endParaRPr lang="en-US"/>
          </a:p>
        </p:txBody>
      </p:sp>
      <p:sp>
        <p:nvSpPr>
          <p:cNvPr id="311300" name="Rectangle 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Types of Adjusting Entries</a:t>
            </a:r>
          </a:p>
        </p:txBody>
      </p:sp>
      <p:sp>
        <p:nvSpPr>
          <p:cNvPr id="311301" name="Rectangle 5"/>
          <p:cNvSpPr>
            <a:spLocks noChangeArrowheads="1"/>
          </p:cNvSpPr>
          <p:nvPr/>
        </p:nvSpPr>
        <p:spPr bwMode="auto">
          <a:xfrm>
            <a:off x="609600" y="2133600"/>
            <a:ext cx="3810000" cy="1600200"/>
          </a:xfrm>
          <a:prstGeom prst="rect">
            <a:avLst/>
          </a:prstGeom>
          <a:noFill/>
          <a:ln w="28575" cap="sq">
            <a:noFill/>
            <a:miter lim="800000"/>
            <a:headEnd type="none" w="sm" len="sm"/>
            <a:tailEnd type="none" w="sm" len="sm"/>
          </a:ln>
          <a:effectLst/>
        </p:spPr>
        <p:txBody>
          <a:bodyPr tIns="137160"/>
          <a:lstStyle/>
          <a:p>
            <a:pPr marL="346075" indent="-346075" algn="l">
              <a:lnSpc>
                <a:spcPct val="105000"/>
              </a:lnSpc>
            </a:pPr>
            <a:r>
              <a:rPr lang="en-US" sz="2000">
                <a:latin typeface="Arial" charset="0"/>
              </a:rPr>
              <a:t>1.</a:t>
            </a:r>
            <a:r>
              <a:rPr lang="en-US" sz="2000" b="1">
                <a:solidFill>
                  <a:schemeClr val="accent2"/>
                </a:solidFill>
                <a:effectLst>
                  <a:outerShdw blurRad="38100" dist="38100" dir="2700000" algn="tl">
                    <a:srgbClr val="C0C0C0"/>
                  </a:outerShdw>
                </a:effectLst>
                <a:latin typeface="Arial" charset="0"/>
              </a:rPr>
              <a:t>	</a:t>
            </a:r>
            <a:r>
              <a:rPr lang="en-US" sz="2000" b="1">
                <a:solidFill>
                  <a:srgbClr val="990000"/>
                </a:solidFill>
                <a:latin typeface="Arial" charset="0"/>
              </a:rPr>
              <a:t>Prepaid Expenses.</a:t>
            </a:r>
            <a:r>
              <a:rPr lang="en-US" sz="2000" b="1">
                <a:solidFill>
                  <a:schemeClr val="accent2"/>
                </a:solidFill>
                <a:effectLst>
                  <a:outerShdw blurRad="38100" dist="38100" dir="2700000" algn="tl">
                    <a:srgbClr val="C0C0C0"/>
                  </a:outerShdw>
                </a:effectLst>
                <a:latin typeface="Arial" charset="0"/>
              </a:rPr>
              <a:t> </a:t>
            </a:r>
            <a:r>
              <a:rPr lang="en-US" sz="2000">
                <a:latin typeface="Arial" charset="0"/>
              </a:rPr>
              <a:t>Expenses paid in cash and recorded as assets </a:t>
            </a:r>
            <a:r>
              <a:rPr lang="en-US" sz="2000" b="1">
                <a:latin typeface="Arial" charset="0"/>
              </a:rPr>
              <a:t>before</a:t>
            </a:r>
            <a:r>
              <a:rPr lang="en-US" sz="2000">
                <a:latin typeface="Arial" charset="0"/>
              </a:rPr>
              <a:t> they are used or consumed.</a:t>
            </a:r>
          </a:p>
        </p:txBody>
      </p:sp>
      <p:sp>
        <p:nvSpPr>
          <p:cNvPr id="311303" name="Rectangle 7"/>
          <p:cNvSpPr>
            <a:spLocks noChangeArrowheads="1"/>
          </p:cNvSpPr>
          <p:nvPr/>
        </p:nvSpPr>
        <p:spPr bwMode="auto">
          <a:xfrm>
            <a:off x="609600" y="1676400"/>
            <a:ext cx="2895600" cy="457200"/>
          </a:xfrm>
          <a:prstGeom prst="rect">
            <a:avLst/>
          </a:prstGeom>
          <a:noFill/>
          <a:ln w="12700" cap="sq">
            <a:noFill/>
            <a:miter lim="800000"/>
            <a:headEnd type="none" w="sm" len="sm"/>
            <a:tailEnd type="none" w="sm" len="sm"/>
          </a:ln>
          <a:effectLst/>
        </p:spPr>
        <p:txBody>
          <a:bodyPr wrap="none" anchor="ctr"/>
          <a:lstStyle/>
          <a:p>
            <a:pPr algn="l"/>
            <a:r>
              <a:rPr lang="en-US">
                <a:latin typeface="Arial" charset="0"/>
              </a:rPr>
              <a:t>Prepayments</a:t>
            </a:r>
          </a:p>
        </p:txBody>
      </p:sp>
      <p:sp>
        <p:nvSpPr>
          <p:cNvPr id="311304" name="Rectangle 8"/>
          <p:cNvSpPr>
            <a:spLocks noChangeArrowheads="1"/>
          </p:cNvSpPr>
          <p:nvPr/>
        </p:nvSpPr>
        <p:spPr bwMode="auto">
          <a:xfrm>
            <a:off x="4800600" y="2133600"/>
            <a:ext cx="3810000" cy="1600200"/>
          </a:xfrm>
          <a:prstGeom prst="rect">
            <a:avLst/>
          </a:prstGeom>
          <a:noFill/>
          <a:ln w="28575" cap="sq">
            <a:noFill/>
            <a:miter lim="800000"/>
            <a:headEnd type="none" w="sm" len="sm"/>
            <a:tailEnd type="none" w="sm" len="sm"/>
          </a:ln>
          <a:effectLst/>
        </p:spPr>
        <p:txBody>
          <a:bodyPr tIns="137160"/>
          <a:lstStyle/>
          <a:p>
            <a:pPr marL="346075" indent="-346075" algn="l">
              <a:lnSpc>
                <a:spcPct val="105000"/>
              </a:lnSpc>
            </a:pPr>
            <a:r>
              <a:rPr lang="en-US" sz="2000">
                <a:latin typeface="Arial" charset="0"/>
              </a:rPr>
              <a:t>3. 	</a:t>
            </a:r>
            <a:r>
              <a:rPr lang="en-US" sz="2000" b="1">
                <a:solidFill>
                  <a:srgbClr val="990000"/>
                </a:solidFill>
                <a:latin typeface="Arial" charset="0"/>
              </a:rPr>
              <a:t>Accrued Revenues.</a:t>
            </a:r>
            <a:r>
              <a:rPr lang="en-US" sz="2000">
                <a:latin typeface="Arial" charset="0"/>
              </a:rPr>
              <a:t> Revenues earned but </a:t>
            </a:r>
            <a:r>
              <a:rPr lang="en-US" sz="2000" b="1">
                <a:latin typeface="Arial" charset="0"/>
              </a:rPr>
              <a:t>not</a:t>
            </a:r>
            <a:r>
              <a:rPr lang="en-US" sz="2000">
                <a:latin typeface="Arial" charset="0"/>
              </a:rPr>
              <a:t> </a:t>
            </a:r>
            <a:r>
              <a:rPr lang="en-US" sz="2000" b="1">
                <a:latin typeface="Arial" charset="0"/>
              </a:rPr>
              <a:t>yet received</a:t>
            </a:r>
            <a:r>
              <a:rPr lang="en-US" sz="2000">
                <a:latin typeface="Arial" charset="0"/>
              </a:rPr>
              <a:t> in cash or recorded. </a:t>
            </a:r>
          </a:p>
        </p:txBody>
      </p:sp>
      <p:sp>
        <p:nvSpPr>
          <p:cNvPr id="311306" name="Rectangle 10"/>
          <p:cNvSpPr>
            <a:spLocks noChangeArrowheads="1"/>
          </p:cNvSpPr>
          <p:nvPr/>
        </p:nvSpPr>
        <p:spPr bwMode="auto">
          <a:xfrm>
            <a:off x="4800600" y="3810000"/>
            <a:ext cx="3810000" cy="1600200"/>
          </a:xfrm>
          <a:prstGeom prst="rect">
            <a:avLst/>
          </a:prstGeom>
          <a:noFill/>
          <a:ln w="28575" cap="sq">
            <a:noFill/>
            <a:miter lim="800000"/>
            <a:headEnd type="none" w="sm" len="sm"/>
            <a:tailEnd type="none" w="sm" len="sm"/>
          </a:ln>
          <a:effectLst/>
        </p:spPr>
        <p:txBody>
          <a:bodyPr tIns="137160"/>
          <a:lstStyle/>
          <a:p>
            <a:pPr marL="346075" indent="-346075" algn="l">
              <a:lnSpc>
                <a:spcPct val="105000"/>
              </a:lnSpc>
            </a:pPr>
            <a:r>
              <a:rPr lang="en-US" sz="2000">
                <a:latin typeface="Arial" charset="0"/>
              </a:rPr>
              <a:t>4. 	</a:t>
            </a:r>
            <a:r>
              <a:rPr lang="en-US" sz="2000" b="1">
                <a:solidFill>
                  <a:srgbClr val="990000"/>
                </a:solidFill>
                <a:latin typeface="Arial" charset="0"/>
              </a:rPr>
              <a:t>Accrued Expenses.</a:t>
            </a:r>
            <a:r>
              <a:rPr lang="en-US" sz="2000">
                <a:latin typeface="Arial" charset="0"/>
              </a:rPr>
              <a:t>  Expenses incurred but </a:t>
            </a:r>
            <a:r>
              <a:rPr lang="en-US" sz="2000" b="1">
                <a:latin typeface="Arial" charset="0"/>
              </a:rPr>
              <a:t>not yet paid</a:t>
            </a:r>
            <a:r>
              <a:rPr lang="en-US" sz="2000">
                <a:latin typeface="Arial" charset="0"/>
              </a:rPr>
              <a:t>  in cash or recorded.</a:t>
            </a:r>
          </a:p>
        </p:txBody>
      </p:sp>
      <p:sp>
        <p:nvSpPr>
          <p:cNvPr id="311307" name="Rectangle 11"/>
          <p:cNvSpPr>
            <a:spLocks noChangeArrowheads="1"/>
          </p:cNvSpPr>
          <p:nvPr/>
        </p:nvSpPr>
        <p:spPr bwMode="auto">
          <a:xfrm>
            <a:off x="609600" y="3810000"/>
            <a:ext cx="3810000" cy="1600200"/>
          </a:xfrm>
          <a:prstGeom prst="rect">
            <a:avLst/>
          </a:prstGeom>
          <a:noFill/>
          <a:ln w="28575" cap="sq">
            <a:noFill/>
            <a:miter lim="800000"/>
            <a:headEnd type="none" w="sm" len="sm"/>
            <a:tailEnd type="none" w="sm" len="sm"/>
          </a:ln>
          <a:effectLst/>
        </p:spPr>
        <p:txBody>
          <a:bodyPr tIns="137160"/>
          <a:lstStyle/>
          <a:p>
            <a:pPr marL="346075" indent="-346075" algn="l">
              <a:lnSpc>
                <a:spcPct val="105000"/>
              </a:lnSpc>
            </a:pPr>
            <a:r>
              <a:rPr lang="en-US" sz="2000">
                <a:latin typeface="Arial" charset="0"/>
              </a:rPr>
              <a:t>2. 	</a:t>
            </a:r>
            <a:r>
              <a:rPr lang="en-US" sz="2000" b="1">
                <a:solidFill>
                  <a:srgbClr val="990000"/>
                </a:solidFill>
                <a:latin typeface="Arial" charset="0"/>
              </a:rPr>
              <a:t>Unearned Revenues.</a:t>
            </a:r>
            <a:r>
              <a:rPr lang="en-US" sz="2000">
                <a:latin typeface="Arial" charset="0"/>
              </a:rPr>
              <a:t>  Revenues received in cash and recorded as liabilities </a:t>
            </a:r>
            <a:r>
              <a:rPr lang="en-US" sz="2000" b="1">
                <a:latin typeface="Arial" charset="0"/>
              </a:rPr>
              <a:t>before</a:t>
            </a:r>
            <a:r>
              <a:rPr lang="en-US" sz="2000">
                <a:latin typeface="Arial" charset="0"/>
              </a:rPr>
              <a:t> they are earned.</a:t>
            </a:r>
          </a:p>
        </p:txBody>
      </p:sp>
      <p:sp>
        <p:nvSpPr>
          <p:cNvPr id="311308" name="Rectangle 12"/>
          <p:cNvSpPr>
            <a:spLocks noChangeArrowheads="1"/>
          </p:cNvSpPr>
          <p:nvPr/>
        </p:nvSpPr>
        <p:spPr bwMode="auto">
          <a:xfrm>
            <a:off x="4800600" y="1676400"/>
            <a:ext cx="2895600" cy="457200"/>
          </a:xfrm>
          <a:prstGeom prst="rect">
            <a:avLst/>
          </a:prstGeom>
          <a:noFill/>
          <a:ln w="12700" cap="sq">
            <a:noFill/>
            <a:miter lim="800000"/>
            <a:headEnd type="none" w="sm" len="sm"/>
            <a:tailEnd type="none" w="sm" len="sm"/>
          </a:ln>
          <a:effectLst/>
        </p:spPr>
        <p:txBody>
          <a:bodyPr wrap="none" anchor="ctr"/>
          <a:lstStyle/>
          <a:p>
            <a:pPr algn="l"/>
            <a:r>
              <a:rPr lang="en-US">
                <a:latin typeface="Arial" charset="0"/>
              </a:rPr>
              <a:t>Accruals</a:t>
            </a:r>
          </a:p>
        </p:txBody>
      </p:sp>
      <p:sp>
        <p:nvSpPr>
          <p:cNvPr id="311309" name="Text Box 13"/>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
        <p:nvSpPr>
          <p:cNvPr id="311310" name="Line 14"/>
          <p:cNvSpPr>
            <a:spLocks noChangeShapeType="1"/>
          </p:cNvSpPr>
          <p:nvPr/>
        </p:nvSpPr>
        <p:spPr bwMode="auto">
          <a:xfrm>
            <a:off x="685800" y="2209800"/>
            <a:ext cx="7848600" cy="0"/>
          </a:xfrm>
          <a:prstGeom prst="line">
            <a:avLst/>
          </a:prstGeom>
          <a:noFill/>
          <a:ln w="38100" cap="sq">
            <a:solidFill>
              <a:schemeClr val="tx1"/>
            </a:solidFill>
            <a:round/>
            <a:headEnd type="none" w="sm" len="sm"/>
            <a:tailEnd type="none" w="sm" len="sm"/>
          </a:ln>
          <a:effectLst/>
        </p:spPr>
        <p:txBody>
          <a:bodyPr/>
          <a:lstStyle/>
          <a:p>
            <a:endParaRPr lang="en-US"/>
          </a:p>
        </p:txBody>
      </p:sp>
      <p:sp>
        <p:nvSpPr>
          <p:cNvPr id="311312" name="Text Box 16"/>
          <p:cNvSpPr txBox="1">
            <a:spLocks noChangeArrowheads="1"/>
          </p:cNvSpPr>
          <p:nvPr/>
        </p:nvSpPr>
        <p:spPr bwMode="auto">
          <a:xfrm>
            <a:off x="7086600" y="1447800"/>
            <a:ext cx="1524000" cy="293688"/>
          </a:xfrm>
          <a:prstGeom prst="rect">
            <a:avLst/>
          </a:prstGeom>
          <a:solidFill>
            <a:schemeClr val="bg1"/>
          </a:solidFill>
          <a:ln w="19050">
            <a:solidFill>
              <a:schemeClr val="bg2"/>
            </a:solidFill>
            <a:miter lim="800000"/>
            <a:headEnd/>
            <a:tailEnd/>
          </a:ln>
          <a:effectLst/>
        </p:spPr>
        <p:txBody>
          <a:bodyPr>
            <a:spAutoFit/>
          </a:bodyPr>
          <a:lstStyle/>
          <a:p>
            <a:pPr>
              <a:spcBef>
                <a:spcPct val="50000"/>
              </a:spcBef>
            </a:pPr>
            <a:r>
              <a:rPr lang="en-US" sz="1200" b="1">
                <a:solidFill>
                  <a:srgbClr val="800000"/>
                </a:solidFill>
                <a:latin typeface="Arial" charset="0"/>
              </a:rPr>
              <a:t>Illustration 3-20</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1027"/>
          <p:cNvSpPr>
            <a:spLocks noGrp="1" noChangeArrowheads="1"/>
          </p:cNvSpPr>
          <p:nvPr>
            <p:ph type="body" idx="1"/>
          </p:nvPr>
        </p:nvSpPr>
        <p:spPr>
          <a:xfrm>
            <a:off x="304800" y="1371600"/>
            <a:ext cx="2514600" cy="3124200"/>
          </a:xfrm>
          <a:noFill/>
          <a:ln/>
        </p:spPr>
        <p:txBody>
          <a:bodyPr/>
          <a:lstStyle/>
          <a:p>
            <a:pPr marL="0" indent="0">
              <a:lnSpc>
                <a:spcPct val="115000"/>
              </a:lnSpc>
              <a:buClr>
                <a:srgbClr val="006666"/>
              </a:buClr>
              <a:buSzTx/>
              <a:buFont typeface="Monotype Sorts" pitchFamily="2" charset="2"/>
              <a:buNone/>
            </a:pPr>
            <a:r>
              <a:rPr lang="en-US" sz="2300">
                <a:solidFill>
                  <a:srgbClr val="800000"/>
                </a:solidFill>
                <a:effectLst/>
              </a:rPr>
              <a:t>Deferrals</a:t>
            </a:r>
            <a:r>
              <a:rPr lang="en-US" sz="2300" b="0">
                <a:effectLst/>
              </a:rPr>
              <a:t> are either </a:t>
            </a:r>
          </a:p>
          <a:p>
            <a:pPr marL="571500" lvl="1" indent="-457200">
              <a:lnSpc>
                <a:spcPct val="115000"/>
              </a:lnSpc>
              <a:buClr>
                <a:srgbClr val="800000"/>
              </a:buClr>
              <a:buSzPct val="80000"/>
              <a:buFont typeface="Wingdings" pitchFamily="2" charset="2"/>
              <a:buChar char="u"/>
            </a:pPr>
            <a:r>
              <a:rPr lang="en-US" sz="2200">
                <a:effectLst/>
              </a:rPr>
              <a:t>prepaid expenses</a:t>
            </a:r>
            <a:r>
              <a:rPr lang="en-US" sz="2200" b="0">
                <a:effectLst/>
              </a:rPr>
              <a:t> or</a:t>
            </a:r>
          </a:p>
          <a:p>
            <a:pPr marL="571500" lvl="1" indent="-457200">
              <a:lnSpc>
                <a:spcPct val="115000"/>
              </a:lnSpc>
              <a:buClr>
                <a:srgbClr val="800000"/>
              </a:buClr>
              <a:buSzPct val="80000"/>
              <a:buFont typeface="Wingdings" pitchFamily="2" charset="2"/>
              <a:buChar char="u"/>
            </a:pPr>
            <a:r>
              <a:rPr lang="en-US" sz="2200">
                <a:effectLst/>
              </a:rPr>
              <a:t>unearned revenues</a:t>
            </a:r>
            <a:r>
              <a:rPr lang="en-US" sz="2200" b="0">
                <a:effectLst/>
              </a:rPr>
              <a:t>.</a:t>
            </a:r>
          </a:p>
        </p:txBody>
      </p:sp>
      <p:sp>
        <p:nvSpPr>
          <p:cNvPr id="312325" name="Rectangle 1029"/>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Deferrals</a:t>
            </a:r>
          </a:p>
        </p:txBody>
      </p:sp>
      <p:pic>
        <p:nvPicPr>
          <p:cNvPr id="312335" name="Picture 1039"/>
          <p:cNvPicPr>
            <a:picLocks noChangeAspect="1" noChangeArrowheads="1"/>
          </p:cNvPicPr>
          <p:nvPr/>
        </p:nvPicPr>
        <p:blipFill>
          <a:blip r:embed="rId3"/>
          <a:srcRect/>
          <a:stretch>
            <a:fillRect/>
          </a:stretch>
        </p:blipFill>
        <p:spPr bwMode="auto">
          <a:xfrm>
            <a:off x="2971800" y="1435100"/>
            <a:ext cx="5829300" cy="4813300"/>
          </a:xfrm>
          <a:prstGeom prst="rect">
            <a:avLst/>
          </a:prstGeom>
          <a:noFill/>
          <a:ln w="12700" cap="sq">
            <a:noFill/>
            <a:miter lim="800000"/>
            <a:headEnd type="none" w="sm" len="sm"/>
            <a:tailEnd type="none" w="sm" len="sm"/>
          </a:ln>
          <a:effectLst/>
        </p:spPr>
      </p:pic>
      <p:sp>
        <p:nvSpPr>
          <p:cNvPr id="312336" name="Text Box 1040"/>
          <p:cNvSpPr txBox="1">
            <a:spLocks noChangeArrowheads="1"/>
          </p:cNvSpPr>
          <p:nvPr/>
        </p:nvSpPr>
        <p:spPr bwMode="auto">
          <a:xfrm>
            <a:off x="1219200" y="5791200"/>
            <a:ext cx="1524000" cy="274638"/>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3-21</a:t>
            </a:r>
          </a:p>
        </p:txBody>
      </p:sp>
      <p:sp>
        <p:nvSpPr>
          <p:cNvPr id="312337" name="Text Box 1041"/>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body" idx="1"/>
          </p:nvPr>
        </p:nvSpPr>
        <p:spPr>
          <a:xfrm>
            <a:off x="609600" y="1447800"/>
            <a:ext cx="8077200" cy="914400"/>
          </a:xfrm>
          <a:noFill/>
          <a:ln/>
        </p:spPr>
        <p:txBody>
          <a:bodyPr/>
          <a:lstStyle/>
          <a:p>
            <a:pPr marL="0" indent="0">
              <a:buClr>
                <a:srgbClr val="006666"/>
              </a:buClr>
              <a:buSzTx/>
              <a:buFont typeface="Monotype Sorts" pitchFamily="2" charset="2"/>
              <a:buNone/>
            </a:pPr>
            <a:r>
              <a:rPr lang="en-US" sz="2400" b="0">
                <a:effectLst/>
              </a:rPr>
              <a:t>Payment of cash that is recorded as an asset because  service or benefit will be received in the future.</a:t>
            </a:r>
          </a:p>
        </p:txBody>
      </p:sp>
      <p:sp>
        <p:nvSpPr>
          <p:cNvPr id="492547"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92548" name="Rectangle 4"/>
          <p:cNvSpPr>
            <a:spLocks noChangeArrowheads="1"/>
          </p:cNvSpPr>
          <p:nvPr/>
        </p:nvSpPr>
        <p:spPr bwMode="auto">
          <a:xfrm>
            <a:off x="914400" y="4135438"/>
            <a:ext cx="3048000" cy="1430337"/>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insurance</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supplies</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advertising</a:t>
            </a:r>
          </a:p>
        </p:txBody>
      </p:sp>
      <p:sp>
        <p:nvSpPr>
          <p:cNvPr id="492549" name="Text Box 5"/>
          <p:cNvSpPr txBox="1">
            <a:spLocks noChangeArrowheads="1"/>
          </p:cNvSpPr>
          <p:nvPr/>
        </p:nvSpPr>
        <p:spPr bwMode="auto">
          <a:xfrm>
            <a:off x="1143000" y="2667000"/>
            <a:ext cx="24384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Cash Payment</a:t>
            </a:r>
          </a:p>
        </p:txBody>
      </p:sp>
      <p:sp>
        <p:nvSpPr>
          <p:cNvPr id="492550" name="Text Box 6"/>
          <p:cNvSpPr txBox="1">
            <a:spLocks noChangeArrowheads="1"/>
          </p:cNvSpPr>
          <p:nvPr/>
        </p:nvSpPr>
        <p:spPr bwMode="auto">
          <a:xfrm>
            <a:off x="5246688" y="2667000"/>
            <a:ext cx="3135312"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Expense Recorded</a:t>
            </a:r>
          </a:p>
        </p:txBody>
      </p:sp>
      <p:sp>
        <p:nvSpPr>
          <p:cNvPr id="492551" name="Text Box 7"/>
          <p:cNvSpPr txBox="1">
            <a:spLocks noChangeArrowheads="1"/>
          </p:cNvSpPr>
          <p:nvPr/>
        </p:nvSpPr>
        <p:spPr bwMode="auto">
          <a:xfrm>
            <a:off x="3352800" y="2727325"/>
            <a:ext cx="21336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492552" name="Text Box 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
        <p:nvSpPr>
          <p:cNvPr id="492553" name="Rectangle 9"/>
          <p:cNvSpPr>
            <a:spLocks noChangeArrowheads="1"/>
          </p:cNvSpPr>
          <p:nvPr/>
        </p:nvSpPr>
        <p:spPr bwMode="auto">
          <a:xfrm>
            <a:off x="3733800" y="4114800"/>
            <a:ext cx="4572000" cy="962025"/>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rent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buildings and equipment</a:t>
            </a:r>
          </a:p>
        </p:txBody>
      </p:sp>
      <p:sp>
        <p:nvSpPr>
          <p:cNvPr id="492554" name="Rectangle 10"/>
          <p:cNvSpPr>
            <a:spLocks noChangeArrowheads="1"/>
          </p:cNvSpPr>
          <p:nvPr/>
        </p:nvSpPr>
        <p:spPr bwMode="auto">
          <a:xfrm>
            <a:off x="685800" y="3581400"/>
            <a:ext cx="6324600" cy="457200"/>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a:solidFill>
                  <a:schemeClr val="bg2"/>
                </a:solidFill>
                <a:latin typeface="Arial" charset="0"/>
              </a:rPr>
              <a:t>Prepayments often occur in regard to:</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87" name="Rectangle 95"/>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15412" name="Text Box 20"/>
          <p:cNvSpPr txBox="1">
            <a:spLocks noChangeArrowheads="1"/>
          </p:cNvSpPr>
          <p:nvPr/>
        </p:nvSpPr>
        <p:spPr bwMode="auto">
          <a:xfrm>
            <a:off x="609600" y="1295400"/>
            <a:ext cx="8077200" cy="1196975"/>
          </a:xfrm>
          <a:prstGeom prst="rect">
            <a:avLst/>
          </a:prstGeom>
          <a:noFill/>
          <a:ln w="12700">
            <a:noFill/>
            <a:miter lim="800000"/>
            <a:headEnd/>
            <a:tailEnd/>
          </a:ln>
          <a:effectLst/>
        </p:spPr>
        <p:txBody>
          <a:bodyPr>
            <a:spAutoFit/>
          </a:bodyPr>
          <a:lstStyle/>
          <a:p>
            <a:pPr algn="l">
              <a:lnSpc>
                <a:spcPct val="110000"/>
              </a:lnSpc>
            </a:pPr>
            <a:r>
              <a:rPr lang="en-US" sz="2200" b="1" i="1">
                <a:solidFill>
                  <a:srgbClr val="990000"/>
                </a:solidFill>
                <a:effectLst>
                  <a:outerShdw blurRad="38100" dist="38100" dir="2700000" algn="tl">
                    <a:srgbClr val="C0C0C0"/>
                  </a:outerShdw>
                </a:effectLst>
                <a:latin typeface="Arial" charset="0"/>
              </a:rPr>
              <a:t>Supplies.</a:t>
            </a:r>
            <a:r>
              <a:rPr lang="en-US" sz="2200" b="1">
                <a:latin typeface="Arial" charset="0"/>
              </a:rPr>
              <a:t> </a:t>
            </a:r>
            <a:r>
              <a:rPr lang="en-US" sz="2200">
                <a:latin typeface="Arial" charset="0"/>
              </a:rPr>
              <a:t>Pioneer purchased advertising supplies costing</a:t>
            </a:r>
          </a:p>
          <a:p>
            <a:pPr algn="l">
              <a:lnSpc>
                <a:spcPct val="110000"/>
              </a:lnSpc>
            </a:pPr>
            <a:r>
              <a:rPr lang="en-US" sz="2200">
                <a:latin typeface="Arial" charset="0"/>
              </a:rPr>
              <a:t>$25,000 on October 5.  Prepare the journal entry to record the purchase of the supplies.</a:t>
            </a:r>
          </a:p>
        </p:txBody>
      </p:sp>
      <p:sp>
        <p:nvSpPr>
          <p:cNvPr id="315429" name="Text Box 37"/>
          <p:cNvSpPr txBox="1">
            <a:spLocks noChangeArrowheads="1"/>
          </p:cNvSpPr>
          <p:nvPr/>
        </p:nvSpPr>
        <p:spPr bwMode="auto">
          <a:xfrm>
            <a:off x="2209800" y="3306763"/>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Cash</a:t>
            </a:r>
          </a:p>
        </p:txBody>
      </p:sp>
      <p:sp>
        <p:nvSpPr>
          <p:cNvPr id="315432" name="Text Box 40"/>
          <p:cNvSpPr txBox="1">
            <a:spLocks noChangeArrowheads="1"/>
          </p:cNvSpPr>
          <p:nvPr/>
        </p:nvSpPr>
        <p:spPr bwMode="auto">
          <a:xfrm>
            <a:off x="7162800" y="3306763"/>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25,000</a:t>
            </a:r>
          </a:p>
        </p:txBody>
      </p:sp>
      <p:sp>
        <p:nvSpPr>
          <p:cNvPr id="315433" name="Text Box 41"/>
          <p:cNvSpPr txBox="1">
            <a:spLocks noChangeArrowheads="1"/>
          </p:cNvSpPr>
          <p:nvPr/>
        </p:nvSpPr>
        <p:spPr bwMode="auto">
          <a:xfrm>
            <a:off x="2057400" y="28479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Supplies</a:t>
            </a:r>
          </a:p>
        </p:txBody>
      </p:sp>
      <p:sp>
        <p:nvSpPr>
          <p:cNvPr id="315434" name="Text Box 42"/>
          <p:cNvSpPr txBox="1">
            <a:spLocks noChangeArrowheads="1"/>
          </p:cNvSpPr>
          <p:nvPr/>
        </p:nvSpPr>
        <p:spPr bwMode="auto">
          <a:xfrm>
            <a:off x="5791200" y="2847975"/>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25,000</a:t>
            </a:r>
          </a:p>
        </p:txBody>
      </p:sp>
      <p:sp>
        <p:nvSpPr>
          <p:cNvPr id="315440" name="Text Box 48"/>
          <p:cNvSpPr txBox="1">
            <a:spLocks noChangeArrowheads="1"/>
          </p:cNvSpPr>
          <p:nvPr/>
        </p:nvSpPr>
        <p:spPr bwMode="auto">
          <a:xfrm>
            <a:off x="609600" y="28479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5</a:t>
            </a:r>
          </a:p>
        </p:txBody>
      </p:sp>
      <p:sp>
        <p:nvSpPr>
          <p:cNvPr id="315455" name="Line 63"/>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57" name="Text Box 65"/>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15458" name="Text Box 66"/>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15465" name="Line 7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66" name="Line 7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74" name="Text Box 82"/>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Supplies</a:t>
            </a:r>
          </a:p>
        </p:txBody>
      </p:sp>
      <p:sp>
        <p:nvSpPr>
          <p:cNvPr id="315476" name="Text Box 84"/>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25,000</a:t>
            </a:r>
          </a:p>
        </p:txBody>
      </p:sp>
      <p:sp>
        <p:nvSpPr>
          <p:cNvPr id="315477" name="Text Box 85"/>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25,000</a:t>
            </a:r>
          </a:p>
        </p:txBody>
      </p:sp>
      <p:sp>
        <p:nvSpPr>
          <p:cNvPr id="315481" name="Line 89"/>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82" name="Text Box 90"/>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15483" name="Text Box 91"/>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15484" name="Line 92"/>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85" name="Text Box 93"/>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15486" name="Line 94"/>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15489" name="Rectangle 97"/>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15490" name="Text Box 9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40"/>
                                        </p:tgtEl>
                                        <p:attrNameLst>
                                          <p:attrName>style.visibility</p:attrName>
                                        </p:attrNameLst>
                                      </p:cBhvr>
                                      <p:to>
                                        <p:strVal val="visible"/>
                                      </p:to>
                                    </p:set>
                                    <p:animEffect transition="in" filter="wipe(left)">
                                      <p:cBhvr>
                                        <p:cTn id="7" dur="500"/>
                                        <p:tgtEl>
                                          <p:spTgt spid="3154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433"/>
                                        </p:tgtEl>
                                        <p:attrNameLst>
                                          <p:attrName>style.visibility</p:attrName>
                                        </p:attrNameLst>
                                      </p:cBhvr>
                                      <p:to>
                                        <p:strVal val="visible"/>
                                      </p:to>
                                    </p:set>
                                    <p:animEffect transition="in" filter="wipe(left)">
                                      <p:cBhvr>
                                        <p:cTn id="12" dur="500"/>
                                        <p:tgtEl>
                                          <p:spTgt spid="31543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15434"/>
                                        </p:tgtEl>
                                        <p:attrNameLst>
                                          <p:attrName>style.visibility</p:attrName>
                                        </p:attrNameLst>
                                      </p:cBhvr>
                                      <p:to>
                                        <p:strVal val="visible"/>
                                      </p:to>
                                    </p:set>
                                    <p:animEffect transition="in" filter="wipe(left)">
                                      <p:cBhvr>
                                        <p:cTn id="16" dur="500"/>
                                        <p:tgtEl>
                                          <p:spTgt spid="3154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5429"/>
                                        </p:tgtEl>
                                        <p:attrNameLst>
                                          <p:attrName>style.visibility</p:attrName>
                                        </p:attrNameLst>
                                      </p:cBhvr>
                                      <p:to>
                                        <p:strVal val="visible"/>
                                      </p:to>
                                    </p:set>
                                    <p:animEffect transition="in" filter="wipe(left)">
                                      <p:cBhvr>
                                        <p:cTn id="21" dur="500"/>
                                        <p:tgtEl>
                                          <p:spTgt spid="3154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15432"/>
                                        </p:tgtEl>
                                        <p:attrNameLst>
                                          <p:attrName>style.visibility</p:attrName>
                                        </p:attrNameLst>
                                      </p:cBhvr>
                                      <p:to>
                                        <p:strVal val="visible"/>
                                      </p:to>
                                    </p:set>
                                    <p:animEffect transition="in" filter="wipe(left)">
                                      <p:cBhvr>
                                        <p:cTn id="25" dur="500"/>
                                        <p:tgtEl>
                                          <p:spTgt spid="3154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5474"/>
                                        </p:tgtEl>
                                        <p:attrNameLst>
                                          <p:attrName>style.visibility</p:attrName>
                                        </p:attrNameLst>
                                      </p:cBhvr>
                                      <p:to>
                                        <p:strVal val="visible"/>
                                      </p:to>
                                    </p:set>
                                    <p:animEffect transition="in" filter="wipe(left)">
                                      <p:cBhvr>
                                        <p:cTn id="30" dur="500"/>
                                        <p:tgtEl>
                                          <p:spTgt spid="31547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5476"/>
                                        </p:tgtEl>
                                        <p:attrNameLst>
                                          <p:attrName>style.visibility</p:attrName>
                                        </p:attrNameLst>
                                      </p:cBhvr>
                                      <p:to>
                                        <p:strVal val="visible"/>
                                      </p:to>
                                    </p:set>
                                    <p:animEffect transition="in" filter="wipe(left)">
                                      <p:cBhvr>
                                        <p:cTn id="35" dur="500"/>
                                        <p:tgtEl>
                                          <p:spTgt spid="31547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5485"/>
                                        </p:tgtEl>
                                        <p:attrNameLst>
                                          <p:attrName>style.visibility</p:attrName>
                                        </p:attrNameLst>
                                      </p:cBhvr>
                                      <p:to>
                                        <p:strVal val="visible"/>
                                      </p:to>
                                    </p:set>
                                    <p:animEffect transition="in" filter="wipe(left)">
                                      <p:cBhvr>
                                        <p:cTn id="40" dur="500"/>
                                        <p:tgtEl>
                                          <p:spTgt spid="31548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5477"/>
                                        </p:tgtEl>
                                        <p:attrNameLst>
                                          <p:attrName>style.visibility</p:attrName>
                                        </p:attrNameLst>
                                      </p:cBhvr>
                                      <p:to>
                                        <p:strVal val="visible"/>
                                      </p:to>
                                    </p:set>
                                    <p:animEffect transition="in" filter="wipe(left)">
                                      <p:cBhvr>
                                        <p:cTn id="45" dur="500"/>
                                        <p:tgtEl>
                                          <p:spTgt spid="31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315440" grpId="0" autoUpdateAnimBg="0"/>
      <p:bldP spid="315474" grpId="0" autoUpdateAnimBg="0"/>
      <p:bldP spid="315476" grpId="0" animBg="1" autoUpdateAnimBg="0"/>
      <p:bldP spid="315477" grpId="0" animBg="1" autoUpdateAnimBg="0"/>
      <p:bldP spid="31548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90147" name="Text Box 3"/>
          <p:cNvSpPr txBox="1">
            <a:spLocks noChangeArrowheads="1"/>
          </p:cNvSpPr>
          <p:nvPr/>
        </p:nvSpPr>
        <p:spPr bwMode="auto">
          <a:xfrm>
            <a:off x="609600" y="1295400"/>
            <a:ext cx="8077200" cy="1196975"/>
          </a:xfrm>
          <a:prstGeom prst="rect">
            <a:avLst/>
          </a:prstGeom>
          <a:noFill/>
          <a:ln w="12700">
            <a:noFill/>
            <a:miter lim="800000"/>
            <a:headEnd/>
            <a:tailEnd/>
          </a:ln>
          <a:effectLst/>
        </p:spPr>
        <p:txBody>
          <a:bodyPr>
            <a:spAutoFit/>
          </a:bodyPr>
          <a:lstStyle/>
          <a:p>
            <a:pPr algn="l">
              <a:lnSpc>
                <a:spcPct val="110000"/>
              </a:lnSpc>
            </a:pPr>
            <a:r>
              <a:rPr lang="en-US" sz="2200" b="1" i="1">
                <a:solidFill>
                  <a:srgbClr val="990000"/>
                </a:solidFill>
                <a:latin typeface="Arial" charset="0"/>
              </a:rPr>
              <a:t>Supplies.</a:t>
            </a:r>
            <a:r>
              <a:rPr lang="en-US" sz="2200" b="1">
                <a:latin typeface="Arial" charset="0"/>
              </a:rPr>
              <a:t> </a:t>
            </a:r>
            <a:r>
              <a:rPr lang="en-US" sz="2200">
                <a:latin typeface="Arial" charset="0"/>
              </a:rPr>
              <a:t>An inventory count at the close of business on October 31 reveals that $10,000 of the advertising supplies are still on hand.</a:t>
            </a:r>
          </a:p>
        </p:txBody>
      </p:sp>
      <p:sp>
        <p:nvSpPr>
          <p:cNvPr id="390149" name="Text Box 5"/>
          <p:cNvSpPr txBox="1">
            <a:spLocks noChangeArrowheads="1"/>
          </p:cNvSpPr>
          <p:nvPr/>
        </p:nvSpPr>
        <p:spPr bwMode="auto">
          <a:xfrm>
            <a:off x="2209800" y="3049588"/>
            <a:ext cx="44196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Supplies</a:t>
            </a:r>
          </a:p>
        </p:txBody>
      </p:sp>
      <p:sp>
        <p:nvSpPr>
          <p:cNvPr id="390150" name="Text Box 6"/>
          <p:cNvSpPr txBox="1">
            <a:spLocks noChangeArrowheads="1"/>
          </p:cNvSpPr>
          <p:nvPr/>
        </p:nvSpPr>
        <p:spPr bwMode="auto">
          <a:xfrm>
            <a:off x="7162800" y="3049588"/>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15,000</a:t>
            </a:r>
          </a:p>
        </p:txBody>
      </p:sp>
      <p:sp>
        <p:nvSpPr>
          <p:cNvPr id="390151" name="Text Box 7"/>
          <p:cNvSpPr txBox="1">
            <a:spLocks noChangeArrowheads="1"/>
          </p:cNvSpPr>
          <p:nvPr/>
        </p:nvSpPr>
        <p:spPr bwMode="auto">
          <a:xfrm>
            <a:off x="1905000" y="2590800"/>
            <a:ext cx="40386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Supplies expense</a:t>
            </a:r>
          </a:p>
        </p:txBody>
      </p:sp>
      <p:sp>
        <p:nvSpPr>
          <p:cNvPr id="390152" name="Text Box 8"/>
          <p:cNvSpPr txBox="1">
            <a:spLocks noChangeArrowheads="1"/>
          </p:cNvSpPr>
          <p:nvPr/>
        </p:nvSpPr>
        <p:spPr bwMode="auto">
          <a:xfrm>
            <a:off x="5791200" y="2590800"/>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15,000</a:t>
            </a:r>
          </a:p>
        </p:txBody>
      </p:sp>
      <p:sp>
        <p:nvSpPr>
          <p:cNvPr id="390153" name="Text Box 9"/>
          <p:cNvSpPr txBox="1">
            <a:spLocks noChangeArrowheads="1"/>
          </p:cNvSpPr>
          <p:nvPr/>
        </p:nvSpPr>
        <p:spPr bwMode="auto">
          <a:xfrm>
            <a:off x="609600" y="25908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90155" name="Line 11"/>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56" name="Text Box 12"/>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0157" name="Text Box 13"/>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0158" name="Line 14"/>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59" name="Line 15"/>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60" name="Text Box 16"/>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Supplies</a:t>
            </a:r>
          </a:p>
        </p:txBody>
      </p:sp>
      <p:sp>
        <p:nvSpPr>
          <p:cNvPr id="390161" name="Text Box 17"/>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25,000</a:t>
            </a:r>
          </a:p>
        </p:txBody>
      </p:sp>
      <p:sp>
        <p:nvSpPr>
          <p:cNvPr id="390162" name="Text Box 18"/>
          <p:cNvSpPr txBox="1">
            <a:spLocks noChangeArrowheads="1"/>
          </p:cNvSpPr>
          <p:nvPr/>
        </p:nvSpPr>
        <p:spPr bwMode="auto">
          <a:xfrm>
            <a:off x="5105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15,000</a:t>
            </a:r>
          </a:p>
        </p:txBody>
      </p:sp>
      <p:sp>
        <p:nvSpPr>
          <p:cNvPr id="390163" name="Line 19"/>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64" name="Text Box 20"/>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0165" name="Text Box 21"/>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0166" name="Line 22"/>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67" name="Text Box 23"/>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Supplies Expense</a:t>
            </a:r>
          </a:p>
        </p:txBody>
      </p:sp>
      <p:sp>
        <p:nvSpPr>
          <p:cNvPr id="390168" name="Line 24"/>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69" name="Text Box 25"/>
          <p:cNvSpPr txBox="1">
            <a:spLocks noChangeArrowheads="1"/>
          </p:cNvSpPr>
          <p:nvPr/>
        </p:nvSpPr>
        <p:spPr bwMode="auto">
          <a:xfrm>
            <a:off x="2819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15,000</a:t>
            </a:r>
          </a:p>
        </p:txBody>
      </p:sp>
      <p:sp>
        <p:nvSpPr>
          <p:cNvPr id="390171" name="Rectangle 27"/>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90172" name="Line 28"/>
          <p:cNvSpPr>
            <a:spLocks noChangeShapeType="1"/>
          </p:cNvSpPr>
          <p:nvPr/>
        </p:nvSpPr>
        <p:spPr bwMode="auto">
          <a:xfrm>
            <a:off x="1219200" y="5638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0173" name="Text Box 29"/>
          <p:cNvSpPr txBox="1">
            <a:spLocks noChangeArrowheads="1"/>
          </p:cNvSpPr>
          <p:nvPr/>
        </p:nvSpPr>
        <p:spPr bwMode="auto">
          <a:xfrm>
            <a:off x="1219200" y="5699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	10,000</a:t>
            </a:r>
          </a:p>
        </p:txBody>
      </p:sp>
      <p:sp>
        <p:nvSpPr>
          <p:cNvPr id="390174" name="Text Box 30"/>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53"/>
                                        </p:tgtEl>
                                        <p:attrNameLst>
                                          <p:attrName>style.visibility</p:attrName>
                                        </p:attrNameLst>
                                      </p:cBhvr>
                                      <p:to>
                                        <p:strVal val="visible"/>
                                      </p:to>
                                    </p:set>
                                    <p:animEffect transition="in" filter="wipe(left)">
                                      <p:cBhvr>
                                        <p:cTn id="7" dur="500"/>
                                        <p:tgtEl>
                                          <p:spTgt spid="390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0151"/>
                                        </p:tgtEl>
                                        <p:attrNameLst>
                                          <p:attrName>style.visibility</p:attrName>
                                        </p:attrNameLst>
                                      </p:cBhvr>
                                      <p:to>
                                        <p:strVal val="visible"/>
                                      </p:to>
                                    </p:set>
                                    <p:animEffect transition="in" filter="wipe(left)">
                                      <p:cBhvr>
                                        <p:cTn id="12" dur="500"/>
                                        <p:tgtEl>
                                          <p:spTgt spid="39015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0152"/>
                                        </p:tgtEl>
                                        <p:attrNameLst>
                                          <p:attrName>style.visibility</p:attrName>
                                        </p:attrNameLst>
                                      </p:cBhvr>
                                      <p:to>
                                        <p:strVal val="visible"/>
                                      </p:to>
                                    </p:set>
                                    <p:animEffect transition="in" filter="wipe(left)">
                                      <p:cBhvr>
                                        <p:cTn id="16" dur="500"/>
                                        <p:tgtEl>
                                          <p:spTgt spid="3901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0149"/>
                                        </p:tgtEl>
                                        <p:attrNameLst>
                                          <p:attrName>style.visibility</p:attrName>
                                        </p:attrNameLst>
                                      </p:cBhvr>
                                      <p:to>
                                        <p:strVal val="visible"/>
                                      </p:to>
                                    </p:set>
                                    <p:animEffect transition="in" filter="wipe(left)">
                                      <p:cBhvr>
                                        <p:cTn id="21" dur="500"/>
                                        <p:tgtEl>
                                          <p:spTgt spid="3901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90150"/>
                                        </p:tgtEl>
                                        <p:attrNameLst>
                                          <p:attrName>style.visibility</p:attrName>
                                        </p:attrNameLst>
                                      </p:cBhvr>
                                      <p:to>
                                        <p:strVal val="visible"/>
                                      </p:to>
                                    </p:set>
                                    <p:animEffect transition="in" filter="wipe(left)">
                                      <p:cBhvr>
                                        <p:cTn id="25" dur="500"/>
                                        <p:tgtEl>
                                          <p:spTgt spid="3901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90167"/>
                                        </p:tgtEl>
                                        <p:attrNameLst>
                                          <p:attrName>style.visibility</p:attrName>
                                        </p:attrNameLst>
                                      </p:cBhvr>
                                      <p:to>
                                        <p:strVal val="visible"/>
                                      </p:to>
                                    </p:set>
                                    <p:animEffect transition="in" filter="wipe(left)">
                                      <p:cBhvr>
                                        <p:cTn id="30" dur="500"/>
                                        <p:tgtEl>
                                          <p:spTgt spid="39016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0162"/>
                                        </p:tgtEl>
                                        <p:attrNameLst>
                                          <p:attrName>style.visibility</p:attrName>
                                        </p:attrNameLst>
                                      </p:cBhvr>
                                      <p:to>
                                        <p:strVal val="visible"/>
                                      </p:to>
                                    </p:set>
                                    <p:animEffect transition="in" filter="wipe(left)">
                                      <p:cBhvr>
                                        <p:cTn id="35" dur="500"/>
                                        <p:tgtEl>
                                          <p:spTgt spid="3901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0169"/>
                                        </p:tgtEl>
                                        <p:attrNameLst>
                                          <p:attrName>style.visibility</p:attrName>
                                        </p:attrNameLst>
                                      </p:cBhvr>
                                      <p:to>
                                        <p:strVal val="visible"/>
                                      </p:to>
                                    </p:set>
                                    <p:animEffect transition="in" filter="wipe(left)">
                                      <p:cBhvr>
                                        <p:cTn id="40" dur="500"/>
                                        <p:tgtEl>
                                          <p:spTgt spid="39016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90172"/>
                                        </p:tgtEl>
                                        <p:attrNameLst>
                                          <p:attrName>style.visibility</p:attrName>
                                        </p:attrNameLst>
                                      </p:cBhvr>
                                      <p:to>
                                        <p:strVal val="visible"/>
                                      </p:to>
                                    </p:set>
                                    <p:animEffect transition="in" filter="wipe(left)">
                                      <p:cBhvr>
                                        <p:cTn id="44" dur="500"/>
                                        <p:tgtEl>
                                          <p:spTgt spid="3901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0173"/>
                                        </p:tgtEl>
                                        <p:attrNameLst>
                                          <p:attrName>style.visibility</p:attrName>
                                        </p:attrNameLst>
                                      </p:cBhvr>
                                      <p:to>
                                        <p:strVal val="visible"/>
                                      </p:to>
                                    </p:set>
                                    <p:animEffect transition="in" filter="wipe(left)">
                                      <p:cBhvr>
                                        <p:cTn id="49" dur="500"/>
                                        <p:tgtEl>
                                          <p:spTgt spid="390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utoUpdateAnimBg="0"/>
      <p:bldP spid="390150" grpId="0" autoUpdateAnimBg="0"/>
      <p:bldP spid="390151" grpId="0" autoUpdateAnimBg="0"/>
      <p:bldP spid="390152" grpId="0" autoUpdateAnimBg="0"/>
      <p:bldP spid="390153" grpId="0" autoUpdateAnimBg="0"/>
      <p:bldP spid="390162" grpId="0" animBg="1" autoUpdateAnimBg="0"/>
      <p:bldP spid="390167" grpId="0" autoUpdateAnimBg="0"/>
      <p:bldP spid="390169" grpId="0" animBg="1" autoUpdateAnimBg="0"/>
      <p:bldP spid="390172" grpId="0" animBg="1"/>
      <p:bldP spid="39017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2286000"/>
            <a:ext cx="3200400" cy="281940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Supplies identifies that portion of the asset’s cost that will provide future economic benefit.</a:t>
            </a:r>
          </a:p>
        </p:txBody>
      </p:sp>
      <p:sp>
        <p:nvSpPr>
          <p:cNvPr id="395268" name="Rectangle 4"/>
          <p:cNvSpPr>
            <a:spLocks noGrp="1" noChangeArrowheads="1"/>
          </p:cNvSpPr>
          <p:nvPr>
            <p:ph type="title"/>
          </p:nvPr>
        </p:nvSpPr>
        <p:spPr>
          <a:xfrm>
            <a:off x="457200" y="457200"/>
            <a:ext cx="36576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95271" name="Text Box 7"/>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395273" name="Picture 9"/>
          <p:cNvPicPr>
            <a:picLocks noChangeAspect="1" noChangeArrowheads="1"/>
          </p:cNvPicPr>
          <p:nvPr/>
        </p:nvPicPr>
        <p:blipFill>
          <a:blip r:embed="rId3"/>
          <a:srcRect/>
          <a:stretch>
            <a:fillRect/>
          </a:stretch>
        </p:blipFill>
        <p:spPr bwMode="auto">
          <a:xfrm>
            <a:off x="4321175" y="228600"/>
            <a:ext cx="4675188" cy="6477000"/>
          </a:xfrm>
          <a:prstGeom prst="rect">
            <a:avLst/>
          </a:prstGeom>
          <a:noFill/>
          <a:ln w="19050" cap="sq">
            <a:solidFill>
              <a:schemeClr val="tx1"/>
            </a:solidFill>
            <a:miter lim="800000"/>
            <a:headEnd type="none" w="sm" len="sm"/>
            <a:tailEnd type="none" w="sm" len="sm"/>
          </a:ln>
          <a:effectLst/>
        </p:spPr>
      </p:pic>
      <p:sp>
        <p:nvSpPr>
          <p:cNvPr id="395272" name="Rectangle 8"/>
          <p:cNvSpPr>
            <a:spLocks noChangeArrowheads="1"/>
          </p:cNvSpPr>
          <p:nvPr/>
        </p:nvSpPr>
        <p:spPr bwMode="auto">
          <a:xfrm>
            <a:off x="4322763"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395270" name="Rectangle 6"/>
          <p:cNvSpPr>
            <a:spLocks noChangeArrowheads="1"/>
          </p:cNvSpPr>
          <p:nvPr/>
        </p:nvSpPr>
        <p:spPr bwMode="auto">
          <a:xfrm>
            <a:off x="4572000" y="5791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395275" name="Rectangle 11"/>
          <p:cNvSpPr>
            <a:spLocks noChangeArrowheads="1"/>
          </p:cNvSpPr>
          <p:nvPr/>
        </p:nvSpPr>
        <p:spPr bwMode="auto">
          <a:xfrm>
            <a:off x="4724400" y="6553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395276" name="Text Box 12"/>
          <p:cNvSpPr txBox="1">
            <a:spLocks noChangeArrowheads="1"/>
          </p:cNvSpPr>
          <p:nvPr/>
        </p:nvSpPr>
        <p:spPr bwMode="auto">
          <a:xfrm>
            <a:off x="2667000" y="6354763"/>
            <a:ext cx="1524000" cy="274637"/>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sp>
        <p:nvSpPr>
          <p:cNvPr id="395277" name="AutoShape 13"/>
          <p:cNvSpPr>
            <a:spLocks noChangeArrowheads="1"/>
          </p:cNvSpPr>
          <p:nvPr/>
        </p:nvSpPr>
        <p:spPr bwMode="auto">
          <a:xfrm>
            <a:off x="3962400" y="22479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609600" y="1295400"/>
            <a:ext cx="3200400" cy="281940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Supplies expense identifies that portion of the asset’s cost that expired in October.</a:t>
            </a:r>
          </a:p>
        </p:txBody>
      </p:sp>
      <p:sp>
        <p:nvSpPr>
          <p:cNvPr id="484361" name="Text Box 9"/>
          <p:cNvSpPr txBox="1">
            <a:spLocks noChangeArrowheads="1"/>
          </p:cNvSpPr>
          <p:nvPr/>
        </p:nvSpPr>
        <p:spPr bwMode="auto">
          <a:xfrm>
            <a:off x="7391400" y="1325563"/>
            <a:ext cx="15240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pic>
        <p:nvPicPr>
          <p:cNvPr id="484363" name="Picture 11"/>
          <p:cNvPicPr>
            <a:picLocks noChangeAspect="1" noChangeArrowheads="1"/>
          </p:cNvPicPr>
          <p:nvPr/>
        </p:nvPicPr>
        <p:blipFill>
          <a:blip r:embed="rId3"/>
          <a:srcRect/>
          <a:stretch>
            <a:fillRect/>
          </a:stretch>
        </p:blipFill>
        <p:spPr bwMode="auto">
          <a:xfrm>
            <a:off x="4170363" y="1676400"/>
            <a:ext cx="4689475" cy="4187825"/>
          </a:xfrm>
          <a:prstGeom prst="rect">
            <a:avLst/>
          </a:prstGeom>
          <a:noFill/>
          <a:ln w="19050" cap="sq" algn="ctr">
            <a:solidFill>
              <a:schemeClr val="tx1"/>
            </a:solidFill>
            <a:miter lim="800000"/>
            <a:headEnd type="none" w="sm" len="sm"/>
            <a:tailEnd type="none" w="sm" len="sm"/>
          </a:ln>
          <a:effectLst/>
        </p:spPr>
      </p:pic>
      <p:sp>
        <p:nvSpPr>
          <p:cNvPr id="484365" name="Rectangle 1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84362" name="AutoShape 10"/>
          <p:cNvSpPr>
            <a:spLocks noChangeArrowheads="1"/>
          </p:cNvSpPr>
          <p:nvPr/>
        </p:nvSpPr>
        <p:spPr bwMode="auto">
          <a:xfrm>
            <a:off x="3810000" y="37338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84358" name="Rectangle 6"/>
          <p:cNvSpPr>
            <a:spLocks noChangeArrowheads="1"/>
          </p:cNvSpPr>
          <p:nvPr/>
        </p:nvSpPr>
        <p:spPr bwMode="auto">
          <a:xfrm>
            <a:off x="4170363" y="5105400"/>
            <a:ext cx="249237" cy="6096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4366" name="Text Box 14"/>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1026"/>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23587" name="Text Box 1027"/>
          <p:cNvSpPr txBox="1">
            <a:spLocks noChangeArrowheads="1"/>
          </p:cNvSpPr>
          <p:nvPr/>
        </p:nvSpPr>
        <p:spPr bwMode="auto">
          <a:xfrm>
            <a:off x="609600" y="1295400"/>
            <a:ext cx="8077200" cy="1196975"/>
          </a:xfrm>
          <a:prstGeom prst="rect">
            <a:avLst/>
          </a:prstGeom>
          <a:noFill/>
          <a:ln w="12700">
            <a:noFill/>
            <a:miter lim="800000"/>
            <a:headEnd/>
            <a:tailEnd/>
          </a:ln>
          <a:effectLst/>
        </p:spPr>
        <p:txBody>
          <a:bodyPr>
            <a:spAutoFit/>
          </a:bodyPr>
          <a:lstStyle/>
          <a:p>
            <a:pPr algn="l">
              <a:lnSpc>
                <a:spcPct val="110000"/>
              </a:lnSpc>
              <a:spcBef>
                <a:spcPct val="50000"/>
              </a:spcBef>
            </a:pPr>
            <a:r>
              <a:rPr lang="en-US" sz="2200" b="1" i="1">
                <a:solidFill>
                  <a:srgbClr val="990000"/>
                </a:solidFill>
                <a:latin typeface="Arial" charset="0"/>
              </a:rPr>
              <a:t>Insurance.</a:t>
            </a:r>
            <a:r>
              <a:rPr lang="en-US" sz="1800" b="1">
                <a:latin typeface="Arial" charset="0"/>
              </a:rPr>
              <a:t> </a:t>
            </a:r>
            <a:r>
              <a:rPr lang="en-US" sz="2200">
                <a:solidFill>
                  <a:schemeClr val="bg2"/>
                </a:solidFill>
                <a:latin typeface="Arial" charset="0"/>
              </a:rPr>
              <a:t>On Oct. 4</a:t>
            </a:r>
            <a:r>
              <a:rPr lang="en-US" sz="2200" baseline="30000">
                <a:solidFill>
                  <a:schemeClr val="bg2"/>
                </a:solidFill>
                <a:latin typeface="Arial" charset="0"/>
              </a:rPr>
              <a:t>th</a:t>
            </a:r>
            <a:r>
              <a:rPr lang="en-US" sz="2200">
                <a:solidFill>
                  <a:schemeClr val="bg2"/>
                </a:solidFill>
                <a:latin typeface="Arial" charset="0"/>
              </a:rPr>
              <a:t>, Pioneer paid $6,000 for a one-year fire insurance policy, beginning October 1.  Show the entry to record the purchase of the insurance.  </a:t>
            </a:r>
          </a:p>
        </p:txBody>
      </p:sp>
      <p:sp>
        <p:nvSpPr>
          <p:cNvPr id="323589" name="Text Box 1029"/>
          <p:cNvSpPr txBox="1">
            <a:spLocks noChangeArrowheads="1"/>
          </p:cNvSpPr>
          <p:nvPr/>
        </p:nvSpPr>
        <p:spPr bwMode="auto">
          <a:xfrm>
            <a:off x="2209800" y="3125788"/>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Cash</a:t>
            </a:r>
          </a:p>
        </p:txBody>
      </p:sp>
      <p:sp>
        <p:nvSpPr>
          <p:cNvPr id="323590" name="Text Box 1030"/>
          <p:cNvSpPr txBox="1">
            <a:spLocks noChangeArrowheads="1"/>
          </p:cNvSpPr>
          <p:nvPr/>
        </p:nvSpPr>
        <p:spPr bwMode="auto">
          <a:xfrm>
            <a:off x="7162800" y="3125788"/>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323591" name="Text Box 1031"/>
          <p:cNvSpPr txBox="1">
            <a:spLocks noChangeArrowheads="1"/>
          </p:cNvSpPr>
          <p:nvPr/>
        </p:nvSpPr>
        <p:spPr bwMode="auto">
          <a:xfrm>
            <a:off x="22098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Prepaid insurance</a:t>
            </a:r>
          </a:p>
        </p:txBody>
      </p:sp>
      <p:sp>
        <p:nvSpPr>
          <p:cNvPr id="323592" name="Text Box 1032"/>
          <p:cNvSpPr txBox="1">
            <a:spLocks noChangeArrowheads="1"/>
          </p:cNvSpPr>
          <p:nvPr/>
        </p:nvSpPr>
        <p:spPr bwMode="auto">
          <a:xfrm>
            <a:off x="5791200" y="2667000"/>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323593" name="Text Box 1033"/>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4</a:t>
            </a:r>
          </a:p>
        </p:txBody>
      </p:sp>
      <p:sp>
        <p:nvSpPr>
          <p:cNvPr id="323599" name="Line 1039"/>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00" name="Text Box 1040"/>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23601" name="Text Box 1041"/>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23602" name="Line 1042"/>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03" name="Line 1043"/>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04" name="Text Box 1044"/>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Prepaid Insurance</a:t>
            </a:r>
          </a:p>
        </p:txBody>
      </p:sp>
      <p:sp>
        <p:nvSpPr>
          <p:cNvPr id="323605" name="Text Box 1045"/>
          <p:cNvSpPr txBox="1">
            <a:spLocks noChangeArrowheads="1"/>
          </p:cNvSpPr>
          <p:nvPr/>
        </p:nvSpPr>
        <p:spPr bwMode="auto">
          <a:xfrm>
            <a:off x="1295400" y="48768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23606" name="Text Box 1046"/>
          <p:cNvSpPr txBox="1">
            <a:spLocks noChangeArrowheads="1"/>
          </p:cNvSpPr>
          <p:nvPr/>
        </p:nvSpPr>
        <p:spPr bwMode="auto">
          <a:xfrm>
            <a:off x="6705600" y="48768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323607" name="Line 1047"/>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08" name="Text Box 1048"/>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23609" name="Text Box 1049"/>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23610" name="Line 1050"/>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11" name="Text Box 1051"/>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23612" name="Line 1052"/>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3624" name="Rectangle 106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23625" name="Text Box 1065"/>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3593"/>
                                        </p:tgtEl>
                                        <p:attrNameLst>
                                          <p:attrName>style.visibility</p:attrName>
                                        </p:attrNameLst>
                                      </p:cBhvr>
                                      <p:to>
                                        <p:strVal val="visible"/>
                                      </p:to>
                                    </p:set>
                                    <p:animEffect transition="in" filter="wipe(left)">
                                      <p:cBhvr>
                                        <p:cTn id="7" dur="500"/>
                                        <p:tgtEl>
                                          <p:spTgt spid="3235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91"/>
                                        </p:tgtEl>
                                        <p:attrNameLst>
                                          <p:attrName>style.visibility</p:attrName>
                                        </p:attrNameLst>
                                      </p:cBhvr>
                                      <p:to>
                                        <p:strVal val="visible"/>
                                      </p:to>
                                    </p:set>
                                    <p:animEffect transition="in" filter="wipe(left)">
                                      <p:cBhvr>
                                        <p:cTn id="12" dur="500"/>
                                        <p:tgtEl>
                                          <p:spTgt spid="32359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23592"/>
                                        </p:tgtEl>
                                        <p:attrNameLst>
                                          <p:attrName>style.visibility</p:attrName>
                                        </p:attrNameLst>
                                      </p:cBhvr>
                                      <p:to>
                                        <p:strVal val="visible"/>
                                      </p:to>
                                    </p:set>
                                    <p:animEffect transition="in" filter="wipe(left)">
                                      <p:cBhvr>
                                        <p:cTn id="16" dur="500"/>
                                        <p:tgtEl>
                                          <p:spTgt spid="3235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3589"/>
                                        </p:tgtEl>
                                        <p:attrNameLst>
                                          <p:attrName>style.visibility</p:attrName>
                                        </p:attrNameLst>
                                      </p:cBhvr>
                                      <p:to>
                                        <p:strVal val="visible"/>
                                      </p:to>
                                    </p:set>
                                    <p:animEffect transition="in" filter="wipe(left)">
                                      <p:cBhvr>
                                        <p:cTn id="21" dur="500"/>
                                        <p:tgtEl>
                                          <p:spTgt spid="32358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23590"/>
                                        </p:tgtEl>
                                        <p:attrNameLst>
                                          <p:attrName>style.visibility</p:attrName>
                                        </p:attrNameLst>
                                      </p:cBhvr>
                                      <p:to>
                                        <p:strVal val="visible"/>
                                      </p:to>
                                    </p:set>
                                    <p:animEffect transition="in" filter="wipe(left)">
                                      <p:cBhvr>
                                        <p:cTn id="25" dur="500"/>
                                        <p:tgtEl>
                                          <p:spTgt spid="32359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3604"/>
                                        </p:tgtEl>
                                        <p:attrNameLst>
                                          <p:attrName>style.visibility</p:attrName>
                                        </p:attrNameLst>
                                      </p:cBhvr>
                                      <p:to>
                                        <p:strVal val="visible"/>
                                      </p:to>
                                    </p:set>
                                    <p:animEffect transition="in" filter="wipe(left)">
                                      <p:cBhvr>
                                        <p:cTn id="30" dur="500"/>
                                        <p:tgtEl>
                                          <p:spTgt spid="3236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3605"/>
                                        </p:tgtEl>
                                        <p:attrNameLst>
                                          <p:attrName>style.visibility</p:attrName>
                                        </p:attrNameLst>
                                      </p:cBhvr>
                                      <p:to>
                                        <p:strVal val="visible"/>
                                      </p:to>
                                    </p:set>
                                    <p:animEffect transition="in" filter="wipe(left)">
                                      <p:cBhvr>
                                        <p:cTn id="35" dur="500"/>
                                        <p:tgtEl>
                                          <p:spTgt spid="32360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3611"/>
                                        </p:tgtEl>
                                        <p:attrNameLst>
                                          <p:attrName>style.visibility</p:attrName>
                                        </p:attrNameLst>
                                      </p:cBhvr>
                                      <p:to>
                                        <p:strVal val="visible"/>
                                      </p:to>
                                    </p:set>
                                    <p:animEffect transition="in" filter="wipe(left)">
                                      <p:cBhvr>
                                        <p:cTn id="40" dur="500"/>
                                        <p:tgtEl>
                                          <p:spTgt spid="3236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3606"/>
                                        </p:tgtEl>
                                        <p:attrNameLst>
                                          <p:attrName>style.visibility</p:attrName>
                                        </p:attrNameLst>
                                      </p:cBhvr>
                                      <p:to>
                                        <p:strVal val="visible"/>
                                      </p:to>
                                    </p:set>
                                    <p:animEffect transition="in" filter="wipe(left)">
                                      <p:cBhvr>
                                        <p:cTn id="45" dur="500"/>
                                        <p:tgtEl>
                                          <p:spTgt spid="32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autoUpdateAnimBg="0"/>
      <p:bldP spid="323590" grpId="0" autoUpdateAnimBg="0"/>
      <p:bldP spid="323591" grpId="0" autoUpdateAnimBg="0"/>
      <p:bldP spid="323592" grpId="0" autoUpdateAnimBg="0"/>
      <p:bldP spid="323593" grpId="0" autoUpdateAnimBg="0"/>
      <p:bldP spid="323604" grpId="0"/>
      <p:bldP spid="323605" grpId="0" animBg="1"/>
      <p:bldP spid="323606" grpId="0" animBg="1" autoUpdateAnimBg="0"/>
      <p:bldP spid="32361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91171" name="Text Box 3"/>
          <p:cNvSpPr txBox="1">
            <a:spLocks noChangeArrowheads="1"/>
          </p:cNvSpPr>
          <p:nvPr/>
        </p:nvSpPr>
        <p:spPr bwMode="auto">
          <a:xfrm>
            <a:off x="609600" y="1295400"/>
            <a:ext cx="8077200" cy="1196975"/>
          </a:xfrm>
          <a:prstGeom prst="rect">
            <a:avLst/>
          </a:prstGeom>
          <a:noFill/>
          <a:ln w="12700">
            <a:noFill/>
            <a:miter lim="800000"/>
            <a:headEnd/>
            <a:tailEnd/>
          </a:ln>
          <a:effectLst/>
        </p:spPr>
        <p:txBody>
          <a:bodyPr>
            <a:spAutoFit/>
          </a:bodyPr>
          <a:lstStyle/>
          <a:p>
            <a:pPr algn="l">
              <a:lnSpc>
                <a:spcPct val="110000"/>
              </a:lnSpc>
            </a:pPr>
            <a:r>
              <a:rPr lang="en-US" sz="2200" b="1" i="1">
                <a:solidFill>
                  <a:srgbClr val="990000"/>
                </a:solidFill>
                <a:latin typeface="Arial" charset="0"/>
              </a:rPr>
              <a:t>Insurance.</a:t>
            </a:r>
            <a:r>
              <a:rPr lang="en-US" sz="1800" b="1">
                <a:latin typeface="Arial" charset="0"/>
              </a:rPr>
              <a:t> </a:t>
            </a:r>
            <a:r>
              <a:rPr lang="en-US" sz="2200">
                <a:solidFill>
                  <a:schemeClr val="bg2"/>
                </a:solidFill>
                <a:latin typeface="Arial" charset="0"/>
              </a:rPr>
              <a:t>An analysis of the policy reveals that $500 ($6,000 / 12) of insurance expires each month.  Thus, Pioneer makes the following adjusting entry.</a:t>
            </a:r>
          </a:p>
        </p:txBody>
      </p:sp>
      <p:sp>
        <p:nvSpPr>
          <p:cNvPr id="391172" name="Text Box 4"/>
          <p:cNvSpPr txBox="1">
            <a:spLocks noChangeArrowheads="1"/>
          </p:cNvSpPr>
          <p:nvPr/>
        </p:nvSpPr>
        <p:spPr bwMode="auto">
          <a:xfrm>
            <a:off x="2209800" y="3125788"/>
            <a:ext cx="3505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Prepaid insurance</a:t>
            </a:r>
          </a:p>
        </p:txBody>
      </p:sp>
      <p:sp>
        <p:nvSpPr>
          <p:cNvPr id="391173" name="Text Box 5"/>
          <p:cNvSpPr txBox="1">
            <a:spLocks noChangeArrowheads="1"/>
          </p:cNvSpPr>
          <p:nvPr/>
        </p:nvSpPr>
        <p:spPr bwMode="auto">
          <a:xfrm>
            <a:off x="7162800" y="3125788"/>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a:t>
            </a:r>
          </a:p>
        </p:txBody>
      </p:sp>
      <p:sp>
        <p:nvSpPr>
          <p:cNvPr id="391174" name="Text Box 6"/>
          <p:cNvSpPr txBox="1">
            <a:spLocks noChangeArrowheads="1"/>
          </p:cNvSpPr>
          <p:nvPr/>
        </p:nvSpPr>
        <p:spPr bwMode="auto">
          <a:xfrm>
            <a:off x="2209800" y="26670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Insurance expense</a:t>
            </a:r>
          </a:p>
        </p:txBody>
      </p:sp>
      <p:sp>
        <p:nvSpPr>
          <p:cNvPr id="391175" name="Text Box 7"/>
          <p:cNvSpPr txBox="1">
            <a:spLocks noChangeArrowheads="1"/>
          </p:cNvSpPr>
          <p:nvPr/>
        </p:nvSpPr>
        <p:spPr bwMode="auto">
          <a:xfrm>
            <a:off x="5791200" y="2667000"/>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a:t>
            </a:r>
          </a:p>
        </p:txBody>
      </p:sp>
      <p:sp>
        <p:nvSpPr>
          <p:cNvPr id="391176" name="Text Box 8"/>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91178"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79"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1180"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1181"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82"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83"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Prepaid Insurance</a:t>
            </a:r>
          </a:p>
        </p:txBody>
      </p:sp>
      <p:sp>
        <p:nvSpPr>
          <p:cNvPr id="391184" name="Text Box 16"/>
          <p:cNvSpPr txBox="1">
            <a:spLocks noChangeArrowheads="1"/>
          </p:cNvSpPr>
          <p:nvPr/>
        </p:nvSpPr>
        <p:spPr bwMode="auto">
          <a:xfrm>
            <a:off x="1295400" y="48768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6,000</a:t>
            </a:r>
          </a:p>
        </p:txBody>
      </p:sp>
      <p:sp>
        <p:nvSpPr>
          <p:cNvPr id="391185" name="Text Box 17"/>
          <p:cNvSpPr txBox="1">
            <a:spLocks noChangeArrowheads="1"/>
          </p:cNvSpPr>
          <p:nvPr/>
        </p:nvSpPr>
        <p:spPr bwMode="auto">
          <a:xfrm>
            <a:off x="5181600" y="48768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a:t>
            </a:r>
          </a:p>
        </p:txBody>
      </p:sp>
      <p:sp>
        <p:nvSpPr>
          <p:cNvPr id="391186"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87"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1188"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1189"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90" name="Text Box 22"/>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Insurance Expense</a:t>
            </a:r>
          </a:p>
        </p:txBody>
      </p:sp>
      <p:sp>
        <p:nvSpPr>
          <p:cNvPr id="391191"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92"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91193" name="Text Box 25"/>
          <p:cNvSpPr txBox="1">
            <a:spLocks noChangeArrowheads="1"/>
          </p:cNvSpPr>
          <p:nvPr/>
        </p:nvSpPr>
        <p:spPr bwMode="auto">
          <a:xfrm>
            <a:off x="2819400" y="48768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a:t>
            </a:r>
          </a:p>
        </p:txBody>
      </p:sp>
      <p:sp>
        <p:nvSpPr>
          <p:cNvPr id="391194" name="Line 26"/>
          <p:cNvSpPr>
            <a:spLocks noChangeShapeType="1"/>
          </p:cNvSpPr>
          <p:nvPr/>
        </p:nvSpPr>
        <p:spPr bwMode="auto">
          <a:xfrm>
            <a:off x="1219200" y="5638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1195" name="Text Box 27"/>
          <p:cNvSpPr txBox="1">
            <a:spLocks noChangeArrowheads="1"/>
          </p:cNvSpPr>
          <p:nvPr/>
        </p:nvSpPr>
        <p:spPr bwMode="auto">
          <a:xfrm>
            <a:off x="1219200" y="5699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	5,500</a:t>
            </a:r>
          </a:p>
        </p:txBody>
      </p:sp>
      <p:sp>
        <p:nvSpPr>
          <p:cNvPr id="391196" name="Text Box 2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6"/>
                                        </p:tgtEl>
                                        <p:attrNameLst>
                                          <p:attrName>style.visibility</p:attrName>
                                        </p:attrNameLst>
                                      </p:cBhvr>
                                      <p:to>
                                        <p:strVal val="visible"/>
                                      </p:to>
                                    </p:set>
                                    <p:animEffect transition="in" filter="wipe(left)">
                                      <p:cBhvr>
                                        <p:cTn id="7" dur="500"/>
                                        <p:tgtEl>
                                          <p:spTgt spid="391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1174"/>
                                        </p:tgtEl>
                                        <p:attrNameLst>
                                          <p:attrName>style.visibility</p:attrName>
                                        </p:attrNameLst>
                                      </p:cBhvr>
                                      <p:to>
                                        <p:strVal val="visible"/>
                                      </p:to>
                                    </p:set>
                                    <p:animEffect transition="in" filter="wipe(left)">
                                      <p:cBhvr>
                                        <p:cTn id="12" dur="500"/>
                                        <p:tgtEl>
                                          <p:spTgt spid="39117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1175"/>
                                        </p:tgtEl>
                                        <p:attrNameLst>
                                          <p:attrName>style.visibility</p:attrName>
                                        </p:attrNameLst>
                                      </p:cBhvr>
                                      <p:to>
                                        <p:strVal val="visible"/>
                                      </p:to>
                                    </p:set>
                                    <p:animEffect transition="in" filter="wipe(left)">
                                      <p:cBhvr>
                                        <p:cTn id="16" dur="500"/>
                                        <p:tgtEl>
                                          <p:spTgt spid="39117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1172"/>
                                        </p:tgtEl>
                                        <p:attrNameLst>
                                          <p:attrName>style.visibility</p:attrName>
                                        </p:attrNameLst>
                                      </p:cBhvr>
                                      <p:to>
                                        <p:strVal val="visible"/>
                                      </p:to>
                                    </p:set>
                                    <p:animEffect transition="in" filter="wipe(left)">
                                      <p:cBhvr>
                                        <p:cTn id="21" dur="500"/>
                                        <p:tgtEl>
                                          <p:spTgt spid="39117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91173"/>
                                        </p:tgtEl>
                                        <p:attrNameLst>
                                          <p:attrName>style.visibility</p:attrName>
                                        </p:attrNameLst>
                                      </p:cBhvr>
                                      <p:to>
                                        <p:strVal val="visible"/>
                                      </p:to>
                                    </p:set>
                                    <p:animEffect transition="in" filter="wipe(left)">
                                      <p:cBhvr>
                                        <p:cTn id="25" dur="500"/>
                                        <p:tgtEl>
                                          <p:spTgt spid="3911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91190"/>
                                        </p:tgtEl>
                                        <p:attrNameLst>
                                          <p:attrName>style.visibility</p:attrName>
                                        </p:attrNameLst>
                                      </p:cBhvr>
                                      <p:to>
                                        <p:strVal val="visible"/>
                                      </p:to>
                                    </p:set>
                                    <p:animEffect transition="in" filter="wipe(left)">
                                      <p:cBhvr>
                                        <p:cTn id="30" dur="500"/>
                                        <p:tgtEl>
                                          <p:spTgt spid="39119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1185"/>
                                        </p:tgtEl>
                                        <p:attrNameLst>
                                          <p:attrName>style.visibility</p:attrName>
                                        </p:attrNameLst>
                                      </p:cBhvr>
                                      <p:to>
                                        <p:strVal val="visible"/>
                                      </p:to>
                                    </p:set>
                                    <p:animEffect transition="in" filter="wipe(left)">
                                      <p:cBhvr>
                                        <p:cTn id="35" dur="500"/>
                                        <p:tgtEl>
                                          <p:spTgt spid="3911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1193"/>
                                        </p:tgtEl>
                                        <p:attrNameLst>
                                          <p:attrName>style.visibility</p:attrName>
                                        </p:attrNameLst>
                                      </p:cBhvr>
                                      <p:to>
                                        <p:strVal val="visible"/>
                                      </p:to>
                                    </p:set>
                                    <p:animEffect transition="in" filter="wipe(left)">
                                      <p:cBhvr>
                                        <p:cTn id="40" dur="500"/>
                                        <p:tgtEl>
                                          <p:spTgt spid="39119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91194"/>
                                        </p:tgtEl>
                                        <p:attrNameLst>
                                          <p:attrName>style.visibility</p:attrName>
                                        </p:attrNameLst>
                                      </p:cBhvr>
                                      <p:to>
                                        <p:strVal val="visible"/>
                                      </p:to>
                                    </p:set>
                                    <p:animEffect transition="in" filter="wipe(left)">
                                      <p:cBhvr>
                                        <p:cTn id="44" dur="500"/>
                                        <p:tgtEl>
                                          <p:spTgt spid="391194"/>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91195"/>
                                        </p:tgtEl>
                                        <p:attrNameLst>
                                          <p:attrName>style.visibility</p:attrName>
                                        </p:attrNameLst>
                                      </p:cBhvr>
                                      <p:to>
                                        <p:strVal val="visible"/>
                                      </p:to>
                                    </p:set>
                                    <p:animEffect transition="in" filter="wipe(left)">
                                      <p:cBhvr>
                                        <p:cTn id="48" dur="500"/>
                                        <p:tgtEl>
                                          <p:spTgt spid="39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3" grpId="0" autoUpdateAnimBg="0"/>
      <p:bldP spid="391174" grpId="0" autoUpdateAnimBg="0"/>
      <p:bldP spid="391175" grpId="0" autoUpdateAnimBg="0"/>
      <p:bldP spid="391176" grpId="0" autoUpdateAnimBg="0"/>
      <p:bldP spid="391185" grpId="0" animBg="1" autoUpdateAnimBg="0"/>
      <p:bldP spid="391190" grpId="0" autoUpdateAnimBg="0"/>
      <p:bldP spid="391193" grpId="0" animBg="1"/>
      <p:bldP spid="391194" grpId="0" animBg="1"/>
      <p:bldP spid="39119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5" name="Text Box 13"/>
          <p:cNvSpPr txBox="1">
            <a:spLocks noChangeArrowheads="1"/>
          </p:cNvSpPr>
          <p:nvPr/>
        </p:nvSpPr>
        <p:spPr bwMode="auto">
          <a:xfrm>
            <a:off x="3581400" y="6400800"/>
            <a:ext cx="5486400" cy="304800"/>
          </a:xfrm>
          <a:prstGeom prst="rect">
            <a:avLst/>
          </a:prstGeom>
          <a:solidFill>
            <a:schemeClr val="bg1"/>
          </a:solidFill>
          <a:ln w="19050">
            <a:noFill/>
            <a:miter lim="800000"/>
            <a:headEnd/>
            <a:tailEnd/>
          </a:ln>
          <a:effectLst/>
        </p:spPr>
        <p:txBody>
          <a:bodyPr>
            <a:spAutoFit/>
          </a:bodyPr>
          <a:lstStyle/>
          <a:p>
            <a:pPr algn="r">
              <a:spcBef>
                <a:spcPct val="50000"/>
              </a:spcBef>
            </a:pPr>
            <a:r>
              <a:rPr lang="en-US" sz="1400" b="1" i="1">
                <a:solidFill>
                  <a:schemeClr val="bg2"/>
                </a:solidFill>
                <a:latin typeface="Arial" charset="0"/>
              </a:rPr>
              <a:t>LO 1  Understand basic accounting terminology.</a:t>
            </a:r>
          </a:p>
        </p:txBody>
      </p:sp>
      <p:sp>
        <p:nvSpPr>
          <p:cNvPr id="361488" name="Rectangle 16"/>
          <p:cNvSpPr>
            <a:spLocks noChangeArrowheads="1"/>
          </p:cNvSpPr>
          <p:nvPr/>
        </p:nvSpPr>
        <p:spPr bwMode="auto">
          <a:xfrm>
            <a:off x="4495800" y="2057400"/>
            <a:ext cx="4114800" cy="3387725"/>
          </a:xfrm>
          <a:prstGeom prst="rect">
            <a:avLst/>
          </a:prstGeom>
          <a:noFill/>
          <a:ln w="28575" cap="sq" algn="ctr">
            <a:noFill/>
            <a:miter lim="800000"/>
            <a:headEnd/>
            <a:tailEnd/>
          </a:ln>
          <a:effectLst/>
        </p:spPr>
        <p:txBody>
          <a:bodyPr>
            <a:spAutoFit/>
          </a:bodyPr>
          <a:lstStyle/>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Journal</a:t>
            </a:r>
          </a:p>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Posting</a:t>
            </a:r>
          </a:p>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Trial Balance</a:t>
            </a:r>
          </a:p>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Adjusting Entries</a:t>
            </a:r>
          </a:p>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Financial Statements</a:t>
            </a:r>
          </a:p>
          <a:p>
            <a:pPr marL="568325" lvl="1" indent="-454025"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Closing Entries</a:t>
            </a:r>
          </a:p>
        </p:txBody>
      </p:sp>
      <p:sp>
        <p:nvSpPr>
          <p:cNvPr id="361489" name="Text Box 17"/>
          <p:cNvSpPr txBox="1">
            <a:spLocks noChangeArrowheads="1"/>
          </p:cNvSpPr>
          <p:nvPr/>
        </p:nvSpPr>
        <p:spPr bwMode="auto">
          <a:xfrm>
            <a:off x="762000" y="1385888"/>
            <a:ext cx="6172200" cy="519112"/>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800" b="1">
                <a:solidFill>
                  <a:srgbClr val="800000"/>
                </a:solidFill>
                <a:latin typeface="Arial" charset="0"/>
              </a:rPr>
              <a:t>Basic Terminology</a:t>
            </a:r>
          </a:p>
        </p:txBody>
      </p:sp>
      <p:sp>
        <p:nvSpPr>
          <p:cNvPr id="361491" name="Rectangle 19"/>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Accounting Information System</a:t>
            </a:r>
          </a:p>
        </p:txBody>
      </p:sp>
      <p:sp>
        <p:nvSpPr>
          <p:cNvPr id="361493" name="Rectangle 21"/>
          <p:cNvSpPr>
            <a:spLocks noChangeArrowheads="1"/>
          </p:cNvSpPr>
          <p:nvPr/>
        </p:nvSpPr>
        <p:spPr bwMode="auto">
          <a:xfrm>
            <a:off x="762000" y="2057400"/>
            <a:ext cx="4114800" cy="3387725"/>
          </a:xfrm>
          <a:prstGeom prst="rect">
            <a:avLst/>
          </a:prstGeom>
          <a:noFill/>
          <a:ln w="28575" cap="sq" algn="ctr">
            <a:noFill/>
            <a:miter lim="800000"/>
            <a:headEnd/>
            <a:tailEnd/>
          </a:ln>
          <a:effectLst/>
        </p:spPr>
        <p:txBody>
          <a:bodyPr>
            <a:spAutoFit/>
          </a:bodyPr>
          <a:lstStyle/>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Event</a:t>
            </a:r>
          </a:p>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Transaction</a:t>
            </a:r>
          </a:p>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Account</a:t>
            </a:r>
          </a:p>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Real Account</a:t>
            </a:r>
          </a:p>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Nominal Account</a:t>
            </a:r>
          </a:p>
          <a:p>
            <a:pPr marL="685800" lvl="1" indent="-457200" algn="l">
              <a:lnSpc>
                <a:spcPct val="115000"/>
              </a:lnSpc>
              <a:spcBef>
                <a:spcPct val="15000"/>
              </a:spcBef>
              <a:spcAft>
                <a:spcPct val="20000"/>
              </a:spcAft>
              <a:buClr>
                <a:srgbClr val="800000"/>
              </a:buClr>
              <a:buSzPct val="80000"/>
              <a:buFont typeface="Wingdings" pitchFamily="2" charset="2"/>
              <a:buChar char="u"/>
            </a:pPr>
            <a:r>
              <a:rPr lang="en-US" sz="2500">
                <a:solidFill>
                  <a:schemeClr val="bg2"/>
                </a:solidFill>
                <a:latin typeface="Arial" charset="0"/>
              </a:rPr>
              <a:t>Ledger</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609600" y="2286000"/>
            <a:ext cx="3200400" cy="379095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Prepaid insurance identifies that portion of the asset’s cost that will provide future economic benefit.</a:t>
            </a:r>
          </a:p>
          <a:p>
            <a:pPr algn="l">
              <a:lnSpc>
                <a:spcPct val="120000"/>
              </a:lnSpc>
              <a:spcBef>
                <a:spcPct val="50000"/>
              </a:spcBef>
            </a:pPr>
            <a:endParaRPr lang="en-US" sz="2200">
              <a:latin typeface="Arial" charset="0"/>
            </a:endParaRPr>
          </a:p>
        </p:txBody>
      </p:sp>
      <p:sp>
        <p:nvSpPr>
          <p:cNvPr id="485379" name="Rectangle 3"/>
          <p:cNvSpPr>
            <a:spLocks noGrp="1" noChangeArrowheads="1"/>
          </p:cNvSpPr>
          <p:nvPr>
            <p:ph type="title"/>
          </p:nvPr>
        </p:nvSpPr>
        <p:spPr>
          <a:xfrm>
            <a:off x="457200" y="457200"/>
            <a:ext cx="36576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85380"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85381" name="Picture 5"/>
          <p:cNvPicPr>
            <a:picLocks noChangeAspect="1" noChangeArrowheads="1"/>
          </p:cNvPicPr>
          <p:nvPr/>
        </p:nvPicPr>
        <p:blipFill>
          <a:blip r:embed="rId3"/>
          <a:srcRect/>
          <a:stretch>
            <a:fillRect/>
          </a:stretch>
        </p:blipFill>
        <p:spPr bwMode="auto">
          <a:xfrm>
            <a:off x="4321175" y="228600"/>
            <a:ext cx="4675188" cy="6477000"/>
          </a:xfrm>
          <a:prstGeom prst="rect">
            <a:avLst/>
          </a:prstGeom>
          <a:noFill/>
          <a:ln w="19050" cap="sq">
            <a:solidFill>
              <a:schemeClr val="tx1"/>
            </a:solidFill>
            <a:miter lim="800000"/>
            <a:headEnd type="none" w="sm" len="sm"/>
            <a:tailEnd type="none" w="sm" len="sm"/>
          </a:ln>
          <a:effectLst/>
        </p:spPr>
      </p:pic>
      <p:sp>
        <p:nvSpPr>
          <p:cNvPr id="485382" name="Rectangle 6"/>
          <p:cNvSpPr>
            <a:spLocks noChangeArrowheads="1"/>
          </p:cNvSpPr>
          <p:nvPr/>
        </p:nvSpPr>
        <p:spPr bwMode="auto">
          <a:xfrm>
            <a:off x="4322763"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5383" name="Rectangle 7"/>
          <p:cNvSpPr>
            <a:spLocks noChangeArrowheads="1"/>
          </p:cNvSpPr>
          <p:nvPr/>
        </p:nvSpPr>
        <p:spPr bwMode="auto">
          <a:xfrm>
            <a:off x="4572000" y="5791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5384" name="Rectangle 8"/>
          <p:cNvSpPr>
            <a:spLocks noChangeArrowheads="1"/>
          </p:cNvSpPr>
          <p:nvPr/>
        </p:nvSpPr>
        <p:spPr bwMode="auto">
          <a:xfrm>
            <a:off x="4724400" y="6553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5385" name="Text Box 9"/>
          <p:cNvSpPr txBox="1">
            <a:spLocks noChangeArrowheads="1"/>
          </p:cNvSpPr>
          <p:nvPr/>
        </p:nvSpPr>
        <p:spPr bwMode="auto">
          <a:xfrm>
            <a:off x="2667000" y="6354763"/>
            <a:ext cx="1524000" cy="274637"/>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sp>
        <p:nvSpPr>
          <p:cNvPr id="485386" name="AutoShape 10"/>
          <p:cNvSpPr>
            <a:spLocks noChangeArrowheads="1"/>
          </p:cNvSpPr>
          <p:nvPr/>
        </p:nvSpPr>
        <p:spPr bwMode="auto">
          <a:xfrm>
            <a:off x="3962400" y="24384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609600" y="1295400"/>
            <a:ext cx="3200400" cy="3724275"/>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Insurance expense identifies that portion of the asset’s cost that expired in October.</a:t>
            </a:r>
          </a:p>
          <a:p>
            <a:endParaRPr lang="en-US" sz="2200">
              <a:latin typeface="Arial" charset="0"/>
            </a:endParaRPr>
          </a:p>
          <a:p>
            <a:pPr algn="l">
              <a:lnSpc>
                <a:spcPct val="120000"/>
              </a:lnSpc>
              <a:spcBef>
                <a:spcPct val="50000"/>
              </a:spcBef>
            </a:pPr>
            <a:endParaRPr lang="en-US" sz="2200">
              <a:latin typeface="Arial" charset="0"/>
            </a:endParaRPr>
          </a:p>
        </p:txBody>
      </p:sp>
      <p:sp>
        <p:nvSpPr>
          <p:cNvPr id="486403" name="Text Box 3"/>
          <p:cNvSpPr txBox="1">
            <a:spLocks noChangeArrowheads="1"/>
          </p:cNvSpPr>
          <p:nvPr/>
        </p:nvSpPr>
        <p:spPr bwMode="auto">
          <a:xfrm>
            <a:off x="7391400" y="1325563"/>
            <a:ext cx="15240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pic>
        <p:nvPicPr>
          <p:cNvPr id="486404" name="Picture 4"/>
          <p:cNvPicPr>
            <a:picLocks noChangeAspect="1" noChangeArrowheads="1"/>
          </p:cNvPicPr>
          <p:nvPr/>
        </p:nvPicPr>
        <p:blipFill>
          <a:blip r:embed="rId3"/>
          <a:srcRect/>
          <a:stretch>
            <a:fillRect/>
          </a:stretch>
        </p:blipFill>
        <p:spPr bwMode="auto">
          <a:xfrm>
            <a:off x="4170363" y="1676400"/>
            <a:ext cx="4689475" cy="4187825"/>
          </a:xfrm>
          <a:prstGeom prst="rect">
            <a:avLst/>
          </a:prstGeom>
          <a:noFill/>
          <a:ln w="19050" cap="sq" algn="ctr">
            <a:solidFill>
              <a:schemeClr val="tx1"/>
            </a:solidFill>
            <a:miter lim="800000"/>
            <a:headEnd type="none" w="sm" len="sm"/>
            <a:tailEnd type="none" w="sm" len="sm"/>
          </a:ln>
          <a:effectLst/>
        </p:spPr>
      </p:pic>
      <p:sp>
        <p:nvSpPr>
          <p:cNvPr id="486405" name="Rectangle 5"/>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86406" name="AutoShape 6"/>
          <p:cNvSpPr>
            <a:spLocks noChangeArrowheads="1"/>
          </p:cNvSpPr>
          <p:nvPr/>
        </p:nvSpPr>
        <p:spPr bwMode="auto">
          <a:xfrm>
            <a:off x="3810000" y="41910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86407" name="Rectangle 7"/>
          <p:cNvSpPr>
            <a:spLocks noChangeArrowheads="1"/>
          </p:cNvSpPr>
          <p:nvPr/>
        </p:nvSpPr>
        <p:spPr bwMode="auto">
          <a:xfrm>
            <a:off x="4170363" y="5105400"/>
            <a:ext cx="249237" cy="6096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6408" name="Text Box 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838200" y="4191000"/>
            <a:ext cx="7696200" cy="1905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92195" name="Text Box 3"/>
          <p:cNvSpPr txBox="1">
            <a:spLocks noChangeArrowheads="1"/>
          </p:cNvSpPr>
          <p:nvPr/>
        </p:nvSpPr>
        <p:spPr bwMode="auto">
          <a:xfrm>
            <a:off x="609600" y="1295400"/>
            <a:ext cx="8077200" cy="1565275"/>
          </a:xfrm>
          <a:prstGeom prst="rect">
            <a:avLst/>
          </a:prstGeom>
          <a:noFill/>
          <a:ln w="12700" algn="ctr">
            <a:noFill/>
            <a:miter lim="800000"/>
            <a:headEnd/>
            <a:tailEnd/>
          </a:ln>
          <a:effectLst/>
        </p:spPr>
        <p:txBody>
          <a:bodyPr>
            <a:spAutoFit/>
          </a:bodyPr>
          <a:lstStyle/>
          <a:p>
            <a:pPr algn="l">
              <a:lnSpc>
                <a:spcPct val="110000"/>
              </a:lnSpc>
            </a:pPr>
            <a:r>
              <a:rPr lang="en-US" sz="2200" b="1" i="1">
                <a:solidFill>
                  <a:srgbClr val="990000"/>
                </a:solidFill>
                <a:latin typeface="Arial" charset="0"/>
              </a:rPr>
              <a:t>Depreciation.</a:t>
            </a:r>
            <a:r>
              <a:rPr lang="en-US" sz="2200">
                <a:solidFill>
                  <a:schemeClr val="bg2"/>
                </a:solidFill>
                <a:latin typeface="Arial" charset="0"/>
              </a:rPr>
              <a:t> Pioneer Advertising estimates depreciation on its office equipment to be $400 per month. Accordingly, Pioneer recognizes depreciation for October by the following adjusting entry.</a:t>
            </a:r>
          </a:p>
        </p:txBody>
      </p:sp>
      <p:sp>
        <p:nvSpPr>
          <p:cNvPr id="392196" name="Text Box 4"/>
          <p:cNvSpPr txBox="1">
            <a:spLocks noChangeArrowheads="1"/>
          </p:cNvSpPr>
          <p:nvPr/>
        </p:nvSpPr>
        <p:spPr bwMode="auto">
          <a:xfrm>
            <a:off x="2209800" y="3535363"/>
            <a:ext cx="45720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Accumulated depreciation</a:t>
            </a:r>
          </a:p>
        </p:txBody>
      </p:sp>
      <p:sp>
        <p:nvSpPr>
          <p:cNvPr id="392197" name="Text Box 5"/>
          <p:cNvSpPr txBox="1">
            <a:spLocks noChangeArrowheads="1"/>
          </p:cNvSpPr>
          <p:nvPr/>
        </p:nvSpPr>
        <p:spPr bwMode="auto">
          <a:xfrm>
            <a:off x="7162800" y="3535363"/>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a:t>
            </a:r>
          </a:p>
        </p:txBody>
      </p:sp>
      <p:sp>
        <p:nvSpPr>
          <p:cNvPr id="392198" name="Text Box 6"/>
          <p:cNvSpPr txBox="1">
            <a:spLocks noChangeArrowheads="1"/>
          </p:cNvSpPr>
          <p:nvPr/>
        </p:nvSpPr>
        <p:spPr bwMode="auto">
          <a:xfrm>
            <a:off x="2209800" y="30765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Depreciation expense</a:t>
            </a:r>
          </a:p>
        </p:txBody>
      </p:sp>
      <p:sp>
        <p:nvSpPr>
          <p:cNvPr id="392199" name="Text Box 7"/>
          <p:cNvSpPr txBox="1">
            <a:spLocks noChangeArrowheads="1"/>
          </p:cNvSpPr>
          <p:nvPr/>
        </p:nvSpPr>
        <p:spPr bwMode="auto">
          <a:xfrm>
            <a:off x="5791200" y="3076575"/>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a:t>
            </a:r>
          </a:p>
        </p:txBody>
      </p:sp>
      <p:sp>
        <p:nvSpPr>
          <p:cNvPr id="392200" name="Text Box 8"/>
          <p:cNvSpPr txBox="1">
            <a:spLocks noChangeArrowheads="1"/>
          </p:cNvSpPr>
          <p:nvPr/>
        </p:nvSpPr>
        <p:spPr bwMode="auto">
          <a:xfrm>
            <a:off x="609600" y="30765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92202" name="Line 10"/>
          <p:cNvSpPr>
            <a:spLocks noChangeShapeType="1"/>
          </p:cNvSpPr>
          <p:nvPr/>
        </p:nvSpPr>
        <p:spPr bwMode="auto">
          <a:xfrm rot="5400000" flipH="1">
            <a:off x="2133600" y="5334000"/>
            <a:ext cx="1219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03" name="Text Box 11"/>
          <p:cNvSpPr txBox="1">
            <a:spLocks noChangeArrowheads="1"/>
          </p:cNvSpPr>
          <p:nvPr/>
        </p:nvSpPr>
        <p:spPr bwMode="auto">
          <a:xfrm>
            <a:off x="1219200" y="47244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2204" name="Text Box 12"/>
          <p:cNvSpPr txBox="1">
            <a:spLocks noChangeArrowheads="1"/>
          </p:cNvSpPr>
          <p:nvPr/>
        </p:nvSpPr>
        <p:spPr bwMode="auto">
          <a:xfrm>
            <a:off x="2819400" y="47244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2205" name="Line 13"/>
          <p:cNvSpPr>
            <a:spLocks noChangeShapeType="1"/>
          </p:cNvSpPr>
          <p:nvPr/>
        </p:nvSpPr>
        <p:spPr bwMode="auto">
          <a:xfrm>
            <a:off x="1219200" y="51054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06" name="Line 14"/>
          <p:cNvSpPr>
            <a:spLocks noChangeShapeType="1"/>
          </p:cNvSpPr>
          <p:nvPr/>
        </p:nvSpPr>
        <p:spPr bwMode="auto">
          <a:xfrm>
            <a:off x="1219200" y="47244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07" name="Text Box 15"/>
          <p:cNvSpPr txBox="1">
            <a:spLocks noChangeArrowheads="1"/>
          </p:cNvSpPr>
          <p:nvPr/>
        </p:nvSpPr>
        <p:spPr bwMode="auto">
          <a:xfrm>
            <a:off x="1295400" y="43434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Depreciation Expense</a:t>
            </a:r>
          </a:p>
        </p:txBody>
      </p:sp>
      <p:sp>
        <p:nvSpPr>
          <p:cNvPr id="392208" name="Text Box 16"/>
          <p:cNvSpPr txBox="1">
            <a:spLocks noChangeArrowheads="1"/>
          </p:cNvSpPr>
          <p:nvPr/>
        </p:nvSpPr>
        <p:spPr bwMode="auto">
          <a:xfrm>
            <a:off x="1295400" y="51816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a:t>
            </a:r>
          </a:p>
        </p:txBody>
      </p:sp>
      <p:sp>
        <p:nvSpPr>
          <p:cNvPr id="392209" name="Text Box 17"/>
          <p:cNvSpPr txBox="1">
            <a:spLocks noChangeArrowheads="1"/>
          </p:cNvSpPr>
          <p:nvPr/>
        </p:nvSpPr>
        <p:spPr bwMode="auto">
          <a:xfrm>
            <a:off x="6705600" y="5181600"/>
            <a:ext cx="13716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a:t>
            </a:r>
          </a:p>
        </p:txBody>
      </p:sp>
      <p:sp>
        <p:nvSpPr>
          <p:cNvPr id="392210" name="Line 18"/>
          <p:cNvSpPr>
            <a:spLocks noChangeShapeType="1"/>
          </p:cNvSpPr>
          <p:nvPr/>
        </p:nvSpPr>
        <p:spPr bwMode="auto">
          <a:xfrm rot="5400000" flipH="1">
            <a:off x="6019800" y="5334000"/>
            <a:ext cx="1219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11" name="Text Box 19"/>
          <p:cNvSpPr txBox="1">
            <a:spLocks noChangeArrowheads="1"/>
          </p:cNvSpPr>
          <p:nvPr/>
        </p:nvSpPr>
        <p:spPr bwMode="auto">
          <a:xfrm>
            <a:off x="5105400" y="47244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92212" name="Text Box 20"/>
          <p:cNvSpPr txBox="1">
            <a:spLocks noChangeArrowheads="1"/>
          </p:cNvSpPr>
          <p:nvPr/>
        </p:nvSpPr>
        <p:spPr bwMode="auto">
          <a:xfrm>
            <a:off x="6705600" y="47244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92213" name="Line 21"/>
          <p:cNvSpPr>
            <a:spLocks noChangeShapeType="1"/>
          </p:cNvSpPr>
          <p:nvPr/>
        </p:nvSpPr>
        <p:spPr bwMode="auto">
          <a:xfrm>
            <a:off x="5105400" y="47244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14" name="Text Box 22"/>
          <p:cNvSpPr txBox="1">
            <a:spLocks noChangeArrowheads="1"/>
          </p:cNvSpPr>
          <p:nvPr/>
        </p:nvSpPr>
        <p:spPr bwMode="auto">
          <a:xfrm>
            <a:off x="5029200" y="4343400"/>
            <a:ext cx="31242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Accumulated Depreciation</a:t>
            </a:r>
          </a:p>
        </p:txBody>
      </p:sp>
      <p:sp>
        <p:nvSpPr>
          <p:cNvPr id="392215" name="Line 23"/>
          <p:cNvSpPr>
            <a:spLocks noChangeShapeType="1"/>
          </p:cNvSpPr>
          <p:nvPr/>
        </p:nvSpPr>
        <p:spPr bwMode="auto">
          <a:xfrm>
            <a:off x="5105400" y="51054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2216" name="Rectangle 24"/>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392217" name="Text Box 25"/>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200"/>
                                        </p:tgtEl>
                                        <p:attrNameLst>
                                          <p:attrName>style.visibility</p:attrName>
                                        </p:attrNameLst>
                                      </p:cBhvr>
                                      <p:to>
                                        <p:strVal val="visible"/>
                                      </p:to>
                                    </p:set>
                                    <p:animEffect transition="in" filter="wipe(left)">
                                      <p:cBhvr>
                                        <p:cTn id="7" dur="500"/>
                                        <p:tgtEl>
                                          <p:spTgt spid="3922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2199"/>
                                        </p:tgtEl>
                                        <p:attrNameLst>
                                          <p:attrName>style.visibility</p:attrName>
                                        </p:attrNameLst>
                                      </p:cBhvr>
                                      <p:to>
                                        <p:strVal val="visible"/>
                                      </p:to>
                                    </p:set>
                                    <p:animEffect transition="in" filter="wipe(left)">
                                      <p:cBhvr>
                                        <p:cTn id="16" dur="500"/>
                                        <p:tgtEl>
                                          <p:spTgt spid="3921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2196"/>
                                        </p:tgtEl>
                                        <p:attrNameLst>
                                          <p:attrName>style.visibility</p:attrName>
                                        </p:attrNameLst>
                                      </p:cBhvr>
                                      <p:to>
                                        <p:strVal val="visible"/>
                                      </p:to>
                                    </p:set>
                                    <p:animEffect transition="in" filter="wipe(left)">
                                      <p:cBhvr>
                                        <p:cTn id="21" dur="500"/>
                                        <p:tgtEl>
                                          <p:spTgt spid="39219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92197"/>
                                        </p:tgtEl>
                                        <p:attrNameLst>
                                          <p:attrName>style.visibility</p:attrName>
                                        </p:attrNameLst>
                                      </p:cBhvr>
                                      <p:to>
                                        <p:strVal val="visible"/>
                                      </p:to>
                                    </p:set>
                                    <p:animEffect transition="in" filter="wipe(left)">
                                      <p:cBhvr>
                                        <p:cTn id="25" dur="500"/>
                                        <p:tgtEl>
                                          <p:spTgt spid="39219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92207"/>
                                        </p:tgtEl>
                                        <p:attrNameLst>
                                          <p:attrName>style.visibility</p:attrName>
                                        </p:attrNameLst>
                                      </p:cBhvr>
                                      <p:to>
                                        <p:strVal val="visible"/>
                                      </p:to>
                                    </p:set>
                                    <p:animEffect transition="in" filter="wipe(left)">
                                      <p:cBhvr>
                                        <p:cTn id="30" dur="500"/>
                                        <p:tgtEl>
                                          <p:spTgt spid="39220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2208"/>
                                        </p:tgtEl>
                                        <p:attrNameLst>
                                          <p:attrName>style.visibility</p:attrName>
                                        </p:attrNameLst>
                                      </p:cBhvr>
                                      <p:to>
                                        <p:strVal val="visible"/>
                                      </p:to>
                                    </p:set>
                                    <p:animEffect transition="in" filter="wipe(left)">
                                      <p:cBhvr>
                                        <p:cTn id="35" dur="500"/>
                                        <p:tgtEl>
                                          <p:spTgt spid="39220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2214"/>
                                        </p:tgtEl>
                                        <p:attrNameLst>
                                          <p:attrName>style.visibility</p:attrName>
                                        </p:attrNameLst>
                                      </p:cBhvr>
                                      <p:to>
                                        <p:strVal val="visible"/>
                                      </p:to>
                                    </p:set>
                                    <p:animEffect transition="in" filter="wipe(left)">
                                      <p:cBhvr>
                                        <p:cTn id="40" dur="500"/>
                                        <p:tgtEl>
                                          <p:spTgt spid="3922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92209"/>
                                        </p:tgtEl>
                                        <p:attrNameLst>
                                          <p:attrName>style.visibility</p:attrName>
                                        </p:attrNameLst>
                                      </p:cBhvr>
                                      <p:to>
                                        <p:strVal val="visible"/>
                                      </p:to>
                                    </p:set>
                                    <p:animEffect transition="in" filter="wipe(left)">
                                      <p:cBhvr>
                                        <p:cTn id="45" dur="500"/>
                                        <p:tgtEl>
                                          <p:spTgt spid="392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autoUpdateAnimBg="0"/>
      <p:bldP spid="392197" grpId="0" autoUpdateAnimBg="0"/>
      <p:bldP spid="392198" grpId="0" autoUpdateAnimBg="0"/>
      <p:bldP spid="392199" grpId="0" autoUpdateAnimBg="0"/>
      <p:bldP spid="392200" grpId="0" autoUpdateAnimBg="0"/>
      <p:bldP spid="392207" grpId="0"/>
      <p:bldP spid="392208" grpId="0" animBg="1"/>
      <p:bldP spid="392209" grpId="0" animBg="1" autoUpdateAnimBg="0"/>
      <p:bldP spid="39221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ext Box 2"/>
          <p:cNvSpPr txBox="1">
            <a:spLocks noChangeArrowheads="1"/>
          </p:cNvSpPr>
          <p:nvPr/>
        </p:nvSpPr>
        <p:spPr bwMode="auto">
          <a:xfrm>
            <a:off x="609600" y="2286000"/>
            <a:ext cx="3200400" cy="231775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10000"/>
              </a:lnSpc>
              <a:spcBef>
                <a:spcPct val="50000"/>
              </a:spcBef>
            </a:pPr>
            <a:r>
              <a:rPr lang="en-US" sz="2200">
                <a:latin typeface="Arial" charset="0"/>
              </a:rPr>
              <a:t>Accumulated Depreciation—is a contra asset account.</a:t>
            </a:r>
          </a:p>
        </p:txBody>
      </p:sp>
      <p:sp>
        <p:nvSpPr>
          <p:cNvPr id="487427" name="Rectangle 3"/>
          <p:cNvSpPr>
            <a:spLocks noGrp="1" noChangeArrowheads="1"/>
          </p:cNvSpPr>
          <p:nvPr>
            <p:ph type="title"/>
          </p:nvPr>
        </p:nvSpPr>
        <p:spPr>
          <a:xfrm>
            <a:off x="457200" y="457200"/>
            <a:ext cx="36576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87428"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87429" name="Picture 5"/>
          <p:cNvPicPr>
            <a:picLocks noChangeAspect="1" noChangeArrowheads="1"/>
          </p:cNvPicPr>
          <p:nvPr/>
        </p:nvPicPr>
        <p:blipFill>
          <a:blip r:embed="rId3"/>
          <a:srcRect/>
          <a:stretch>
            <a:fillRect/>
          </a:stretch>
        </p:blipFill>
        <p:spPr bwMode="auto">
          <a:xfrm>
            <a:off x="4321175" y="228600"/>
            <a:ext cx="4675188" cy="6477000"/>
          </a:xfrm>
          <a:prstGeom prst="rect">
            <a:avLst/>
          </a:prstGeom>
          <a:noFill/>
          <a:ln w="19050" cap="sq">
            <a:solidFill>
              <a:schemeClr val="tx1"/>
            </a:solidFill>
            <a:miter lim="800000"/>
            <a:headEnd type="none" w="sm" len="sm"/>
            <a:tailEnd type="none" w="sm" len="sm"/>
          </a:ln>
          <a:effectLst/>
        </p:spPr>
      </p:pic>
      <p:sp>
        <p:nvSpPr>
          <p:cNvPr id="487430" name="Rectangle 6"/>
          <p:cNvSpPr>
            <a:spLocks noChangeArrowheads="1"/>
          </p:cNvSpPr>
          <p:nvPr/>
        </p:nvSpPr>
        <p:spPr bwMode="auto">
          <a:xfrm>
            <a:off x="4322763"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7431" name="Rectangle 7"/>
          <p:cNvSpPr>
            <a:spLocks noChangeArrowheads="1"/>
          </p:cNvSpPr>
          <p:nvPr/>
        </p:nvSpPr>
        <p:spPr bwMode="auto">
          <a:xfrm>
            <a:off x="4572000" y="5791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7432" name="Rectangle 8"/>
          <p:cNvSpPr>
            <a:spLocks noChangeArrowheads="1"/>
          </p:cNvSpPr>
          <p:nvPr/>
        </p:nvSpPr>
        <p:spPr bwMode="auto">
          <a:xfrm>
            <a:off x="4724400" y="6553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7433" name="Text Box 9"/>
          <p:cNvSpPr txBox="1">
            <a:spLocks noChangeArrowheads="1"/>
          </p:cNvSpPr>
          <p:nvPr/>
        </p:nvSpPr>
        <p:spPr bwMode="auto">
          <a:xfrm>
            <a:off x="2667000" y="6354763"/>
            <a:ext cx="1524000" cy="274637"/>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sp>
        <p:nvSpPr>
          <p:cNvPr id="487434" name="AutoShape 10"/>
          <p:cNvSpPr>
            <a:spLocks noChangeArrowheads="1"/>
          </p:cNvSpPr>
          <p:nvPr/>
        </p:nvSpPr>
        <p:spPr bwMode="auto">
          <a:xfrm>
            <a:off x="3962400" y="28956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609600" y="1295400"/>
            <a:ext cx="3200400" cy="281940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Depreciation expense identifies that portion of the asset’s cost that expired in October.</a:t>
            </a:r>
          </a:p>
        </p:txBody>
      </p:sp>
      <p:sp>
        <p:nvSpPr>
          <p:cNvPr id="488451" name="Text Box 3"/>
          <p:cNvSpPr txBox="1">
            <a:spLocks noChangeArrowheads="1"/>
          </p:cNvSpPr>
          <p:nvPr/>
        </p:nvSpPr>
        <p:spPr bwMode="auto">
          <a:xfrm>
            <a:off x="7391400" y="1325563"/>
            <a:ext cx="15240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pic>
        <p:nvPicPr>
          <p:cNvPr id="488452" name="Picture 4"/>
          <p:cNvPicPr>
            <a:picLocks noChangeAspect="1" noChangeArrowheads="1"/>
          </p:cNvPicPr>
          <p:nvPr/>
        </p:nvPicPr>
        <p:blipFill>
          <a:blip r:embed="rId3"/>
          <a:srcRect/>
          <a:stretch>
            <a:fillRect/>
          </a:stretch>
        </p:blipFill>
        <p:spPr bwMode="auto">
          <a:xfrm>
            <a:off x="4170363" y="1676400"/>
            <a:ext cx="4689475" cy="4187825"/>
          </a:xfrm>
          <a:prstGeom prst="rect">
            <a:avLst/>
          </a:prstGeom>
          <a:noFill/>
          <a:ln w="19050" cap="sq" algn="ctr">
            <a:solidFill>
              <a:schemeClr val="tx1"/>
            </a:solidFill>
            <a:miter lim="800000"/>
            <a:headEnd type="none" w="sm" len="sm"/>
            <a:tailEnd type="none" w="sm" len="sm"/>
          </a:ln>
          <a:effectLst/>
        </p:spPr>
      </p:pic>
      <p:sp>
        <p:nvSpPr>
          <p:cNvPr id="488453" name="Rectangle 5"/>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“Prepaid Expenses”</a:t>
            </a:r>
          </a:p>
        </p:txBody>
      </p:sp>
      <p:sp>
        <p:nvSpPr>
          <p:cNvPr id="488454" name="AutoShape 6"/>
          <p:cNvSpPr>
            <a:spLocks noChangeArrowheads="1"/>
          </p:cNvSpPr>
          <p:nvPr/>
        </p:nvSpPr>
        <p:spPr bwMode="auto">
          <a:xfrm>
            <a:off x="3810000" y="46482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88455" name="Rectangle 7"/>
          <p:cNvSpPr>
            <a:spLocks noChangeArrowheads="1"/>
          </p:cNvSpPr>
          <p:nvPr/>
        </p:nvSpPr>
        <p:spPr bwMode="auto">
          <a:xfrm>
            <a:off x="4170363" y="5105400"/>
            <a:ext cx="249237" cy="6096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8456" name="Text Box 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1"/>
          </p:nvPr>
        </p:nvSpPr>
        <p:spPr>
          <a:xfrm>
            <a:off x="609600" y="1447800"/>
            <a:ext cx="8077200" cy="914400"/>
          </a:xfrm>
          <a:noFill/>
          <a:ln/>
        </p:spPr>
        <p:txBody>
          <a:bodyPr/>
          <a:lstStyle/>
          <a:p>
            <a:pPr marL="0" indent="0">
              <a:buClr>
                <a:srgbClr val="006666"/>
              </a:buClr>
              <a:buSzTx/>
              <a:buFont typeface="Monotype Sorts" pitchFamily="2" charset="2"/>
              <a:buNone/>
            </a:pPr>
            <a:r>
              <a:rPr lang="en-US" sz="2400" b="0">
                <a:effectLst/>
              </a:rPr>
              <a:t>Receipt of cash that is recorded as a liability because the revenue has not been earned.</a:t>
            </a:r>
          </a:p>
        </p:txBody>
      </p:sp>
      <p:sp>
        <p:nvSpPr>
          <p:cNvPr id="321539"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“Unearned Revenues”</a:t>
            </a:r>
          </a:p>
        </p:txBody>
      </p:sp>
      <p:sp>
        <p:nvSpPr>
          <p:cNvPr id="321540" name="Rectangle 4"/>
          <p:cNvSpPr>
            <a:spLocks noChangeArrowheads="1"/>
          </p:cNvSpPr>
          <p:nvPr/>
        </p:nvSpPr>
        <p:spPr bwMode="auto">
          <a:xfrm>
            <a:off x="914400" y="4103688"/>
            <a:ext cx="3048000" cy="1430337"/>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rent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airline tickets</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school tuition</a:t>
            </a:r>
          </a:p>
        </p:txBody>
      </p:sp>
      <p:sp>
        <p:nvSpPr>
          <p:cNvPr id="321541" name="Text Box 5"/>
          <p:cNvSpPr txBox="1">
            <a:spLocks noChangeArrowheads="1"/>
          </p:cNvSpPr>
          <p:nvPr/>
        </p:nvSpPr>
        <p:spPr bwMode="auto">
          <a:xfrm>
            <a:off x="1143000" y="2667000"/>
            <a:ext cx="24384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Cash Receipt</a:t>
            </a:r>
          </a:p>
        </p:txBody>
      </p:sp>
      <p:sp>
        <p:nvSpPr>
          <p:cNvPr id="321542" name="Text Box 6"/>
          <p:cNvSpPr txBox="1">
            <a:spLocks noChangeArrowheads="1"/>
          </p:cNvSpPr>
          <p:nvPr/>
        </p:nvSpPr>
        <p:spPr bwMode="auto">
          <a:xfrm>
            <a:off x="5246688" y="2667000"/>
            <a:ext cx="3135312"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Revenue Recorded</a:t>
            </a:r>
          </a:p>
        </p:txBody>
      </p:sp>
      <p:sp>
        <p:nvSpPr>
          <p:cNvPr id="321543" name="Text Box 7"/>
          <p:cNvSpPr txBox="1">
            <a:spLocks noChangeArrowheads="1"/>
          </p:cNvSpPr>
          <p:nvPr/>
        </p:nvSpPr>
        <p:spPr bwMode="auto">
          <a:xfrm>
            <a:off x="3352800" y="2727325"/>
            <a:ext cx="21336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321545" name="Rectangle 9"/>
          <p:cNvSpPr>
            <a:spLocks noChangeArrowheads="1"/>
          </p:cNvSpPr>
          <p:nvPr/>
        </p:nvSpPr>
        <p:spPr bwMode="auto">
          <a:xfrm>
            <a:off x="4038600" y="4083050"/>
            <a:ext cx="4572000" cy="962025"/>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magazine subscriptions</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customer deposits</a:t>
            </a:r>
          </a:p>
        </p:txBody>
      </p:sp>
      <p:sp>
        <p:nvSpPr>
          <p:cNvPr id="321546" name="Rectangle 10"/>
          <p:cNvSpPr>
            <a:spLocks noChangeArrowheads="1"/>
          </p:cNvSpPr>
          <p:nvPr/>
        </p:nvSpPr>
        <p:spPr bwMode="auto">
          <a:xfrm>
            <a:off x="685800" y="3581400"/>
            <a:ext cx="7315200" cy="457200"/>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a:solidFill>
                  <a:schemeClr val="bg2"/>
                </a:solidFill>
                <a:latin typeface="Arial" charset="0"/>
              </a:rPr>
              <a:t>Unearned revenues often occur in regard to:</a:t>
            </a:r>
          </a:p>
        </p:txBody>
      </p:sp>
      <p:sp>
        <p:nvSpPr>
          <p:cNvPr id="321547" name="Text Box 11"/>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29731" name="Text Box 3"/>
          <p:cNvSpPr txBox="1">
            <a:spLocks noChangeArrowheads="1"/>
          </p:cNvSpPr>
          <p:nvPr/>
        </p:nvSpPr>
        <p:spPr bwMode="auto">
          <a:xfrm>
            <a:off x="609600" y="1311275"/>
            <a:ext cx="8077200" cy="1462088"/>
          </a:xfrm>
          <a:prstGeom prst="rect">
            <a:avLst/>
          </a:prstGeom>
          <a:noFill/>
          <a:ln w="12700">
            <a:noFill/>
            <a:miter lim="800000"/>
            <a:headEnd/>
            <a:tailEnd/>
          </a:ln>
          <a:effectLst/>
        </p:spPr>
        <p:txBody>
          <a:bodyPr>
            <a:spAutoFit/>
          </a:bodyPr>
          <a:lstStyle/>
          <a:p>
            <a:pPr algn="l"/>
            <a:r>
              <a:rPr lang="en-US" sz="2200" b="1" i="1">
                <a:solidFill>
                  <a:srgbClr val="990000"/>
                </a:solidFill>
                <a:latin typeface="Arial" charset="0"/>
              </a:rPr>
              <a:t>Unearned Revenue.</a:t>
            </a:r>
            <a:r>
              <a:rPr lang="en-US">
                <a:latin typeface="Arial" charset="0"/>
              </a:rPr>
              <a:t> </a:t>
            </a:r>
            <a:r>
              <a:rPr lang="en-US" sz="2200">
                <a:solidFill>
                  <a:schemeClr val="bg2"/>
                </a:solidFill>
                <a:latin typeface="Arial" charset="0"/>
              </a:rPr>
              <a:t>Pioneer Advertising received $12,000 on October 2 from KC for advertising services expected to be completed by December 31.  Show the journal entry to record the receipt on Oct. 2</a:t>
            </a:r>
            <a:r>
              <a:rPr lang="en-US" sz="2200" baseline="30000">
                <a:solidFill>
                  <a:schemeClr val="bg2"/>
                </a:solidFill>
                <a:latin typeface="Arial" charset="0"/>
              </a:rPr>
              <a:t>nd</a:t>
            </a:r>
            <a:r>
              <a:rPr lang="en-US" sz="2200">
                <a:solidFill>
                  <a:schemeClr val="bg2"/>
                </a:solidFill>
                <a:latin typeface="Arial" charset="0"/>
              </a:rPr>
              <a:t>.  </a:t>
            </a:r>
          </a:p>
        </p:txBody>
      </p:sp>
      <p:sp>
        <p:nvSpPr>
          <p:cNvPr id="329732" name="Text Box 4"/>
          <p:cNvSpPr txBox="1">
            <a:spLocks noChangeArrowheads="1"/>
          </p:cNvSpPr>
          <p:nvPr/>
        </p:nvSpPr>
        <p:spPr bwMode="auto">
          <a:xfrm>
            <a:off x="2209800" y="3306763"/>
            <a:ext cx="47244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Unearned advertising revenue</a:t>
            </a:r>
          </a:p>
        </p:txBody>
      </p:sp>
      <p:sp>
        <p:nvSpPr>
          <p:cNvPr id="329733" name="Text Box 5"/>
          <p:cNvSpPr txBox="1">
            <a:spLocks noChangeArrowheads="1"/>
          </p:cNvSpPr>
          <p:nvPr/>
        </p:nvSpPr>
        <p:spPr bwMode="auto">
          <a:xfrm>
            <a:off x="7162800" y="3306763"/>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12,000</a:t>
            </a:r>
          </a:p>
        </p:txBody>
      </p:sp>
      <p:sp>
        <p:nvSpPr>
          <p:cNvPr id="329734" name="Text Box 6"/>
          <p:cNvSpPr txBox="1">
            <a:spLocks noChangeArrowheads="1"/>
          </p:cNvSpPr>
          <p:nvPr/>
        </p:nvSpPr>
        <p:spPr bwMode="auto">
          <a:xfrm>
            <a:off x="2057400" y="28479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Cash</a:t>
            </a:r>
          </a:p>
        </p:txBody>
      </p:sp>
      <p:sp>
        <p:nvSpPr>
          <p:cNvPr id="329735" name="Text Box 7"/>
          <p:cNvSpPr txBox="1">
            <a:spLocks noChangeArrowheads="1"/>
          </p:cNvSpPr>
          <p:nvPr/>
        </p:nvSpPr>
        <p:spPr bwMode="auto">
          <a:xfrm>
            <a:off x="5791200" y="2847975"/>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12,000</a:t>
            </a:r>
          </a:p>
        </p:txBody>
      </p:sp>
      <p:sp>
        <p:nvSpPr>
          <p:cNvPr id="329736" name="Text Box 8"/>
          <p:cNvSpPr txBox="1">
            <a:spLocks noChangeArrowheads="1"/>
          </p:cNvSpPr>
          <p:nvPr/>
        </p:nvSpPr>
        <p:spPr bwMode="auto">
          <a:xfrm>
            <a:off x="609600" y="28479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2</a:t>
            </a:r>
          </a:p>
        </p:txBody>
      </p:sp>
      <p:sp>
        <p:nvSpPr>
          <p:cNvPr id="329738" name="Line 10"/>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39" name="Text Box 11"/>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29740" name="Text Box 12"/>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29741" name="Line 13"/>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42" name="Line 14"/>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43" name="Text Box 15"/>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Cash</a:t>
            </a:r>
          </a:p>
        </p:txBody>
      </p:sp>
      <p:sp>
        <p:nvSpPr>
          <p:cNvPr id="329744" name="Text Box 16"/>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29745" name="Text Box 17"/>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12,000</a:t>
            </a:r>
          </a:p>
        </p:txBody>
      </p:sp>
      <p:sp>
        <p:nvSpPr>
          <p:cNvPr id="329746" name="Line 18"/>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47" name="Text Box 19"/>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29748" name="Text Box 20"/>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29749" name="Line 21"/>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50" name="Text Box 22"/>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Unearned Rent Revenue</a:t>
            </a:r>
          </a:p>
        </p:txBody>
      </p:sp>
      <p:sp>
        <p:nvSpPr>
          <p:cNvPr id="329751" name="Line 23"/>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29754" name="Rectangle 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“Unearned Revenues”</a:t>
            </a:r>
          </a:p>
        </p:txBody>
      </p:sp>
      <p:sp>
        <p:nvSpPr>
          <p:cNvPr id="329755" name="Text Box 27"/>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4"/>
                                        </p:tgtEl>
                                        <p:attrNameLst>
                                          <p:attrName>style.visibility</p:attrName>
                                        </p:attrNameLst>
                                      </p:cBhvr>
                                      <p:to>
                                        <p:strVal val="visible"/>
                                      </p:to>
                                    </p:set>
                                    <p:animEffect transition="in" filter="wipe(left)">
                                      <p:cBhvr>
                                        <p:cTn id="7" dur="500"/>
                                        <p:tgtEl>
                                          <p:spTgt spid="3297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9735"/>
                                        </p:tgtEl>
                                        <p:attrNameLst>
                                          <p:attrName>style.visibility</p:attrName>
                                        </p:attrNameLst>
                                      </p:cBhvr>
                                      <p:to>
                                        <p:strVal val="visible"/>
                                      </p:to>
                                    </p:set>
                                    <p:animEffect transition="in" filter="wipe(left)">
                                      <p:cBhvr>
                                        <p:cTn id="11" dur="500"/>
                                        <p:tgtEl>
                                          <p:spTgt spid="3297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9732"/>
                                        </p:tgtEl>
                                        <p:attrNameLst>
                                          <p:attrName>style.visibility</p:attrName>
                                        </p:attrNameLst>
                                      </p:cBhvr>
                                      <p:to>
                                        <p:strVal val="visible"/>
                                      </p:to>
                                    </p:set>
                                    <p:animEffect transition="in" filter="wipe(left)">
                                      <p:cBhvr>
                                        <p:cTn id="16" dur="500"/>
                                        <p:tgtEl>
                                          <p:spTgt spid="32973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9733"/>
                                        </p:tgtEl>
                                        <p:attrNameLst>
                                          <p:attrName>style.visibility</p:attrName>
                                        </p:attrNameLst>
                                      </p:cBhvr>
                                      <p:to>
                                        <p:strVal val="visible"/>
                                      </p:to>
                                    </p:set>
                                    <p:animEffect transition="in" filter="wipe(left)">
                                      <p:cBhvr>
                                        <p:cTn id="20" dur="500"/>
                                        <p:tgtEl>
                                          <p:spTgt spid="3297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9743"/>
                                        </p:tgtEl>
                                        <p:attrNameLst>
                                          <p:attrName>style.visibility</p:attrName>
                                        </p:attrNameLst>
                                      </p:cBhvr>
                                      <p:to>
                                        <p:strVal val="visible"/>
                                      </p:to>
                                    </p:set>
                                    <p:animEffect transition="in" filter="wipe(left)">
                                      <p:cBhvr>
                                        <p:cTn id="25" dur="500"/>
                                        <p:tgtEl>
                                          <p:spTgt spid="3297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9744"/>
                                        </p:tgtEl>
                                        <p:attrNameLst>
                                          <p:attrName>style.visibility</p:attrName>
                                        </p:attrNameLst>
                                      </p:cBhvr>
                                      <p:to>
                                        <p:strVal val="visible"/>
                                      </p:to>
                                    </p:set>
                                    <p:animEffect transition="in" filter="wipe(left)">
                                      <p:cBhvr>
                                        <p:cTn id="30" dur="500"/>
                                        <p:tgtEl>
                                          <p:spTgt spid="3297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9750"/>
                                        </p:tgtEl>
                                        <p:attrNameLst>
                                          <p:attrName>style.visibility</p:attrName>
                                        </p:attrNameLst>
                                      </p:cBhvr>
                                      <p:to>
                                        <p:strVal val="visible"/>
                                      </p:to>
                                    </p:set>
                                    <p:animEffect transition="in" filter="wipe(left)">
                                      <p:cBhvr>
                                        <p:cTn id="35" dur="500"/>
                                        <p:tgtEl>
                                          <p:spTgt spid="3297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9745"/>
                                        </p:tgtEl>
                                        <p:attrNameLst>
                                          <p:attrName>style.visibility</p:attrName>
                                        </p:attrNameLst>
                                      </p:cBhvr>
                                      <p:to>
                                        <p:strVal val="visible"/>
                                      </p:to>
                                    </p:set>
                                    <p:animEffect transition="in" filter="wipe(left)">
                                      <p:cBhvr>
                                        <p:cTn id="40" dur="500"/>
                                        <p:tgtEl>
                                          <p:spTgt spid="329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2" grpId="0" autoUpdateAnimBg="0"/>
      <p:bldP spid="329733" grpId="0" autoUpdateAnimBg="0"/>
      <p:bldP spid="329734" grpId="0" autoUpdateAnimBg="0"/>
      <p:bldP spid="329735" grpId="0" autoUpdateAnimBg="0"/>
      <p:bldP spid="329743" grpId="0" autoUpdateAnimBg="0"/>
      <p:bldP spid="329744" grpId="0" animBg="1" autoUpdateAnimBg="0"/>
      <p:bldP spid="329745" grpId="0" animBg="1" autoUpdateAnimBg="0"/>
      <p:bldP spid="32975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1026"/>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30762" name="Line 1034"/>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63" name="Text Box 1035"/>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30764" name="Text Box 1036"/>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30765" name="Line 1037"/>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66" name="Line 1038"/>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67" name="Text Box 1039"/>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Service Revenue</a:t>
            </a:r>
          </a:p>
        </p:txBody>
      </p:sp>
      <p:sp>
        <p:nvSpPr>
          <p:cNvPr id="330768" name="Text Box 1040"/>
          <p:cNvSpPr txBox="1">
            <a:spLocks noChangeArrowheads="1"/>
          </p:cNvSpPr>
          <p:nvPr/>
        </p:nvSpPr>
        <p:spPr bwMode="auto">
          <a:xfrm>
            <a:off x="2819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100,000</a:t>
            </a:r>
          </a:p>
        </p:txBody>
      </p:sp>
      <p:sp>
        <p:nvSpPr>
          <p:cNvPr id="330769" name="Text Box 1041"/>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12,000</a:t>
            </a:r>
          </a:p>
        </p:txBody>
      </p:sp>
      <p:sp>
        <p:nvSpPr>
          <p:cNvPr id="330770" name="Line 1042"/>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71" name="Text Box 1043"/>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30772" name="Text Box 1044"/>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30773" name="Line 1045"/>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74" name="Text Box 1046"/>
          <p:cNvSpPr txBox="1">
            <a:spLocks noChangeArrowheads="1"/>
          </p:cNvSpPr>
          <p:nvPr/>
        </p:nvSpPr>
        <p:spPr bwMode="auto">
          <a:xfrm>
            <a:off x="5029200" y="4038600"/>
            <a:ext cx="32004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Unearned Service Revenue</a:t>
            </a:r>
          </a:p>
        </p:txBody>
      </p:sp>
      <p:sp>
        <p:nvSpPr>
          <p:cNvPr id="330775" name="Line 1047"/>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77" name="Text Box 1049"/>
          <p:cNvSpPr txBox="1">
            <a:spLocks noChangeArrowheads="1"/>
          </p:cNvSpPr>
          <p:nvPr/>
        </p:nvSpPr>
        <p:spPr bwMode="auto">
          <a:xfrm>
            <a:off x="51054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4,000</a:t>
            </a:r>
          </a:p>
        </p:txBody>
      </p:sp>
      <p:sp>
        <p:nvSpPr>
          <p:cNvPr id="330778" name="Line 1050"/>
          <p:cNvSpPr>
            <a:spLocks noChangeShapeType="1"/>
          </p:cNvSpPr>
          <p:nvPr/>
        </p:nvSpPr>
        <p:spPr bwMode="auto">
          <a:xfrm>
            <a:off x="5105400" y="5638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0779" name="Text Box 1051"/>
          <p:cNvSpPr txBox="1">
            <a:spLocks noChangeArrowheads="1"/>
          </p:cNvSpPr>
          <p:nvPr/>
        </p:nvSpPr>
        <p:spPr bwMode="auto">
          <a:xfrm>
            <a:off x="6705600" y="56991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	8,000</a:t>
            </a:r>
          </a:p>
        </p:txBody>
      </p:sp>
      <p:sp>
        <p:nvSpPr>
          <p:cNvPr id="330781" name="Rectangle 105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“Unearned Revenues”</a:t>
            </a:r>
          </a:p>
        </p:txBody>
      </p:sp>
      <p:sp>
        <p:nvSpPr>
          <p:cNvPr id="330782" name="Text Box 1054"/>
          <p:cNvSpPr txBox="1">
            <a:spLocks noChangeArrowheads="1"/>
          </p:cNvSpPr>
          <p:nvPr/>
        </p:nvSpPr>
        <p:spPr bwMode="auto">
          <a:xfrm>
            <a:off x="609600" y="1311275"/>
            <a:ext cx="8077200" cy="1249363"/>
          </a:xfrm>
          <a:prstGeom prst="rect">
            <a:avLst/>
          </a:prstGeom>
          <a:noFill/>
          <a:ln w="12700" algn="ctr">
            <a:noFill/>
            <a:miter lim="800000"/>
            <a:headEnd/>
            <a:tailEnd/>
          </a:ln>
          <a:effectLst/>
        </p:spPr>
        <p:txBody>
          <a:bodyPr>
            <a:spAutoFit/>
          </a:bodyPr>
          <a:lstStyle/>
          <a:p>
            <a:pPr algn="l">
              <a:lnSpc>
                <a:spcPct val="115000"/>
              </a:lnSpc>
            </a:pPr>
            <a:r>
              <a:rPr lang="en-US" sz="2200" b="1" i="1">
                <a:solidFill>
                  <a:srgbClr val="990000"/>
                </a:solidFill>
                <a:latin typeface="Arial" charset="0"/>
              </a:rPr>
              <a:t>Unearned Revenues.</a:t>
            </a:r>
            <a:r>
              <a:rPr lang="en-US" sz="2200">
                <a:solidFill>
                  <a:schemeClr val="bg2"/>
                </a:solidFill>
                <a:latin typeface="Arial" charset="0"/>
              </a:rPr>
              <a:t> Analysis reveals that Pioneer earned $4,000 of the advertising services in October. Thus, Pioneer makes the following adjusting entry.</a:t>
            </a:r>
          </a:p>
        </p:txBody>
      </p:sp>
      <p:sp>
        <p:nvSpPr>
          <p:cNvPr id="330783" name="Text Box 1055"/>
          <p:cNvSpPr txBox="1">
            <a:spLocks noChangeArrowheads="1"/>
          </p:cNvSpPr>
          <p:nvPr/>
        </p:nvSpPr>
        <p:spPr bwMode="auto">
          <a:xfrm>
            <a:off x="2209800" y="3125788"/>
            <a:ext cx="3886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Service revenue</a:t>
            </a:r>
          </a:p>
        </p:txBody>
      </p:sp>
      <p:sp>
        <p:nvSpPr>
          <p:cNvPr id="330784" name="Text Box 1056"/>
          <p:cNvSpPr txBox="1">
            <a:spLocks noChangeArrowheads="1"/>
          </p:cNvSpPr>
          <p:nvPr/>
        </p:nvSpPr>
        <p:spPr bwMode="auto">
          <a:xfrm>
            <a:off x="7162800" y="3125788"/>
            <a:ext cx="12192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4,000</a:t>
            </a:r>
          </a:p>
        </p:txBody>
      </p:sp>
      <p:sp>
        <p:nvSpPr>
          <p:cNvPr id="330785" name="Text Box 1057"/>
          <p:cNvSpPr txBox="1">
            <a:spLocks noChangeArrowheads="1"/>
          </p:cNvSpPr>
          <p:nvPr/>
        </p:nvSpPr>
        <p:spPr bwMode="auto">
          <a:xfrm>
            <a:off x="1981200" y="2667000"/>
            <a:ext cx="36576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Unearned service revenue</a:t>
            </a:r>
          </a:p>
        </p:txBody>
      </p:sp>
      <p:sp>
        <p:nvSpPr>
          <p:cNvPr id="330786" name="Text Box 1058"/>
          <p:cNvSpPr txBox="1">
            <a:spLocks noChangeArrowheads="1"/>
          </p:cNvSpPr>
          <p:nvPr/>
        </p:nvSpPr>
        <p:spPr bwMode="auto">
          <a:xfrm>
            <a:off x="5791200" y="2667000"/>
            <a:ext cx="12192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4,000</a:t>
            </a:r>
          </a:p>
        </p:txBody>
      </p:sp>
      <p:sp>
        <p:nvSpPr>
          <p:cNvPr id="330787" name="Text Box 1059"/>
          <p:cNvSpPr txBox="1">
            <a:spLocks noChangeArrowheads="1"/>
          </p:cNvSpPr>
          <p:nvPr/>
        </p:nvSpPr>
        <p:spPr bwMode="auto">
          <a:xfrm>
            <a:off x="609600" y="26670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30788" name="Text Box 1060"/>
          <p:cNvSpPr txBox="1">
            <a:spLocks noChangeArrowheads="1"/>
          </p:cNvSpPr>
          <p:nvPr/>
        </p:nvSpPr>
        <p:spPr bwMode="auto">
          <a:xfrm>
            <a:off x="28194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4,000</a:t>
            </a:r>
          </a:p>
        </p:txBody>
      </p:sp>
      <p:sp>
        <p:nvSpPr>
          <p:cNvPr id="330791" name="Text Box 1063"/>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85"/>
                                        </p:tgtEl>
                                        <p:attrNameLst>
                                          <p:attrName>style.visibility</p:attrName>
                                        </p:attrNameLst>
                                      </p:cBhvr>
                                      <p:to>
                                        <p:strVal val="visible"/>
                                      </p:to>
                                    </p:set>
                                    <p:animEffect transition="in" filter="wipe(left)">
                                      <p:cBhvr>
                                        <p:cTn id="7" dur="500"/>
                                        <p:tgtEl>
                                          <p:spTgt spid="3307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0786"/>
                                        </p:tgtEl>
                                        <p:attrNameLst>
                                          <p:attrName>style.visibility</p:attrName>
                                        </p:attrNameLst>
                                      </p:cBhvr>
                                      <p:to>
                                        <p:strVal val="visible"/>
                                      </p:to>
                                    </p:set>
                                    <p:animEffect transition="in" filter="wipe(left)">
                                      <p:cBhvr>
                                        <p:cTn id="11" dur="500"/>
                                        <p:tgtEl>
                                          <p:spTgt spid="3307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0783"/>
                                        </p:tgtEl>
                                        <p:attrNameLst>
                                          <p:attrName>style.visibility</p:attrName>
                                        </p:attrNameLst>
                                      </p:cBhvr>
                                      <p:to>
                                        <p:strVal val="visible"/>
                                      </p:to>
                                    </p:set>
                                    <p:animEffect transition="in" filter="wipe(left)">
                                      <p:cBhvr>
                                        <p:cTn id="16" dur="500"/>
                                        <p:tgtEl>
                                          <p:spTgt spid="33078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0784"/>
                                        </p:tgtEl>
                                        <p:attrNameLst>
                                          <p:attrName>style.visibility</p:attrName>
                                        </p:attrNameLst>
                                      </p:cBhvr>
                                      <p:to>
                                        <p:strVal val="visible"/>
                                      </p:to>
                                    </p:set>
                                    <p:animEffect transition="in" filter="wipe(left)">
                                      <p:cBhvr>
                                        <p:cTn id="20" dur="500"/>
                                        <p:tgtEl>
                                          <p:spTgt spid="3307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0777"/>
                                        </p:tgtEl>
                                        <p:attrNameLst>
                                          <p:attrName>style.visibility</p:attrName>
                                        </p:attrNameLst>
                                      </p:cBhvr>
                                      <p:to>
                                        <p:strVal val="visible"/>
                                      </p:to>
                                    </p:set>
                                    <p:animEffect transition="in" filter="wipe(left)">
                                      <p:cBhvr>
                                        <p:cTn id="25" dur="500"/>
                                        <p:tgtEl>
                                          <p:spTgt spid="33077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0778"/>
                                        </p:tgtEl>
                                        <p:attrNameLst>
                                          <p:attrName>style.visibility</p:attrName>
                                        </p:attrNameLst>
                                      </p:cBhvr>
                                      <p:to>
                                        <p:strVal val="visible"/>
                                      </p:to>
                                    </p:set>
                                    <p:animEffect transition="in" filter="wipe(left)">
                                      <p:cBhvr>
                                        <p:cTn id="30" dur="500"/>
                                        <p:tgtEl>
                                          <p:spTgt spid="3307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30779"/>
                                        </p:tgtEl>
                                        <p:attrNameLst>
                                          <p:attrName>style.visibility</p:attrName>
                                        </p:attrNameLst>
                                      </p:cBhvr>
                                      <p:to>
                                        <p:strVal val="visible"/>
                                      </p:to>
                                    </p:set>
                                    <p:animEffect transition="in" filter="wipe(left)">
                                      <p:cBhvr>
                                        <p:cTn id="35" dur="500"/>
                                        <p:tgtEl>
                                          <p:spTgt spid="3307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0767"/>
                                        </p:tgtEl>
                                        <p:attrNameLst>
                                          <p:attrName>style.visibility</p:attrName>
                                        </p:attrNameLst>
                                      </p:cBhvr>
                                      <p:to>
                                        <p:strVal val="visible"/>
                                      </p:to>
                                    </p:set>
                                    <p:animEffect transition="in" filter="wipe(left)">
                                      <p:cBhvr>
                                        <p:cTn id="40" dur="500"/>
                                        <p:tgtEl>
                                          <p:spTgt spid="33076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0788"/>
                                        </p:tgtEl>
                                        <p:attrNameLst>
                                          <p:attrName>style.visibility</p:attrName>
                                        </p:attrNameLst>
                                      </p:cBhvr>
                                      <p:to>
                                        <p:strVal val="visible"/>
                                      </p:to>
                                    </p:set>
                                    <p:animEffect transition="in" filter="wipe(left)">
                                      <p:cBhvr>
                                        <p:cTn id="45" dur="500"/>
                                        <p:tgtEl>
                                          <p:spTgt spid="33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7" grpId="0" autoUpdateAnimBg="0"/>
      <p:bldP spid="330777" grpId="0" animBg="1" autoUpdateAnimBg="0"/>
      <p:bldP spid="330778" grpId="0" animBg="1"/>
      <p:bldP spid="330779" grpId="0" animBg="1" autoUpdateAnimBg="0"/>
      <p:bldP spid="330783" grpId="0" autoUpdateAnimBg="0"/>
      <p:bldP spid="330784" grpId="0" autoUpdateAnimBg="0"/>
      <p:bldP spid="330785" grpId="0" autoUpdateAnimBg="0"/>
      <p:bldP spid="330786" grpId="0" autoUpdateAnimBg="0"/>
      <p:bldP spid="330788"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609600" y="2286000"/>
            <a:ext cx="3200400" cy="3054350"/>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10000"/>
              </a:lnSpc>
              <a:spcBef>
                <a:spcPct val="50000"/>
              </a:spcBef>
            </a:pPr>
            <a:r>
              <a:rPr lang="en-US" sz="2200">
                <a:latin typeface="Arial" charset="0"/>
              </a:rPr>
              <a:t>Unearned service revenue identifies that portion of the liability that has not been earned.</a:t>
            </a:r>
          </a:p>
        </p:txBody>
      </p:sp>
      <p:sp>
        <p:nvSpPr>
          <p:cNvPr id="489475" name="Rectangle 3"/>
          <p:cNvSpPr>
            <a:spLocks noGrp="1" noChangeArrowheads="1"/>
          </p:cNvSpPr>
          <p:nvPr>
            <p:ph type="title"/>
          </p:nvPr>
        </p:nvSpPr>
        <p:spPr>
          <a:xfrm>
            <a:off x="457200" y="457200"/>
            <a:ext cx="36576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“Unearned Revenues”</a:t>
            </a:r>
          </a:p>
        </p:txBody>
      </p:sp>
      <p:sp>
        <p:nvSpPr>
          <p:cNvPr id="489476"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89477" name="Picture 5"/>
          <p:cNvPicPr>
            <a:picLocks noChangeAspect="1" noChangeArrowheads="1"/>
          </p:cNvPicPr>
          <p:nvPr/>
        </p:nvPicPr>
        <p:blipFill>
          <a:blip r:embed="rId3"/>
          <a:srcRect/>
          <a:stretch>
            <a:fillRect/>
          </a:stretch>
        </p:blipFill>
        <p:spPr bwMode="auto">
          <a:xfrm>
            <a:off x="4321175" y="228600"/>
            <a:ext cx="4675188" cy="6477000"/>
          </a:xfrm>
          <a:prstGeom prst="rect">
            <a:avLst/>
          </a:prstGeom>
          <a:noFill/>
          <a:ln w="19050" cap="sq">
            <a:solidFill>
              <a:schemeClr val="tx1"/>
            </a:solidFill>
            <a:miter lim="800000"/>
            <a:headEnd type="none" w="sm" len="sm"/>
            <a:tailEnd type="none" w="sm" len="sm"/>
          </a:ln>
          <a:effectLst/>
        </p:spPr>
      </p:pic>
      <p:sp>
        <p:nvSpPr>
          <p:cNvPr id="489478" name="Rectangle 6"/>
          <p:cNvSpPr>
            <a:spLocks noChangeArrowheads="1"/>
          </p:cNvSpPr>
          <p:nvPr/>
        </p:nvSpPr>
        <p:spPr bwMode="auto">
          <a:xfrm>
            <a:off x="4322763"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9479" name="Rectangle 7"/>
          <p:cNvSpPr>
            <a:spLocks noChangeArrowheads="1"/>
          </p:cNvSpPr>
          <p:nvPr/>
        </p:nvSpPr>
        <p:spPr bwMode="auto">
          <a:xfrm>
            <a:off x="4572000" y="5791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9480" name="Rectangle 8"/>
          <p:cNvSpPr>
            <a:spLocks noChangeArrowheads="1"/>
          </p:cNvSpPr>
          <p:nvPr/>
        </p:nvSpPr>
        <p:spPr bwMode="auto">
          <a:xfrm>
            <a:off x="4724400" y="6553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89481" name="Text Box 9"/>
          <p:cNvSpPr txBox="1">
            <a:spLocks noChangeArrowheads="1"/>
          </p:cNvSpPr>
          <p:nvPr/>
        </p:nvSpPr>
        <p:spPr bwMode="auto">
          <a:xfrm>
            <a:off x="2667000" y="6354763"/>
            <a:ext cx="1524000" cy="274637"/>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sp>
        <p:nvSpPr>
          <p:cNvPr id="489482" name="AutoShape 10"/>
          <p:cNvSpPr>
            <a:spLocks noChangeArrowheads="1"/>
          </p:cNvSpPr>
          <p:nvPr/>
        </p:nvSpPr>
        <p:spPr bwMode="auto">
          <a:xfrm>
            <a:off x="3962400" y="44196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609600" y="1295400"/>
            <a:ext cx="3200400" cy="3221038"/>
          </a:xfrm>
          <a:prstGeom prst="rect">
            <a:avLst/>
          </a:prstGeom>
          <a:noFill/>
          <a:ln w="12700" algn="ctr">
            <a:noFill/>
            <a:miter lim="800000"/>
            <a:headEnd/>
            <a:tailEnd/>
          </a:ln>
          <a:effectLst/>
        </p:spPr>
        <p:txBody>
          <a:bodyPr>
            <a:spAutoFit/>
          </a:bodyPr>
          <a:lstStyle/>
          <a:p>
            <a:pPr algn="l">
              <a:lnSpc>
                <a:spcPct val="120000"/>
              </a:lnSpc>
            </a:pPr>
            <a:r>
              <a:rPr lang="en-US" sz="2600" b="1">
                <a:solidFill>
                  <a:srgbClr val="990000"/>
                </a:solidFill>
                <a:latin typeface="Arial" charset="0"/>
              </a:rPr>
              <a:t>Statement Presentation:</a:t>
            </a:r>
          </a:p>
          <a:p>
            <a:pPr algn="l">
              <a:lnSpc>
                <a:spcPct val="120000"/>
              </a:lnSpc>
              <a:spcBef>
                <a:spcPct val="50000"/>
              </a:spcBef>
            </a:pPr>
            <a:r>
              <a:rPr lang="en-US" sz="2200">
                <a:latin typeface="Arial" charset="0"/>
              </a:rPr>
              <a:t>Service Revenue includes the portion of unearned service revenue earned in October.</a:t>
            </a:r>
          </a:p>
        </p:txBody>
      </p:sp>
      <p:sp>
        <p:nvSpPr>
          <p:cNvPr id="490499" name="Text Box 3"/>
          <p:cNvSpPr txBox="1">
            <a:spLocks noChangeArrowheads="1"/>
          </p:cNvSpPr>
          <p:nvPr/>
        </p:nvSpPr>
        <p:spPr bwMode="auto">
          <a:xfrm>
            <a:off x="7391400" y="1325563"/>
            <a:ext cx="15240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pic>
        <p:nvPicPr>
          <p:cNvPr id="490500" name="Picture 4"/>
          <p:cNvPicPr>
            <a:picLocks noChangeAspect="1" noChangeArrowheads="1"/>
          </p:cNvPicPr>
          <p:nvPr/>
        </p:nvPicPr>
        <p:blipFill>
          <a:blip r:embed="rId3"/>
          <a:srcRect/>
          <a:stretch>
            <a:fillRect/>
          </a:stretch>
        </p:blipFill>
        <p:spPr bwMode="auto">
          <a:xfrm>
            <a:off x="4170363" y="1676400"/>
            <a:ext cx="4689475" cy="4187825"/>
          </a:xfrm>
          <a:prstGeom prst="rect">
            <a:avLst/>
          </a:prstGeom>
          <a:noFill/>
          <a:ln w="19050" cap="sq" algn="ctr">
            <a:solidFill>
              <a:schemeClr val="tx1"/>
            </a:solidFill>
            <a:miter lim="800000"/>
            <a:headEnd type="none" w="sm" len="sm"/>
            <a:tailEnd type="none" w="sm" len="sm"/>
          </a:ln>
          <a:effectLst/>
        </p:spPr>
      </p:pic>
      <p:sp>
        <p:nvSpPr>
          <p:cNvPr id="490501" name="Rectangle 5"/>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“Unearned Revenues”</a:t>
            </a:r>
          </a:p>
        </p:txBody>
      </p:sp>
      <p:sp>
        <p:nvSpPr>
          <p:cNvPr id="490502" name="AutoShape 6"/>
          <p:cNvSpPr>
            <a:spLocks noChangeArrowheads="1"/>
          </p:cNvSpPr>
          <p:nvPr/>
        </p:nvSpPr>
        <p:spPr bwMode="auto">
          <a:xfrm>
            <a:off x="3810000" y="28956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90503" name="Rectangle 7"/>
          <p:cNvSpPr>
            <a:spLocks noChangeArrowheads="1"/>
          </p:cNvSpPr>
          <p:nvPr/>
        </p:nvSpPr>
        <p:spPr bwMode="auto">
          <a:xfrm>
            <a:off x="4170363" y="5105400"/>
            <a:ext cx="249237" cy="6096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0504" name="Text Box 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Accounting Information System</a:t>
            </a:r>
          </a:p>
        </p:txBody>
      </p:sp>
      <p:sp>
        <p:nvSpPr>
          <p:cNvPr id="357379" name="Text Box 3"/>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357380" name="Text Box 4"/>
          <p:cNvSpPr txBox="1">
            <a:spLocks noChangeArrowheads="1"/>
          </p:cNvSpPr>
          <p:nvPr/>
        </p:nvSpPr>
        <p:spPr bwMode="auto">
          <a:xfrm>
            <a:off x="762000" y="2032000"/>
            <a:ext cx="8001000" cy="4106863"/>
          </a:xfrm>
          <a:prstGeom prst="rect">
            <a:avLst/>
          </a:prstGeom>
          <a:noFill/>
          <a:ln w="28575" cap="sq">
            <a:noFill/>
            <a:miter lim="800000"/>
            <a:headEnd type="none" w="sm" len="sm"/>
            <a:tailEnd type="none" w="sm" len="sm"/>
          </a:ln>
          <a:effectLst/>
        </p:spPr>
        <p:txBody>
          <a:bodyPr>
            <a:spAutoFit/>
          </a:bodyPr>
          <a:lstStyle/>
          <a:p>
            <a:pPr marL="685800" lvl="1" indent="-457200" algn="l">
              <a:lnSpc>
                <a:spcPct val="125000"/>
              </a:lnSpc>
              <a:spcBef>
                <a:spcPct val="40000"/>
              </a:spcBef>
              <a:spcAft>
                <a:spcPct val="50000"/>
              </a:spcAft>
              <a:buClr>
                <a:srgbClr val="800000"/>
              </a:buClr>
              <a:buSzPct val="80000"/>
              <a:buFont typeface="Wingdings" pitchFamily="2" charset="2"/>
              <a:buChar char="u"/>
            </a:pPr>
            <a:r>
              <a:rPr lang="en-US" sz="2300">
                <a:latin typeface="Arial" charset="0"/>
              </a:rPr>
              <a:t>An </a:t>
            </a:r>
            <a:r>
              <a:rPr lang="en-US" sz="2300" b="1">
                <a:solidFill>
                  <a:srgbClr val="990000"/>
                </a:solidFill>
                <a:latin typeface="Arial" charset="0"/>
              </a:rPr>
              <a:t>Account</a:t>
            </a:r>
            <a:r>
              <a:rPr lang="en-US" sz="2300">
                <a:latin typeface="Arial" charset="0"/>
              </a:rPr>
              <a:t> shows the effect of transactions </a:t>
            </a:r>
            <a:r>
              <a:rPr lang="en-US" altLang="en-US" sz="2300">
                <a:latin typeface="Arial" charset="0"/>
              </a:rPr>
              <a:t>on a given asset, liability, equity, revenue, or expense account.</a:t>
            </a:r>
          </a:p>
          <a:p>
            <a:pPr marL="685800" lvl="1" indent="-457200" algn="l">
              <a:lnSpc>
                <a:spcPct val="125000"/>
              </a:lnSpc>
              <a:spcBef>
                <a:spcPct val="40000"/>
              </a:spcBef>
              <a:spcAft>
                <a:spcPct val="50000"/>
              </a:spcAft>
              <a:buClr>
                <a:srgbClr val="800000"/>
              </a:buClr>
              <a:buSzPct val="80000"/>
              <a:buFont typeface="Wingdings" pitchFamily="2" charset="2"/>
              <a:buChar char="u"/>
            </a:pPr>
            <a:r>
              <a:rPr lang="en-US" altLang="en-US" sz="2300" b="1">
                <a:solidFill>
                  <a:srgbClr val="990000"/>
                </a:solidFill>
                <a:latin typeface="Arial" charset="0"/>
              </a:rPr>
              <a:t>Double-entry </a:t>
            </a:r>
            <a:r>
              <a:rPr lang="en-US" altLang="en-US" sz="2300">
                <a:latin typeface="Arial" charset="0"/>
              </a:rPr>
              <a:t>accounting system (two-sided effect).</a:t>
            </a:r>
          </a:p>
          <a:p>
            <a:pPr marL="685800" lvl="1" indent="-457200" algn="l">
              <a:lnSpc>
                <a:spcPct val="125000"/>
              </a:lnSpc>
              <a:spcBef>
                <a:spcPct val="40000"/>
              </a:spcBef>
              <a:spcAft>
                <a:spcPct val="50000"/>
              </a:spcAft>
              <a:buClr>
                <a:srgbClr val="800000"/>
              </a:buClr>
              <a:buSzPct val="80000"/>
              <a:buFont typeface="Wingdings" pitchFamily="2" charset="2"/>
              <a:buChar char="u"/>
            </a:pPr>
            <a:r>
              <a:rPr lang="en-US" altLang="en-US" sz="2300">
                <a:latin typeface="Arial" charset="0"/>
              </a:rPr>
              <a:t>Recording done by debiting at least o</a:t>
            </a:r>
            <a:r>
              <a:rPr lang="en-US" sz="2300">
                <a:latin typeface="Arial" charset="0"/>
              </a:rPr>
              <a:t>ne account and crediting another.</a:t>
            </a:r>
          </a:p>
          <a:p>
            <a:pPr marL="685800" lvl="1" indent="-457200" algn="l">
              <a:lnSpc>
                <a:spcPct val="125000"/>
              </a:lnSpc>
              <a:spcBef>
                <a:spcPct val="40000"/>
              </a:spcBef>
              <a:spcAft>
                <a:spcPct val="50000"/>
              </a:spcAft>
              <a:buClr>
                <a:srgbClr val="800000"/>
              </a:buClr>
              <a:buSzPct val="80000"/>
              <a:buFont typeface="Wingdings" pitchFamily="2" charset="2"/>
              <a:buChar char="u"/>
            </a:pPr>
            <a:r>
              <a:rPr lang="en-US" sz="2300" b="1">
                <a:latin typeface="Arial" charset="0"/>
              </a:rPr>
              <a:t>DEBITS</a:t>
            </a:r>
            <a:r>
              <a:rPr lang="en-US" sz="2300" b="1">
                <a:solidFill>
                  <a:srgbClr val="990000"/>
                </a:solidFill>
                <a:latin typeface="Arial" charset="0"/>
              </a:rPr>
              <a:t> must equal </a:t>
            </a:r>
            <a:r>
              <a:rPr lang="en-US" sz="2300" b="1">
                <a:latin typeface="Arial" charset="0"/>
              </a:rPr>
              <a:t>CREDITS</a:t>
            </a:r>
            <a:r>
              <a:rPr lang="en-US" sz="2300">
                <a:latin typeface="Arial" charset="0"/>
              </a:rPr>
              <a:t>.</a:t>
            </a:r>
          </a:p>
        </p:txBody>
      </p:sp>
      <p:sp>
        <p:nvSpPr>
          <p:cNvPr id="357381" name="Text Box 5"/>
          <p:cNvSpPr txBox="1">
            <a:spLocks noChangeArrowheads="1"/>
          </p:cNvSpPr>
          <p:nvPr/>
        </p:nvSpPr>
        <p:spPr bwMode="auto">
          <a:xfrm>
            <a:off x="762000" y="1385888"/>
            <a:ext cx="6172200" cy="519112"/>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800" b="1">
                <a:solidFill>
                  <a:srgbClr val="800000"/>
                </a:solidFill>
                <a:latin typeface="Arial" charset="0"/>
              </a:rPr>
              <a:t>Debits and Credits</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Accruals</a:t>
            </a:r>
          </a:p>
        </p:txBody>
      </p:sp>
      <p:pic>
        <p:nvPicPr>
          <p:cNvPr id="402439" name="Picture 7"/>
          <p:cNvPicPr>
            <a:picLocks noChangeAspect="1" noChangeArrowheads="1"/>
          </p:cNvPicPr>
          <p:nvPr/>
        </p:nvPicPr>
        <p:blipFill>
          <a:blip r:embed="rId3"/>
          <a:srcRect/>
          <a:stretch>
            <a:fillRect/>
          </a:stretch>
        </p:blipFill>
        <p:spPr bwMode="auto">
          <a:xfrm>
            <a:off x="3124200" y="1447800"/>
            <a:ext cx="5648325" cy="4832350"/>
          </a:xfrm>
          <a:prstGeom prst="rect">
            <a:avLst/>
          </a:prstGeom>
          <a:noFill/>
          <a:ln w="12700" cap="sq">
            <a:noFill/>
            <a:miter lim="800000"/>
            <a:headEnd type="none" w="sm" len="sm"/>
            <a:tailEnd type="none" w="sm" len="sm"/>
          </a:ln>
          <a:effectLst/>
        </p:spPr>
      </p:pic>
      <p:sp>
        <p:nvSpPr>
          <p:cNvPr id="402438" name="Text Box 6"/>
          <p:cNvSpPr txBox="1">
            <a:spLocks noChangeArrowheads="1"/>
          </p:cNvSpPr>
          <p:nvPr/>
        </p:nvSpPr>
        <p:spPr bwMode="auto">
          <a:xfrm>
            <a:off x="1371600" y="5715000"/>
            <a:ext cx="1524000" cy="274638"/>
          </a:xfrm>
          <a:prstGeom prst="rect">
            <a:avLst/>
          </a:prstGeom>
          <a:solidFill>
            <a:schemeClr val="bg1"/>
          </a:solid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3-27</a:t>
            </a:r>
          </a:p>
        </p:txBody>
      </p:sp>
      <p:sp>
        <p:nvSpPr>
          <p:cNvPr id="402440" name="Rectangle 8"/>
          <p:cNvSpPr>
            <a:spLocks noChangeArrowheads="1"/>
          </p:cNvSpPr>
          <p:nvPr/>
        </p:nvSpPr>
        <p:spPr bwMode="auto">
          <a:xfrm>
            <a:off x="457200" y="1524000"/>
            <a:ext cx="2514600" cy="3124200"/>
          </a:xfrm>
          <a:prstGeom prst="rect">
            <a:avLst/>
          </a:prstGeom>
          <a:noFill/>
          <a:ln w="12700">
            <a:noFill/>
            <a:miter lim="800000"/>
            <a:headEnd/>
            <a:tailEnd/>
          </a:ln>
          <a:effectLst/>
        </p:spPr>
        <p:txBody>
          <a:bodyPr lIns="182562" tIns="46038" rIns="182562" bIns="46038"/>
          <a:lstStyle/>
          <a:p>
            <a:pPr algn="l">
              <a:lnSpc>
                <a:spcPct val="115000"/>
              </a:lnSpc>
              <a:spcBef>
                <a:spcPct val="20000"/>
              </a:spcBef>
              <a:buClr>
                <a:srgbClr val="006666"/>
              </a:buClr>
              <a:buFont typeface="Monotype Sorts" pitchFamily="2" charset="2"/>
              <a:buNone/>
            </a:pPr>
            <a:r>
              <a:rPr lang="en-US" sz="2300" b="1">
                <a:solidFill>
                  <a:srgbClr val="800000"/>
                </a:solidFill>
                <a:latin typeface="Arial" charset="0"/>
              </a:rPr>
              <a:t>Accruals</a:t>
            </a:r>
            <a:r>
              <a:rPr lang="en-US" sz="2300">
                <a:solidFill>
                  <a:schemeClr val="bg2"/>
                </a:solidFill>
                <a:latin typeface="Arial" charset="0"/>
              </a:rPr>
              <a:t> are either </a:t>
            </a:r>
          </a:p>
          <a:p>
            <a:pPr marL="571500" lvl="1" indent="-457200" algn="l">
              <a:lnSpc>
                <a:spcPct val="115000"/>
              </a:lnSpc>
              <a:spcBef>
                <a:spcPct val="20000"/>
              </a:spcBef>
              <a:buClr>
                <a:srgbClr val="800000"/>
              </a:buClr>
              <a:buSzPct val="80000"/>
              <a:buFont typeface="Wingdings" pitchFamily="2" charset="2"/>
              <a:buChar char="u"/>
            </a:pPr>
            <a:r>
              <a:rPr lang="en-US" sz="2200" b="1">
                <a:solidFill>
                  <a:schemeClr val="bg2"/>
                </a:solidFill>
                <a:latin typeface="Arial" charset="0"/>
              </a:rPr>
              <a:t>accrued revenues </a:t>
            </a:r>
            <a:r>
              <a:rPr lang="en-US" sz="2200">
                <a:solidFill>
                  <a:schemeClr val="bg2"/>
                </a:solidFill>
                <a:latin typeface="Arial" charset="0"/>
              </a:rPr>
              <a:t>or</a:t>
            </a:r>
          </a:p>
          <a:p>
            <a:pPr marL="571500" lvl="1" indent="-457200" algn="l">
              <a:lnSpc>
                <a:spcPct val="115000"/>
              </a:lnSpc>
              <a:spcBef>
                <a:spcPct val="20000"/>
              </a:spcBef>
              <a:buClr>
                <a:srgbClr val="800000"/>
              </a:buClr>
              <a:buSzPct val="80000"/>
              <a:buFont typeface="Wingdings" pitchFamily="2" charset="2"/>
              <a:buChar char="u"/>
            </a:pPr>
            <a:r>
              <a:rPr lang="en-US" sz="2200" b="1">
                <a:solidFill>
                  <a:schemeClr val="bg2"/>
                </a:solidFill>
                <a:latin typeface="Arial" charset="0"/>
              </a:rPr>
              <a:t>accrued expenses</a:t>
            </a:r>
            <a:r>
              <a:rPr lang="en-US" sz="2200">
                <a:solidFill>
                  <a:schemeClr val="bg2"/>
                </a:solidFill>
                <a:latin typeface="Arial" charset="0"/>
              </a:rPr>
              <a:t>.</a:t>
            </a:r>
          </a:p>
        </p:txBody>
      </p:sp>
      <p:sp>
        <p:nvSpPr>
          <p:cNvPr id="402442" name="Text Box 10"/>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body" idx="1"/>
          </p:nvPr>
        </p:nvSpPr>
        <p:spPr>
          <a:xfrm>
            <a:off x="609600" y="1447800"/>
            <a:ext cx="8077200" cy="914400"/>
          </a:xfrm>
          <a:noFill/>
          <a:ln/>
        </p:spPr>
        <p:txBody>
          <a:bodyPr/>
          <a:lstStyle/>
          <a:p>
            <a:pPr marL="0" indent="0">
              <a:buClr>
                <a:srgbClr val="006666"/>
              </a:buClr>
              <a:buSzTx/>
              <a:buFont typeface="Monotype Sorts" pitchFamily="2" charset="2"/>
              <a:buNone/>
            </a:pPr>
            <a:r>
              <a:rPr lang="en-US" sz="2400" b="0">
                <a:effectLst/>
              </a:rPr>
              <a:t>Revenues earned but not yet received in cash or recorded.</a:t>
            </a:r>
          </a:p>
        </p:txBody>
      </p:sp>
      <p:sp>
        <p:nvSpPr>
          <p:cNvPr id="333827"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Revenues”</a:t>
            </a:r>
          </a:p>
        </p:txBody>
      </p:sp>
      <p:sp>
        <p:nvSpPr>
          <p:cNvPr id="333828" name="Rectangle 4"/>
          <p:cNvSpPr>
            <a:spLocks noChangeArrowheads="1"/>
          </p:cNvSpPr>
          <p:nvPr/>
        </p:nvSpPr>
        <p:spPr bwMode="auto">
          <a:xfrm>
            <a:off x="914400" y="4560888"/>
            <a:ext cx="3810000" cy="1430337"/>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rent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interest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services performed</a:t>
            </a:r>
          </a:p>
        </p:txBody>
      </p:sp>
      <p:sp>
        <p:nvSpPr>
          <p:cNvPr id="333831" name="Text Box 7"/>
          <p:cNvSpPr txBox="1">
            <a:spLocks noChangeArrowheads="1"/>
          </p:cNvSpPr>
          <p:nvPr/>
        </p:nvSpPr>
        <p:spPr bwMode="auto">
          <a:xfrm>
            <a:off x="4114800" y="3260725"/>
            <a:ext cx="14478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333834" name="Rectangle 10"/>
          <p:cNvSpPr>
            <a:spLocks noChangeArrowheads="1"/>
          </p:cNvSpPr>
          <p:nvPr/>
        </p:nvSpPr>
        <p:spPr bwMode="auto">
          <a:xfrm>
            <a:off x="685800" y="4038600"/>
            <a:ext cx="7315200" cy="457200"/>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a:solidFill>
                  <a:schemeClr val="bg2"/>
                </a:solidFill>
                <a:latin typeface="Arial" charset="0"/>
              </a:rPr>
              <a:t>Accrued revenues often occur in regard to:</a:t>
            </a:r>
          </a:p>
        </p:txBody>
      </p:sp>
      <p:sp>
        <p:nvSpPr>
          <p:cNvPr id="333835" name="Text Box 11"/>
          <p:cNvSpPr txBox="1">
            <a:spLocks noChangeArrowheads="1"/>
          </p:cNvSpPr>
          <p:nvPr/>
        </p:nvSpPr>
        <p:spPr bwMode="auto">
          <a:xfrm>
            <a:off x="5638800" y="3171825"/>
            <a:ext cx="24384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Cash Receipt</a:t>
            </a:r>
          </a:p>
        </p:txBody>
      </p:sp>
      <p:sp>
        <p:nvSpPr>
          <p:cNvPr id="333836" name="Text Box 12"/>
          <p:cNvSpPr txBox="1">
            <a:spLocks noChangeArrowheads="1"/>
          </p:cNvSpPr>
          <p:nvPr/>
        </p:nvSpPr>
        <p:spPr bwMode="auto">
          <a:xfrm>
            <a:off x="914400" y="3171825"/>
            <a:ext cx="3135313"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Revenue Recorded</a:t>
            </a:r>
          </a:p>
        </p:txBody>
      </p:sp>
      <p:sp>
        <p:nvSpPr>
          <p:cNvPr id="333837" name="Rectangle 13"/>
          <p:cNvSpPr>
            <a:spLocks noChangeArrowheads="1"/>
          </p:cNvSpPr>
          <p:nvPr/>
        </p:nvSpPr>
        <p:spPr bwMode="auto">
          <a:xfrm>
            <a:off x="609600" y="2438400"/>
            <a:ext cx="80772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rgbClr val="006666"/>
              </a:buClr>
              <a:buFont typeface="Monotype Sorts" pitchFamily="2" charset="2"/>
              <a:buNone/>
            </a:pPr>
            <a:r>
              <a:rPr lang="en-US">
                <a:solidFill>
                  <a:schemeClr val="bg2"/>
                </a:solidFill>
                <a:latin typeface="Arial" charset="0"/>
              </a:rPr>
              <a:t>Adjusting entry results in:</a:t>
            </a:r>
          </a:p>
        </p:txBody>
      </p:sp>
      <p:sp>
        <p:nvSpPr>
          <p:cNvPr id="333838" name="Text Box 14"/>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ChangeArrowheads="1"/>
          </p:cNvSpPr>
          <p:nvPr/>
        </p:nvSpPr>
        <p:spPr bwMode="auto">
          <a:xfrm>
            <a:off x="838200" y="3886200"/>
            <a:ext cx="7696200" cy="25908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334851" name="Text Box 1027"/>
          <p:cNvSpPr txBox="1">
            <a:spLocks noChangeArrowheads="1"/>
          </p:cNvSpPr>
          <p:nvPr/>
        </p:nvSpPr>
        <p:spPr bwMode="auto">
          <a:xfrm>
            <a:off x="609600" y="1311275"/>
            <a:ext cx="8077200" cy="1296988"/>
          </a:xfrm>
          <a:prstGeom prst="rect">
            <a:avLst/>
          </a:prstGeom>
          <a:noFill/>
          <a:ln w="12700">
            <a:noFill/>
            <a:miter lim="800000"/>
            <a:headEnd/>
            <a:tailEnd/>
          </a:ln>
          <a:effectLst/>
        </p:spPr>
        <p:txBody>
          <a:bodyPr>
            <a:spAutoFit/>
          </a:bodyPr>
          <a:lstStyle/>
          <a:p>
            <a:pPr algn="l">
              <a:lnSpc>
                <a:spcPct val="120000"/>
              </a:lnSpc>
            </a:pPr>
            <a:r>
              <a:rPr lang="en-US" sz="2200" b="1" i="1">
                <a:solidFill>
                  <a:srgbClr val="990000"/>
                </a:solidFill>
                <a:latin typeface="Arial" charset="0"/>
              </a:rPr>
              <a:t>Accrued Revenues.</a:t>
            </a:r>
            <a:r>
              <a:rPr lang="en-US" sz="2200">
                <a:latin typeface="Arial" charset="0"/>
              </a:rPr>
              <a:t>  In October Pioneer earned $2,000 for advertising services that it did not bill to clients before October 31. Thus, Pioneer makes the following adjusting entry.</a:t>
            </a:r>
            <a:endParaRPr lang="en-US" sz="2200">
              <a:solidFill>
                <a:schemeClr val="bg2"/>
              </a:solidFill>
              <a:effectLst>
                <a:outerShdw blurRad="38100" dist="38100" dir="2700000" algn="tl">
                  <a:srgbClr val="C0C0C0"/>
                </a:outerShdw>
              </a:effectLst>
              <a:latin typeface="Arial" charset="0"/>
            </a:endParaRPr>
          </a:p>
        </p:txBody>
      </p:sp>
      <p:sp>
        <p:nvSpPr>
          <p:cNvPr id="334852" name="Text Box 1028"/>
          <p:cNvSpPr txBox="1">
            <a:spLocks noChangeArrowheads="1"/>
          </p:cNvSpPr>
          <p:nvPr/>
        </p:nvSpPr>
        <p:spPr bwMode="auto">
          <a:xfrm>
            <a:off x="2209800" y="3306763"/>
            <a:ext cx="3886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Service revenue</a:t>
            </a:r>
          </a:p>
        </p:txBody>
      </p:sp>
      <p:sp>
        <p:nvSpPr>
          <p:cNvPr id="334853" name="Text Box 1029"/>
          <p:cNvSpPr txBox="1">
            <a:spLocks noChangeArrowheads="1"/>
          </p:cNvSpPr>
          <p:nvPr/>
        </p:nvSpPr>
        <p:spPr bwMode="auto">
          <a:xfrm>
            <a:off x="6781800" y="3306763"/>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2,000</a:t>
            </a:r>
          </a:p>
        </p:txBody>
      </p:sp>
      <p:sp>
        <p:nvSpPr>
          <p:cNvPr id="334854" name="Text Box 1030"/>
          <p:cNvSpPr txBox="1">
            <a:spLocks noChangeArrowheads="1"/>
          </p:cNvSpPr>
          <p:nvPr/>
        </p:nvSpPr>
        <p:spPr bwMode="auto">
          <a:xfrm>
            <a:off x="2209800" y="28479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Accounts receivable</a:t>
            </a:r>
          </a:p>
        </p:txBody>
      </p:sp>
      <p:sp>
        <p:nvSpPr>
          <p:cNvPr id="334855" name="Text Box 1031"/>
          <p:cNvSpPr txBox="1">
            <a:spLocks noChangeArrowheads="1"/>
          </p:cNvSpPr>
          <p:nvPr/>
        </p:nvSpPr>
        <p:spPr bwMode="auto">
          <a:xfrm>
            <a:off x="5562600" y="2847975"/>
            <a:ext cx="13716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2,000</a:t>
            </a:r>
          </a:p>
        </p:txBody>
      </p:sp>
      <p:sp>
        <p:nvSpPr>
          <p:cNvPr id="334856" name="Text Box 1032"/>
          <p:cNvSpPr txBox="1">
            <a:spLocks noChangeArrowheads="1"/>
          </p:cNvSpPr>
          <p:nvPr/>
        </p:nvSpPr>
        <p:spPr bwMode="auto">
          <a:xfrm>
            <a:off x="609600" y="28479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334858" name="Line 1034"/>
          <p:cNvSpPr>
            <a:spLocks noChangeShapeType="1"/>
          </p:cNvSpPr>
          <p:nvPr/>
        </p:nvSpPr>
        <p:spPr bwMode="auto">
          <a:xfrm rot="5400000" flipH="1">
            <a:off x="1752600" y="5410200"/>
            <a:ext cx="1981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59" name="Text Box 1035"/>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34860" name="Text Box 1036"/>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34861" name="Line 1037"/>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62" name="Line 1038"/>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63" name="Text Box 1039"/>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Accounts Receivable</a:t>
            </a:r>
          </a:p>
        </p:txBody>
      </p:sp>
      <p:sp>
        <p:nvSpPr>
          <p:cNvPr id="334864" name="Text Box 1040"/>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72,000</a:t>
            </a:r>
          </a:p>
        </p:txBody>
      </p:sp>
      <p:sp>
        <p:nvSpPr>
          <p:cNvPr id="334866" name="Line 1042"/>
          <p:cNvSpPr>
            <a:spLocks noChangeShapeType="1"/>
          </p:cNvSpPr>
          <p:nvPr/>
        </p:nvSpPr>
        <p:spPr bwMode="auto">
          <a:xfrm rot="5400000" flipH="1">
            <a:off x="5638800" y="5410200"/>
            <a:ext cx="1981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69" name="Line 1045"/>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71" name="Line 1047"/>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72" name="Rectangle 1048"/>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Revenues”</a:t>
            </a:r>
          </a:p>
        </p:txBody>
      </p:sp>
      <p:sp>
        <p:nvSpPr>
          <p:cNvPr id="334878" name="Text Box 1054"/>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334879" name="Text Box 1055"/>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334880" name="Text Box 1056"/>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Service Revenue</a:t>
            </a:r>
          </a:p>
        </p:txBody>
      </p:sp>
      <p:sp>
        <p:nvSpPr>
          <p:cNvPr id="334881" name="Text Box 1057"/>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100,000</a:t>
            </a:r>
          </a:p>
        </p:txBody>
      </p:sp>
      <p:sp>
        <p:nvSpPr>
          <p:cNvPr id="334882" name="Text Box 1058"/>
          <p:cNvSpPr txBox="1">
            <a:spLocks noChangeArrowheads="1"/>
          </p:cNvSpPr>
          <p:nvPr/>
        </p:nvSpPr>
        <p:spPr bwMode="auto">
          <a:xfrm>
            <a:off x="67056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4,000</a:t>
            </a:r>
          </a:p>
        </p:txBody>
      </p:sp>
      <p:sp>
        <p:nvSpPr>
          <p:cNvPr id="334883" name="Text Box 1059"/>
          <p:cNvSpPr txBox="1">
            <a:spLocks noChangeArrowheads="1"/>
          </p:cNvSpPr>
          <p:nvPr/>
        </p:nvSpPr>
        <p:spPr bwMode="auto">
          <a:xfrm>
            <a:off x="6705600" y="5622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2,000</a:t>
            </a:r>
          </a:p>
        </p:txBody>
      </p:sp>
      <p:sp>
        <p:nvSpPr>
          <p:cNvPr id="334885" name="Text Box 1061"/>
          <p:cNvSpPr txBox="1">
            <a:spLocks noChangeArrowheads="1"/>
          </p:cNvSpPr>
          <p:nvPr/>
        </p:nvSpPr>
        <p:spPr bwMode="auto">
          <a:xfrm>
            <a:off x="6705600" y="6049963"/>
            <a:ext cx="1447800" cy="350837"/>
          </a:xfrm>
          <a:prstGeom prst="rect">
            <a:avLst/>
          </a:prstGeom>
          <a:solidFill>
            <a:srgbClr val="FFFFCC"/>
          </a:solidFill>
          <a:ln w="12700" cap="sq">
            <a:noFill/>
            <a:miter lim="800000"/>
            <a:headEnd type="none" w="sm" len="sm"/>
            <a:tailEnd type="none" w="sm" len="sm"/>
          </a:ln>
          <a:effectLst/>
        </p:spPr>
        <p:txBody>
          <a:bodyPr>
            <a:spAutoFit/>
          </a:bodyPr>
          <a:lstStyle/>
          <a:p>
            <a:pPr algn="r">
              <a:lnSpc>
                <a:spcPct val="85000"/>
              </a:lnSpc>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106,000</a:t>
            </a:r>
          </a:p>
        </p:txBody>
      </p:sp>
      <p:sp>
        <p:nvSpPr>
          <p:cNvPr id="334884" name="Line 1060"/>
          <p:cNvSpPr>
            <a:spLocks noChangeShapeType="1"/>
          </p:cNvSpPr>
          <p:nvPr/>
        </p:nvSpPr>
        <p:spPr bwMode="auto">
          <a:xfrm>
            <a:off x="5105400" y="6019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86" name="Text Box 1062"/>
          <p:cNvSpPr txBox="1">
            <a:spLocks noChangeArrowheads="1"/>
          </p:cNvSpPr>
          <p:nvPr/>
        </p:nvSpPr>
        <p:spPr bwMode="auto">
          <a:xfrm>
            <a:off x="1219200" y="52419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2,000</a:t>
            </a:r>
          </a:p>
        </p:txBody>
      </p:sp>
      <p:sp>
        <p:nvSpPr>
          <p:cNvPr id="334888" name="Text Box 1064"/>
          <p:cNvSpPr txBox="1">
            <a:spLocks noChangeArrowheads="1"/>
          </p:cNvSpPr>
          <p:nvPr/>
        </p:nvSpPr>
        <p:spPr bwMode="auto">
          <a:xfrm>
            <a:off x="1219200" y="6049963"/>
            <a:ext cx="1447800" cy="350837"/>
          </a:xfrm>
          <a:prstGeom prst="rect">
            <a:avLst/>
          </a:prstGeom>
          <a:solidFill>
            <a:srgbClr val="FFFFCC"/>
          </a:solidFill>
          <a:ln w="12700" cap="sq">
            <a:noFill/>
            <a:miter lim="800000"/>
            <a:headEnd type="none" w="sm" len="sm"/>
            <a:tailEnd type="none" w="sm" len="sm"/>
          </a:ln>
          <a:effectLst/>
        </p:spPr>
        <p:txBody>
          <a:bodyPr>
            <a:spAutoFit/>
          </a:bodyPr>
          <a:lstStyle/>
          <a:p>
            <a:pPr algn="r">
              <a:lnSpc>
                <a:spcPct val="85000"/>
              </a:lnSpc>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74,000</a:t>
            </a:r>
          </a:p>
        </p:txBody>
      </p:sp>
      <p:sp>
        <p:nvSpPr>
          <p:cNvPr id="334887" name="Line 1063"/>
          <p:cNvSpPr>
            <a:spLocks noChangeShapeType="1"/>
          </p:cNvSpPr>
          <p:nvPr/>
        </p:nvSpPr>
        <p:spPr bwMode="auto">
          <a:xfrm>
            <a:off x="1219200" y="6019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34889" name="Text Box 1065"/>
          <p:cNvSpPr txBox="1">
            <a:spLocks noChangeArrowheads="1"/>
          </p:cNvSpPr>
          <p:nvPr/>
        </p:nvSpPr>
        <p:spPr bwMode="auto">
          <a:xfrm>
            <a:off x="8305800" y="6445250"/>
            <a:ext cx="762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4"/>
                                        </p:tgtEl>
                                        <p:attrNameLst>
                                          <p:attrName>style.visibility</p:attrName>
                                        </p:attrNameLst>
                                      </p:cBhvr>
                                      <p:to>
                                        <p:strVal val="visible"/>
                                      </p:to>
                                    </p:set>
                                    <p:animEffect transition="in" filter="wipe(left)">
                                      <p:cBhvr>
                                        <p:cTn id="7" dur="500"/>
                                        <p:tgtEl>
                                          <p:spTgt spid="3348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4855"/>
                                        </p:tgtEl>
                                        <p:attrNameLst>
                                          <p:attrName>style.visibility</p:attrName>
                                        </p:attrNameLst>
                                      </p:cBhvr>
                                      <p:to>
                                        <p:strVal val="visible"/>
                                      </p:to>
                                    </p:set>
                                    <p:animEffect transition="in" filter="wipe(left)">
                                      <p:cBhvr>
                                        <p:cTn id="11" dur="500"/>
                                        <p:tgtEl>
                                          <p:spTgt spid="3348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4852"/>
                                        </p:tgtEl>
                                        <p:attrNameLst>
                                          <p:attrName>style.visibility</p:attrName>
                                        </p:attrNameLst>
                                      </p:cBhvr>
                                      <p:to>
                                        <p:strVal val="visible"/>
                                      </p:to>
                                    </p:set>
                                    <p:animEffect transition="in" filter="wipe(left)">
                                      <p:cBhvr>
                                        <p:cTn id="16" dur="500"/>
                                        <p:tgtEl>
                                          <p:spTgt spid="33485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4853"/>
                                        </p:tgtEl>
                                        <p:attrNameLst>
                                          <p:attrName>style.visibility</p:attrName>
                                        </p:attrNameLst>
                                      </p:cBhvr>
                                      <p:to>
                                        <p:strVal val="visible"/>
                                      </p:to>
                                    </p:set>
                                    <p:animEffect transition="in" filter="wipe(left)">
                                      <p:cBhvr>
                                        <p:cTn id="20" dur="500"/>
                                        <p:tgtEl>
                                          <p:spTgt spid="3348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4863"/>
                                        </p:tgtEl>
                                        <p:attrNameLst>
                                          <p:attrName>style.visibility</p:attrName>
                                        </p:attrNameLst>
                                      </p:cBhvr>
                                      <p:to>
                                        <p:strVal val="visible"/>
                                      </p:to>
                                    </p:set>
                                    <p:animEffect transition="in" filter="wipe(left)">
                                      <p:cBhvr>
                                        <p:cTn id="25" dur="500"/>
                                        <p:tgtEl>
                                          <p:spTgt spid="3348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4886"/>
                                        </p:tgtEl>
                                        <p:attrNameLst>
                                          <p:attrName>style.visibility</p:attrName>
                                        </p:attrNameLst>
                                      </p:cBhvr>
                                      <p:to>
                                        <p:strVal val="visible"/>
                                      </p:to>
                                    </p:set>
                                    <p:animEffect transition="in" filter="wipe(left)">
                                      <p:cBhvr>
                                        <p:cTn id="30" dur="500"/>
                                        <p:tgtEl>
                                          <p:spTgt spid="33488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34888"/>
                                        </p:tgtEl>
                                        <p:attrNameLst>
                                          <p:attrName>style.visibility</p:attrName>
                                        </p:attrNameLst>
                                      </p:cBhvr>
                                      <p:to>
                                        <p:strVal val="visible"/>
                                      </p:to>
                                    </p:set>
                                    <p:animEffect transition="in" filter="wipe(left)">
                                      <p:cBhvr>
                                        <p:cTn id="34" dur="500"/>
                                        <p:tgtEl>
                                          <p:spTgt spid="3348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4880"/>
                                        </p:tgtEl>
                                        <p:attrNameLst>
                                          <p:attrName>style.visibility</p:attrName>
                                        </p:attrNameLst>
                                      </p:cBhvr>
                                      <p:to>
                                        <p:strVal val="visible"/>
                                      </p:to>
                                    </p:set>
                                    <p:animEffect transition="in" filter="wipe(left)">
                                      <p:cBhvr>
                                        <p:cTn id="39" dur="500"/>
                                        <p:tgtEl>
                                          <p:spTgt spid="3348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4883"/>
                                        </p:tgtEl>
                                        <p:attrNameLst>
                                          <p:attrName>style.visibility</p:attrName>
                                        </p:attrNameLst>
                                      </p:cBhvr>
                                      <p:to>
                                        <p:strVal val="visible"/>
                                      </p:to>
                                    </p:set>
                                    <p:animEffect transition="in" filter="wipe(left)">
                                      <p:cBhvr>
                                        <p:cTn id="44" dur="500"/>
                                        <p:tgtEl>
                                          <p:spTgt spid="33488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4885"/>
                                        </p:tgtEl>
                                        <p:attrNameLst>
                                          <p:attrName>style.visibility</p:attrName>
                                        </p:attrNameLst>
                                      </p:cBhvr>
                                      <p:to>
                                        <p:strVal val="visible"/>
                                      </p:to>
                                    </p:set>
                                    <p:animEffect transition="in" filter="wipe(left)">
                                      <p:cBhvr>
                                        <p:cTn id="48" dur="500"/>
                                        <p:tgtEl>
                                          <p:spTgt spid="3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utoUpdateAnimBg="0"/>
      <p:bldP spid="334853" grpId="0" autoUpdateAnimBg="0"/>
      <p:bldP spid="334854" grpId="0" autoUpdateAnimBg="0"/>
      <p:bldP spid="334855" grpId="0" autoUpdateAnimBg="0"/>
      <p:bldP spid="334863" grpId="0" autoUpdateAnimBg="0"/>
      <p:bldP spid="334880" grpId="0" autoUpdateAnimBg="0"/>
      <p:bldP spid="334883" grpId="0" animBg="1" autoUpdateAnimBg="0"/>
      <p:bldP spid="334885" grpId="0" animBg="1" autoUpdateAnimBg="0"/>
      <p:bldP spid="334886" grpId="0" animBg="1" autoUpdateAnimBg="0"/>
      <p:bldP spid="33488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8305800" y="6445250"/>
            <a:ext cx="6858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p>
        </p:txBody>
      </p:sp>
      <p:sp>
        <p:nvSpPr>
          <p:cNvPr id="410630" name="Rectangle 6"/>
          <p:cNvSpPr>
            <a:spLocks noGrp="1" noChangeArrowheads="1"/>
          </p:cNvSpPr>
          <p:nvPr>
            <p:ph type="title"/>
          </p:nvPr>
        </p:nvSpPr>
        <p:spPr>
          <a:xfrm>
            <a:off x="457200" y="304800"/>
            <a:ext cx="35052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Revenues”</a:t>
            </a:r>
          </a:p>
        </p:txBody>
      </p:sp>
      <p:sp>
        <p:nvSpPr>
          <p:cNvPr id="410644" name="Text Box 20"/>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10645" name="Picture 21"/>
          <p:cNvPicPr>
            <a:picLocks noChangeAspect="1" noChangeArrowheads="1"/>
          </p:cNvPicPr>
          <p:nvPr/>
        </p:nvPicPr>
        <p:blipFill>
          <a:blip r:embed="rId3"/>
          <a:srcRect/>
          <a:stretch>
            <a:fillRect/>
          </a:stretch>
        </p:blipFill>
        <p:spPr bwMode="auto">
          <a:xfrm>
            <a:off x="4648200" y="304800"/>
            <a:ext cx="4344988" cy="6019800"/>
          </a:xfrm>
          <a:prstGeom prst="rect">
            <a:avLst/>
          </a:prstGeom>
          <a:noFill/>
          <a:ln w="19050" cap="sq">
            <a:solidFill>
              <a:schemeClr val="tx1"/>
            </a:solidFill>
            <a:miter lim="800000"/>
            <a:headEnd type="none" w="sm" len="sm"/>
            <a:tailEnd type="none" w="sm" len="sm"/>
          </a:ln>
          <a:effectLst/>
        </p:spPr>
      </p:pic>
      <p:sp>
        <p:nvSpPr>
          <p:cNvPr id="410646" name="Rectangle 22"/>
          <p:cNvSpPr>
            <a:spLocks noChangeArrowheads="1"/>
          </p:cNvSpPr>
          <p:nvPr/>
        </p:nvSpPr>
        <p:spPr bwMode="auto">
          <a:xfrm>
            <a:off x="4648200"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10647" name="Rectangle 23"/>
          <p:cNvSpPr>
            <a:spLocks noChangeArrowheads="1"/>
          </p:cNvSpPr>
          <p:nvPr/>
        </p:nvSpPr>
        <p:spPr bwMode="auto">
          <a:xfrm>
            <a:off x="4800600" y="5410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10648" name="Rectangle 24"/>
          <p:cNvSpPr>
            <a:spLocks noChangeArrowheads="1"/>
          </p:cNvSpPr>
          <p:nvPr/>
        </p:nvSpPr>
        <p:spPr bwMode="auto">
          <a:xfrm>
            <a:off x="4800600" y="6172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10649" name="Text Box 25"/>
          <p:cNvSpPr txBox="1">
            <a:spLocks noChangeArrowheads="1"/>
          </p:cNvSpPr>
          <p:nvPr/>
        </p:nvSpPr>
        <p:spPr bwMode="auto">
          <a:xfrm>
            <a:off x="2819400" y="2362200"/>
            <a:ext cx="1524000" cy="274638"/>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sp>
        <p:nvSpPr>
          <p:cNvPr id="410650" name="AutoShape 26"/>
          <p:cNvSpPr>
            <a:spLocks noChangeArrowheads="1"/>
          </p:cNvSpPr>
          <p:nvPr/>
        </p:nvSpPr>
        <p:spPr bwMode="auto">
          <a:xfrm>
            <a:off x="4267200" y="17526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410651" name="Picture 27"/>
          <p:cNvPicPr>
            <a:picLocks noChangeAspect="1" noChangeArrowheads="1"/>
          </p:cNvPicPr>
          <p:nvPr/>
        </p:nvPicPr>
        <p:blipFill>
          <a:blip r:embed="rId4"/>
          <a:srcRect/>
          <a:stretch>
            <a:fillRect/>
          </a:stretch>
        </p:blipFill>
        <p:spPr bwMode="auto">
          <a:xfrm>
            <a:off x="207963" y="2695575"/>
            <a:ext cx="4059237" cy="3624263"/>
          </a:xfrm>
          <a:prstGeom prst="rect">
            <a:avLst/>
          </a:prstGeom>
          <a:noFill/>
          <a:ln w="19050" cap="sq" algn="ctr">
            <a:solidFill>
              <a:schemeClr val="tx1"/>
            </a:solidFill>
            <a:miter lim="800000"/>
            <a:headEnd type="none" w="sm" len="sm"/>
            <a:tailEnd type="none" w="sm" len="sm"/>
          </a:ln>
          <a:effectLst/>
        </p:spPr>
      </p:pic>
      <p:sp>
        <p:nvSpPr>
          <p:cNvPr id="410652" name="AutoShape 28"/>
          <p:cNvSpPr>
            <a:spLocks noChangeArrowheads="1"/>
          </p:cNvSpPr>
          <p:nvPr/>
        </p:nvSpPr>
        <p:spPr bwMode="auto">
          <a:xfrm>
            <a:off x="6350" y="3733800"/>
            <a:ext cx="527050" cy="252413"/>
          </a:xfrm>
          <a:prstGeom prst="rightArrow">
            <a:avLst>
              <a:gd name="adj1" fmla="val 50000"/>
              <a:gd name="adj2" fmla="val 52201"/>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10653" name="Rectangle 29"/>
          <p:cNvSpPr>
            <a:spLocks noChangeArrowheads="1"/>
          </p:cNvSpPr>
          <p:nvPr/>
        </p:nvSpPr>
        <p:spPr bwMode="auto">
          <a:xfrm>
            <a:off x="207963" y="5819775"/>
            <a:ext cx="215900" cy="504825"/>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609600" y="1447800"/>
            <a:ext cx="8077200" cy="609600"/>
          </a:xfrm>
          <a:noFill/>
          <a:ln/>
        </p:spPr>
        <p:txBody>
          <a:bodyPr/>
          <a:lstStyle/>
          <a:p>
            <a:pPr marL="0" indent="0">
              <a:buClr>
                <a:srgbClr val="006666"/>
              </a:buClr>
              <a:buSzTx/>
              <a:buFont typeface="Monotype Sorts" pitchFamily="2" charset="2"/>
              <a:buNone/>
            </a:pPr>
            <a:r>
              <a:rPr lang="en-US" sz="2400" b="0">
                <a:effectLst/>
              </a:rPr>
              <a:t>Expenses incurred but not yet paid in cash or recorded.</a:t>
            </a:r>
          </a:p>
        </p:txBody>
      </p:sp>
      <p:sp>
        <p:nvSpPr>
          <p:cNvPr id="337923"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337924" name="Rectangle 4"/>
          <p:cNvSpPr>
            <a:spLocks noChangeArrowheads="1"/>
          </p:cNvSpPr>
          <p:nvPr/>
        </p:nvSpPr>
        <p:spPr bwMode="auto">
          <a:xfrm>
            <a:off x="914400" y="4256088"/>
            <a:ext cx="2895600" cy="1430337"/>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rent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interest</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taxes</a:t>
            </a:r>
          </a:p>
        </p:txBody>
      </p:sp>
      <p:sp>
        <p:nvSpPr>
          <p:cNvPr id="337925" name="Text Box 5"/>
          <p:cNvSpPr txBox="1">
            <a:spLocks noChangeArrowheads="1"/>
          </p:cNvSpPr>
          <p:nvPr/>
        </p:nvSpPr>
        <p:spPr bwMode="auto">
          <a:xfrm>
            <a:off x="4114800" y="2879725"/>
            <a:ext cx="14478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337927" name="Rectangle 7"/>
          <p:cNvSpPr>
            <a:spLocks noChangeArrowheads="1"/>
          </p:cNvSpPr>
          <p:nvPr/>
        </p:nvSpPr>
        <p:spPr bwMode="auto">
          <a:xfrm>
            <a:off x="685800" y="3733800"/>
            <a:ext cx="7315200" cy="457200"/>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a:solidFill>
                  <a:schemeClr val="bg2"/>
                </a:solidFill>
                <a:latin typeface="Arial" charset="0"/>
              </a:rPr>
              <a:t>Accrued expenses often occur in regard to:</a:t>
            </a:r>
          </a:p>
        </p:txBody>
      </p:sp>
      <p:sp>
        <p:nvSpPr>
          <p:cNvPr id="337928" name="Text Box 8"/>
          <p:cNvSpPr txBox="1">
            <a:spLocks noChangeArrowheads="1"/>
          </p:cNvSpPr>
          <p:nvPr/>
        </p:nvSpPr>
        <p:spPr bwMode="auto">
          <a:xfrm>
            <a:off x="5638800" y="2790825"/>
            <a:ext cx="32766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Cash Payment, </a:t>
            </a:r>
            <a:r>
              <a:rPr lang="en-US" sz="2000">
                <a:latin typeface="Arial" charset="0"/>
                <a:cs typeface="Arial" charset="0"/>
              </a:rPr>
              <a:t>if any*</a:t>
            </a:r>
          </a:p>
        </p:txBody>
      </p:sp>
      <p:sp>
        <p:nvSpPr>
          <p:cNvPr id="337929" name="Text Box 9"/>
          <p:cNvSpPr txBox="1">
            <a:spLocks noChangeArrowheads="1"/>
          </p:cNvSpPr>
          <p:nvPr/>
        </p:nvSpPr>
        <p:spPr bwMode="auto">
          <a:xfrm>
            <a:off x="914400" y="2790825"/>
            <a:ext cx="3135313"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a:latin typeface="Arial" charset="0"/>
                <a:cs typeface="Arial" charset="0"/>
              </a:rPr>
              <a:t>Expense Recorded</a:t>
            </a:r>
          </a:p>
        </p:txBody>
      </p:sp>
      <p:sp>
        <p:nvSpPr>
          <p:cNvPr id="337930" name="Rectangle 10"/>
          <p:cNvSpPr>
            <a:spLocks noChangeArrowheads="1"/>
          </p:cNvSpPr>
          <p:nvPr/>
        </p:nvSpPr>
        <p:spPr bwMode="auto">
          <a:xfrm>
            <a:off x="3505200" y="4311650"/>
            <a:ext cx="3124200" cy="962025"/>
          </a:xfrm>
          <a:prstGeom prst="rect">
            <a:avLst/>
          </a:prstGeom>
          <a:noFill/>
          <a:ln w="28575" cap="sq" algn="ctr">
            <a:noFill/>
            <a:miter lim="800000"/>
            <a:headEnd/>
            <a:tailEnd/>
          </a:ln>
          <a:effectLst/>
        </p:spPr>
        <p:txBody>
          <a:bodyPr>
            <a:spAutoFit/>
          </a:bodyPr>
          <a:lstStyle/>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salaries</a:t>
            </a:r>
          </a:p>
          <a:p>
            <a:pPr marL="685800" lvl="1" indent="-457200" algn="l">
              <a:lnSpc>
                <a:spcPct val="120000"/>
              </a:lnSpc>
              <a:spcAft>
                <a:spcPct val="20000"/>
              </a:spcAft>
              <a:buClr>
                <a:srgbClr val="800000"/>
              </a:buClr>
              <a:buSzPct val="80000"/>
              <a:buFont typeface="Wingdings" pitchFamily="2" charset="2"/>
              <a:buChar char="u"/>
            </a:pPr>
            <a:r>
              <a:rPr lang="en-US" sz="2200">
                <a:solidFill>
                  <a:schemeClr val="bg2"/>
                </a:solidFill>
                <a:latin typeface="Arial" charset="0"/>
              </a:rPr>
              <a:t>bad debts*</a:t>
            </a:r>
          </a:p>
        </p:txBody>
      </p:sp>
      <p:sp>
        <p:nvSpPr>
          <p:cNvPr id="337931" name="Rectangle 11"/>
          <p:cNvSpPr>
            <a:spLocks noChangeArrowheads="1"/>
          </p:cNvSpPr>
          <p:nvPr/>
        </p:nvSpPr>
        <p:spPr bwMode="auto">
          <a:xfrm>
            <a:off x="609600" y="2133600"/>
            <a:ext cx="80772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rgbClr val="006666"/>
              </a:buClr>
              <a:buFont typeface="Monotype Sorts" pitchFamily="2" charset="2"/>
              <a:buNone/>
            </a:pPr>
            <a:r>
              <a:rPr lang="en-US">
                <a:solidFill>
                  <a:schemeClr val="bg2"/>
                </a:solidFill>
                <a:latin typeface="Arial" charset="0"/>
              </a:rPr>
              <a:t>Adjusting entry results in:</a:t>
            </a:r>
          </a:p>
        </p:txBody>
      </p:sp>
      <p:sp>
        <p:nvSpPr>
          <p:cNvPr id="337938" name="Text Box 1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70" name="Rectangle 26"/>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338971" name="Text Box 27"/>
          <p:cNvSpPr txBox="1">
            <a:spLocks noChangeArrowheads="1"/>
          </p:cNvSpPr>
          <p:nvPr/>
        </p:nvSpPr>
        <p:spPr bwMode="auto">
          <a:xfrm>
            <a:off x="533400" y="1311275"/>
            <a:ext cx="8229600" cy="1635125"/>
          </a:xfrm>
          <a:prstGeom prst="rect">
            <a:avLst/>
          </a:prstGeom>
          <a:noFill/>
          <a:ln w="12700">
            <a:noFill/>
            <a:miter lim="800000"/>
            <a:headEnd/>
            <a:tailEnd/>
          </a:ln>
          <a:effectLst/>
        </p:spPr>
        <p:txBody>
          <a:bodyPr>
            <a:spAutoFit/>
          </a:bodyPr>
          <a:lstStyle/>
          <a:p>
            <a:pPr algn="l">
              <a:lnSpc>
                <a:spcPct val="115000"/>
              </a:lnSpc>
              <a:spcBef>
                <a:spcPct val="35000"/>
              </a:spcBef>
            </a:pPr>
            <a:r>
              <a:rPr lang="en-US" sz="2200" b="1" i="1">
                <a:solidFill>
                  <a:srgbClr val="800000"/>
                </a:solidFill>
                <a:latin typeface="Arial" charset="0"/>
              </a:rPr>
              <a:t>Accrued Interest.</a:t>
            </a:r>
            <a:r>
              <a:rPr lang="en-US" sz="2200">
                <a:latin typeface="Arial" charset="0"/>
              </a:rPr>
              <a:t>  Pioneer signed a three-month, 12%, note payable in the amount of $50,000 on October 1. The note requires interest at an annual rate of 12 percent.  Three factors determine the amount of the interest accumulation: </a:t>
            </a:r>
          </a:p>
        </p:txBody>
      </p:sp>
      <p:pic>
        <p:nvPicPr>
          <p:cNvPr id="338972" name="Picture 28"/>
          <p:cNvPicPr>
            <a:picLocks noChangeAspect="1" noChangeArrowheads="1"/>
          </p:cNvPicPr>
          <p:nvPr/>
        </p:nvPicPr>
        <p:blipFill>
          <a:blip r:embed="rId3"/>
          <a:srcRect/>
          <a:stretch>
            <a:fillRect/>
          </a:stretch>
        </p:blipFill>
        <p:spPr bwMode="auto">
          <a:xfrm>
            <a:off x="838200" y="3663950"/>
            <a:ext cx="7400925" cy="2127250"/>
          </a:xfrm>
          <a:prstGeom prst="rect">
            <a:avLst/>
          </a:prstGeom>
          <a:noFill/>
          <a:ln w="12700" cap="sq">
            <a:noFill/>
            <a:miter lim="800000"/>
            <a:headEnd type="none" w="sm" len="sm"/>
            <a:tailEnd type="none" w="sm" len="sm"/>
          </a:ln>
          <a:effectLst/>
        </p:spPr>
      </p:pic>
      <p:sp>
        <p:nvSpPr>
          <p:cNvPr id="338973" name="Text Box 29"/>
          <p:cNvSpPr txBox="1">
            <a:spLocks noChangeArrowheads="1"/>
          </p:cNvSpPr>
          <p:nvPr/>
        </p:nvSpPr>
        <p:spPr bwMode="auto">
          <a:xfrm>
            <a:off x="1600200" y="3200400"/>
            <a:ext cx="3048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800">
                <a:latin typeface="Arial" charset="0"/>
              </a:rPr>
              <a:t>1</a:t>
            </a:r>
          </a:p>
        </p:txBody>
      </p:sp>
      <p:sp>
        <p:nvSpPr>
          <p:cNvPr id="338974" name="Text Box 30"/>
          <p:cNvSpPr txBox="1">
            <a:spLocks noChangeArrowheads="1"/>
          </p:cNvSpPr>
          <p:nvPr/>
        </p:nvSpPr>
        <p:spPr bwMode="auto">
          <a:xfrm>
            <a:off x="3352800" y="3200400"/>
            <a:ext cx="3810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800">
                <a:latin typeface="Arial" charset="0"/>
              </a:rPr>
              <a:t>2</a:t>
            </a:r>
          </a:p>
        </p:txBody>
      </p:sp>
      <p:sp>
        <p:nvSpPr>
          <p:cNvPr id="338975" name="Text Box 31"/>
          <p:cNvSpPr txBox="1">
            <a:spLocks noChangeArrowheads="1"/>
          </p:cNvSpPr>
          <p:nvPr/>
        </p:nvSpPr>
        <p:spPr bwMode="auto">
          <a:xfrm>
            <a:off x="5029200" y="3200400"/>
            <a:ext cx="3810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800">
                <a:latin typeface="Arial" charset="0"/>
              </a:rPr>
              <a:t>3</a:t>
            </a:r>
          </a:p>
        </p:txBody>
      </p:sp>
      <p:sp>
        <p:nvSpPr>
          <p:cNvPr id="338976" name="Text Box 32"/>
          <p:cNvSpPr txBox="1">
            <a:spLocks noChangeArrowheads="1"/>
          </p:cNvSpPr>
          <p:nvPr/>
        </p:nvSpPr>
        <p:spPr bwMode="auto">
          <a:xfrm>
            <a:off x="6858000" y="33528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3-29</a:t>
            </a:r>
          </a:p>
        </p:txBody>
      </p:sp>
      <p:sp>
        <p:nvSpPr>
          <p:cNvPr id="338977" name="Text Box 33"/>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838200" y="3886200"/>
            <a:ext cx="7696200" cy="22860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406531" name="Text Box 3"/>
          <p:cNvSpPr txBox="1">
            <a:spLocks noChangeArrowheads="1"/>
          </p:cNvSpPr>
          <p:nvPr/>
        </p:nvSpPr>
        <p:spPr bwMode="auto">
          <a:xfrm>
            <a:off x="2209800" y="3230563"/>
            <a:ext cx="3886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Interest payable</a:t>
            </a:r>
          </a:p>
        </p:txBody>
      </p:sp>
      <p:sp>
        <p:nvSpPr>
          <p:cNvPr id="406532" name="Text Box 4"/>
          <p:cNvSpPr txBox="1">
            <a:spLocks noChangeArrowheads="1"/>
          </p:cNvSpPr>
          <p:nvPr/>
        </p:nvSpPr>
        <p:spPr bwMode="auto">
          <a:xfrm>
            <a:off x="6781800" y="3230563"/>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a:t>
            </a:r>
          </a:p>
        </p:txBody>
      </p:sp>
      <p:sp>
        <p:nvSpPr>
          <p:cNvPr id="406533" name="Text Box 5"/>
          <p:cNvSpPr txBox="1">
            <a:spLocks noChangeArrowheads="1"/>
          </p:cNvSpPr>
          <p:nvPr/>
        </p:nvSpPr>
        <p:spPr bwMode="auto">
          <a:xfrm>
            <a:off x="2057400" y="27717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Interest expense</a:t>
            </a:r>
          </a:p>
        </p:txBody>
      </p:sp>
      <p:sp>
        <p:nvSpPr>
          <p:cNvPr id="406534" name="Text Box 6"/>
          <p:cNvSpPr txBox="1">
            <a:spLocks noChangeArrowheads="1"/>
          </p:cNvSpPr>
          <p:nvPr/>
        </p:nvSpPr>
        <p:spPr bwMode="auto">
          <a:xfrm>
            <a:off x="5562600" y="2771775"/>
            <a:ext cx="13716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500</a:t>
            </a:r>
          </a:p>
        </p:txBody>
      </p:sp>
      <p:sp>
        <p:nvSpPr>
          <p:cNvPr id="406535" name="Text Box 7"/>
          <p:cNvSpPr txBox="1">
            <a:spLocks noChangeArrowheads="1"/>
          </p:cNvSpPr>
          <p:nvPr/>
        </p:nvSpPr>
        <p:spPr bwMode="auto">
          <a:xfrm>
            <a:off x="533400" y="27717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406537" name="Line 9"/>
          <p:cNvSpPr>
            <a:spLocks noChangeShapeType="1"/>
          </p:cNvSpPr>
          <p:nvPr/>
        </p:nvSpPr>
        <p:spPr bwMode="auto">
          <a:xfrm rot="5400000" flipH="1">
            <a:off x="19431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38" name="Text Box 10"/>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06539" name="Text Box 11"/>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06540" name="Line 12"/>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41" name="Line 13"/>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42" name="Text Box 14"/>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Interest Expense</a:t>
            </a:r>
          </a:p>
        </p:txBody>
      </p:sp>
      <p:sp>
        <p:nvSpPr>
          <p:cNvPr id="406543" name="Text Box 15"/>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a:t>
            </a:r>
          </a:p>
        </p:txBody>
      </p:sp>
      <p:sp>
        <p:nvSpPr>
          <p:cNvPr id="406544" name="Text Box 16"/>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500</a:t>
            </a:r>
          </a:p>
        </p:txBody>
      </p:sp>
      <p:sp>
        <p:nvSpPr>
          <p:cNvPr id="406545" name="Line 17"/>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46" name="Text Box 18"/>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06547" name="Text Box 19"/>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06548" name="Line 20"/>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49" name="Text Box 21"/>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Interest Payable</a:t>
            </a:r>
          </a:p>
        </p:txBody>
      </p:sp>
      <p:sp>
        <p:nvSpPr>
          <p:cNvPr id="406550" name="Line 22"/>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6551" name="Rectangle 2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06553" name="Text Box 25"/>
          <p:cNvSpPr txBox="1">
            <a:spLocks noChangeArrowheads="1"/>
          </p:cNvSpPr>
          <p:nvPr/>
        </p:nvSpPr>
        <p:spPr bwMode="auto">
          <a:xfrm>
            <a:off x="533400" y="1311275"/>
            <a:ext cx="8153400" cy="1249363"/>
          </a:xfrm>
          <a:prstGeom prst="rect">
            <a:avLst/>
          </a:prstGeom>
          <a:noFill/>
          <a:ln w="12700">
            <a:noFill/>
            <a:miter lim="800000"/>
            <a:headEnd/>
            <a:tailEnd/>
          </a:ln>
          <a:effectLst/>
        </p:spPr>
        <p:txBody>
          <a:bodyPr>
            <a:spAutoFit/>
          </a:bodyPr>
          <a:lstStyle/>
          <a:p>
            <a:pPr algn="l">
              <a:lnSpc>
                <a:spcPct val="115000"/>
              </a:lnSpc>
              <a:spcBef>
                <a:spcPct val="35000"/>
              </a:spcBef>
            </a:pPr>
            <a:r>
              <a:rPr lang="en-US" sz="2200" b="1" i="1">
                <a:solidFill>
                  <a:srgbClr val="800000"/>
                </a:solidFill>
                <a:latin typeface="Arial" charset="0"/>
              </a:rPr>
              <a:t>Accrued Interest.</a:t>
            </a:r>
            <a:r>
              <a:rPr lang="en-US" sz="2200">
                <a:latin typeface="Arial" charset="0"/>
              </a:rPr>
              <a:t>  Pioneer signed a three-month, 12%, note payable in the amount of $50,000 on October 1.  Prepare the adjusting entry on Oct. 31 to record the accrual of interest.</a:t>
            </a:r>
          </a:p>
        </p:txBody>
      </p:sp>
      <p:sp>
        <p:nvSpPr>
          <p:cNvPr id="406554" name="Text Box 26"/>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3"/>
                                        </p:tgtEl>
                                        <p:attrNameLst>
                                          <p:attrName>style.visibility</p:attrName>
                                        </p:attrNameLst>
                                      </p:cBhvr>
                                      <p:to>
                                        <p:strVal val="visible"/>
                                      </p:to>
                                    </p:set>
                                    <p:animEffect transition="in" filter="wipe(left)">
                                      <p:cBhvr>
                                        <p:cTn id="7" dur="500"/>
                                        <p:tgtEl>
                                          <p:spTgt spid="4065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6534"/>
                                        </p:tgtEl>
                                        <p:attrNameLst>
                                          <p:attrName>style.visibility</p:attrName>
                                        </p:attrNameLst>
                                      </p:cBhvr>
                                      <p:to>
                                        <p:strVal val="visible"/>
                                      </p:to>
                                    </p:set>
                                    <p:animEffect transition="in" filter="wipe(left)">
                                      <p:cBhvr>
                                        <p:cTn id="11" dur="500"/>
                                        <p:tgtEl>
                                          <p:spTgt spid="4065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6531"/>
                                        </p:tgtEl>
                                        <p:attrNameLst>
                                          <p:attrName>style.visibility</p:attrName>
                                        </p:attrNameLst>
                                      </p:cBhvr>
                                      <p:to>
                                        <p:strVal val="visible"/>
                                      </p:to>
                                    </p:set>
                                    <p:animEffect transition="in" filter="wipe(left)">
                                      <p:cBhvr>
                                        <p:cTn id="16" dur="500"/>
                                        <p:tgtEl>
                                          <p:spTgt spid="4065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06532"/>
                                        </p:tgtEl>
                                        <p:attrNameLst>
                                          <p:attrName>style.visibility</p:attrName>
                                        </p:attrNameLst>
                                      </p:cBhvr>
                                      <p:to>
                                        <p:strVal val="visible"/>
                                      </p:to>
                                    </p:set>
                                    <p:animEffect transition="in" filter="wipe(left)">
                                      <p:cBhvr>
                                        <p:cTn id="20" dur="500"/>
                                        <p:tgtEl>
                                          <p:spTgt spid="4065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6542"/>
                                        </p:tgtEl>
                                        <p:attrNameLst>
                                          <p:attrName>style.visibility</p:attrName>
                                        </p:attrNameLst>
                                      </p:cBhvr>
                                      <p:to>
                                        <p:strVal val="visible"/>
                                      </p:to>
                                    </p:set>
                                    <p:animEffect transition="in" filter="wipe(left)">
                                      <p:cBhvr>
                                        <p:cTn id="25" dur="500"/>
                                        <p:tgtEl>
                                          <p:spTgt spid="4065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6543"/>
                                        </p:tgtEl>
                                        <p:attrNameLst>
                                          <p:attrName>style.visibility</p:attrName>
                                        </p:attrNameLst>
                                      </p:cBhvr>
                                      <p:to>
                                        <p:strVal val="visible"/>
                                      </p:to>
                                    </p:set>
                                    <p:animEffect transition="in" filter="wipe(left)">
                                      <p:cBhvr>
                                        <p:cTn id="30" dur="500"/>
                                        <p:tgtEl>
                                          <p:spTgt spid="4065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6549"/>
                                        </p:tgtEl>
                                        <p:attrNameLst>
                                          <p:attrName>style.visibility</p:attrName>
                                        </p:attrNameLst>
                                      </p:cBhvr>
                                      <p:to>
                                        <p:strVal val="visible"/>
                                      </p:to>
                                    </p:set>
                                    <p:animEffect transition="in" filter="wipe(left)">
                                      <p:cBhvr>
                                        <p:cTn id="35" dur="500"/>
                                        <p:tgtEl>
                                          <p:spTgt spid="4065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6544"/>
                                        </p:tgtEl>
                                        <p:attrNameLst>
                                          <p:attrName>style.visibility</p:attrName>
                                        </p:attrNameLst>
                                      </p:cBhvr>
                                      <p:to>
                                        <p:strVal val="visible"/>
                                      </p:to>
                                    </p:set>
                                    <p:animEffect transition="in" filter="wipe(left)">
                                      <p:cBhvr>
                                        <p:cTn id="40" dur="500"/>
                                        <p:tgtEl>
                                          <p:spTgt spid="406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autoUpdateAnimBg="0"/>
      <p:bldP spid="406532" grpId="0" autoUpdateAnimBg="0"/>
      <p:bldP spid="406533" grpId="0" autoUpdateAnimBg="0"/>
      <p:bldP spid="406534" grpId="0" autoUpdateAnimBg="0"/>
      <p:bldP spid="406542" grpId="0" autoUpdateAnimBg="0"/>
      <p:bldP spid="406543" grpId="0" animBg="1" autoUpdateAnimBg="0"/>
      <p:bldP spid="406544" grpId="0" animBg="1" autoUpdateAnimBg="0"/>
      <p:bldP spid="40654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8305800" y="6445250"/>
            <a:ext cx="6858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p>
        </p:txBody>
      </p:sp>
      <p:sp>
        <p:nvSpPr>
          <p:cNvPr id="494595" name="Rectangle 3"/>
          <p:cNvSpPr>
            <a:spLocks noGrp="1" noChangeArrowheads="1"/>
          </p:cNvSpPr>
          <p:nvPr>
            <p:ph type="title"/>
          </p:nvPr>
        </p:nvSpPr>
        <p:spPr>
          <a:xfrm>
            <a:off x="457200" y="304800"/>
            <a:ext cx="35052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94596"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94597" name="Picture 5"/>
          <p:cNvPicPr>
            <a:picLocks noChangeAspect="1" noChangeArrowheads="1"/>
          </p:cNvPicPr>
          <p:nvPr/>
        </p:nvPicPr>
        <p:blipFill>
          <a:blip r:embed="rId3"/>
          <a:srcRect/>
          <a:stretch>
            <a:fillRect/>
          </a:stretch>
        </p:blipFill>
        <p:spPr bwMode="auto">
          <a:xfrm>
            <a:off x="4648200" y="304800"/>
            <a:ext cx="4344988" cy="6019800"/>
          </a:xfrm>
          <a:prstGeom prst="rect">
            <a:avLst/>
          </a:prstGeom>
          <a:noFill/>
          <a:ln w="19050" cap="sq">
            <a:solidFill>
              <a:schemeClr val="tx1"/>
            </a:solidFill>
            <a:miter lim="800000"/>
            <a:headEnd type="none" w="sm" len="sm"/>
            <a:tailEnd type="none" w="sm" len="sm"/>
          </a:ln>
          <a:effectLst/>
        </p:spPr>
      </p:pic>
      <p:sp>
        <p:nvSpPr>
          <p:cNvPr id="494598" name="Rectangle 6"/>
          <p:cNvSpPr>
            <a:spLocks noChangeArrowheads="1"/>
          </p:cNvSpPr>
          <p:nvPr/>
        </p:nvSpPr>
        <p:spPr bwMode="auto">
          <a:xfrm>
            <a:off x="4648200"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4599" name="Rectangle 7"/>
          <p:cNvSpPr>
            <a:spLocks noChangeArrowheads="1"/>
          </p:cNvSpPr>
          <p:nvPr/>
        </p:nvSpPr>
        <p:spPr bwMode="auto">
          <a:xfrm>
            <a:off x="4800600" y="5410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4600" name="Rectangle 8"/>
          <p:cNvSpPr>
            <a:spLocks noChangeArrowheads="1"/>
          </p:cNvSpPr>
          <p:nvPr/>
        </p:nvSpPr>
        <p:spPr bwMode="auto">
          <a:xfrm>
            <a:off x="4800600" y="6172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4601" name="Text Box 9"/>
          <p:cNvSpPr txBox="1">
            <a:spLocks noChangeArrowheads="1"/>
          </p:cNvSpPr>
          <p:nvPr/>
        </p:nvSpPr>
        <p:spPr bwMode="auto">
          <a:xfrm>
            <a:off x="2819400" y="2362200"/>
            <a:ext cx="1524000" cy="274638"/>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sp>
        <p:nvSpPr>
          <p:cNvPr id="494602" name="AutoShape 10"/>
          <p:cNvSpPr>
            <a:spLocks noChangeArrowheads="1"/>
          </p:cNvSpPr>
          <p:nvPr/>
        </p:nvSpPr>
        <p:spPr bwMode="auto">
          <a:xfrm>
            <a:off x="4419600" y="45720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494603" name="Picture 11"/>
          <p:cNvPicPr>
            <a:picLocks noChangeAspect="1" noChangeArrowheads="1"/>
          </p:cNvPicPr>
          <p:nvPr/>
        </p:nvPicPr>
        <p:blipFill>
          <a:blip r:embed="rId4"/>
          <a:srcRect/>
          <a:stretch>
            <a:fillRect/>
          </a:stretch>
        </p:blipFill>
        <p:spPr bwMode="auto">
          <a:xfrm>
            <a:off x="207963" y="2695575"/>
            <a:ext cx="4059237" cy="3624263"/>
          </a:xfrm>
          <a:prstGeom prst="rect">
            <a:avLst/>
          </a:prstGeom>
          <a:noFill/>
          <a:ln w="19050" cap="sq" algn="ctr">
            <a:solidFill>
              <a:schemeClr val="tx1"/>
            </a:solidFill>
            <a:miter lim="800000"/>
            <a:headEnd type="none" w="sm" len="sm"/>
            <a:tailEnd type="none" w="sm" len="sm"/>
          </a:ln>
          <a:effectLst/>
        </p:spPr>
      </p:pic>
      <p:sp>
        <p:nvSpPr>
          <p:cNvPr id="494604" name="AutoShape 12"/>
          <p:cNvSpPr>
            <a:spLocks noChangeArrowheads="1"/>
          </p:cNvSpPr>
          <p:nvPr/>
        </p:nvSpPr>
        <p:spPr bwMode="auto">
          <a:xfrm>
            <a:off x="6350" y="5081588"/>
            <a:ext cx="527050" cy="252412"/>
          </a:xfrm>
          <a:prstGeom prst="rightArrow">
            <a:avLst>
              <a:gd name="adj1" fmla="val 50000"/>
              <a:gd name="adj2" fmla="val 52201"/>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94605" name="Rectangle 13"/>
          <p:cNvSpPr>
            <a:spLocks noChangeArrowheads="1"/>
          </p:cNvSpPr>
          <p:nvPr/>
        </p:nvSpPr>
        <p:spPr bwMode="auto">
          <a:xfrm>
            <a:off x="207963" y="5819775"/>
            <a:ext cx="215900" cy="504825"/>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19" name="Rectangle 2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13720" name="Text Box 24"/>
          <p:cNvSpPr txBox="1">
            <a:spLocks noChangeArrowheads="1"/>
          </p:cNvSpPr>
          <p:nvPr/>
        </p:nvSpPr>
        <p:spPr bwMode="auto">
          <a:xfrm>
            <a:off x="533400" y="4495800"/>
            <a:ext cx="8382000" cy="1698625"/>
          </a:xfrm>
          <a:prstGeom prst="rect">
            <a:avLst/>
          </a:prstGeom>
          <a:noFill/>
          <a:ln w="12700" algn="ctr">
            <a:noFill/>
            <a:miter lim="800000"/>
            <a:headEnd/>
            <a:tailEnd/>
          </a:ln>
          <a:effectLst/>
        </p:spPr>
        <p:txBody>
          <a:bodyPr>
            <a:spAutoFit/>
          </a:bodyPr>
          <a:lstStyle/>
          <a:p>
            <a:pPr algn="l">
              <a:lnSpc>
                <a:spcPct val="120000"/>
              </a:lnSpc>
              <a:spcBef>
                <a:spcPct val="35000"/>
              </a:spcBef>
            </a:pPr>
            <a:r>
              <a:rPr lang="en-US" sz="2200" b="1" i="1">
                <a:solidFill>
                  <a:srgbClr val="800000"/>
                </a:solidFill>
                <a:latin typeface="Arial" charset="0"/>
              </a:rPr>
              <a:t>Accrued Salaries.</a:t>
            </a:r>
            <a:r>
              <a:rPr lang="en-US" sz="2200">
                <a:latin typeface="Arial" charset="0"/>
              </a:rPr>
              <a:t>  At October 31, the salaries for these days represent an accrued expense and a related liability to Pioneer. The employees receive total salaries of $10,000 for a five-day work week, or $2,000 per day.</a:t>
            </a:r>
          </a:p>
        </p:txBody>
      </p:sp>
      <p:pic>
        <p:nvPicPr>
          <p:cNvPr id="413721" name="Picture 25"/>
          <p:cNvPicPr>
            <a:picLocks noChangeAspect="1" noChangeArrowheads="1"/>
          </p:cNvPicPr>
          <p:nvPr/>
        </p:nvPicPr>
        <p:blipFill>
          <a:blip r:embed="rId3"/>
          <a:srcRect/>
          <a:stretch>
            <a:fillRect/>
          </a:stretch>
        </p:blipFill>
        <p:spPr bwMode="auto">
          <a:xfrm>
            <a:off x="1352550" y="1514475"/>
            <a:ext cx="6419850" cy="2752725"/>
          </a:xfrm>
          <a:prstGeom prst="rect">
            <a:avLst/>
          </a:prstGeom>
          <a:noFill/>
          <a:ln w="12700" cap="sq">
            <a:noFill/>
            <a:miter lim="800000"/>
            <a:headEnd type="none" w="sm" len="sm"/>
            <a:tailEnd type="none" w="sm" len="sm"/>
          </a:ln>
          <a:effectLst/>
        </p:spPr>
      </p:pic>
      <p:sp>
        <p:nvSpPr>
          <p:cNvPr id="413722" name="Text Box 26"/>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838200" y="3886200"/>
            <a:ext cx="7696200" cy="23622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414723" name="Text Box 3"/>
          <p:cNvSpPr txBox="1">
            <a:spLocks noChangeArrowheads="1"/>
          </p:cNvSpPr>
          <p:nvPr/>
        </p:nvSpPr>
        <p:spPr bwMode="auto">
          <a:xfrm>
            <a:off x="2209800" y="3230563"/>
            <a:ext cx="3886200" cy="427037"/>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Salaries payable</a:t>
            </a:r>
          </a:p>
        </p:txBody>
      </p:sp>
      <p:sp>
        <p:nvSpPr>
          <p:cNvPr id="414724" name="Text Box 4"/>
          <p:cNvSpPr txBox="1">
            <a:spLocks noChangeArrowheads="1"/>
          </p:cNvSpPr>
          <p:nvPr/>
        </p:nvSpPr>
        <p:spPr bwMode="auto">
          <a:xfrm>
            <a:off x="6781800" y="3230563"/>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414725" name="Text Box 5"/>
          <p:cNvSpPr txBox="1">
            <a:spLocks noChangeArrowheads="1"/>
          </p:cNvSpPr>
          <p:nvPr/>
        </p:nvSpPr>
        <p:spPr bwMode="auto">
          <a:xfrm>
            <a:off x="2057400" y="2771775"/>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Salaries expense</a:t>
            </a:r>
          </a:p>
        </p:txBody>
      </p:sp>
      <p:sp>
        <p:nvSpPr>
          <p:cNvPr id="414726" name="Text Box 6"/>
          <p:cNvSpPr txBox="1">
            <a:spLocks noChangeArrowheads="1"/>
          </p:cNvSpPr>
          <p:nvPr/>
        </p:nvSpPr>
        <p:spPr bwMode="auto">
          <a:xfrm>
            <a:off x="5562600" y="2771775"/>
            <a:ext cx="13716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414727" name="Text Box 7"/>
          <p:cNvSpPr txBox="1">
            <a:spLocks noChangeArrowheads="1"/>
          </p:cNvSpPr>
          <p:nvPr/>
        </p:nvSpPr>
        <p:spPr bwMode="auto">
          <a:xfrm>
            <a:off x="533400" y="2771775"/>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Oct. 31</a:t>
            </a:r>
          </a:p>
        </p:txBody>
      </p:sp>
      <p:sp>
        <p:nvSpPr>
          <p:cNvPr id="414729" name="Line 9"/>
          <p:cNvSpPr>
            <a:spLocks noChangeShapeType="1"/>
          </p:cNvSpPr>
          <p:nvPr/>
        </p:nvSpPr>
        <p:spPr bwMode="auto">
          <a:xfrm rot="5400000" flipH="1">
            <a:off x="1866900" y="5295900"/>
            <a:ext cx="1752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30" name="Text Box 10"/>
          <p:cNvSpPr txBox="1">
            <a:spLocks noChangeArrowheads="1"/>
          </p:cNvSpPr>
          <p:nvPr/>
        </p:nvSpPr>
        <p:spPr bwMode="auto">
          <a:xfrm>
            <a:off x="12192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14731" name="Text Box 11"/>
          <p:cNvSpPr txBox="1">
            <a:spLocks noChangeArrowheads="1"/>
          </p:cNvSpPr>
          <p:nvPr/>
        </p:nvSpPr>
        <p:spPr bwMode="auto">
          <a:xfrm>
            <a:off x="28194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14732" name="Line 12"/>
          <p:cNvSpPr>
            <a:spLocks noChangeShapeType="1"/>
          </p:cNvSpPr>
          <p:nvPr/>
        </p:nvSpPr>
        <p:spPr bwMode="auto">
          <a:xfrm>
            <a:off x="12192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33" name="Line 13"/>
          <p:cNvSpPr>
            <a:spLocks noChangeShapeType="1"/>
          </p:cNvSpPr>
          <p:nvPr/>
        </p:nvSpPr>
        <p:spPr bwMode="auto">
          <a:xfrm>
            <a:off x="12192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34" name="Text Box 14"/>
          <p:cNvSpPr txBox="1">
            <a:spLocks noChangeArrowheads="1"/>
          </p:cNvSpPr>
          <p:nvPr/>
        </p:nvSpPr>
        <p:spPr bwMode="auto">
          <a:xfrm>
            <a:off x="12954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Salaries Expense</a:t>
            </a:r>
          </a:p>
        </p:txBody>
      </p:sp>
      <p:sp>
        <p:nvSpPr>
          <p:cNvPr id="414735" name="Text Box 15"/>
          <p:cNvSpPr txBox="1">
            <a:spLocks noChangeArrowheads="1"/>
          </p:cNvSpPr>
          <p:nvPr/>
        </p:nvSpPr>
        <p:spPr bwMode="auto">
          <a:xfrm>
            <a:off x="12192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40,000</a:t>
            </a:r>
          </a:p>
        </p:txBody>
      </p:sp>
      <p:sp>
        <p:nvSpPr>
          <p:cNvPr id="414736" name="Text Box 16"/>
          <p:cNvSpPr txBox="1">
            <a:spLocks noChangeArrowheads="1"/>
          </p:cNvSpPr>
          <p:nvPr/>
        </p:nvSpPr>
        <p:spPr bwMode="auto">
          <a:xfrm>
            <a:off x="6705600" y="4876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414737" name="Line 17"/>
          <p:cNvSpPr>
            <a:spLocks noChangeShapeType="1"/>
          </p:cNvSpPr>
          <p:nvPr/>
        </p:nvSpPr>
        <p:spPr bwMode="auto">
          <a:xfrm rot="5400000" flipH="1">
            <a:off x="5829300" y="5219700"/>
            <a:ext cx="1600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38" name="Text Box 18"/>
          <p:cNvSpPr txBox="1">
            <a:spLocks noChangeArrowheads="1"/>
          </p:cNvSpPr>
          <p:nvPr/>
        </p:nvSpPr>
        <p:spPr bwMode="auto">
          <a:xfrm>
            <a:off x="5105400" y="44196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14739" name="Text Box 19"/>
          <p:cNvSpPr txBox="1">
            <a:spLocks noChangeArrowheads="1"/>
          </p:cNvSpPr>
          <p:nvPr/>
        </p:nvSpPr>
        <p:spPr bwMode="auto">
          <a:xfrm>
            <a:off x="6705600" y="44196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14740" name="Line 20"/>
          <p:cNvSpPr>
            <a:spLocks noChangeShapeType="1"/>
          </p:cNvSpPr>
          <p:nvPr/>
        </p:nvSpPr>
        <p:spPr bwMode="auto">
          <a:xfrm>
            <a:off x="5105400" y="4419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41" name="Text Box 21"/>
          <p:cNvSpPr txBox="1">
            <a:spLocks noChangeArrowheads="1"/>
          </p:cNvSpPr>
          <p:nvPr/>
        </p:nvSpPr>
        <p:spPr bwMode="auto">
          <a:xfrm>
            <a:off x="5181600" y="40386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Salaries Payable</a:t>
            </a:r>
          </a:p>
        </p:txBody>
      </p:sp>
      <p:sp>
        <p:nvSpPr>
          <p:cNvPr id="414742" name="Line 22"/>
          <p:cNvSpPr>
            <a:spLocks noChangeShapeType="1"/>
          </p:cNvSpPr>
          <p:nvPr/>
        </p:nvSpPr>
        <p:spPr bwMode="auto">
          <a:xfrm>
            <a:off x="5105400" y="48006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43" name="Rectangle 2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14744" name="Text Box 24"/>
          <p:cNvSpPr txBox="1">
            <a:spLocks noChangeArrowheads="1"/>
          </p:cNvSpPr>
          <p:nvPr/>
        </p:nvSpPr>
        <p:spPr bwMode="auto">
          <a:xfrm>
            <a:off x="533400" y="1311275"/>
            <a:ext cx="8382000" cy="1284288"/>
          </a:xfrm>
          <a:prstGeom prst="rect">
            <a:avLst/>
          </a:prstGeom>
          <a:noFill/>
          <a:ln w="12700">
            <a:noFill/>
            <a:miter lim="800000"/>
            <a:headEnd/>
            <a:tailEnd/>
          </a:ln>
          <a:effectLst/>
        </p:spPr>
        <p:txBody>
          <a:bodyPr>
            <a:spAutoFit/>
          </a:bodyPr>
          <a:lstStyle/>
          <a:p>
            <a:pPr algn="l">
              <a:lnSpc>
                <a:spcPct val="115000"/>
              </a:lnSpc>
              <a:spcBef>
                <a:spcPct val="35000"/>
              </a:spcBef>
            </a:pPr>
            <a:r>
              <a:rPr lang="en-US" sz="2200" b="1" i="1">
                <a:solidFill>
                  <a:srgbClr val="800000"/>
                </a:solidFill>
                <a:latin typeface="Arial" charset="0"/>
              </a:rPr>
              <a:t>Accrued Salaries.</a:t>
            </a:r>
            <a:r>
              <a:rPr lang="en-US">
                <a:latin typeface="Arial" charset="0"/>
              </a:rPr>
              <a:t>  </a:t>
            </a:r>
            <a:r>
              <a:rPr lang="en-US" sz="2200">
                <a:latin typeface="Arial" charset="0"/>
              </a:rPr>
              <a:t>Employees receive total salaries of $10,000 for a five-day work week, or $2,000 per day.  Prepare the adjusting entry on Oct. 31 to record accrual for salaries.</a:t>
            </a:r>
          </a:p>
        </p:txBody>
      </p:sp>
      <p:sp>
        <p:nvSpPr>
          <p:cNvPr id="414745" name="Text Box 25"/>
          <p:cNvSpPr txBox="1">
            <a:spLocks noChangeArrowheads="1"/>
          </p:cNvSpPr>
          <p:nvPr/>
        </p:nvSpPr>
        <p:spPr bwMode="auto">
          <a:xfrm>
            <a:off x="1219200" y="52578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414746" name="Line 26"/>
          <p:cNvSpPr>
            <a:spLocks noChangeShapeType="1"/>
          </p:cNvSpPr>
          <p:nvPr/>
        </p:nvSpPr>
        <p:spPr bwMode="auto">
          <a:xfrm>
            <a:off x="1219200" y="57150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4747" name="Text Box 27"/>
          <p:cNvSpPr txBox="1">
            <a:spLocks noChangeArrowheads="1"/>
          </p:cNvSpPr>
          <p:nvPr/>
        </p:nvSpPr>
        <p:spPr bwMode="auto">
          <a:xfrm>
            <a:off x="1219200" y="5775325"/>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46,000</a:t>
            </a:r>
          </a:p>
        </p:txBody>
      </p:sp>
      <p:sp>
        <p:nvSpPr>
          <p:cNvPr id="414748" name="Text Box 28"/>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5"/>
                                        </p:tgtEl>
                                        <p:attrNameLst>
                                          <p:attrName>style.visibility</p:attrName>
                                        </p:attrNameLst>
                                      </p:cBhvr>
                                      <p:to>
                                        <p:strVal val="visible"/>
                                      </p:to>
                                    </p:set>
                                    <p:animEffect transition="in" filter="wipe(left)">
                                      <p:cBhvr>
                                        <p:cTn id="7" dur="500"/>
                                        <p:tgtEl>
                                          <p:spTgt spid="4147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4726"/>
                                        </p:tgtEl>
                                        <p:attrNameLst>
                                          <p:attrName>style.visibility</p:attrName>
                                        </p:attrNameLst>
                                      </p:cBhvr>
                                      <p:to>
                                        <p:strVal val="visible"/>
                                      </p:to>
                                    </p:set>
                                    <p:animEffect transition="in" filter="wipe(left)">
                                      <p:cBhvr>
                                        <p:cTn id="11" dur="500"/>
                                        <p:tgtEl>
                                          <p:spTgt spid="4147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4723"/>
                                        </p:tgtEl>
                                        <p:attrNameLst>
                                          <p:attrName>style.visibility</p:attrName>
                                        </p:attrNameLst>
                                      </p:cBhvr>
                                      <p:to>
                                        <p:strVal val="visible"/>
                                      </p:to>
                                    </p:set>
                                    <p:animEffect transition="in" filter="wipe(left)">
                                      <p:cBhvr>
                                        <p:cTn id="16" dur="500"/>
                                        <p:tgtEl>
                                          <p:spTgt spid="41472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14724"/>
                                        </p:tgtEl>
                                        <p:attrNameLst>
                                          <p:attrName>style.visibility</p:attrName>
                                        </p:attrNameLst>
                                      </p:cBhvr>
                                      <p:to>
                                        <p:strVal val="visible"/>
                                      </p:to>
                                    </p:set>
                                    <p:animEffect transition="in" filter="wipe(left)">
                                      <p:cBhvr>
                                        <p:cTn id="20" dur="500"/>
                                        <p:tgtEl>
                                          <p:spTgt spid="4147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4734"/>
                                        </p:tgtEl>
                                        <p:attrNameLst>
                                          <p:attrName>style.visibility</p:attrName>
                                        </p:attrNameLst>
                                      </p:cBhvr>
                                      <p:to>
                                        <p:strVal val="visible"/>
                                      </p:to>
                                    </p:set>
                                    <p:animEffect transition="in" filter="wipe(left)">
                                      <p:cBhvr>
                                        <p:cTn id="25" dur="500"/>
                                        <p:tgtEl>
                                          <p:spTgt spid="4147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4745"/>
                                        </p:tgtEl>
                                        <p:attrNameLst>
                                          <p:attrName>style.visibility</p:attrName>
                                        </p:attrNameLst>
                                      </p:cBhvr>
                                      <p:to>
                                        <p:strVal val="visible"/>
                                      </p:to>
                                    </p:set>
                                    <p:animEffect transition="in" filter="wipe(left)">
                                      <p:cBhvr>
                                        <p:cTn id="30" dur="500"/>
                                        <p:tgtEl>
                                          <p:spTgt spid="4147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14747"/>
                                        </p:tgtEl>
                                        <p:attrNameLst>
                                          <p:attrName>style.visibility</p:attrName>
                                        </p:attrNameLst>
                                      </p:cBhvr>
                                      <p:to>
                                        <p:strVal val="visible"/>
                                      </p:to>
                                    </p:set>
                                    <p:animEffect transition="in" filter="wipe(left)">
                                      <p:cBhvr>
                                        <p:cTn id="35" dur="500"/>
                                        <p:tgtEl>
                                          <p:spTgt spid="4147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14741"/>
                                        </p:tgtEl>
                                        <p:attrNameLst>
                                          <p:attrName>style.visibility</p:attrName>
                                        </p:attrNameLst>
                                      </p:cBhvr>
                                      <p:to>
                                        <p:strVal val="visible"/>
                                      </p:to>
                                    </p:set>
                                    <p:animEffect transition="in" filter="wipe(left)">
                                      <p:cBhvr>
                                        <p:cTn id="40" dur="500"/>
                                        <p:tgtEl>
                                          <p:spTgt spid="4147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4736"/>
                                        </p:tgtEl>
                                        <p:attrNameLst>
                                          <p:attrName>style.visibility</p:attrName>
                                        </p:attrNameLst>
                                      </p:cBhvr>
                                      <p:to>
                                        <p:strVal val="visible"/>
                                      </p:to>
                                    </p:set>
                                    <p:animEffect transition="in" filter="wipe(left)">
                                      <p:cBhvr>
                                        <p:cTn id="45" dur="500"/>
                                        <p:tgtEl>
                                          <p:spTgt spid="414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utoUpdateAnimBg="0"/>
      <p:bldP spid="414724" grpId="0" autoUpdateAnimBg="0"/>
      <p:bldP spid="414725" grpId="0" autoUpdateAnimBg="0"/>
      <p:bldP spid="414726" grpId="0" autoUpdateAnimBg="0"/>
      <p:bldP spid="414734" grpId="0" autoUpdateAnimBg="0"/>
      <p:bldP spid="414736" grpId="0" animBg="1" autoUpdateAnimBg="0"/>
      <p:bldP spid="414741" grpId="0" autoUpdateAnimBg="0"/>
      <p:bldP spid="414745" grpId="0" animBg="1" autoUpdateAnimBg="0"/>
      <p:bldP spid="41474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2" name="Object 22"/>
          <p:cNvGraphicFramePr>
            <a:graphicFrameLocks noChangeAspect="1"/>
          </p:cNvGraphicFramePr>
          <p:nvPr/>
        </p:nvGraphicFramePr>
        <p:xfrm>
          <a:off x="4114800" y="3276600"/>
          <a:ext cx="4800600" cy="3600450"/>
        </p:xfrm>
        <a:graphic>
          <a:graphicData uri="http://schemas.openxmlformats.org/presentationml/2006/ole">
            <mc:AlternateContent xmlns:mc="http://schemas.openxmlformats.org/markup-compatibility/2006">
              <mc:Choice xmlns:v="urn:schemas-microsoft-com:vml" Requires="v">
                <p:oleObj spid="_x0000_s215064" name="Slide" r:id="rId4" imgW="4494240" imgH="3370320" progId="PowerPoint.Slide.8">
                  <p:embed/>
                </p:oleObj>
              </mc:Choice>
              <mc:Fallback>
                <p:oleObj name="Slide" r:id="rId4" imgW="4494240" imgH="3370320" progId="PowerPoint.Slide.8">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766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7" name="Rectangle 17"/>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Debits and Credits</a:t>
            </a:r>
          </a:p>
        </p:txBody>
      </p:sp>
      <p:sp>
        <p:nvSpPr>
          <p:cNvPr id="215059" name="Text Box 19"/>
          <p:cNvSpPr txBox="1">
            <a:spLocks noChangeArrowheads="1"/>
          </p:cNvSpPr>
          <p:nvPr/>
        </p:nvSpPr>
        <p:spPr bwMode="auto">
          <a:xfrm>
            <a:off x="3962400" y="1371600"/>
            <a:ext cx="4724400" cy="210185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0000"/>
              </a:lnSpc>
              <a:spcBef>
                <a:spcPct val="25000"/>
              </a:spcBef>
              <a:buClr>
                <a:srgbClr val="800000"/>
              </a:buClr>
              <a:buSzPct val="80000"/>
              <a:buFont typeface="Wingdings" pitchFamily="2" charset="2"/>
              <a:buChar char="u"/>
            </a:pPr>
            <a:r>
              <a:rPr lang="en-US" sz="2200">
                <a:latin typeface="Arial" charset="0"/>
              </a:rPr>
              <a:t>An arrangement that shows the effect of transactions </a:t>
            </a:r>
            <a:r>
              <a:rPr lang="en-US" altLang="en-US" sz="2200">
                <a:latin typeface="Arial" charset="0"/>
              </a:rPr>
              <a:t>on an account.</a:t>
            </a:r>
            <a:endParaRPr lang="en-US" sz="2200">
              <a:latin typeface="Arial" charset="0"/>
            </a:endParaRPr>
          </a:p>
          <a:p>
            <a:pPr marL="457200" indent="-457200" algn="l">
              <a:lnSpc>
                <a:spcPct val="110000"/>
              </a:lnSpc>
              <a:spcBef>
                <a:spcPct val="25000"/>
              </a:spcBef>
              <a:buClr>
                <a:srgbClr val="800000"/>
              </a:buClr>
              <a:buSzPct val="80000"/>
              <a:buFont typeface="Wingdings" pitchFamily="2" charset="2"/>
              <a:buChar char="u"/>
            </a:pPr>
            <a:r>
              <a:rPr lang="en-US" sz="2200">
                <a:latin typeface="Arial" charset="0"/>
              </a:rPr>
              <a:t>Debit = “Left”</a:t>
            </a:r>
          </a:p>
          <a:p>
            <a:pPr marL="457200" indent="-457200" algn="l">
              <a:lnSpc>
                <a:spcPct val="110000"/>
              </a:lnSpc>
              <a:spcBef>
                <a:spcPct val="25000"/>
              </a:spcBef>
              <a:buClr>
                <a:srgbClr val="800000"/>
              </a:buClr>
              <a:buSzPct val="80000"/>
              <a:buFont typeface="Wingdings" pitchFamily="2" charset="2"/>
              <a:buChar char="u"/>
            </a:pPr>
            <a:r>
              <a:rPr lang="en-US" sz="2200">
                <a:latin typeface="Arial" charset="0"/>
              </a:rPr>
              <a:t>Credit = “Right”</a:t>
            </a:r>
          </a:p>
        </p:txBody>
      </p:sp>
      <p:sp>
        <p:nvSpPr>
          <p:cNvPr id="215060" name="Text Box 20"/>
          <p:cNvSpPr txBox="1">
            <a:spLocks noChangeArrowheads="1"/>
          </p:cNvSpPr>
          <p:nvPr/>
        </p:nvSpPr>
        <p:spPr bwMode="auto">
          <a:xfrm>
            <a:off x="1066800" y="1562100"/>
            <a:ext cx="1524000" cy="495300"/>
          </a:xfrm>
          <a:prstGeom prst="rect">
            <a:avLst/>
          </a:prstGeom>
          <a:solidFill>
            <a:srgbClr val="F7F48B"/>
          </a:solidFill>
          <a:ln w="38100" cap="sq">
            <a:solidFill>
              <a:schemeClr val="tx1"/>
            </a:solidFill>
            <a:miter lim="800000"/>
            <a:headEnd type="none" w="sm" len="sm"/>
            <a:tailEnd type="none" w="sm" len="sm"/>
          </a:ln>
          <a:effectLst/>
        </p:spPr>
        <p:txBody>
          <a:bodyPr>
            <a:spAutoFit/>
          </a:bodyPr>
          <a:lstStyle/>
          <a:p>
            <a:pPr>
              <a:buSzPct val="80000"/>
            </a:pPr>
            <a:r>
              <a:rPr lang="en-US" b="1">
                <a:effectLst>
                  <a:outerShdw blurRad="38100" dist="38100" dir="2700000" algn="tl">
                    <a:srgbClr val="FFFFFF"/>
                  </a:outerShdw>
                </a:effectLst>
                <a:latin typeface="Arial" charset="0"/>
              </a:rPr>
              <a:t>Account</a:t>
            </a:r>
          </a:p>
        </p:txBody>
      </p:sp>
      <p:sp>
        <p:nvSpPr>
          <p:cNvPr id="215061" name="AutoShape 21"/>
          <p:cNvSpPr>
            <a:spLocks noChangeArrowheads="1"/>
          </p:cNvSpPr>
          <p:nvPr/>
        </p:nvSpPr>
        <p:spPr bwMode="auto">
          <a:xfrm>
            <a:off x="2895600" y="1652588"/>
            <a:ext cx="762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0033"/>
          </a:solidFill>
          <a:ln w="12700" cap="sq">
            <a:solidFill>
              <a:schemeClr val="tx1"/>
            </a:solidFill>
            <a:miter lim="800000"/>
            <a:headEnd type="none" w="sm" len="sm"/>
            <a:tailEnd type="none" w="sm" len="sm"/>
          </a:ln>
          <a:effectLst/>
        </p:spPr>
        <p:txBody>
          <a:bodyPr wrap="none" anchor="ctr"/>
          <a:lstStyle/>
          <a:p>
            <a:endParaRPr lang="en-US"/>
          </a:p>
        </p:txBody>
      </p:sp>
      <p:sp>
        <p:nvSpPr>
          <p:cNvPr id="215047" name="Text Box 7"/>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15064" name="Text Box 24"/>
          <p:cNvSpPr txBox="1">
            <a:spLocks noChangeArrowheads="1"/>
          </p:cNvSpPr>
          <p:nvPr/>
        </p:nvSpPr>
        <p:spPr bwMode="auto">
          <a:xfrm>
            <a:off x="457200" y="3657600"/>
            <a:ext cx="2895600" cy="1225550"/>
          </a:xfrm>
          <a:prstGeom prst="rect">
            <a:avLst/>
          </a:prstGeom>
          <a:solidFill>
            <a:srgbClr val="F7F48B"/>
          </a:solidFill>
          <a:ln w="38100" cap="sq">
            <a:solidFill>
              <a:schemeClr val="tx1"/>
            </a:solidFill>
            <a:miter lim="800000"/>
            <a:headEnd type="none" w="sm" len="sm"/>
            <a:tailEnd type="none" w="sm" len="sm"/>
          </a:ln>
          <a:effectLst/>
        </p:spPr>
        <p:txBody>
          <a:bodyPr>
            <a:spAutoFit/>
          </a:bodyPr>
          <a:lstStyle/>
          <a:p>
            <a:pPr>
              <a:buSzPct val="80000"/>
            </a:pPr>
            <a:r>
              <a:rPr lang="en-US" b="1">
                <a:effectLst>
                  <a:outerShdw blurRad="38100" dist="38100" dir="2700000" algn="tl">
                    <a:srgbClr val="FFFFFF"/>
                  </a:outerShdw>
                </a:effectLst>
                <a:latin typeface="Arial" charset="0"/>
              </a:rPr>
              <a:t>An Account can be illustrated in a   T-Account form.</a:t>
            </a:r>
          </a:p>
        </p:txBody>
      </p:sp>
      <p:sp>
        <p:nvSpPr>
          <p:cNvPr id="215065" name="AutoShape 25"/>
          <p:cNvSpPr>
            <a:spLocks noChangeArrowheads="1"/>
          </p:cNvSpPr>
          <p:nvPr/>
        </p:nvSpPr>
        <p:spPr bwMode="auto">
          <a:xfrm>
            <a:off x="3581400" y="4114800"/>
            <a:ext cx="762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0033"/>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838200" y="4343400"/>
            <a:ext cx="7696200" cy="17526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endParaRPr lang="en-US"/>
          </a:p>
        </p:txBody>
      </p:sp>
      <p:sp>
        <p:nvSpPr>
          <p:cNvPr id="416771" name="Text Box 3"/>
          <p:cNvSpPr txBox="1">
            <a:spLocks noChangeArrowheads="1"/>
          </p:cNvSpPr>
          <p:nvPr/>
        </p:nvSpPr>
        <p:spPr bwMode="auto">
          <a:xfrm>
            <a:off x="2057400" y="3201988"/>
            <a:ext cx="4038600" cy="427037"/>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Salaries expense</a:t>
            </a:r>
          </a:p>
        </p:txBody>
      </p:sp>
      <p:sp>
        <p:nvSpPr>
          <p:cNvPr id="416772" name="Text Box 4"/>
          <p:cNvSpPr txBox="1">
            <a:spLocks noChangeArrowheads="1"/>
          </p:cNvSpPr>
          <p:nvPr/>
        </p:nvSpPr>
        <p:spPr bwMode="auto">
          <a:xfrm>
            <a:off x="5486400" y="3201988"/>
            <a:ext cx="1447800" cy="427037"/>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34,000</a:t>
            </a:r>
          </a:p>
        </p:txBody>
      </p:sp>
      <p:sp>
        <p:nvSpPr>
          <p:cNvPr id="416773" name="Text Box 5"/>
          <p:cNvSpPr txBox="1">
            <a:spLocks noChangeArrowheads="1"/>
          </p:cNvSpPr>
          <p:nvPr/>
        </p:nvSpPr>
        <p:spPr bwMode="auto">
          <a:xfrm>
            <a:off x="2057400" y="2743200"/>
            <a:ext cx="3505200" cy="427038"/>
          </a:xfrm>
          <a:prstGeom prst="rect">
            <a:avLst/>
          </a:prstGeom>
          <a:noFill/>
          <a:ln w="28575">
            <a:noFill/>
            <a:miter lim="800000"/>
            <a:headEnd/>
            <a:tailEnd/>
          </a:ln>
          <a:effectLst/>
        </p:spPr>
        <p:txBody>
          <a:bodyPr>
            <a:spAutoFit/>
          </a:bodyPr>
          <a:lstStyle/>
          <a:p>
            <a:pPr algn="l">
              <a:spcBef>
                <a:spcPct val="50000"/>
              </a:spcBef>
            </a:pPr>
            <a:r>
              <a:rPr lang="en-US" sz="2200">
                <a:latin typeface="Arial" charset="0"/>
                <a:cs typeface="Arial" charset="0"/>
              </a:rPr>
              <a:t>Salaries payable</a:t>
            </a:r>
          </a:p>
        </p:txBody>
      </p:sp>
      <p:sp>
        <p:nvSpPr>
          <p:cNvPr id="416774" name="Text Box 6"/>
          <p:cNvSpPr txBox="1">
            <a:spLocks noChangeArrowheads="1"/>
          </p:cNvSpPr>
          <p:nvPr/>
        </p:nvSpPr>
        <p:spPr bwMode="auto">
          <a:xfrm>
            <a:off x="5562600" y="2743200"/>
            <a:ext cx="13716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6,000</a:t>
            </a:r>
          </a:p>
        </p:txBody>
      </p:sp>
      <p:sp>
        <p:nvSpPr>
          <p:cNvPr id="416775" name="Text Box 7"/>
          <p:cNvSpPr txBox="1">
            <a:spLocks noChangeArrowheads="1"/>
          </p:cNvSpPr>
          <p:nvPr/>
        </p:nvSpPr>
        <p:spPr bwMode="auto">
          <a:xfrm>
            <a:off x="533400" y="2743200"/>
            <a:ext cx="12192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Nov. 23</a:t>
            </a:r>
          </a:p>
        </p:txBody>
      </p:sp>
      <p:sp>
        <p:nvSpPr>
          <p:cNvPr id="416777" name="Line 9"/>
          <p:cNvSpPr>
            <a:spLocks noChangeShapeType="1"/>
          </p:cNvSpPr>
          <p:nvPr/>
        </p:nvSpPr>
        <p:spPr bwMode="auto">
          <a:xfrm rot="5400000" flipH="1">
            <a:off x="2247900" y="5372100"/>
            <a:ext cx="990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78" name="Text Box 10"/>
          <p:cNvSpPr txBox="1">
            <a:spLocks noChangeArrowheads="1"/>
          </p:cNvSpPr>
          <p:nvPr/>
        </p:nvSpPr>
        <p:spPr bwMode="auto">
          <a:xfrm>
            <a:off x="1219200" y="48768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16779" name="Text Box 11"/>
          <p:cNvSpPr txBox="1">
            <a:spLocks noChangeArrowheads="1"/>
          </p:cNvSpPr>
          <p:nvPr/>
        </p:nvSpPr>
        <p:spPr bwMode="auto">
          <a:xfrm>
            <a:off x="2819400" y="48768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16780" name="Line 12"/>
          <p:cNvSpPr>
            <a:spLocks noChangeShapeType="1"/>
          </p:cNvSpPr>
          <p:nvPr/>
        </p:nvSpPr>
        <p:spPr bwMode="auto">
          <a:xfrm>
            <a:off x="1219200" y="5257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81" name="Line 13"/>
          <p:cNvSpPr>
            <a:spLocks noChangeShapeType="1"/>
          </p:cNvSpPr>
          <p:nvPr/>
        </p:nvSpPr>
        <p:spPr bwMode="auto">
          <a:xfrm>
            <a:off x="1219200" y="4876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82" name="Text Box 14"/>
          <p:cNvSpPr txBox="1">
            <a:spLocks noChangeArrowheads="1"/>
          </p:cNvSpPr>
          <p:nvPr/>
        </p:nvSpPr>
        <p:spPr bwMode="auto">
          <a:xfrm>
            <a:off x="1295400" y="44958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Salaries Expense</a:t>
            </a:r>
          </a:p>
        </p:txBody>
      </p:sp>
      <p:sp>
        <p:nvSpPr>
          <p:cNvPr id="416783" name="Text Box 15"/>
          <p:cNvSpPr txBox="1">
            <a:spLocks noChangeArrowheads="1"/>
          </p:cNvSpPr>
          <p:nvPr/>
        </p:nvSpPr>
        <p:spPr bwMode="auto">
          <a:xfrm>
            <a:off x="1219200" y="5334000"/>
            <a:ext cx="1447800" cy="396875"/>
          </a:xfrm>
          <a:prstGeom prst="rect">
            <a:avLst/>
          </a:prstGeom>
          <a:solidFill>
            <a:srgbClr val="FFFFCC"/>
          </a:solidFill>
          <a:ln w="12700" cap="sq" algn="ctr">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34,000</a:t>
            </a:r>
          </a:p>
        </p:txBody>
      </p:sp>
      <p:sp>
        <p:nvSpPr>
          <p:cNvPr id="416784" name="Text Box 16"/>
          <p:cNvSpPr txBox="1">
            <a:spLocks noChangeArrowheads="1"/>
          </p:cNvSpPr>
          <p:nvPr/>
        </p:nvSpPr>
        <p:spPr bwMode="auto">
          <a:xfrm>
            <a:off x="6705600" y="5334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effectLst>
                  <a:outerShdw blurRad="38100" dist="38100" dir="2700000" algn="tl">
                    <a:srgbClr val="FFFFFF"/>
                  </a:outerShdw>
                </a:effectLst>
                <a:latin typeface="Arial" charset="0"/>
              </a:rPr>
              <a:t>6,000</a:t>
            </a:r>
          </a:p>
        </p:txBody>
      </p:sp>
      <p:sp>
        <p:nvSpPr>
          <p:cNvPr id="416785" name="Line 17"/>
          <p:cNvSpPr>
            <a:spLocks noChangeShapeType="1"/>
          </p:cNvSpPr>
          <p:nvPr/>
        </p:nvSpPr>
        <p:spPr bwMode="auto">
          <a:xfrm rot="5400000" flipH="1">
            <a:off x="6134100" y="5372100"/>
            <a:ext cx="990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86" name="Text Box 18"/>
          <p:cNvSpPr txBox="1">
            <a:spLocks noChangeArrowheads="1"/>
          </p:cNvSpPr>
          <p:nvPr/>
        </p:nvSpPr>
        <p:spPr bwMode="auto">
          <a:xfrm>
            <a:off x="5105400" y="4876800"/>
            <a:ext cx="14478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Debit</a:t>
            </a:r>
          </a:p>
        </p:txBody>
      </p:sp>
      <p:sp>
        <p:nvSpPr>
          <p:cNvPr id="416787" name="Text Box 19"/>
          <p:cNvSpPr txBox="1">
            <a:spLocks noChangeArrowheads="1"/>
          </p:cNvSpPr>
          <p:nvPr/>
        </p:nvSpPr>
        <p:spPr bwMode="auto">
          <a:xfrm>
            <a:off x="6705600" y="4876800"/>
            <a:ext cx="1295400" cy="350838"/>
          </a:xfrm>
          <a:prstGeom prst="rect">
            <a:avLst/>
          </a:prstGeom>
          <a:noFill/>
          <a:ln w="12700" cap="sq">
            <a:noFill/>
            <a:miter lim="800000"/>
            <a:headEnd type="none" w="sm" len="sm"/>
            <a:tailEnd type="none" w="sm" len="sm"/>
          </a:ln>
          <a:effectLst/>
        </p:spPr>
        <p:txBody>
          <a:bodyPr lIns="0" tIns="0" rIns="0" bIns="0">
            <a:spAutoFit/>
          </a:bodyPr>
          <a:lstStyle/>
          <a:p>
            <a:pPr>
              <a:lnSpc>
                <a:spcPct val="115000"/>
              </a:lnSpc>
            </a:pPr>
            <a:r>
              <a:rPr lang="en-US" sz="2000">
                <a:latin typeface="Arial" charset="0"/>
              </a:rPr>
              <a:t>Credit</a:t>
            </a:r>
          </a:p>
        </p:txBody>
      </p:sp>
      <p:sp>
        <p:nvSpPr>
          <p:cNvPr id="416788" name="Line 20"/>
          <p:cNvSpPr>
            <a:spLocks noChangeShapeType="1"/>
          </p:cNvSpPr>
          <p:nvPr/>
        </p:nvSpPr>
        <p:spPr bwMode="auto">
          <a:xfrm>
            <a:off x="5105400" y="4876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89" name="Text Box 21"/>
          <p:cNvSpPr txBox="1">
            <a:spLocks noChangeArrowheads="1"/>
          </p:cNvSpPr>
          <p:nvPr/>
        </p:nvSpPr>
        <p:spPr bwMode="auto">
          <a:xfrm>
            <a:off x="5181600" y="4495800"/>
            <a:ext cx="2971800" cy="304800"/>
          </a:xfrm>
          <a:prstGeom prst="rect">
            <a:avLst/>
          </a:prstGeom>
          <a:noFill/>
          <a:ln w="12700" cap="sq">
            <a:noFill/>
            <a:miter lim="800000"/>
            <a:headEnd type="none" w="sm" len="sm"/>
            <a:tailEnd type="none" w="sm" len="sm"/>
          </a:ln>
          <a:effectLst/>
        </p:spPr>
        <p:txBody>
          <a:bodyPr lIns="0" tIns="0" rIns="0" bIns="0">
            <a:spAutoFit/>
          </a:bodyPr>
          <a:lstStyle/>
          <a:p>
            <a:pPr>
              <a:spcBef>
                <a:spcPct val="50000"/>
              </a:spcBef>
            </a:pPr>
            <a:r>
              <a:rPr lang="en-US" sz="2000">
                <a:latin typeface="Arial" charset="0"/>
              </a:rPr>
              <a:t>Salaries Payable</a:t>
            </a:r>
          </a:p>
        </p:txBody>
      </p:sp>
      <p:sp>
        <p:nvSpPr>
          <p:cNvPr id="416790" name="Line 22"/>
          <p:cNvSpPr>
            <a:spLocks noChangeShapeType="1"/>
          </p:cNvSpPr>
          <p:nvPr/>
        </p:nvSpPr>
        <p:spPr bwMode="auto">
          <a:xfrm>
            <a:off x="5105400" y="5257800"/>
            <a:ext cx="30480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16791" name="Rectangle 2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16792" name="Text Box 24"/>
          <p:cNvSpPr txBox="1">
            <a:spLocks noChangeArrowheads="1"/>
          </p:cNvSpPr>
          <p:nvPr/>
        </p:nvSpPr>
        <p:spPr bwMode="auto">
          <a:xfrm>
            <a:off x="533400" y="1311275"/>
            <a:ext cx="8382000" cy="1249363"/>
          </a:xfrm>
          <a:prstGeom prst="rect">
            <a:avLst/>
          </a:prstGeom>
          <a:noFill/>
          <a:ln w="12700" algn="ctr">
            <a:noFill/>
            <a:miter lim="800000"/>
            <a:headEnd/>
            <a:tailEnd/>
          </a:ln>
          <a:effectLst/>
        </p:spPr>
        <p:txBody>
          <a:bodyPr>
            <a:spAutoFit/>
          </a:bodyPr>
          <a:lstStyle/>
          <a:p>
            <a:pPr algn="l">
              <a:lnSpc>
                <a:spcPct val="115000"/>
              </a:lnSpc>
              <a:spcBef>
                <a:spcPct val="35000"/>
              </a:spcBef>
            </a:pPr>
            <a:r>
              <a:rPr lang="en-US" sz="2200" b="1" i="1">
                <a:solidFill>
                  <a:srgbClr val="800000"/>
                </a:solidFill>
                <a:latin typeface="Arial" charset="0"/>
              </a:rPr>
              <a:t>Accrued Salaries.</a:t>
            </a:r>
            <a:r>
              <a:rPr lang="en-US" sz="2200">
                <a:latin typeface="Arial" charset="0"/>
              </a:rPr>
              <a:t>  On November 23, Pioneer will again pay total salaries of $40,000.   Prepare the entry to record the payment of salaries on November 23.</a:t>
            </a:r>
          </a:p>
        </p:txBody>
      </p:sp>
      <p:sp>
        <p:nvSpPr>
          <p:cNvPr id="416796" name="Text Box 28"/>
          <p:cNvSpPr txBox="1">
            <a:spLocks noChangeArrowheads="1"/>
          </p:cNvSpPr>
          <p:nvPr/>
        </p:nvSpPr>
        <p:spPr bwMode="auto">
          <a:xfrm>
            <a:off x="2057400" y="3657600"/>
            <a:ext cx="4038600" cy="427038"/>
          </a:xfrm>
          <a:prstGeom prst="rect">
            <a:avLst/>
          </a:prstGeom>
          <a:noFill/>
          <a:ln w="28575">
            <a:noFill/>
            <a:miter lim="800000"/>
            <a:headEnd/>
            <a:tailEnd/>
          </a:ln>
          <a:effectLst/>
        </p:spPr>
        <p:txBody>
          <a:bodyPr>
            <a:spAutoFit/>
          </a:bodyPr>
          <a:lstStyle/>
          <a:p>
            <a:pPr marL="457200" algn="l">
              <a:spcBef>
                <a:spcPct val="50000"/>
              </a:spcBef>
            </a:pPr>
            <a:r>
              <a:rPr lang="en-US" sz="2200">
                <a:latin typeface="Arial" charset="0"/>
                <a:cs typeface="Arial" charset="0"/>
              </a:rPr>
              <a:t>Cash</a:t>
            </a:r>
          </a:p>
        </p:txBody>
      </p:sp>
      <p:sp>
        <p:nvSpPr>
          <p:cNvPr id="416797" name="Text Box 29"/>
          <p:cNvSpPr txBox="1">
            <a:spLocks noChangeArrowheads="1"/>
          </p:cNvSpPr>
          <p:nvPr/>
        </p:nvSpPr>
        <p:spPr bwMode="auto">
          <a:xfrm>
            <a:off x="6781800" y="3657600"/>
            <a:ext cx="1447800" cy="427038"/>
          </a:xfrm>
          <a:prstGeom prst="rect">
            <a:avLst/>
          </a:prstGeom>
          <a:noFill/>
          <a:ln w="28575">
            <a:noFill/>
            <a:miter lim="800000"/>
            <a:headEnd/>
            <a:tailEnd/>
          </a:ln>
          <a:effectLst/>
        </p:spPr>
        <p:txBody>
          <a:bodyPr lIns="274320" rIns="0">
            <a:spAutoFit/>
          </a:bodyPr>
          <a:lstStyle/>
          <a:p>
            <a:pPr algn="r">
              <a:spcBef>
                <a:spcPct val="50000"/>
              </a:spcBef>
            </a:pPr>
            <a:r>
              <a:rPr lang="en-US" sz="2200">
                <a:latin typeface="Arial" charset="0"/>
                <a:cs typeface="Arial" charset="0"/>
              </a:rPr>
              <a:t>40,000</a:t>
            </a:r>
          </a:p>
        </p:txBody>
      </p:sp>
      <p:sp>
        <p:nvSpPr>
          <p:cNvPr id="416798" name="Text Box 30"/>
          <p:cNvSpPr txBox="1">
            <a:spLocks noChangeArrowheads="1"/>
          </p:cNvSpPr>
          <p:nvPr/>
        </p:nvSpPr>
        <p:spPr bwMode="auto">
          <a:xfrm>
            <a:off x="5105400" y="5334000"/>
            <a:ext cx="1447800" cy="396875"/>
          </a:xfrm>
          <a:prstGeom prst="rect">
            <a:avLst/>
          </a:prstGeom>
          <a:solidFill>
            <a:srgbClr val="FFFFCC"/>
          </a:solidFill>
          <a:ln w="12700" cap="sq">
            <a:noFill/>
            <a:miter lim="800000"/>
            <a:headEnd type="none" w="sm" len="sm"/>
            <a:tailEnd type="none" w="sm" len="sm"/>
          </a:ln>
          <a:effectLst/>
        </p:spPr>
        <p:txBody>
          <a:bodyPr>
            <a:spAutoFit/>
          </a:bodyPr>
          <a:lstStyle/>
          <a:p>
            <a:pPr algn="r">
              <a:spcBef>
                <a:spcPct val="50000"/>
              </a:spcBef>
              <a:tabLst>
                <a:tab pos="1204913" algn="r"/>
              </a:tabLst>
            </a:pPr>
            <a:r>
              <a:rPr lang="en-US" sz="2000">
                <a:solidFill>
                  <a:srgbClr val="990000"/>
                </a:solidFill>
                <a:effectLst>
                  <a:outerShdw blurRad="38100" dist="38100" dir="2700000" algn="tl">
                    <a:srgbClr val="000000"/>
                  </a:outerShdw>
                </a:effectLst>
                <a:latin typeface="Arial" charset="0"/>
              </a:rPr>
              <a:t>6,000</a:t>
            </a:r>
          </a:p>
        </p:txBody>
      </p:sp>
      <p:sp>
        <p:nvSpPr>
          <p:cNvPr id="416799" name="Text Box 31"/>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3"/>
                                        </p:tgtEl>
                                        <p:attrNameLst>
                                          <p:attrName>style.visibility</p:attrName>
                                        </p:attrNameLst>
                                      </p:cBhvr>
                                      <p:to>
                                        <p:strVal val="visible"/>
                                      </p:to>
                                    </p:set>
                                    <p:animEffect transition="in" filter="wipe(left)">
                                      <p:cBhvr>
                                        <p:cTn id="7" dur="500"/>
                                        <p:tgtEl>
                                          <p:spTgt spid="4167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6774"/>
                                        </p:tgtEl>
                                        <p:attrNameLst>
                                          <p:attrName>style.visibility</p:attrName>
                                        </p:attrNameLst>
                                      </p:cBhvr>
                                      <p:to>
                                        <p:strVal val="visible"/>
                                      </p:to>
                                    </p:set>
                                    <p:animEffect transition="in" filter="wipe(left)">
                                      <p:cBhvr>
                                        <p:cTn id="11" dur="500"/>
                                        <p:tgtEl>
                                          <p:spTgt spid="4167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6771"/>
                                        </p:tgtEl>
                                        <p:attrNameLst>
                                          <p:attrName>style.visibility</p:attrName>
                                        </p:attrNameLst>
                                      </p:cBhvr>
                                      <p:to>
                                        <p:strVal val="visible"/>
                                      </p:to>
                                    </p:set>
                                    <p:animEffect transition="in" filter="wipe(left)">
                                      <p:cBhvr>
                                        <p:cTn id="16" dur="500"/>
                                        <p:tgtEl>
                                          <p:spTgt spid="41677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16772"/>
                                        </p:tgtEl>
                                        <p:attrNameLst>
                                          <p:attrName>style.visibility</p:attrName>
                                        </p:attrNameLst>
                                      </p:cBhvr>
                                      <p:to>
                                        <p:strVal val="visible"/>
                                      </p:to>
                                    </p:set>
                                    <p:animEffect transition="in" filter="wipe(left)">
                                      <p:cBhvr>
                                        <p:cTn id="20" dur="500"/>
                                        <p:tgtEl>
                                          <p:spTgt spid="4167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6796"/>
                                        </p:tgtEl>
                                        <p:attrNameLst>
                                          <p:attrName>style.visibility</p:attrName>
                                        </p:attrNameLst>
                                      </p:cBhvr>
                                      <p:to>
                                        <p:strVal val="visible"/>
                                      </p:to>
                                    </p:set>
                                    <p:animEffect transition="in" filter="wipe(left)">
                                      <p:cBhvr>
                                        <p:cTn id="25" dur="500"/>
                                        <p:tgtEl>
                                          <p:spTgt spid="41679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16797"/>
                                        </p:tgtEl>
                                        <p:attrNameLst>
                                          <p:attrName>style.visibility</p:attrName>
                                        </p:attrNameLst>
                                      </p:cBhvr>
                                      <p:to>
                                        <p:strVal val="visible"/>
                                      </p:to>
                                    </p:set>
                                    <p:animEffect transition="in" filter="wipe(left)">
                                      <p:cBhvr>
                                        <p:cTn id="29" dur="500"/>
                                        <p:tgtEl>
                                          <p:spTgt spid="4167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6798"/>
                                        </p:tgtEl>
                                        <p:attrNameLst>
                                          <p:attrName>style.visibility</p:attrName>
                                        </p:attrNameLst>
                                      </p:cBhvr>
                                      <p:to>
                                        <p:strVal val="visible"/>
                                      </p:to>
                                    </p:set>
                                    <p:animEffect transition="in" filter="wipe(left)">
                                      <p:cBhvr>
                                        <p:cTn id="34" dur="500"/>
                                        <p:tgtEl>
                                          <p:spTgt spid="41679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6783"/>
                                        </p:tgtEl>
                                        <p:attrNameLst>
                                          <p:attrName>style.visibility</p:attrName>
                                        </p:attrNameLst>
                                      </p:cBhvr>
                                      <p:to>
                                        <p:strVal val="visible"/>
                                      </p:to>
                                    </p:set>
                                    <p:animEffect transition="in" filter="wipe(left)">
                                      <p:cBhvr>
                                        <p:cTn id="39" dur="500"/>
                                        <p:tgtEl>
                                          <p:spTgt spid="416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autoUpdateAnimBg="0"/>
      <p:bldP spid="416772" grpId="0" autoUpdateAnimBg="0"/>
      <p:bldP spid="416773" grpId="0" autoUpdateAnimBg="0"/>
      <p:bldP spid="416774" grpId="0" autoUpdateAnimBg="0"/>
      <p:bldP spid="416783" grpId="0" animBg="1"/>
      <p:bldP spid="416796" grpId="0" autoUpdateAnimBg="0"/>
      <p:bldP spid="416797" grpId="0" autoUpdateAnimBg="0"/>
      <p:bldP spid="416798"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8305800" y="6445250"/>
            <a:ext cx="6858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p>
        </p:txBody>
      </p:sp>
      <p:sp>
        <p:nvSpPr>
          <p:cNvPr id="496643" name="Rectangle 3"/>
          <p:cNvSpPr>
            <a:spLocks noGrp="1" noChangeArrowheads="1"/>
          </p:cNvSpPr>
          <p:nvPr>
            <p:ph type="title"/>
          </p:nvPr>
        </p:nvSpPr>
        <p:spPr>
          <a:xfrm>
            <a:off x="457200" y="304800"/>
            <a:ext cx="35052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96644"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96645" name="Picture 5"/>
          <p:cNvPicPr>
            <a:picLocks noChangeAspect="1" noChangeArrowheads="1"/>
          </p:cNvPicPr>
          <p:nvPr/>
        </p:nvPicPr>
        <p:blipFill>
          <a:blip r:embed="rId3"/>
          <a:srcRect/>
          <a:stretch>
            <a:fillRect/>
          </a:stretch>
        </p:blipFill>
        <p:spPr bwMode="auto">
          <a:xfrm>
            <a:off x="4648200" y="304800"/>
            <a:ext cx="4344988" cy="6019800"/>
          </a:xfrm>
          <a:prstGeom prst="rect">
            <a:avLst/>
          </a:prstGeom>
          <a:noFill/>
          <a:ln w="19050" cap="sq">
            <a:solidFill>
              <a:schemeClr val="tx1"/>
            </a:solidFill>
            <a:miter lim="800000"/>
            <a:headEnd type="none" w="sm" len="sm"/>
            <a:tailEnd type="none" w="sm" len="sm"/>
          </a:ln>
          <a:effectLst/>
        </p:spPr>
      </p:pic>
      <p:sp>
        <p:nvSpPr>
          <p:cNvPr id="496646" name="Rectangle 6"/>
          <p:cNvSpPr>
            <a:spLocks noChangeArrowheads="1"/>
          </p:cNvSpPr>
          <p:nvPr/>
        </p:nvSpPr>
        <p:spPr bwMode="auto">
          <a:xfrm>
            <a:off x="4648200"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6647" name="Rectangle 7"/>
          <p:cNvSpPr>
            <a:spLocks noChangeArrowheads="1"/>
          </p:cNvSpPr>
          <p:nvPr/>
        </p:nvSpPr>
        <p:spPr bwMode="auto">
          <a:xfrm>
            <a:off x="4800600" y="5410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6648" name="Rectangle 8"/>
          <p:cNvSpPr>
            <a:spLocks noChangeArrowheads="1"/>
          </p:cNvSpPr>
          <p:nvPr/>
        </p:nvSpPr>
        <p:spPr bwMode="auto">
          <a:xfrm>
            <a:off x="4800600" y="6172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6649" name="Text Box 9"/>
          <p:cNvSpPr txBox="1">
            <a:spLocks noChangeArrowheads="1"/>
          </p:cNvSpPr>
          <p:nvPr/>
        </p:nvSpPr>
        <p:spPr bwMode="auto">
          <a:xfrm>
            <a:off x="2819400" y="2362200"/>
            <a:ext cx="1524000" cy="274638"/>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sp>
        <p:nvSpPr>
          <p:cNvPr id="496650" name="AutoShape 10"/>
          <p:cNvSpPr>
            <a:spLocks noChangeArrowheads="1"/>
          </p:cNvSpPr>
          <p:nvPr/>
        </p:nvSpPr>
        <p:spPr bwMode="auto">
          <a:xfrm>
            <a:off x="4419600" y="4386263"/>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496651" name="Picture 11"/>
          <p:cNvPicPr>
            <a:picLocks noChangeAspect="1" noChangeArrowheads="1"/>
          </p:cNvPicPr>
          <p:nvPr/>
        </p:nvPicPr>
        <p:blipFill>
          <a:blip r:embed="rId4"/>
          <a:srcRect/>
          <a:stretch>
            <a:fillRect/>
          </a:stretch>
        </p:blipFill>
        <p:spPr bwMode="auto">
          <a:xfrm>
            <a:off x="207963" y="2695575"/>
            <a:ext cx="4059237" cy="3624263"/>
          </a:xfrm>
          <a:prstGeom prst="rect">
            <a:avLst/>
          </a:prstGeom>
          <a:noFill/>
          <a:ln w="19050" cap="sq" algn="ctr">
            <a:solidFill>
              <a:schemeClr val="tx1"/>
            </a:solidFill>
            <a:miter lim="800000"/>
            <a:headEnd type="none" w="sm" len="sm"/>
            <a:tailEnd type="none" w="sm" len="sm"/>
          </a:ln>
          <a:effectLst/>
        </p:spPr>
      </p:pic>
      <p:sp>
        <p:nvSpPr>
          <p:cNvPr id="496652" name="AutoShape 12"/>
          <p:cNvSpPr>
            <a:spLocks noChangeArrowheads="1"/>
          </p:cNvSpPr>
          <p:nvPr/>
        </p:nvSpPr>
        <p:spPr bwMode="auto">
          <a:xfrm>
            <a:off x="6350" y="4343400"/>
            <a:ext cx="527050" cy="252413"/>
          </a:xfrm>
          <a:prstGeom prst="rightArrow">
            <a:avLst>
              <a:gd name="adj1" fmla="val 50000"/>
              <a:gd name="adj2" fmla="val 52201"/>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96653" name="Rectangle 13"/>
          <p:cNvSpPr>
            <a:spLocks noChangeArrowheads="1"/>
          </p:cNvSpPr>
          <p:nvPr/>
        </p:nvSpPr>
        <p:spPr bwMode="auto">
          <a:xfrm>
            <a:off x="207963" y="5819775"/>
            <a:ext cx="215900" cy="504825"/>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15" name="Rectangle 2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17816" name="Text Box 24"/>
          <p:cNvSpPr txBox="1">
            <a:spLocks noChangeArrowheads="1"/>
          </p:cNvSpPr>
          <p:nvPr/>
        </p:nvSpPr>
        <p:spPr bwMode="auto">
          <a:xfrm>
            <a:off x="533400" y="1311275"/>
            <a:ext cx="8305800" cy="1196975"/>
          </a:xfrm>
          <a:prstGeom prst="rect">
            <a:avLst/>
          </a:prstGeom>
          <a:noFill/>
          <a:ln w="12700" algn="ctr">
            <a:noFill/>
            <a:miter lim="800000"/>
            <a:headEnd/>
            <a:tailEnd/>
          </a:ln>
          <a:effectLst/>
        </p:spPr>
        <p:txBody>
          <a:bodyPr>
            <a:spAutoFit/>
          </a:bodyPr>
          <a:lstStyle/>
          <a:p>
            <a:pPr algn="l">
              <a:lnSpc>
                <a:spcPct val="110000"/>
              </a:lnSpc>
            </a:pPr>
            <a:r>
              <a:rPr lang="en-US" sz="2200" b="1" i="1">
                <a:solidFill>
                  <a:srgbClr val="800000"/>
                </a:solidFill>
                <a:latin typeface="Arial" charset="0"/>
              </a:rPr>
              <a:t>Bad Debts.</a:t>
            </a:r>
            <a:r>
              <a:rPr lang="en-US" sz="2200">
                <a:latin typeface="Arial" charset="0"/>
              </a:rPr>
              <a:t>  Assume Pioneer reasonably estimates a bad debt expense for the month of $1,600.  It makes the adjusting entry for bad debts as follows.</a:t>
            </a:r>
          </a:p>
        </p:txBody>
      </p:sp>
      <p:pic>
        <p:nvPicPr>
          <p:cNvPr id="417820" name="Picture 28"/>
          <p:cNvPicPr>
            <a:picLocks noChangeAspect="1" noChangeArrowheads="1"/>
          </p:cNvPicPr>
          <p:nvPr/>
        </p:nvPicPr>
        <p:blipFill>
          <a:blip r:embed="rId3"/>
          <a:srcRect/>
          <a:stretch>
            <a:fillRect/>
          </a:stretch>
        </p:blipFill>
        <p:spPr bwMode="auto">
          <a:xfrm>
            <a:off x="457200" y="2581275"/>
            <a:ext cx="8229600" cy="3590925"/>
          </a:xfrm>
          <a:prstGeom prst="rect">
            <a:avLst/>
          </a:prstGeom>
          <a:noFill/>
          <a:ln w="12700" cap="sq">
            <a:noFill/>
            <a:miter lim="800000"/>
            <a:headEnd type="none" w="sm" len="sm"/>
            <a:tailEnd type="none" w="sm" len="sm"/>
          </a:ln>
          <a:effectLst/>
        </p:spPr>
      </p:pic>
      <p:sp>
        <p:nvSpPr>
          <p:cNvPr id="417821" name="Text Box 29"/>
          <p:cNvSpPr txBox="1">
            <a:spLocks noChangeArrowheads="1"/>
          </p:cNvSpPr>
          <p:nvPr/>
        </p:nvSpPr>
        <p:spPr bwMode="auto">
          <a:xfrm>
            <a:off x="7162800" y="3916363"/>
            <a:ext cx="15240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3-32</a:t>
            </a:r>
          </a:p>
        </p:txBody>
      </p:sp>
      <p:sp>
        <p:nvSpPr>
          <p:cNvPr id="417822" name="Text Box 30"/>
          <p:cNvSpPr txBox="1">
            <a:spLocks noChangeArrowheads="1"/>
          </p:cNvSpPr>
          <p:nvPr/>
        </p:nvSpPr>
        <p:spPr bwMode="auto">
          <a:xfrm>
            <a:off x="2514600" y="6400800"/>
            <a:ext cx="65532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r>
              <a:rPr lang="en-US" altLang="en-US" sz="1400" b="1" i="1">
                <a:solidFill>
                  <a:schemeClr val="bg2"/>
                </a:solidFill>
                <a:latin typeface="Arial" charset="0"/>
              </a:rPr>
              <a:t>Explain the reasons for preparing adjusting entries.</a:t>
            </a:r>
            <a:endParaRPr lang="en-US" sz="14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8305800" y="6445250"/>
            <a:ext cx="6858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5 </a:t>
            </a:r>
          </a:p>
        </p:txBody>
      </p:sp>
      <p:sp>
        <p:nvSpPr>
          <p:cNvPr id="497667" name="Rectangle 3"/>
          <p:cNvSpPr>
            <a:spLocks noGrp="1" noChangeArrowheads="1"/>
          </p:cNvSpPr>
          <p:nvPr>
            <p:ph type="title"/>
          </p:nvPr>
        </p:nvSpPr>
        <p:spPr>
          <a:xfrm>
            <a:off x="457200" y="304800"/>
            <a:ext cx="3505200" cy="15240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Adjusting Entries for “Accrued Expenses”</a:t>
            </a:r>
          </a:p>
        </p:txBody>
      </p:sp>
      <p:sp>
        <p:nvSpPr>
          <p:cNvPr id="497668" name="Text Box 4"/>
          <p:cNvSpPr txBox="1">
            <a:spLocks noChangeArrowheads="1"/>
          </p:cNvSpPr>
          <p:nvPr/>
        </p:nvSpPr>
        <p:spPr bwMode="auto">
          <a:xfrm>
            <a:off x="7315200" y="1371600"/>
            <a:ext cx="1524000" cy="274638"/>
          </a:xfrm>
          <a:prstGeom prst="rect">
            <a:avLst/>
          </a:prstGeom>
          <a:noFill/>
          <a:ln w="19050">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pic>
        <p:nvPicPr>
          <p:cNvPr id="497669" name="Picture 5"/>
          <p:cNvPicPr>
            <a:picLocks noChangeAspect="1" noChangeArrowheads="1"/>
          </p:cNvPicPr>
          <p:nvPr/>
        </p:nvPicPr>
        <p:blipFill>
          <a:blip r:embed="rId3"/>
          <a:srcRect/>
          <a:stretch>
            <a:fillRect/>
          </a:stretch>
        </p:blipFill>
        <p:spPr bwMode="auto">
          <a:xfrm>
            <a:off x="4648200" y="304800"/>
            <a:ext cx="4344988" cy="6019800"/>
          </a:xfrm>
          <a:prstGeom prst="rect">
            <a:avLst/>
          </a:prstGeom>
          <a:noFill/>
          <a:ln w="19050" cap="sq">
            <a:solidFill>
              <a:schemeClr val="tx1"/>
            </a:solidFill>
            <a:miter lim="800000"/>
            <a:headEnd type="none" w="sm" len="sm"/>
            <a:tailEnd type="none" w="sm" len="sm"/>
          </a:ln>
          <a:effectLst/>
        </p:spPr>
      </p:pic>
      <p:sp>
        <p:nvSpPr>
          <p:cNvPr id="497670" name="Rectangle 6"/>
          <p:cNvSpPr>
            <a:spLocks noChangeArrowheads="1"/>
          </p:cNvSpPr>
          <p:nvPr/>
        </p:nvSpPr>
        <p:spPr bwMode="auto">
          <a:xfrm>
            <a:off x="4648200" y="2362200"/>
            <a:ext cx="320675" cy="38862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7671" name="Rectangle 7"/>
          <p:cNvSpPr>
            <a:spLocks noChangeArrowheads="1"/>
          </p:cNvSpPr>
          <p:nvPr/>
        </p:nvSpPr>
        <p:spPr bwMode="auto">
          <a:xfrm>
            <a:off x="4800600" y="5410200"/>
            <a:ext cx="228600" cy="3048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7672" name="Rectangle 8"/>
          <p:cNvSpPr>
            <a:spLocks noChangeArrowheads="1"/>
          </p:cNvSpPr>
          <p:nvPr/>
        </p:nvSpPr>
        <p:spPr bwMode="auto">
          <a:xfrm>
            <a:off x="4800600" y="6172200"/>
            <a:ext cx="2362200" cy="152400"/>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
        <p:nvSpPr>
          <p:cNvPr id="497673" name="Text Box 9"/>
          <p:cNvSpPr txBox="1">
            <a:spLocks noChangeArrowheads="1"/>
          </p:cNvSpPr>
          <p:nvPr/>
        </p:nvSpPr>
        <p:spPr bwMode="auto">
          <a:xfrm>
            <a:off x="2819400" y="2362200"/>
            <a:ext cx="1524000" cy="274638"/>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3-35</a:t>
            </a:r>
          </a:p>
        </p:txBody>
      </p:sp>
      <p:sp>
        <p:nvSpPr>
          <p:cNvPr id="497674" name="AutoShape 10"/>
          <p:cNvSpPr>
            <a:spLocks noChangeArrowheads="1"/>
          </p:cNvSpPr>
          <p:nvPr/>
        </p:nvSpPr>
        <p:spPr bwMode="auto">
          <a:xfrm>
            <a:off x="4267200" y="1981200"/>
            <a:ext cx="609600" cy="3048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497675" name="Picture 11"/>
          <p:cNvPicPr>
            <a:picLocks noChangeAspect="1" noChangeArrowheads="1"/>
          </p:cNvPicPr>
          <p:nvPr/>
        </p:nvPicPr>
        <p:blipFill>
          <a:blip r:embed="rId4"/>
          <a:srcRect/>
          <a:stretch>
            <a:fillRect/>
          </a:stretch>
        </p:blipFill>
        <p:spPr bwMode="auto">
          <a:xfrm>
            <a:off x="207963" y="2695575"/>
            <a:ext cx="4059237" cy="3624263"/>
          </a:xfrm>
          <a:prstGeom prst="rect">
            <a:avLst/>
          </a:prstGeom>
          <a:noFill/>
          <a:ln w="19050" cap="sq" algn="ctr">
            <a:solidFill>
              <a:schemeClr val="tx1"/>
            </a:solidFill>
            <a:miter lim="800000"/>
            <a:headEnd type="none" w="sm" len="sm"/>
            <a:tailEnd type="none" w="sm" len="sm"/>
          </a:ln>
          <a:effectLst/>
        </p:spPr>
      </p:pic>
      <p:sp>
        <p:nvSpPr>
          <p:cNvPr id="497676" name="AutoShape 12"/>
          <p:cNvSpPr>
            <a:spLocks noChangeArrowheads="1"/>
          </p:cNvSpPr>
          <p:nvPr/>
        </p:nvSpPr>
        <p:spPr bwMode="auto">
          <a:xfrm>
            <a:off x="6350" y="5462588"/>
            <a:ext cx="527050" cy="252412"/>
          </a:xfrm>
          <a:prstGeom prst="rightArrow">
            <a:avLst>
              <a:gd name="adj1" fmla="val 50000"/>
              <a:gd name="adj2" fmla="val 52201"/>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497677" name="Rectangle 13"/>
          <p:cNvSpPr>
            <a:spLocks noChangeArrowheads="1"/>
          </p:cNvSpPr>
          <p:nvPr/>
        </p:nvSpPr>
        <p:spPr bwMode="auto">
          <a:xfrm>
            <a:off x="207963" y="5819775"/>
            <a:ext cx="215900" cy="504825"/>
          </a:xfrm>
          <a:prstGeom prst="rect">
            <a:avLst/>
          </a:prstGeom>
          <a:solidFill>
            <a:srgbClr val="F3E99F"/>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430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43047" name="Text Box 7"/>
          <p:cNvSpPr txBox="1">
            <a:spLocks noChangeArrowheads="1"/>
          </p:cNvSpPr>
          <p:nvPr/>
        </p:nvSpPr>
        <p:spPr bwMode="auto">
          <a:xfrm>
            <a:off x="457200" y="1447800"/>
            <a:ext cx="2590800" cy="2616200"/>
          </a:xfrm>
          <a:prstGeom prst="rect">
            <a:avLst/>
          </a:prstGeom>
          <a:noFill/>
          <a:ln w="12700">
            <a:noFill/>
            <a:miter lim="800000"/>
            <a:headEnd/>
            <a:tailEnd/>
          </a:ln>
          <a:effectLst/>
        </p:spPr>
        <p:txBody>
          <a:bodyPr>
            <a:spAutoFit/>
          </a:bodyPr>
          <a:lstStyle/>
          <a:p>
            <a:pPr algn="l">
              <a:lnSpc>
                <a:spcPct val="120000"/>
              </a:lnSpc>
              <a:spcBef>
                <a:spcPct val="50000"/>
              </a:spcBef>
            </a:pPr>
            <a:r>
              <a:rPr lang="en-US" sz="2300">
                <a:latin typeface="Arial" charset="0"/>
                <a:cs typeface="Arial" charset="0"/>
              </a:rPr>
              <a:t>Shows the balance of all accounts, after adjusting entries, at the end of the accounting period.  </a:t>
            </a:r>
            <a:endParaRPr lang="en-US" sz="2300" b="1">
              <a:latin typeface="Arial" charset="0"/>
              <a:cs typeface="Arial" charset="0"/>
            </a:endParaRPr>
          </a:p>
        </p:txBody>
      </p:sp>
      <p:sp>
        <p:nvSpPr>
          <p:cNvPr id="343050" name="Rectangle 10"/>
          <p:cNvSpPr>
            <a:spLocks noGrp="1" noChangeArrowheads="1"/>
          </p:cNvSpPr>
          <p:nvPr>
            <p:ph type="title"/>
          </p:nvPr>
        </p:nvSpPr>
        <p:spPr>
          <a:xfrm>
            <a:off x="457200" y="3048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5. Adjusted Trial Balance</a:t>
            </a:r>
          </a:p>
        </p:txBody>
      </p:sp>
      <p:sp>
        <p:nvSpPr>
          <p:cNvPr id="343057" name="Text Box 17"/>
          <p:cNvSpPr txBox="1">
            <a:spLocks noChangeArrowheads="1"/>
          </p:cNvSpPr>
          <p:nvPr/>
        </p:nvSpPr>
        <p:spPr bwMode="auto">
          <a:xfrm>
            <a:off x="1524000" y="63246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3-33</a:t>
            </a:r>
          </a:p>
        </p:txBody>
      </p:sp>
      <p:pic>
        <p:nvPicPr>
          <p:cNvPr id="343058" name="Picture 18"/>
          <p:cNvPicPr>
            <a:picLocks noChangeAspect="1" noChangeArrowheads="1"/>
          </p:cNvPicPr>
          <p:nvPr/>
        </p:nvPicPr>
        <p:blipFill>
          <a:blip r:embed="rId4"/>
          <a:srcRect/>
          <a:stretch>
            <a:fillRect/>
          </a:stretch>
        </p:blipFill>
        <p:spPr bwMode="auto">
          <a:xfrm>
            <a:off x="3124200" y="1066800"/>
            <a:ext cx="5638800" cy="5557838"/>
          </a:xfrm>
          <a:prstGeom prst="rect">
            <a:avLst/>
          </a:prstGeom>
          <a:noFill/>
          <a:ln w="12700" cap="sq">
            <a:noFill/>
            <a:miter lim="800000"/>
            <a:headEnd type="none" w="sm" len="sm"/>
            <a:tailEnd type="none" w="sm" len="sm"/>
          </a:ln>
          <a:effec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6. Preparing Financial Statements</a:t>
            </a:r>
          </a:p>
        </p:txBody>
      </p:sp>
      <p:sp>
        <p:nvSpPr>
          <p:cNvPr id="342020" name="Text Box 4"/>
          <p:cNvSpPr txBox="1">
            <a:spLocks noChangeArrowheads="1"/>
          </p:cNvSpPr>
          <p:nvPr/>
        </p:nvSpPr>
        <p:spPr bwMode="auto">
          <a:xfrm>
            <a:off x="1905000" y="6369050"/>
            <a:ext cx="70866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6  </a:t>
            </a:r>
            <a:r>
              <a:rPr lang="en-US" altLang="en-US" sz="1400" b="1" i="1">
                <a:solidFill>
                  <a:schemeClr val="bg2"/>
                </a:solidFill>
                <a:latin typeface="Arial" charset="0"/>
              </a:rPr>
              <a:t>Prepare financial statement from the adjusted trial balance.</a:t>
            </a:r>
            <a:endParaRPr lang="en-US" sz="1400" b="1" i="1">
              <a:solidFill>
                <a:schemeClr val="bg2"/>
              </a:solidFill>
              <a:latin typeface="Arial" charset="0"/>
            </a:endParaRPr>
          </a:p>
        </p:txBody>
      </p:sp>
      <p:sp>
        <p:nvSpPr>
          <p:cNvPr id="342022" name="Text Box 6"/>
          <p:cNvSpPr txBox="1">
            <a:spLocks noChangeArrowheads="1"/>
          </p:cNvSpPr>
          <p:nvPr/>
        </p:nvSpPr>
        <p:spPr bwMode="auto">
          <a:xfrm>
            <a:off x="685800" y="1463675"/>
            <a:ext cx="7772400" cy="850900"/>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a:spAutoFit/>
          </a:bodyPr>
          <a:lstStyle/>
          <a:p>
            <a:pPr marL="457200" indent="-457200">
              <a:spcBef>
                <a:spcPct val="50000"/>
              </a:spcBef>
            </a:pPr>
            <a:r>
              <a:rPr lang="en-US">
                <a:latin typeface="Arial" charset="0"/>
                <a:cs typeface="Arial" charset="0"/>
              </a:rPr>
              <a:t>Financial Statements are prepared directly from the Adjusted Trial Balance.  </a:t>
            </a:r>
            <a:endParaRPr lang="en-US" b="1">
              <a:latin typeface="Arial" charset="0"/>
              <a:cs typeface="Arial" charset="0"/>
            </a:endParaRPr>
          </a:p>
        </p:txBody>
      </p:sp>
      <p:sp>
        <p:nvSpPr>
          <p:cNvPr id="342024" name="AutoShape 8"/>
          <p:cNvSpPr>
            <a:spLocks noChangeArrowheads="1"/>
          </p:cNvSpPr>
          <p:nvPr/>
        </p:nvSpPr>
        <p:spPr bwMode="auto">
          <a:xfrm>
            <a:off x="6324600" y="3276600"/>
            <a:ext cx="1752600" cy="1905000"/>
          </a:xfrm>
          <a:prstGeom prst="foldedCorner">
            <a:avLst>
              <a:gd name="adj" fmla="val 12500"/>
            </a:avLst>
          </a:prstGeom>
          <a:solidFill>
            <a:srgbClr val="F9EFA5"/>
          </a:solidFill>
          <a:ln w="12700" cap="sq">
            <a:solidFill>
              <a:schemeClr val="tx1"/>
            </a:solidFill>
            <a:round/>
            <a:headEnd type="none" w="sm" len="sm"/>
            <a:tailEnd type="none" w="sm" len="sm"/>
          </a:ln>
          <a:effectLst/>
        </p:spPr>
        <p:txBody>
          <a:bodyPr anchor="ctr"/>
          <a:lstStyle/>
          <a:p>
            <a:r>
              <a:rPr lang="en-US">
                <a:latin typeface="Arial" charset="0"/>
              </a:rPr>
              <a:t>Balance Sheet</a:t>
            </a:r>
          </a:p>
        </p:txBody>
      </p:sp>
      <p:sp>
        <p:nvSpPr>
          <p:cNvPr id="342025" name="AutoShape 9"/>
          <p:cNvSpPr>
            <a:spLocks noChangeArrowheads="1"/>
          </p:cNvSpPr>
          <p:nvPr/>
        </p:nvSpPr>
        <p:spPr bwMode="auto">
          <a:xfrm>
            <a:off x="1219200" y="3276600"/>
            <a:ext cx="1752600" cy="1905000"/>
          </a:xfrm>
          <a:prstGeom prst="foldedCorner">
            <a:avLst>
              <a:gd name="adj" fmla="val 12500"/>
            </a:avLst>
          </a:prstGeom>
          <a:solidFill>
            <a:srgbClr val="F9EFA5"/>
          </a:solidFill>
          <a:ln w="12700" cap="sq">
            <a:solidFill>
              <a:schemeClr val="tx1"/>
            </a:solidFill>
            <a:round/>
            <a:headEnd type="none" w="sm" len="sm"/>
            <a:tailEnd type="none" w="sm" len="sm"/>
          </a:ln>
          <a:effectLst/>
        </p:spPr>
        <p:txBody>
          <a:bodyPr anchor="ctr"/>
          <a:lstStyle/>
          <a:p>
            <a:r>
              <a:rPr lang="en-US">
                <a:latin typeface="Arial" charset="0"/>
              </a:rPr>
              <a:t>Income Statement</a:t>
            </a:r>
          </a:p>
        </p:txBody>
      </p:sp>
      <p:sp>
        <p:nvSpPr>
          <p:cNvPr id="342027" name="AutoShape 11"/>
          <p:cNvSpPr>
            <a:spLocks noChangeArrowheads="1"/>
          </p:cNvSpPr>
          <p:nvPr/>
        </p:nvSpPr>
        <p:spPr bwMode="auto">
          <a:xfrm>
            <a:off x="3733800" y="3276600"/>
            <a:ext cx="1752600" cy="1905000"/>
          </a:xfrm>
          <a:prstGeom prst="foldedCorner">
            <a:avLst>
              <a:gd name="adj" fmla="val 12500"/>
            </a:avLst>
          </a:prstGeom>
          <a:solidFill>
            <a:srgbClr val="F9EFA5"/>
          </a:solidFill>
          <a:ln w="12700" cap="sq">
            <a:solidFill>
              <a:schemeClr val="tx1"/>
            </a:solidFill>
            <a:round/>
            <a:headEnd type="none" w="sm" len="sm"/>
            <a:tailEnd type="none" w="sm" len="sm"/>
          </a:ln>
          <a:effectLst/>
        </p:spPr>
        <p:txBody>
          <a:bodyPr anchor="ctr"/>
          <a:lstStyle/>
          <a:p>
            <a:r>
              <a:rPr lang="en-US">
                <a:latin typeface="Arial" charset="0"/>
              </a:rPr>
              <a:t>Retained Earnings Statement</a:t>
            </a:r>
          </a:p>
        </p:txBody>
      </p:sp>
      <p:sp>
        <p:nvSpPr>
          <p:cNvPr id="342029" name="AutoShape 13"/>
          <p:cNvSpPr>
            <a:spLocks noChangeArrowheads="1"/>
          </p:cNvSpPr>
          <p:nvPr/>
        </p:nvSpPr>
        <p:spPr bwMode="auto">
          <a:xfrm>
            <a:off x="4495800" y="2438400"/>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a:effectLst/>
        </p:spPr>
        <p:txBody>
          <a:bodyPr wrap="none" anchor="ctr"/>
          <a:lstStyle/>
          <a:p>
            <a:endParaRPr lang="en-US"/>
          </a:p>
        </p:txBody>
      </p:sp>
      <p:sp>
        <p:nvSpPr>
          <p:cNvPr id="342031" name="AutoShape 15"/>
          <p:cNvSpPr>
            <a:spLocks noChangeArrowheads="1"/>
          </p:cNvSpPr>
          <p:nvPr/>
        </p:nvSpPr>
        <p:spPr bwMode="auto">
          <a:xfrm>
            <a:off x="1981200" y="2438400"/>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a:effectLst/>
        </p:spPr>
        <p:txBody>
          <a:bodyPr wrap="none" anchor="ctr"/>
          <a:lstStyle/>
          <a:p>
            <a:endParaRPr lang="en-US"/>
          </a:p>
        </p:txBody>
      </p:sp>
      <p:sp>
        <p:nvSpPr>
          <p:cNvPr id="342032" name="AutoShape 16"/>
          <p:cNvSpPr>
            <a:spLocks noChangeArrowheads="1"/>
          </p:cNvSpPr>
          <p:nvPr/>
        </p:nvSpPr>
        <p:spPr bwMode="auto">
          <a:xfrm>
            <a:off x="7086600" y="2438400"/>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3048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6. Preparing Financial Statements</a:t>
            </a:r>
          </a:p>
        </p:txBody>
      </p:sp>
      <p:sp>
        <p:nvSpPr>
          <p:cNvPr id="418819" name="Text Box 3"/>
          <p:cNvSpPr txBox="1">
            <a:spLocks noChangeArrowheads="1"/>
          </p:cNvSpPr>
          <p:nvPr/>
        </p:nvSpPr>
        <p:spPr bwMode="auto">
          <a:xfrm>
            <a:off x="8305800" y="6400800"/>
            <a:ext cx="6858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6</a:t>
            </a:r>
          </a:p>
        </p:txBody>
      </p:sp>
      <p:pic>
        <p:nvPicPr>
          <p:cNvPr id="418829" name="Picture 13"/>
          <p:cNvPicPr>
            <a:picLocks noChangeAspect="1" noChangeArrowheads="1"/>
          </p:cNvPicPr>
          <p:nvPr/>
        </p:nvPicPr>
        <p:blipFill>
          <a:blip r:embed="rId3"/>
          <a:srcRect/>
          <a:stretch>
            <a:fillRect/>
          </a:stretch>
        </p:blipFill>
        <p:spPr bwMode="auto">
          <a:xfrm>
            <a:off x="1143000" y="1185863"/>
            <a:ext cx="6934200" cy="5595937"/>
          </a:xfrm>
          <a:prstGeom prst="rect">
            <a:avLst/>
          </a:prstGeom>
          <a:noFill/>
          <a:ln w="12700" cap="sq">
            <a:noFill/>
            <a:miter lim="800000"/>
            <a:headEnd type="none" w="sm" len="sm"/>
            <a:tailEnd type="none" w="sm" len="sm"/>
          </a:ln>
          <a:effectLst/>
        </p:spPr>
      </p:pic>
      <p:sp>
        <p:nvSpPr>
          <p:cNvPr id="418828" name="Text Box 12"/>
          <p:cNvSpPr txBox="1">
            <a:spLocks noChangeArrowheads="1"/>
          </p:cNvSpPr>
          <p:nvPr/>
        </p:nvSpPr>
        <p:spPr bwMode="auto">
          <a:xfrm>
            <a:off x="2819400" y="62484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3-34</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457200" y="3048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6. Preparing Financial Statements</a:t>
            </a:r>
          </a:p>
        </p:txBody>
      </p:sp>
      <p:pic>
        <p:nvPicPr>
          <p:cNvPr id="419847" name="Picture 7"/>
          <p:cNvPicPr>
            <a:picLocks noChangeAspect="1" noChangeArrowheads="1"/>
          </p:cNvPicPr>
          <p:nvPr/>
        </p:nvPicPr>
        <p:blipFill>
          <a:blip r:embed="rId3"/>
          <a:srcRect/>
          <a:stretch>
            <a:fillRect/>
          </a:stretch>
        </p:blipFill>
        <p:spPr bwMode="auto">
          <a:xfrm>
            <a:off x="838200" y="1143000"/>
            <a:ext cx="7629525" cy="5162550"/>
          </a:xfrm>
          <a:prstGeom prst="rect">
            <a:avLst/>
          </a:prstGeom>
          <a:noFill/>
          <a:ln w="12700" cap="sq">
            <a:noFill/>
            <a:miter lim="800000"/>
            <a:headEnd type="none" w="sm" len="sm"/>
            <a:tailEnd type="none" w="sm" len="sm"/>
          </a:ln>
          <a:effectLst/>
        </p:spPr>
      </p:pic>
      <p:sp>
        <p:nvSpPr>
          <p:cNvPr id="419845" name="Text Box 5"/>
          <p:cNvSpPr txBox="1">
            <a:spLocks noChangeArrowheads="1"/>
          </p:cNvSpPr>
          <p:nvPr/>
        </p:nvSpPr>
        <p:spPr bwMode="auto">
          <a:xfrm>
            <a:off x="838200" y="6126163"/>
            <a:ext cx="1524000" cy="274637"/>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3-35</a:t>
            </a:r>
          </a:p>
        </p:txBody>
      </p:sp>
      <p:sp>
        <p:nvSpPr>
          <p:cNvPr id="419848" name="Text Box 8"/>
          <p:cNvSpPr txBox="1">
            <a:spLocks noChangeArrowheads="1"/>
          </p:cNvSpPr>
          <p:nvPr/>
        </p:nvSpPr>
        <p:spPr bwMode="auto">
          <a:xfrm>
            <a:off x="8305800" y="6400800"/>
            <a:ext cx="6858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6</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7. Closing Entries</a:t>
            </a:r>
          </a:p>
        </p:txBody>
      </p:sp>
      <p:sp>
        <p:nvSpPr>
          <p:cNvPr id="344067" name="Text Box 3"/>
          <p:cNvSpPr txBox="1">
            <a:spLocks noChangeArrowheads="1"/>
          </p:cNvSpPr>
          <p:nvPr/>
        </p:nvSpPr>
        <p:spPr bwMode="auto">
          <a:xfrm>
            <a:off x="5486400" y="636905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closing entries.</a:t>
            </a:r>
          </a:p>
        </p:txBody>
      </p:sp>
      <p:sp>
        <p:nvSpPr>
          <p:cNvPr id="344077" name="Text Box 13"/>
          <p:cNvSpPr txBox="1">
            <a:spLocks noChangeArrowheads="1"/>
          </p:cNvSpPr>
          <p:nvPr/>
        </p:nvSpPr>
        <p:spPr bwMode="auto">
          <a:xfrm>
            <a:off x="762000" y="1474788"/>
            <a:ext cx="7924800" cy="3849687"/>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50000"/>
              </a:spcBef>
              <a:spcAft>
                <a:spcPct val="50000"/>
              </a:spcAft>
              <a:buClr>
                <a:srgbClr val="800000"/>
              </a:buClr>
              <a:buSzPct val="80000"/>
              <a:buFont typeface="Wingdings" pitchFamily="2" charset="2"/>
              <a:buChar char="u"/>
            </a:pPr>
            <a:r>
              <a:rPr lang="en-US" sz="2300">
                <a:solidFill>
                  <a:schemeClr val="bg2"/>
                </a:solidFill>
                <a:latin typeface="Arial" charset="0"/>
              </a:rPr>
              <a:t>To reduce the balance of the income statement (</a:t>
            </a:r>
            <a:r>
              <a:rPr lang="en-US" sz="2300" b="1">
                <a:solidFill>
                  <a:srgbClr val="990000"/>
                </a:solidFill>
                <a:latin typeface="Arial" charset="0"/>
              </a:rPr>
              <a:t>revenue</a:t>
            </a:r>
            <a:r>
              <a:rPr lang="en-US" sz="2300">
                <a:solidFill>
                  <a:schemeClr val="bg2"/>
                </a:solidFill>
                <a:latin typeface="Arial" charset="0"/>
              </a:rPr>
              <a:t> and </a:t>
            </a:r>
            <a:r>
              <a:rPr lang="en-US" sz="2300" b="1">
                <a:solidFill>
                  <a:srgbClr val="990000"/>
                </a:solidFill>
                <a:latin typeface="Arial" charset="0"/>
              </a:rPr>
              <a:t>expense</a:t>
            </a:r>
            <a:r>
              <a:rPr lang="en-US" sz="2300">
                <a:solidFill>
                  <a:schemeClr val="bg2"/>
                </a:solidFill>
                <a:latin typeface="Arial" charset="0"/>
              </a:rPr>
              <a:t>) accounts to zero. </a:t>
            </a:r>
          </a:p>
          <a:p>
            <a:pPr marL="457200" indent="-457200" algn="l">
              <a:lnSpc>
                <a:spcPct val="110000"/>
              </a:lnSpc>
              <a:spcBef>
                <a:spcPct val="50000"/>
              </a:spcBef>
              <a:spcAft>
                <a:spcPct val="50000"/>
              </a:spcAft>
              <a:buClr>
                <a:srgbClr val="800000"/>
              </a:buClr>
              <a:buSzPct val="80000"/>
              <a:buFont typeface="Wingdings" pitchFamily="2" charset="2"/>
              <a:buChar char="u"/>
            </a:pPr>
            <a:r>
              <a:rPr lang="en-US" sz="2300">
                <a:solidFill>
                  <a:schemeClr val="bg2"/>
                </a:solidFill>
                <a:latin typeface="Arial" charset="0"/>
              </a:rPr>
              <a:t>To transfer net income or net loss to owner’s equity.</a:t>
            </a:r>
          </a:p>
          <a:p>
            <a:pPr marL="457200" indent="-457200" algn="l">
              <a:lnSpc>
                <a:spcPct val="110000"/>
              </a:lnSpc>
              <a:spcBef>
                <a:spcPct val="50000"/>
              </a:spcBef>
              <a:spcAft>
                <a:spcPct val="50000"/>
              </a:spcAft>
              <a:buClr>
                <a:srgbClr val="800000"/>
              </a:buClr>
              <a:buSzPct val="80000"/>
              <a:buFont typeface="Wingdings" pitchFamily="2" charset="2"/>
              <a:buChar char="u"/>
            </a:pPr>
            <a:r>
              <a:rPr lang="en-US" altLang="en-US" sz="2300">
                <a:solidFill>
                  <a:schemeClr val="bg2"/>
                </a:solidFill>
                <a:latin typeface="Arial" charset="0"/>
              </a:rPr>
              <a:t>Balance sheet </a:t>
            </a:r>
            <a:r>
              <a:rPr lang="en-US" sz="2300">
                <a:solidFill>
                  <a:schemeClr val="bg2"/>
                </a:solidFill>
                <a:latin typeface="Arial" charset="0"/>
              </a:rPr>
              <a:t>(</a:t>
            </a:r>
            <a:r>
              <a:rPr lang="en-US" sz="2300" b="1">
                <a:solidFill>
                  <a:srgbClr val="990000"/>
                </a:solidFill>
                <a:latin typeface="Arial" charset="0"/>
              </a:rPr>
              <a:t>asset</a:t>
            </a:r>
            <a:r>
              <a:rPr lang="en-US" sz="2300">
                <a:solidFill>
                  <a:schemeClr val="bg2"/>
                </a:solidFill>
                <a:latin typeface="Arial" charset="0"/>
              </a:rPr>
              <a:t>, </a:t>
            </a:r>
            <a:r>
              <a:rPr lang="en-US" sz="2300" b="1">
                <a:solidFill>
                  <a:srgbClr val="990000"/>
                </a:solidFill>
                <a:latin typeface="Arial" charset="0"/>
              </a:rPr>
              <a:t>liability</a:t>
            </a:r>
            <a:r>
              <a:rPr lang="en-US" sz="2300">
                <a:solidFill>
                  <a:schemeClr val="bg2"/>
                </a:solidFill>
                <a:latin typeface="Arial" charset="0"/>
              </a:rPr>
              <a:t>, and </a:t>
            </a:r>
            <a:r>
              <a:rPr lang="en-US" sz="2300" b="1">
                <a:solidFill>
                  <a:srgbClr val="990000"/>
                </a:solidFill>
                <a:latin typeface="Arial" charset="0"/>
              </a:rPr>
              <a:t>equity</a:t>
            </a:r>
            <a:r>
              <a:rPr lang="en-US" altLang="en-US" sz="2300">
                <a:solidFill>
                  <a:schemeClr val="bg2"/>
                </a:solidFill>
                <a:latin typeface="Arial" charset="0"/>
              </a:rPr>
              <a:t>) accounts</a:t>
            </a:r>
            <a:r>
              <a:rPr lang="en-US" sz="2300">
                <a:solidFill>
                  <a:schemeClr val="bg2"/>
                </a:solidFill>
                <a:latin typeface="Arial" charset="0"/>
              </a:rPr>
              <a:t> </a:t>
            </a:r>
            <a:r>
              <a:rPr lang="en-US" altLang="en-US" sz="2300">
                <a:solidFill>
                  <a:schemeClr val="bg2"/>
                </a:solidFill>
                <a:latin typeface="Arial" charset="0"/>
              </a:rPr>
              <a:t>are not closed.</a:t>
            </a:r>
          </a:p>
          <a:p>
            <a:pPr marL="457200" indent="-457200" algn="l">
              <a:lnSpc>
                <a:spcPct val="110000"/>
              </a:lnSpc>
              <a:spcBef>
                <a:spcPct val="50000"/>
              </a:spcBef>
              <a:spcAft>
                <a:spcPct val="50000"/>
              </a:spcAft>
              <a:buClr>
                <a:srgbClr val="800000"/>
              </a:buClr>
              <a:buSzPct val="80000"/>
              <a:buFont typeface="Wingdings" pitchFamily="2" charset="2"/>
              <a:buChar char="u"/>
            </a:pPr>
            <a:r>
              <a:rPr lang="en-US" altLang="en-US" sz="2300">
                <a:solidFill>
                  <a:schemeClr val="bg2"/>
                </a:solidFill>
                <a:latin typeface="Arial" charset="0"/>
              </a:rPr>
              <a:t>Dividends are closed directly to the Retained Earnings account.</a:t>
            </a:r>
            <a:endParaRPr lang="en-US" sz="2300">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94" name="Picture 18"/>
          <p:cNvPicPr>
            <a:picLocks noChangeAspect="1" noChangeArrowheads="1"/>
          </p:cNvPicPr>
          <p:nvPr/>
        </p:nvPicPr>
        <p:blipFill>
          <a:blip r:embed="rId3"/>
          <a:srcRect/>
          <a:stretch>
            <a:fillRect/>
          </a:stretch>
        </p:blipFill>
        <p:spPr bwMode="auto">
          <a:xfrm>
            <a:off x="149225" y="1295400"/>
            <a:ext cx="4800600" cy="5029200"/>
          </a:xfrm>
          <a:prstGeom prst="rect">
            <a:avLst/>
          </a:prstGeom>
          <a:noFill/>
          <a:ln w="19050" cap="sq" algn="ctr">
            <a:solidFill>
              <a:schemeClr val="tx1"/>
            </a:solidFill>
            <a:miter lim="800000"/>
            <a:headEnd type="none" w="sm" len="sm"/>
            <a:tailEnd type="none" w="sm" len="sm"/>
          </a:ln>
          <a:effectLst/>
        </p:spPr>
      </p:pic>
      <p:sp>
        <p:nvSpPr>
          <p:cNvPr id="45977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7. Closing Entries</a:t>
            </a:r>
          </a:p>
        </p:txBody>
      </p:sp>
      <p:sp>
        <p:nvSpPr>
          <p:cNvPr id="459779" name="Text Box 3"/>
          <p:cNvSpPr txBox="1">
            <a:spLocks noChangeArrowheads="1"/>
          </p:cNvSpPr>
          <p:nvPr/>
        </p:nvSpPr>
        <p:spPr bwMode="auto">
          <a:xfrm>
            <a:off x="5486400" y="636905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closing entries.</a:t>
            </a:r>
          </a:p>
        </p:txBody>
      </p:sp>
      <p:sp>
        <p:nvSpPr>
          <p:cNvPr id="459781" name="AutoShape 5"/>
          <p:cNvSpPr>
            <a:spLocks/>
          </p:cNvSpPr>
          <p:nvPr/>
        </p:nvSpPr>
        <p:spPr bwMode="auto">
          <a:xfrm>
            <a:off x="5029200" y="4633913"/>
            <a:ext cx="228600" cy="1309687"/>
          </a:xfrm>
          <a:prstGeom prst="rightBrace">
            <a:avLst>
              <a:gd name="adj1" fmla="val 47743"/>
              <a:gd name="adj2" fmla="val 49125"/>
            </a:avLst>
          </a:prstGeom>
          <a:noFill/>
          <a:ln w="28575" cap="sq">
            <a:solidFill>
              <a:srgbClr val="800000"/>
            </a:solidFill>
            <a:round/>
            <a:headEnd type="none" w="sm" len="sm"/>
            <a:tailEnd type="none" w="sm" len="sm"/>
          </a:ln>
          <a:effectLst/>
        </p:spPr>
        <p:txBody>
          <a:bodyPr wrap="none" anchor="ctr"/>
          <a:lstStyle/>
          <a:p>
            <a:endParaRPr lang="en-US">
              <a:solidFill>
                <a:srgbClr val="800000"/>
              </a:solidFill>
              <a:latin typeface="Arial" charset="0"/>
            </a:endParaRPr>
          </a:p>
        </p:txBody>
      </p:sp>
      <p:sp>
        <p:nvSpPr>
          <p:cNvPr id="459783" name="Text Box 7"/>
          <p:cNvSpPr txBox="1">
            <a:spLocks noChangeArrowheads="1"/>
          </p:cNvSpPr>
          <p:nvPr/>
        </p:nvSpPr>
        <p:spPr bwMode="auto">
          <a:xfrm>
            <a:off x="5334000" y="2468563"/>
            <a:ext cx="3733800" cy="3536950"/>
          </a:xfrm>
          <a:prstGeom prst="rect">
            <a:avLst/>
          </a:prstGeom>
          <a:noFill/>
          <a:ln w="12700" cap="sq">
            <a:noFill/>
            <a:miter lim="800000"/>
            <a:headEnd type="none" w="sm" len="sm"/>
            <a:tailEnd type="none" w="sm" len="sm"/>
          </a:ln>
          <a:effectLst/>
        </p:spPr>
        <p:txBody>
          <a:bodyPr>
            <a:spAutoFit/>
          </a:bodyPr>
          <a:lstStyle/>
          <a:p>
            <a:pPr marL="228600" indent="-228600" algn="l">
              <a:tabLst>
                <a:tab pos="2686050" algn="r"/>
                <a:tab pos="3429000" algn="r"/>
              </a:tabLst>
            </a:pPr>
            <a:r>
              <a:rPr lang="en-US" sz="1600" b="1">
                <a:solidFill>
                  <a:srgbClr val="800000"/>
                </a:solidFill>
                <a:latin typeface="Arial" charset="0"/>
              </a:rPr>
              <a:t>Retained earnings    5,000</a:t>
            </a:r>
          </a:p>
          <a:p>
            <a:pPr marL="228600" indent="-228600" algn="l">
              <a:tabLst>
                <a:tab pos="2686050" algn="r"/>
                <a:tab pos="3429000" algn="r"/>
              </a:tabLst>
            </a:pPr>
            <a:r>
              <a:rPr lang="en-US" sz="1600">
                <a:latin typeface="Arial" charset="0"/>
              </a:rPr>
              <a:t>    Dividends		  5,000</a:t>
            </a:r>
          </a:p>
          <a:p>
            <a:pPr marL="228600" indent="-228600" algn="l">
              <a:spcBef>
                <a:spcPct val="70000"/>
              </a:spcBef>
              <a:tabLst>
                <a:tab pos="2686050" algn="r"/>
                <a:tab pos="3429000" algn="r"/>
              </a:tabLst>
            </a:pPr>
            <a:r>
              <a:rPr lang="en-US" sz="1600">
                <a:latin typeface="Arial" charset="0"/>
              </a:rPr>
              <a:t>Service revenue	106,000</a:t>
            </a:r>
          </a:p>
          <a:p>
            <a:pPr marL="228600" indent="-228600" algn="l">
              <a:spcBef>
                <a:spcPct val="30000"/>
              </a:spcBef>
              <a:tabLst>
                <a:tab pos="2686050" algn="r"/>
                <a:tab pos="3429000" algn="r"/>
              </a:tabLst>
            </a:pPr>
            <a:r>
              <a:rPr lang="en-US" sz="1600">
                <a:latin typeface="Arial" charset="0"/>
              </a:rPr>
              <a:t>	Salaries &amp; wages expense		46,000</a:t>
            </a:r>
          </a:p>
          <a:p>
            <a:pPr marL="228600" indent="-228600" algn="l">
              <a:spcBef>
                <a:spcPct val="30000"/>
              </a:spcBef>
              <a:tabLst>
                <a:tab pos="2686050" algn="r"/>
                <a:tab pos="3429000" algn="r"/>
              </a:tabLst>
            </a:pPr>
            <a:r>
              <a:rPr lang="en-US" sz="1600">
                <a:latin typeface="Arial" charset="0"/>
              </a:rPr>
              <a:t>	Supplies expense		15,000</a:t>
            </a:r>
          </a:p>
          <a:p>
            <a:pPr marL="228600" indent="-228600" algn="l">
              <a:spcBef>
                <a:spcPct val="30000"/>
              </a:spcBef>
              <a:tabLst>
                <a:tab pos="2686050" algn="r"/>
                <a:tab pos="3429000" algn="r"/>
              </a:tabLst>
            </a:pPr>
            <a:r>
              <a:rPr lang="en-US" sz="1600">
                <a:latin typeface="Arial" charset="0"/>
              </a:rPr>
              <a:t>	Rent expense		9,000</a:t>
            </a:r>
          </a:p>
          <a:p>
            <a:pPr marL="228600" indent="-228600" algn="l">
              <a:spcBef>
                <a:spcPct val="30000"/>
              </a:spcBef>
              <a:tabLst>
                <a:tab pos="2686050" algn="r"/>
                <a:tab pos="3429000" algn="r"/>
              </a:tabLst>
            </a:pPr>
            <a:r>
              <a:rPr lang="en-US" sz="1600">
                <a:latin typeface="Arial" charset="0"/>
              </a:rPr>
              <a:t>	Insurance expense		500</a:t>
            </a:r>
          </a:p>
          <a:p>
            <a:pPr marL="228600" indent="-228600" algn="l">
              <a:spcBef>
                <a:spcPct val="30000"/>
              </a:spcBef>
              <a:tabLst>
                <a:tab pos="2686050" algn="r"/>
                <a:tab pos="3429000" algn="r"/>
              </a:tabLst>
            </a:pPr>
            <a:r>
              <a:rPr lang="en-US" sz="1600">
                <a:latin typeface="Arial" charset="0"/>
              </a:rPr>
              <a:t>	Interest expense		500</a:t>
            </a:r>
          </a:p>
          <a:p>
            <a:pPr marL="228600" indent="-228600" algn="l">
              <a:spcBef>
                <a:spcPct val="30000"/>
              </a:spcBef>
              <a:tabLst>
                <a:tab pos="2686050" algn="r"/>
                <a:tab pos="3429000" algn="r"/>
              </a:tabLst>
            </a:pPr>
            <a:r>
              <a:rPr lang="en-US" sz="1600">
                <a:latin typeface="Arial" charset="0"/>
              </a:rPr>
              <a:t>	Depreciation expense		400</a:t>
            </a:r>
          </a:p>
          <a:p>
            <a:pPr marL="228600" indent="-228600" algn="l">
              <a:spcBef>
                <a:spcPct val="30000"/>
              </a:spcBef>
              <a:tabLst>
                <a:tab pos="2686050" algn="r"/>
                <a:tab pos="3429000" algn="r"/>
              </a:tabLst>
            </a:pPr>
            <a:r>
              <a:rPr lang="en-US" sz="1600">
                <a:latin typeface="Arial" charset="0"/>
              </a:rPr>
              <a:t>	Bad debt expense		1,600</a:t>
            </a:r>
          </a:p>
          <a:p>
            <a:pPr marL="228600" indent="-228600" algn="l">
              <a:spcBef>
                <a:spcPct val="30000"/>
              </a:spcBef>
              <a:tabLst>
                <a:tab pos="2686050" algn="r"/>
                <a:tab pos="3429000" algn="r"/>
              </a:tabLst>
            </a:pPr>
            <a:r>
              <a:rPr lang="en-US" sz="1600">
                <a:latin typeface="Arial" charset="0"/>
              </a:rPr>
              <a:t>	</a:t>
            </a:r>
            <a:r>
              <a:rPr lang="en-US" sz="1600" b="1">
                <a:solidFill>
                  <a:srgbClr val="800000"/>
                </a:solidFill>
                <a:latin typeface="Arial" charset="0"/>
              </a:rPr>
              <a:t>Retained earnings		33,000</a:t>
            </a:r>
          </a:p>
        </p:txBody>
      </p:sp>
      <p:sp>
        <p:nvSpPr>
          <p:cNvPr id="459784" name="Text Box 8"/>
          <p:cNvSpPr txBox="1">
            <a:spLocks noChangeArrowheads="1"/>
          </p:cNvSpPr>
          <p:nvPr/>
        </p:nvSpPr>
        <p:spPr bwMode="auto">
          <a:xfrm>
            <a:off x="5105400" y="1325563"/>
            <a:ext cx="1524000" cy="274637"/>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3-33</a:t>
            </a:r>
          </a:p>
        </p:txBody>
      </p:sp>
      <p:sp>
        <p:nvSpPr>
          <p:cNvPr id="459787" name="Oval 11"/>
          <p:cNvSpPr>
            <a:spLocks noChangeArrowheads="1"/>
          </p:cNvSpPr>
          <p:nvPr/>
        </p:nvSpPr>
        <p:spPr bwMode="auto">
          <a:xfrm>
            <a:off x="3733800" y="4481513"/>
            <a:ext cx="76200" cy="76200"/>
          </a:xfrm>
          <a:prstGeom prst="ellipse">
            <a:avLst/>
          </a:prstGeom>
          <a:noFill/>
          <a:ln w="12700" cap="sq">
            <a:noFill/>
            <a:round/>
            <a:headEnd type="none" w="sm" len="sm"/>
            <a:tailEnd type="none" w="sm" len="sm"/>
          </a:ln>
          <a:effectLst/>
        </p:spPr>
        <p:txBody>
          <a:bodyPr wrap="none" anchor="ctr"/>
          <a:lstStyle/>
          <a:p>
            <a:endParaRPr lang="en-US"/>
          </a:p>
        </p:txBody>
      </p:sp>
      <p:sp>
        <p:nvSpPr>
          <p:cNvPr id="459788" name="AutoShape 12"/>
          <p:cNvSpPr>
            <a:spLocks/>
          </p:cNvSpPr>
          <p:nvPr/>
        </p:nvSpPr>
        <p:spPr bwMode="auto">
          <a:xfrm flipH="1">
            <a:off x="5181600" y="2500313"/>
            <a:ext cx="152400" cy="533400"/>
          </a:xfrm>
          <a:prstGeom prst="rightBrace">
            <a:avLst>
              <a:gd name="adj1" fmla="val 29167"/>
              <a:gd name="adj2" fmla="val 47912"/>
            </a:avLst>
          </a:prstGeom>
          <a:noFill/>
          <a:ln w="28575" cap="sq">
            <a:solidFill>
              <a:srgbClr val="800000"/>
            </a:solidFill>
            <a:round/>
            <a:headEnd type="none" w="sm" len="sm"/>
            <a:tailEnd type="none" w="sm" len="sm"/>
          </a:ln>
          <a:effectLst/>
        </p:spPr>
        <p:txBody>
          <a:bodyPr wrap="none" anchor="ctr"/>
          <a:lstStyle/>
          <a:p>
            <a:endParaRPr lang="en-US">
              <a:solidFill>
                <a:srgbClr val="800000"/>
              </a:solidFill>
              <a:latin typeface="Arial" charset="0"/>
            </a:endParaRPr>
          </a:p>
        </p:txBody>
      </p:sp>
      <p:cxnSp>
        <p:nvCxnSpPr>
          <p:cNvPr id="459789" name="AutoShape 13"/>
          <p:cNvCxnSpPr>
            <a:cxnSpLocks noChangeShapeType="1"/>
            <a:stCxn id="459787" idx="6"/>
            <a:endCxn id="459788" idx="1"/>
          </p:cNvCxnSpPr>
          <p:nvPr/>
        </p:nvCxnSpPr>
        <p:spPr bwMode="auto">
          <a:xfrm flipV="1">
            <a:off x="3810000" y="2754313"/>
            <a:ext cx="1357313" cy="1765300"/>
          </a:xfrm>
          <a:prstGeom prst="bentConnector3">
            <a:avLst>
              <a:gd name="adj1" fmla="val 91227"/>
            </a:avLst>
          </a:prstGeom>
          <a:noFill/>
          <a:ln w="19050" cap="sq">
            <a:solidFill>
              <a:srgbClr val="800000"/>
            </a:solidFill>
            <a:miter lim="800000"/>
            <a:headEnd type="none" w="sm" len="sm"/>
            <a:tailEnd type="triangle" w="sm" len="sm"/>
          </a:ln>
          <a:effectLst/>
        </p:spPr>
      </p:cxnSp>
      <p:sp>
        <p:nvSpPr>
          <p:cNvPr id="459791" name="Rectangle 15"/>
          <p:cNvSpPr>
            <a:spLocks noChangeArrowheads="1"/>
          </p:cNvSpPr>
          <p:nvPr/>
        </p:nvSpPr>
        <p:spPr bwMode="auto">
          <a:xfrm>
            <a:off x="5326063" y="1976438"/>
            <a:ext cx="2825750" cy="366712"/>
          </a:xfrm>
          <a:prstGeom prst="rect">
            <a:avLst/>
          </a:prstGeom>
          <a:noFill/>
          <a:ln w="12700" cap="sq">
            <a:noFill/>
            <a:miter lim="800000"/>
            <a:headEnd type="none" w="sm" len="sm"/>
            <a:tailEnd type="none" w="sm" len="sm"/>
          </a:ln>
          <a:effectLst/>
        </p:spPr>
        <p:txBody>
          <a:bodyPr wrap="none">
            <a:spAutoFit/>
          </a:bodyPr>
          <a:lstStyle/>
          <a:p>
            <a:pPr>
              <a:spcBef>
                <a:spcPct val="30000"/>
              </a:spcBef>
            </a:pPr>
            <a:r>
              <a:rPr lang="en-US" sz="1800" b="1">
                <a:solidFill>
                  <a:srgbClr val="800000"/>
                </a:solidFill>
                <a:latin typeface="Arial" charset="0"/>
              </a:rPr>
              <a:t>Closing Journal Entries: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9789"/>
                                        </p:tgtEl>
                                        <p:attrNameLst>
                                          <p:attrName>style.visibility</p:attrName>
                                        </p:attrNameLst>
                                      </p:cBhvr>
                                      <p:to>
                                        <p:strVal val="visible"/>
                                      </p:to>
                                    </p:set>
                                    <p:animEffect transition="in" filter="wipe(left)">
                                      <p:cBhvr>
                                        <p:cTn id="7" dur="500"/>
                                        <p:tgtEl>
                                          <p:spTgt spid="45978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9788"/>
                                        </p:tgtEl>
                                        <p:attrNameLst>
                                          <p:attrName>style.visibility</p:attrName>
                                        </p:attrNameLst>
                                      </p:cBhvr>
                                      <p:to>
                                        <p:strVal val="visible"/>
                                      </p:to>
                                    </p:set>
                                    <p:animEffect transition="in" filter="wipe(left)">
                                      <p:cBhvr>
                                        <p:cTn id="11" dur="500"/>
                                        <p:tgtEl>
                                          <p:spTgt spid="4597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9781"/>
                                        </p:tgtEl>
                                        <p:attrNameLst>
                                          <p:attrName>style.visibility</p:attrName>
                                        </p:attrNameLst>
                                      </p:cBhvr>
                                      <p:to>
                                        <p:strVal val="visible"/>
                                      </p:to>
                                    </p:set>
                                    <p:animEffect transition="in" filter="wipe(left)">
                                      <p:cBhvr>
                                        <p:cTn id="16" dur="500"/>
                                        <p:tgtEl>
                                          <p:spTgt spid="4597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9783">
                                            <p:txEl>
                                              <p:pRg st="0" end="0"/>
                                            </p:txEl>
                                          </p:spTgt>
                                        </p:tgtEl>
                                        <p:attrNameLst>
                                          <p:attrName>style.visibility</p:attrName>
                                        </p:attrNameLst>
                                      </p:cBhvr>
                                      <p:to>
                                        <p:strVal val="visible"/>
                                      </p:to>
                                    </p:set>
                                    <p:animEffect transition="in" filter="wipe(left)">
                                      <p:cBhvr>
                                        <p:cTn id="21" dur="500"/>
                                        <p:tgtEl>
                                          <p:spTgt spid="45978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9783">
                                            <p:txEl>
                                              <p:pRg st="1" end="1"/>
                                            </p:txEl>
                                          </p:spTgt>
                                        </p:tgtEl>
                                        <p:attrNameLst>
                                          <p:attrName>style.visibility</p:attrName>
                                        </p:attrNameLst>
                                      </p:cBhvr>
                                      <p:to>
                                        <p:strVal val="visible"/>
                                      </p:to>
                                    </p:set>
                                    <p:animEffect transition="in" filter="wipe(left)">
                                      <p:cBhvr>
                                        <p:cTn id="26" dur="500"/>
                                        <p:tgtEl>
                                          <p:spTgt spid="45978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59783">
                                            <p:txEl>
                                              <p:pRg st="2" end="2"/>
                                            </p:txEl>
                                          </p:spTgt>
                                        </p:tgtEl>
                                        <p:attrNameLst>
                                          <p:attrName>style.visibility</p:attrName>
                                        </p:attrNameLst>
                                      </p:cBhvr>
                                      <p:to>
                                        <p:strVal val="visible"/>
                                      </p:to>
                                    </p:set>
                                    <p:animEffect transition="in" filter="wipe(left)">
                                      <p:cBhvr>
                                        <p:cTn id="31" dur="500"/>
                                        <p:tgtEl>
                                          <p:spTgt spid="45978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59783">
                                            <p:txEl>
                                              <p:pRg st="3" end="3"/>
                                            </p:txEl>
                                          </p:spTgt>
                                        </p:tgtEl>
                                        <p:attrNameLst>
                                          <p:attrName>style.visibility</p:attrName>
                                        </p:attrNameLst>
                                      </p:cBhvr>
                                      <p:to>
                                        <p:strVal val="visible"/>
                                      </p:to>
                                    </p:set>
                                    <p:animEffect transition="in" filter="wipe(left)">
                                      <p:cBhvr>
                                        <p:cTn id="36" dur="500"/>
                                        <p:tgtEl>
                                          <p:spTgt spid="45978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59783">
                                            <p:txEl>
                                              <p:pRg st="4" end="4"/>
                                            </p:txEl>
                                          </p:spTgt>
                                        </p:tgtEl>
                                        <p:attrNameLst>
                                          <p:attrName>style.visibility</p:attrName>
                                        </p:attrNameLst>
                                      </p:cBhvr>
                                      <p:to>
                                        <p:strVal val="visible"/>
                                      </p:to>
                                    </p:set>
                                    <p:animEffect transition="in" filter="wipe(left)">
                                      <p:cBhvr>
                                        <p:cTn id="41" dur="500"/>
                                        <p:tgtEl>
                                          <p:spTgt spid="45978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9783">
                                            <p:txEl>
                                              <p:pRg st="5" end="5"/>
                                            </p:txEl>
                                          </p:spTgt>
                                        </p:tgtEl>
                                        <p:attrNameLst>
                                          <p:attrName>style.visibility</p:attrName>
                                        </p:attrNameLst>
                                      </p:cBhvr>
                                      <p:to>
                                        <p:strVal val="visible"/>
                                      </p:to>
                                    </p:set>
                                    <p:animEffect transition="in" filter="wipe(left)">
                                      <p:cBhvr>
                                        <p:cTn id="46" dur="500"/>
                                        <p:tgtEl>
                                          <p:spTgt spid="45978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59783">
                                            <p:txEl>
                                              <p:pRg st="6" end="6"/>
                                            </p:txEl>
                                          </p:spTgt>
                                        </p:tgtEl>
                                        <p:attrNameLst>
                                          <p:attrName>style.visibility</p:attrName>
                                        </p:attrNameLst>
                                      </p:cBhvr>
                                      <p:to>
                                        <p:strVal val="visible"/>
                                      </p:to>
                                    </p:set>
                                    <p:animEffect transition="in" filter="wipe(left)">
                                      <p:cBhvr>
                                        <p:cTn id="51" dur="500"/>
                                        <p:tgtEl>
                                          <p:spTgt spid="4597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59783">
                                            <p:txEl>
                                              <p:pRg st="7" end="7"/>
                                            </p:txEl>
                                          </p:spTgt>
                                        </p:tgtEl>
                                        <p:attrNameLst>
                                          <p:attrName>style.visibility</p:attrName>
                                        </p:attrNameLst>
                                      </p:cBhvr>
                                      <p:to>
                                        <p:strVal val="visible"/>
                                      </p:to>
                                    </p:set>
                                    <p:animEffect transition="in" filter="wipe(left)">
                                      <p:cBhvr>
                                        <p:cTn id="56" dur="500"/>
                                        <p:tgtEl>
                                          <p:spTgt spid="45978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59783">
                                            <p:txEl>
                                              <p:pRg st="8" end="8"/>
                                            </p:txEl>
                                          </p:spTgt>
                                        </p:tgtEl>
                                        <p:attrNameLst>
                                          <p:attrName>style.visibility</p:attrName>
                                        </p:attrNameLst>
                                      </p:cBhvr>
                                      <p:to>
                                        <p:strVal val="visible"/>
                                      </p:to>
                                    </p:set>
                                    <p:animEffect transition="in" filter="wipe(left)">
                                      <p:cBhvr>
                                        <p:cTn id="61" dur="500"/>
                                        <p:tgtEl>
                                          <p:spTgt spid="45978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59783">
                                            <p:txEl>
                                              <p:pRg st="9" end="9"/>
                                            </p:txEl>
                                          </p:spTgt>
                                        </p:tgtEl>
                                        <p:attrNameLst>
                                          <p:attrName>style.visibility</p:attrName>
                                        </p:attrNameLst>
                                      </p:cBhvr>
                                      <p:to>
                                        <p:strVal val="visible"/>
                                      </p:to>
                                    </p:set>
                                    <p:animEffect transition="in" filter="wipe(left)">
                                      <p:cBhvr>
                                        <p:cTn id="66" dur="500"/>
                                        <p:tgtEl>
                                          <p:spTgt spid="45978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59783">
                                            <p:txEl>
                                              <p:pRg st="10" end="10"/>
                                            </p:txEl>
                                          </p:spTgt>
                                        </p:tgtEl>
                                        <p:attrNameLst>
                                          <p:attrName>style.visibility</p:attrName>
                                        </p:attrNameLst>
                                      </p:cBhvr>
                                      <p:to>
                                        <p:strVal val="visible"/>
                                      </p:to>
                                    </p:set>
                                    <p:animEffect transition="in" filter="wipe(left)">
                                      <p:cBhvr>
                                        <p:cTn id="71" dur="500"/>
                                        <p:tgtEl>
                                          <p:spTgt spid="4597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animBg="1"/>
      <p:bldP spid="459783" grpId="0" build="p"/>
      <p:bldP spid="4597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50" name="Object 2"/>
          <p:cNvGraphicFramePr>
            <a:graphicFrameLocks noChangeAspect="1"/>
          </p:cNvGraphicFramePr>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258052" name="Slide" r:id="rId4" imgW="4494240" imgH="3370320" progId="PowerPoint.Slide.8">
                  <p:embed/>
                </p:oleObj>
              </mc:Choice>
              <mc:Fallback>
                <p:oleObj name="Slide" r:id="rId4" imgW="4494240" imgH="337032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051"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Debits and Credits</a:t>
            </a:r>
          </a:p>
        </p:txBody>
      </p:sp>
      <p:sp>
        <p:nvSpPr>
          <p:cNvPr id="258053" name="Text Box 5"/>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258054" name="Text Box 6"/>
          <p:cNvSpPr txBox="1">
            <a:spLocks noChangeArrowheads="1"/>
          </p:cNvSpPr>
          <p:nvPr/>
        </p:nvSpPr>
        <p:spPr bwMode="auto">
          <a:xfrm>
            <a:off x="2819400" y="3429000"/>
            <a:ext cx="12954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$10,000</a:t>
            </a:r>
          </a:p>
        </p:txBody>
      </p:sp>
      <p:sp>
        <p:nvSpPr>
          <p:cNvPr id="258055" name="Text Box 7"/>
          <p:cNvSpPr txBox="1">
            <a:spLocks noChangeArrowheads="1"/>
          </p:cNvSpPr>
          <p:nvPr/>
        </p:nvSpPr>
        <p:spPr bwMode="auto">
          <a:xfrm>
            <a:off x="6781800" y="34290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#2</a:t>
            </a:r>
          </a:p>
        </p:txBody>
      </p:sp>
      <p:sp>
        <p:nvSpPr>
          <p:cNvPr id="258056" name="Text Box 8"/>
          <p:cNvSpPr txBox="1">
            <a:spLocks noChangeArrowheads="1"/>
          </p:cNvSpPr>
          <p:nvPr/>
        </p:nvSpPr>
        <p:spPr bwMode="auto">
          <a:xfrm>
            <a:off x="4953000" y="3429000"/>
            <a:ext cx="10668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$3,000</a:t>
            </a:r>
          </a:p>
        </p:txBody>
      </p:sp>
      <p:sp>
        <p:nvSpPr>
          <p:cNvPr id="258057" name="Text Box 9"/>
          <p:cNvSpPr txBox="1">
            <a:spLocks noChangeArrowheads="1"/>
          </p:cNvSpPr>
          <p:nvPr/>
        </p:nvSpPr>
        <p:spPr bwMode="auto">
          <a:xfrm>
            <a:off x="2743200" y="4800600"/>
            <a:ext cx="1752600" cy="396875"/>
          </a:xfrm>
          <a:prstGeom prst="rect">
            <a:avLst/>
          </a:prstGeom>
          <a:solidFill>
            <a:srgbClr val="F7F48B"/>
          </a:solidFill>
          <a:ln w="12700" cap="sq">
            <a:noFill/>
            <a:miter lim="800000"/>
            <a:headEnd type="none" w="sm" len="sm"/>
            <a:tailEnd type="none" w="sm" len="sm"/>
          </a:ln>
          <a:effectLst/>
        </p:spPr>
        <p:txBody>
          <a:bodyPr>
            <a:spAutoFit/>
          </a:bodyPr>
          <a:lstStyle/>
          <a:p>
            <a:pPr algn="l">
              <a:spcBef>
                <a:spcPct val="50000"/>
              </a:spcBef>
              <a:tabLst>
                <a:tab pos="1204913" algn="r"/>
              </a:tabLst>
            </a:pPr>
            <a:r>
              <a:rPr lang="en-US" sz="2000" b="1">
                <a:solidFill>
                  <a:srgbClr val="990000"/>
                </a:solidFill>
                <a:effectLst>
                  <a:outerShdw blurRad="38100" dist="38100" dir="2700000" algn="tl">
                    <a:srgbClr val="000000"/>
                  </a:outerShdw>
                </a:effectLst>
                <a:latin typeface="Arial" charset="0"/>
              </a:rPr>
              <a:t>	$15,000</a:t>
            </a:r>
          </a:p>
        </p:txBody>
      </p:sp>
      <p:sp>
        <p:nvSpPr>
          <p:cNvPr id="258058" name="Text Box 10"/>
          <p:cNvSpPr txBox="1">
            <a:spLocks noChangeArrowheads="1"/>
          </p:cNvSpPr>
          <p:nvPr/>
        </p:nvSpPr>
        <p:spPr bwMode="auto">
          <a:xfrm>
            <a:off x="3048000" y="3870325"/>
            <a:ext cx="10668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8,000</a:t>
            </a:r>
          </a:p>
        </p:txBody>
      </p:sp>
      <p:sp>
        <p:nvSpPr>
          <p:cNvPr id="258060" name="Text Box 12"/>
          <p:cNvSpPr txBox="1">
            <a:spLocks noChangeArrowheads="1"/>
          </p:cNvSpPr>
          <p:nvPr/>
        </p:nvSpPr>
        <p:spPr bwMode="auto">
          <a:xfrm>
            <a:off x="381000" y="48006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Balance</a:t>
            </a:r>
          </a:p>
        </p:txBody>
      </p:sp>
      <p:sp>
        <p:nvSpPr>
          <p:cNvPr id="258061" name="Text Box 13"/>
          <p:cNvSpPr txBox="1">
            <a:spLocks noChangeArrowheads="1"/>
          </p:cNvSpPr>
          <p:nvPr/>
        </p:nvSpPr>
        <p:spPr bwMode="auto">
          <a:xfrm>
            <a:off x="381000" y="34290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#1</a:t>
            </a:r>
          </a:p>
        </p:txBody>
      </p:sp>
      <p:sp>
        <p:nvSpPr>
          <p:cNvPr id="258062" name="Text Box 14"/>
          <p:cNvSpPr txBox="1">
            <a:spLocks noChangeArrowheads="1"/>
          </p:cNvSpPr>
          <p:nvPr/>
        </p:nvSpPr>
        <p:spPr bwMode="auto">
          <a:xfrm>
            <a:off x="381000" y="3870325"/>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#3</a:t>
            </a:r>
          </a:p>
        </p:txBody>
      </p:sp>
      <p:sp>
        <p:nvSpPr>
          <p:cNvPr id="258063" name="Text Box 15"/>
          <p:cNvSpPr txBox="1">
            <a:spLocks noChangeArrowheads="1"/>
          </p:cNvSpPr>
          <p:nvPr/>
        </p:nvSpPr>
        <p:spPr bwMode="auto">
          <a:xfrm>
            <a:off x="685800" y="1371600"/>
            <a:ext cx="7772400" cy="933450"/>
          </a:xfrm>
          <a:prstGeom prst="rect">
            <a:avLst/>
          </a:prstGeom>
          <a:solidFill>
            <a:schemeClr val="bg1"/>
          </a:solidFill>
          <a:ln w="28575" cap="sq">
            <a:noFill/>
            <a:miter lim="800000"/>
            <a:headEnd type="none" w="sm" len="sm"/>
            <a:tailEnd type="none" w="sm" len="sm"/>
          </a:ln>
          <a:effectLst/>
        </p:spPr>
        <p:txBody>
          <a:bodyPr>
            <a:spAutoFit/>
          </a:bodyPr>
          <a:lstStyle/>
          <a:p>
            <a:pPr marL="111125" indent="11113" algn="l">
              <a:lnSpc>
                <a:spcPct val="115000"/>
              </a:lnSpc>
              <a:spcBef>
                <a:spcPct val="10000"/>
              </a:spcBef>
              <a:buSzPct val="80000"/>
            </a:pPr>
            <a:r>
              <a:rPr lang="en-US" b="1">
                <a:latin typeface="Arial" charset="0"/>
              </a:rPr>
              <a:t>If Debit entries are </a:t>
            </a:r>
            <a:r>
              <a:rPr lang="en-US" b="1">
                <a:solidFill>
                  <a:srgbClr val="990000"/>
                </a:solidFill>
                <a:latin typeface="Arial" charset="0"/>
              </a:rPr>
              <a:t>greater than</a:t>
            </a:r>
            <a:r>
              <a:rPr lang="en-US" b="1">
                <a:latin typeface="Arial" charset="0"/>
              </a:rPr>
              <a:t> Credit entries, the account will have a debit balance.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28600" y="457200"/>
            <a:ext cx="2286000" cy="10668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7. Closing Entries</a:t>
            </a:r>
          </a:p>
        </p:txBody>
      </p:sp>
      <p:sp>
        <p:nvSpPr>
          <p:cNvPr id="420873" name="Text Box 9"/>
          <p:cNvSpPr txBox="1">
            <a:spLocks noChangeArrowheads="1"/>
          </p:cNvSpPr>
          <p:nvPr/>
        </p:nvSpPr>
        <p:spPr bwMode="auto">
          <a:xfrm>
            <a:off x="7315200" y="17526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3-37</a:t>
            </a:r>
          </a:p>
        </p:txBody>
      </p:sp>
      <p:pic>
        <p:nvPicPr>
          <p:cNvPr id="420874" name="Picture 10"/>
          <p:cNvPicPr>
            <a:picLocks noChangeAspect="1" noChangeArrowheads="1"/>
          </p:cNvPicPr>
          <p:nvPr/>
        </p:nvPicPr>
        <p:blipFill>
          <a:blip r:embed="rId3"/>
          <a:srcRect/>
          <a:stretch>
            <a:fillRect/>
          </a:stretch>
        </p:blipFill>
        <p:spPr bwMode="auto">
          <a:xfrm>
            <a:off x="2667000" y="304800"/>
            <a:ext cx="6324600" cy="6324600"/>
          </a:xfrm>
          <a:prstGeom prst="rect">
            <a:avLst/>
          </a:prstGeom>
          <a:noFill/>
          <a:ln w="12700" cap="sq">
            <a:noFill/>
            <a:miter lim="800000"/>
            <a:headEnd type="none" w="sm" len="sm"/>
            <a:tailEnd type="none" w="sm" len="sm"/>
          </a:ln>
          <a:effectLst/>
        </p:spPr>
      </p:pic>
      <p:sp>
        <p:nvSpPr>
          <p:cNvPr id="420875" name="Text Box 11"/>
          <p:cNvSpPr txBox="1">
            <a:spLocks noChangeArrowheads="1"/>
          </p:cNvSpPr>
          <p:nvPr/>
        </p:nvSpPr>
        <p:spPr bwMode="auto">
          <a:xfrm>
            <a:off x="7010400" y="9144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3-37</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8. Post-Closing Trial Balance</a:t>
            </a:r>
          </a:p>
        </p:txBody>
      </p:sp>
      <p:sp>
        <p:nvSpPr>
          <p:cNvPr id="347139" name="Text Box 3"/>
          <p:cNvSpPr txBox="1">
            <a:spLocks noChangeArrowheads="1"/>
          </p:cNvSpPr>
          <p:nvPr/>
        </p:nvSpPr>
        <p:spPr bwMode="auto">
          <a:xfrm>
            <a:off x="8305800" y="6369050"/>
            <a:ext cx="6858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a:t>
            </a:r>
            <a:endParaRPr lang="en-US" altLang="en-US" sz="1600" b="1" i="1">
              <a:solidFill>
                <a:schemeClr val="bg2"/>
              </a:solidFill>
              <a:latin typeface="Arial" charset="0"/>
            </a:endParaRPr>
          </a:p>
        </p:txBody>
      </p:sp>
      <p:pic>
        <p:nvPicPr>
          <p:cNvPr id="347145" name="Picture 9"/>
          <p:cNvPicPr>
            <a:picLocks noChangeAspect="1" noChangeArrowheads="1"/>
          </p:cNvPicPr>
          <p:nvPr/>
        </p:nvPicPr>
        <p:blipFill>
          <a:blip r:embed="rId3"/>
          <a:srcRect/>
          <a:stretch>
            <a:fillRect/>
          </a:stretch>
        </p:blipFill>
        <p:spPr bwMode="auto">
          <a:xfrm>
            <a:off x="990600" y="1260475"/>
            <a:ext cx="7086600" cy="5368925"/>
          </a:xfrm>
          <a:prstGeom prst="rect">
            <a:avLst/>
          </a:prstGeom>
          <a:noFill/>
          <a:ln w="12700" cap="sq">
            <a:noFill/>
            <a:miter lim="800000"/>
            <a:headEnd type="none" w="sm" len="sm"/>
            <a:tailEnd type="none" w="sm" len="sm"/>
          </a:ln>
          <a:effectLst/>
        </p:spPr>
      </p:pic>
      <p:sp>
        <p:nvSpPr>
          <p:cNvPr id="347144" name="Text Box 8"/>
          <p:cNvSpPr txBox="1">
            <a:spLocks noChangeArrowheads="1"/>
          </p:cNvSpPr>
          <p:nvPr/>
        </p:nvSpPr>
        <p:spPr bwMode="auto">
          <a:xfrm>
            <a:off x="7239000" y="1600200"/>
            <a:ext cx="1524000" cy="274638"/>
          </a:xfrm>
          <a:prstGeom prst="rect">
            <a:avLst/>
          </a:prstGeom>
          <a:solidFill>
            <a:schemeClr val="bg1"/>
          </a:solid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3-38</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9. Reversing Entries</a:t>
            </a:r>
          </a:p>
        </p:txBody>
      </p:sp>
      <p:sp>
        <p:nvSpPr>
          <p:cNvPr id="348163" name="Text Box 3"/>
          <p:cNvSpPr txBox="1">
            <a:spLocks noChangeArrowheads="1"/>
          </p:cNvSpPr>
          <p:nvPr/>
        </p:nvSpPr>
        <p:spPr bwMode="auto">
          <a:xfrm>
            <a:off x="5486400" y="636905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closing entries.</a:t>
            </a:r>
          </a:p>
        </p:txBody>
      </p:sp>
      <p:sp>
        <p:nvSpPr>
          <p:cNvPr id="348164" name="Text Box 4"/>
          <p:cNvSpPr txBox="1">
            <a:spLocks noChangeArrowheads="1"/>
          </p:cNvSpPr>
          <p:nvPr/>
        </p:nvSpPr>
        <p:spPr bwMode="auto">
          <a:xfrm>
            <a:off x="990600" y="1828800"/>
            <a:ext cx="7315200" cy="1920875"/>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a:solidFill>
                  <a:schemeClr val="bg2"/>
                </a:solidFill>
                <a:latin typeface="Arial" charset="0"/>
              </a:rPr>
              <a:t>After preparing the financial statements and closing the books, a company may reverse some of the adjusting entries before recording the regular transactions of the next period.  </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Accounting Cycle Summarized</a:t>
            </a:r>
          </a:p>
        </p:txBody>
      </p:sp>
      <p:sp>
        <p:nvSpPr>
          <p:cNvPr id="421891" name="Text Box 3"/>
          <p:cNvSpPr txBox="1">
            <a:spLocks noChangeArrowheads="1"/>
          </p:cNvSpPr>
          <p:nvPr/>
        </p:nvSpPr>
        <p:spPr bwMode="auto">
          <a:xfrm>
            <a:off x="5486400" y="636905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closing entries.</a:t>
            </a:r>
          </a:p>
        </p:txBody>
      </p:sp>
      <p:sp>
        <p:nvSpPr>
          <p:cNvPr id="421892" name="Text Box 4"/>
          <p:cNvSpPr txBox="1">
            <a:spLocks noChangeArrowheads="1"/>
          </p:cNvSpPr>
          <p:nvPr/>
        </p:nvSpPr>
        <p:spPr bwMode="auto">
          <a:xfrm>
            <a:off x="685800" y="1371600"/>
            <a:ext cx="8229600" cy="4481513"/>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30000"/>
              </a:spcBef>
              <a:buFontTx/>
              <a:buAutoNum type="arabicPeriod"/>
            </a:pPr>
            <a:r>
              <a:rPr lang="en-US" sz="2100">
                <a:latin typeface="Arial" charset="0"/>
              </a:rPr>
              <a:t>Enter the transactions of the period in appropriate journals.</a:t>
            </a:r>
          </a:p>
          <a:p>
            <a:pPr marL="457200" indent="-457200" algn="l">
              <a:lnSpc>
                <a:spcPct val="125000"/>
              </a:lnSpc>
              <a:spcBef>
                <a:spcPct val="30000"/>
              </a:spcBef>
              <a:buFontTx/>
              <a:buAutoNum type="arabicPeriod"/>
            </a:pPr>
            <a:r>
              <a:rPr lang="en-US" sz="2100">
                <a:latin typeface="Arial" charset="0"/>
              </a:rPr>
              <a:t>Post from the journals to the ledger (or ledgers).</a:t>
            </a:r>
          </a:p>
          <a:p>
            <a:pPr marL="457200" indent="-457200" algn="l">
              <a:lnSpc>
                <a:spcPct val="125000"/>
              </a:lnSpc>
              <a:spcBef>
                <a:spcPct val="30000"/>
              </a:spcBef>
              <a:buFontTx/>
              <a:buAutoNum type="arabicPeriod"/>
            </a:pPr>
            <a:r>
              <a:rPr lang="en-US" sz="2100">
                <a:latin typeface="Arial" charset="0"/>
              </a:rPr>
              <a:t>Take an unadjusted trial balance (trial balance).</a:t>
            </a:r>
          </a:p>
          <a:p>
            <a:pPr marL="457200" indent="-457200" algn="l">
              <a:lnSpc>
                <a:spcPct val="125000"/>
              </a:lnSpc>
              <a:spcBef>
                <a:spcPct val="30000"/>
              </a:spcBef>
              <a:buFontTx/>
              <a:buAutoNum type="arabicPeriod"/>
            </a:pPr>
            <a:r>
              <a:rPr lang="en-US" sz="2100">
                <a:latin typeface="Arial" charset="0"/>
              </a:rPr>
              <a:t>Prepare adjusting journal entries and post to the ledger(s).</a:t>
            </a:r>
          </a:p>
          <a:p>
            <a:pPr marL="457200" indent="-457200" algn="l">
              <a:lnSpc>
                <a:spcPct val="125000"/>
              </a:lnSpc>
              <a:spcBef>
                <a:spcPct val="30000"/>
              </a:spcBef>
              <a:buFontTx/>
              <a:buAutoNum type="arabicPeriod"/>
            </a:pPr>
            <a:r>
              <a:rPr lang="en-US" sz="2100">
                <a:latin typeface="Arial" charset="0"/>
              </a:rPr>
              <a:t>Take a trial balance after adjusting (adjusted trial balance).</a:t>
            </a:r>
          </a:p>
          <a:p>
            <a:pPr marL="457200" indent="-457200" algn="l">
              <a:lnSpc>
                <a:spcPct val="125000"/>
              </a:lnSpc>
              <a:spcBef>
                <a:spcPct val="30000"/>
              </a:spcBef>
              <a:buFontTx/>
              <a:buAutoNum type="arabicPeriod"/>
            </a:pPr>
            <a:r>
              <a:rPr lang="en-US" sz="2100">
                <a:latin typeface="Arial" charset="0"/>
              </a:rPr>
              <a:t>Prepare the financial statements from the second trial balance.</a:t>
            </a:r>
          </a:p>
          <a:p>
            <a:pPr marL="457200" indent="-457200" algn="l">
              <a:lnSpc>
                <a:spcPct val="125000"/>
              </a:lnSpc>
              <a:spcBef>
                <a:spcPct val="30000"/>
              </a:spcBef>
              <a:buFontTx/>
              <a:buAutoNum type="arabicPeriod"/>
            </a:pPr>
            <a:r>
              <a:rPr lang="en-US" sz="2100">
                <a:latin typeface="Arial" charset="0"/>
              </a:rPr>
              <a:t>Prepare closing journal entries and post to the ledger(s).</a:t>
            </a:r>
          </a:p>
          <a:p>
            <a:pPr marL="457200" indent="-457200" algn="l">
              <a:lnSpc>
                <a:spcPct val="125000"/>
              </a:lnSpc>
              <a:spcBef>
                <a:spcPct val="30000"/>
              </a:spcBef>
              <a:buFontTx/>
              <a:buAutoNum type="arabicPeriod"/>
            </a:pPr>
            <a:r>
              <a:rPr lang="en-US" sz="2100">
                <a:latin typeface="Arial" charset="0"/>
              </a:rPr>
              <a:t>Take a trial balance after closing (post-closing trial balance).</a:t>
            </a:r>
          </a:p>
          <a:p>
            <a:pPr marL="457200" indent="-457200" algn="l">
              <a:lnSpc>
                <a:spcPct val="125000"/>
              </a:lnSpc>
              <a:spcBef>
                <a:spcPct val="30000"/>
              </a:spcBef>
              <a:buFontTx/>
              <a:buAutoNum type="arabicPeriod"/>
            </a:pPr>
            <a:r>
              <a:rPr lang="en-US" sz="2100">
                <a:latin typeface="Arial" charset="0"/>
              </a:rPr>
              <a:t>Prepare reversing entries </a:t>
            </a:r>
            <a:r>
              <a:rPr lang="en-US" sz="2100" b="1">
                <a:latin typeface="Arial" charset="0"/>
              </a:rPr>
              <a:t>(optional) </a:t>
            </a:r>
            <a:r>
              <a:rPr lang="en-US" sz="2100">
                <a:latin typeface="Arial" charset="0"/>
              </a:rPr>
              <a:t>and post to the ledger(s).</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600" i="0">
                <a:solidFill>
                  <a:schemeClr val="bg1"/>
                </a:solidFill>
                <a:effectLst>
                  <a:outerShdw blurRad="38100" dist="38100" dir="2700000" algn="tl">
                    <a:srgbClr val="000000"/>
                  </a:outerShdw>
                </a:effectLst>
                <a:latin typeface="Arial" charset="0"/>
              </a:rPr>
              <a:t>Financial Statements of a Merchandising Company</a:t>
            </a:r>
          </a:p>
        </p:txBody>
      </p:sp>
      <p:sp>
        <p:nvSpPr>
          <p:cNvPr id="422915" name="Text Box 3"/>
          <p:cNvSpPr txBox="1">
            <a:spLocks noChangeArrowheads="1"/>
          </p:cNvSpPr>
          <p:nvPr/>
        </p:nvSpPr>
        <p:spPr bwMode="auto">
          <a:xfrm>
            <a:off x="5486400" y="640080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a:t>
            </a:r>
            <a:endParaRPr lang="en-US" altLang="en-US" sz="1600" b="1" i="1">
              <a:solidFill>
                <a:schemeClr val="bg2"/>
              </a:solidFill>
              <a:latin typeface="Arial" charset="0"/>
            </a:endParaRPr>
          </a:p>
        </p:txBody>
      </p:sp>
      <p:sp>
        <p:nvSpPr>
          <p:cNvPr id="422918" name="Text Box 6"/>
          <p:cNvSpPr txBox="1">
            <a:spLocks noChangeArrowheads="1"/>
          </p:cNvSpPr>
          <p:nvPr/>
        </p:nvSpPr>
        <p:spPr bwMode="auto">
          <a:xfrm>
            <a:off x="7315200" y="1447800"/>
            <a:ext cx="1524000" cy="274638"/>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3-39</a:t>
            </a:r>
          </a:p>
        </p:txBody>
      </p:sp>
      <p:pic>
        <p:nvPicPr>
          <p:cNvPr id="422919" name="Picture 7"/>
          <p:cNvPicPr>
            <a:picLocks noChangeAspect="1" noChangeArrowheads="1"/>
          </p:cNvPicPr>
          <p:nvPr/>
        </p:nvPicPr>
        <p:blipFill>
          <a:blip r:embed="rId3"/>
          <a:srcRect/>
          <a:stretch>
            <a:fillRect/>
          </a:stretch>
        </p:blipFill>
        <p:spPr bwMode="auto">
          <a:xfrm>
            <a:off x="1295400" y="1201738"/>
            <a:ext cx="6096000" cy="5427662"/>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600" i="0">
                <a:solidFill>
                  <a:schemeClr val="bg1"/>
                </a:solidFill>
                <a:effectLst>
                  <a:outerShdw blurRad="38100" dist="38100" dir="2700000" algn="tl">
                    <a:srgbClr val="000000"/>
                  </a:outerShdw>
                </a:effectLst>
                <a:latin typeface="Arial" charset="0"/>
              </a:rPr>
              <a:t>Financial Statements of a Merchandising Company</a:t>
            </a:r>
          </a:p>
        </p:txBody>
      </p:sp>
      <p:sp>
        <p:nvSpPr>
          <p:cNvPr id="423939" name="Text Box 3"/>
          <p:cNvSpPr txBox="1">
            <a:spLocks noChangeArrowheads="1"/>
          </p:cNvSpPr>
          <p:nvPr/>
        </p:nvSpPr>
        <p:spPr bwMode="auto">
          <a:xfrm>
            <a:off x="5486400" y="640080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a:t>
            </a:r>
            <a:endParaRPr lang="en-US" altLang="en-US" sz="1600" b="1" i="1">
              <a:solidFill>
                <a:schemeClr val="bg2"/>
              </a:solidFill>
              <a:latin typeface="Arial" charset="0"/>
            </a:endParaRPr>
          </a:p>
        </p:txBody>
      </p:sp>
      <p:sp>
        <p:nvSpPr>
          <p:cNvPr id="423941" name="Text Box 5"/>
          <p:cNvSpPr txBox="1">
            <a:spLocks noChangeArrowheads="1"/>
          </p:cNvSpPr>
          <p:nvPr/>
        </p:nvSpPr>
        <p:spPr bwMode="auto">
          <a:xfrm>
            <a:off x="7162800" y="1447800"/>
            <a:ext cx="1524000" cy="274638"/>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800000"/>
                </a:solidFill>
                <a:latin typeface="Arial" charset="0"/>
              </a:rPr>
              <a:t>Illustration 3-40</a:t>
            </a:r>
          </a:p>
        </p:txBody>
      </p:sp>
      <p:pic>
        <p:nvPicPr>
          <p:cNvPr id="423943" name="Picture 7"/>
          <p:cNvPicPr>
            <a:picLocks noChangeAspect="1" noChangeArrowheads="1"/>
          </p:cNvPicPr>
          <p:nvPr/>
        </p:nvPicPr>
        <p:blipFill>
          <a:blip r:embed="rId3"/>
          <a:srcRect/>
          <a:stretch>
            <a:fillRect/>
          </a:stretch>
        </p:blipFill>
        <p:spPr bwMode="auto">
          <a:xfrm>
            <a:off x="604838" y="1752600"/>
            <a:ext cx="8081962" cy="2332038"/>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7" name="Picture 7"/>
          <p:cNvPicPr>
            <a:picLocks noChangeAspect="1" noChangeArrowheads="1"/>
          </p:cNvPicPr>
          <p:nvPr/>
        </p:nvPicPr>
        <p:blipFill>
          <a:blip r:embed="rId3"/>
          <a:srcRect/>
          <a:stretch>
            <a:fillRect/>
          </a:stretch>
        </p:blipFill>
        <p:spPr bwMode="auto">
          <a:xfrm>
            <a:off x="3657600" y="609600"/>
            <a:ext cx="5264150" cy="5638800"/>
          </a:xfrm>
          <a:prstGeom prst="rect">
            <a:avLst/>
          </a:prstGeom>
          <a:noFill/>
          <a:ln w="12700" cap="sq">
            <a:noFill/>
            <a:miter lim="800000"/>
            <a:headEnd type="none" w="sm" len="sm"/>
            <a:tailEnd type="none" w="sm" len="sm"/>
          </a:ln>
          <a:effectLst/>
        </p:spPr>
      </p:pic>
      <p:sp>
        <p:nvSpPr>
          <p:cNvPr id="424962" name="Rectangle 2"/>
          <p:cNvSpPr>
            <a:spLocks noGrp="1" noChangeArrowheads="1"/>
          </p:cNvSpPr>
          <p:nvPr>
            <p:ph type="title"/>
          </p:nvPr>
        </p:nvSpPr>
        <p:spPr>
          <a:xfrm>
            <a:off x="381000" y="457200"/>
            <a:ext cx="3048000" cy="1828800"/>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sz="2800" i="0">
                <a:solidFill>
                  <a:schemeClr val="bg1"/>
                </a:solidFill>
                <a:effectLst>
                  <a:outerShdw blurRad="38100" dist="38100" dir="2700000" algn="tl">
                    <a:srgbClr val="000000"/>
                  </a:outerShdw>
                </a:effectLst>
                <a:latin typeface="Arial" charset="0"/>
              </a:rPr>
              <a:t>Financial Statements of a Merchandising Company</a:t>
            </a:r>
          </a:p>
        </p:txBody>
      </p:sp>
      <p:sp>
        <p:nvSpPr>
          <p:cNvPr id="424963" name="Text Box 3"/>
          <p:cNvSpPr txBox="1">
            <a:spLocks noChangeArrowheads="1"/>
          </p:cNvSpPr>
          <p:nvPr/>
        </p:nvSpPr>
        <p:spPr bwMode="auto">
          <a:xfrm>
            <a:off x="5486400" y="6400800"/>
            <a:ext cx="3505200" cy="33655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600" b="1" i="1">
                <a:solidFill>
                  <a:schemeClr val="bg2"/>
                </a:solidFill>
                <a:latin typeface="Arial" charset="0"/>
              </a:rPr>
              <a:t>LO 7</a:t>
            </a:r>
            <a:endParaRPr lang="en-US" altLang="en-US" sz="1600" b="1" i="1">
              <a:solidFill>
                <a:schemeClr val="bg2"/>
              </a:solidFill>
              <a:latin typeface="Arial" charset="0"/>
            </a:endParaRPr>
          </a:p>
        </p:txBody>
      </p:sp>
      <p:sp>
        <p:nvSpPr>
          <p:cNvPr id="424964" name="Text Box 4"/>
          <p:cNvSpPr txBox="1">
            <a:spLocks noChangeArrowheads="1"/>
          </p:cNvSpPr>
          <p:nvPr/>
        </p:nvSpPr>
        <p:spPr bwMode="auto">
          <a:xfrm>
            <a:off x="1981200" y="5897563"/>
            <a:ext cx="1524000" cy="274637"/>
          </a:xfrm>
          <a:prstGeom prst="rect">
            <a:avLst/>
          </a:prstGeom>
          <a:noFill/>
          <a:ln w="19050" algn="ctr">
            <a:noFill/>
            <a:miter lim="800000"/>
            <a:headEnd/>
            <a:tailEnd/>
          </a:ln>
          <a:effectLst/>
        </p:spPr>
        <p:txBody>
          <a:bodyPr>
            <a:spAutoFit/>
          </a:bodyPr>
          <a:lstStyle/>
          <a:p>
            <a:pPr>
              <a:spcBef>
                <a:spcPct val="50000"/>
              </a:spcBef>
            </a:pPr>
            <a:r>
              <a:rPr lang="en-US" sz="1200" b="1">
                <a:solidFill>
                  <a:srgbClr val="800000"/>
                </a:solidFill>
                <a:latin typeface="Arial" charset="0"/>
              </a:rPr>
              <a:t>Illustration 3-41</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571395" name="Rectangle 3"/>
          <p:cNvSpPr>
            <a:spLocks noChangeArrowheads="1"/>
          </p:cNvSpPr>
          <p:nvPr/>
        </p:nvSpPr>
        <p:spPr bwMode="auto">
          <a:xfrm>
            <a:off x="457200" y="1933575"/>
            <a:ext cx="8229600" cy="4030663"/>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International companies use the same set of procedures and records to keep track of transaction data. Thus, the material in Chapter 3 is the same under both GAAP and IFRS.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Transaction analysis is the same under IFRS and GAAP but, as you will see in later chapters, different standards sometimes impact how transactions are recorded.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Rules for accounting for specific events sometimes differ across countries. For example, European companies rely less on historical cost and more on fair value than U.S. companies. Despite the differences, the double-entry accounting system is the basis of accounting systems worldwide.</a:t>
            </a:r>
          </a:p>
        </p:txBody>
      </p:sp>
      <p:pic>
        <p:nvPicPr>
          <p:cNvPr id="571396"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573443" name="Rectangle 3"/>
          <p:cNvSpPr>
            <a:spLocks noChangeArrowheads="1"/>
          </p:cNvSpPr>
          <p:nvPr/>
        </p:nvSpPr>
        <p:spPr bwMode="auto">
          <a:xfrm>
            <a:off x="457200" y="1933575"/>
            <a:ext cx="8229600" cy="436245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Both the IASB and FASB go beyond the basic definitions provided in this textbook for the key elements of financial statements, that is, assets, liabilities, equity, revenues, and expenses. </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A trial balance under IFRS follows the same format as shown in the textbook.</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Internal controls are a system of checks and balances designed to prevent and detect fraud and errors.  While most companies have these systems in place, many have never completely documented them nor had an independent auditor attest to their effectiveness. Both of these actions are required under SOX. Enhanced internal control standards apply only to large public companies listed on U.S. exchanges.</a:t>
            </a:r>
          </a:p>
        </p:txBody>
      </p:sp>
      <p:pic>
        <p:nvPicPr>
          <p:cNvPr id="573444"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533400" y="1981200"/>
            <a:ext cx="8077200" cy="2422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a:latin typeface="Arial" charset="0"/>
              </a:rPr>
              <a:t>Information in a company’s first IFRS statements must:</a:t>
            </a:r>
          </a:p>
          <a:p>
            <a:pPr marL="685800" lvl="1" indent="-457200" algn="l">
              <a:lnSpc>
                <a:spcPct val="125000"/>
              </a:lnSpc>
              <a:spcBef>
                <a:spcPct val="35000"/>
              </a:spcBef>
              <a:buFontTx/>
              <a:buAutoNum type="alphaLcPeriod"/>
            </a:pPr>
            <a:r>
              <a:rPr lang="en-US" sz="2000">
                <a:latin typeface="Arial" charset="0"/>
              </a:rPr>
              <a:t>have a cost that does not exceed the benefits.</a:t>
            </a:r>
          </a:p>
          <a:p>
            <a:pPr marL="685800" lvl="1" indent="-457200" algn="l">
              <a:lnSpc>
                <a:spcPct val="125000"/>
              </a:lnSpc>
              <a:spcBef>
                <a:spcPct val="35000"/>
              </a:spcBef>
              <a:buFontTx/>
              <a:buAutoNum type="alphaLcPeriod"/>
            </a:pPr>
            <a:r>
              <a:rPr lang="en-US" sz="2000">
                <a:latin typeface="Arial" charset="0"/>
              </a:rPr>
              <a:t>be transparent.</a:t>
            </a:r>
          </a:p>
          <a:p>
            <a:pPr marL="685800" lvl="1" indent="-457200" algn="l">
              <a:lnSpc>
                <a:spcPct val="125000"/>
              </a:lnSpc>
              <a:spcBef>
                <a:spcPct val="35000"/>
              </a:spcBef>
              <a:buFontTx/>
              <a:buAutoNum type="alphaLcPeriod"/>
            </a:pPr>
            <a:r>
              <a:rPr lang="en-US" sz="2000">
                <a:latin typeface="Arial" charset="0"/>
              </a:rPr>
              <a:t>provide a suitable starting point.</a:t>
            </a:r>
          </a:p>
          <a:p>
            <a:pPr marL="685800" lvl="1" indent="-457200" algn="l">
              <a:lnSpc>
                <a:spcPct val="125000"/>
              </a:lnSpc>
              <a:spcBef>
                <a:spcPct val="35000"/>
              </a:spcBef>
              <a:buFontTx/>
              <a:buAutoNum type="alphaLcPeriod"/>
            </a:pPr>
            <a:r>
              <a:rPr lang="en-US" sz="2000">
                <a:latin typeface="Arial" charset="0"/>
              </a:rPr>
              <a:t>All the above.</a:t>
            </a:r>
          </a:p>
        </p:txBody>
      </p:sp>
      <p:sp>
        <p:nvSpPr>
          <p:cNvPr id="58163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8163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81637" name="Oval 5"/>
          <p:cNvSpPr>
            <a:spLocks noChangeArrowheads="1"/>
          </p:cNvSpPr>
          <p:nvPr/>
        </p:nvSpPr>
        <p:spPr bwMode="auto">
          <a:xfrm>
            <a:off x="739775" y="39751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581638"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81639"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7"/>
                                        </p:tgtEl>
                                        <p:attrNameLst>
                                          <p:attrName>style.visibility</p:attrName>
                                        </p:attrNameLst>
                                      </p:cBhvr>
                                      <p:to>
                                        <p:strVal val="visible"/>
                                      </p:to>
                                    </p:set>
                                    <p:animEffect transition="in" filter="wipe(left)">
                                      <p:cBhvr>
                                        <p:cTn id="7" dur="500"/>
                                        <p:tgtEl>
                                          <p:spTgt spid="581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306" name="Object 2"/>
          <p:cNvGraphicFramePr>
            <a:graphicFrameLocks noChangeAspect="1"/>
          </p:cNvGraphicFramePr>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482308" name="Slide" r:id="rId4" imgW="4494240" imgH="3370320" progId="PowerPoint.Slide.8">
                  <p:embed/>
                </p:oleObj>
              </mc:Choice>
              <mc:Fallback>
                <p:oleObj name="Slide" r:id="rId4" imgW="4494240" imgH="337032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2307" name="Rectangle 3"/>
          <p:cNvSpPr>
            <a:spLocks noGrp="1" noChangeArrowheads="1"/>
          </p:cNvSpPr>
          <p:nvPr>
            <p:ph type="title"/>
          </p:nvPr>
        </p:nvSpPr>
        <p:spPr>
          <a:xfrm>
            <a:off x="457200" y="457200"/>
            <a:ext cx="8229600" cy="560388"/>
          </a:xfrm>
          <a:solidFill>
            <a:srgbClr val="0066FF"/>
          </a:solidFill>
          <a:ln w="12700" cap="flat" algn="ctr">
            <a:solidFill>
              <a:schemeClr val="tx1"/>
            </a:solidFill>
          </a:ln>
          <a:effectLst>
            <a:outerShdw dist="107763" dir="2700000" algn="ctr" rotWithShape="0">
              <a:schemeClr val="bg2"/>
            </a:outerShdw>
          </a:effectLst>
        </p:spPr>
        <p:txBody>
          <a:bodyPr lIns="90488" tIns="44450" rIns="90488" bIns="44450" anchor="t"/>
          <a:lstStyle/>
          <a:p>
            <a:r>
              <a:rPr lang="en-US" i="0">
                <a:solidFill>
                  <a:schemeClr val="bg1"/>
                </a:solidFill>
                <a:effectLst>
                  <a:outerShdw blurRad="38100" dist="38100" dir="2700000" algn="tl">
                    <a:srgbClr val="000000"/>
                  </a:outerShdw>
                </a:effectLst>
                <a:latin typeface="Arial" charset="0"/>
              </a:rPr>
              <a:t>Debits and Credits</a:t>
            </a:r>
          </a:p>
        </p:txBody>
      </p:sp>
      <p:sp>
        <p:nvSpPr>
          <p:cNvPr id="482308" name="Text Box 4"/>
          <p:cNvSpPr txBox="1">
            <a:spLocks noChangeArrowheads="1"/>
          </p:cNvSpPr>
          <p:nvPr/>
        </p:nvSpPr>
        <p:spPr bwMode="auto">
          <a:xfrm>
            <a:off x="685800" y="1371600"/>
            <a:ext cx="7772400" cy="933450"/>
          </a:xfrm>
          <a:prstGeom prst="rect">
            <a:avLst/>
          </a:prstGeom>
          <a:solidFill>
            <a:schemeClr val="bg1"/>
          </a:solidFill>
          <a:ln w="28575" cap="sq" algn="ctr">
            <a:noFill/>
            <a:miter lim="800000"/>
            <a:headEnd type="none" w="sm" len="sm"/>
            <a:tailEnd type="none" w="sm" len="sm"/>
          </a:ln>
          <a:effectLst/>
        </p:spPr>
        <p:txBody>
          <a:bodyPr>
            <a:spAutoFit/>
          </a:bodyPr>
          <a:lstStyle/>
          <a:p>
            <a:pPr marL="111125" indent="11113" algn="l">
              <a:lnSpc>
                <a:spcPct val="115000"/>
              </a:lnSpc>
              <a:spcBef>
                <a:spcPct val="10000"/>
              </a:spcBef>
              <a:buSzPct val="80000"/>
            </a:pPr>
            <a:r>
              <a:rPr lang="en-US" b="1">
                <a:latin typeface="Arial" charset="0"/>
              </a:rPr>
              <a:t>If Credit entries are </a:t>
            </a:r>
            <a:r>
              <a:rPr lang="en-US" b="1">
                <a:solidFill>
                  <a:srgbClr val="800000"/>
                </a:solidFill>
                <a:latin typeface="Arial" charset="0"/>
              </a:rPr>
              <a:t>greater than</a:t>
            </a:r>
            <a:r>
              <a:rPr lang="en-US" b="1">
                <a:latin typeface="Arial" charset="0"/>
              </a:rPr>
              <a:t> Debit entries, the account will have a credit balance.</a:t>
            </a:r>
          </a:p>
        </p:txBody>
      </p:sp>
      <p:sp>
        <p:nvSpPr>
          <p:cNvPr id="482309" name="Text Box 5"/>
          <p:cNvSpPr txBox="1">
            <a:spLocks noChangeArrowheads="1"/>
          </p:cNvSpPr>
          <p:nvPr/>
        </p:nvSpPr>
        <p:spPr bwMode="auto">
          <a:xfrm>
            <a:off x="4800600" y="6369050"/>
            <a:ext cx="4191000" cy="304800"/>
          </a:xfrm>
          <a:prstGeom prst="rect">
            <a:avLst/>
          </a:prstGeom>
          <a:solidFill>
            <a:schemeClr val="bg1"/>
          </a:solidFill>
          <a:ln w="19050" algn="ctr">
            <a:noFill/>
            <a:miter lim="800000"/>
            <a:headEnd/>
            <a:tailEnd/>
          </a:ln>
          <a:effectLst/>
        </p:spPr>
        <p:txBody>
          <a:bodyPr>
            <a:spAutoFit/>
          </a:bodyPr>
          <a:lstStyle/>
          <a:p>
            <a:pPr algn="r">
              <a:spcBef>
                <a:spcPct val="50000"/>
              </a:spcBef>
            </a:pPr>
            <a:r>
              <a:rPr lang="en-US" sz="1400" b="1" i="1">
                <a:solidFill>
                  <a:schemeClr val="bg2"/>
                </a:solidFill>
                <a:latin typeface="Arial" charset="0"/>
              </a:rPr>
              <a:t>LO 2  Explain double-entry rules.</a:t>
            </a:r>
          </a:p>
        </p:txBody>
      </p:sp>
      <p:sp>
        <p:nvSpPr>
          <p:cNvPr id="482310" name="Text Box 6"/>
          <p:cNvSpPr txBox="1">
            <a:spLocks noChangeArrowheads="1"/>
          </p:cNvSpPr>
          <p:nvPr/>
        </p:nvSpPr>
        <p:spPr bwMode="auto">
          <a:xfrm>
            <a:off x="2819400" y="3429000"/>
            <a:ext cx="12954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$10,000</a:t>
            </a:r>
          </a:p>
        </p:txBody>
      </p:sp>
      <p:sp>
        <p:nvSpPr>
          <p:cNvPr id="482311" name="Text Box 7"/>
          <p:cNvSpPr txBox="1">
            <a:spLocks noChangeArrowheads="1"/>
          </p:cNvSpPr>
          <p:nvPr/>
        </p:nvSpPr>
        <p:spPr bwMode="auto">
          <a:xfrm>
            <a:off x="6781800" y="34290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#2</a:t>
            </a:r>
          </a:p>
        </p:txBody>
      </p:sp>
      <p:sp>
        <p:nvSpPr>
          <p:cNvPr id="482312" name="Text Box 8"/>
          <p:cNvSpPr txBox="1">
            <a:spLocks noChangeArrowheads="1"/>
          </p:cNvSpPr>
          <p:nvPr/>
        </p:nvSpPr>
        <p:spPr bwMode="auto">
          <a:xfrm>
            <a:off x="4953000" y="3429000"/>
            <a:ext cx="10668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$3,000</a:t>
            </a:r>
          </a:p>
        </p:txBody>
      </p:sp>
      <p:sp>
        <p:nvSpPr>
          <p:cNvPr id="482313" name="Text Box 9"/>
          <p:cNvSpPr txBox="1">
            <a:spLocks noChangeArrowheads="1"/>
          </p:cNvSpPr>
          <p:nvPr/>
        </p:nvSpPr>
        <p:spPr bwMode="auto">
          <a:xfrm>
            <a:off x="4572000" y="4800600"/>
            <a:ext cx="1752600" cy="396875"/>
          </a:xfrm>
          <a:prstGeom prst="rect">
            <a:avLst/>
          </a:prstGeom>
          <a:solidFill>
            <a:srgbClr val="F7F48B"/>
          </a:solidFill>
          <a:ln w="12700" cap="sq">
            <a:noFill/>
            <a:miter lim="800000"/>
            <a:headEnd type="none" w="sm" len="sm"/>
            <a:tailEnd type="none" w="sm" len="sm"/>
          </a:ln>
          <a:effectLst/>
        </p:spPr>
        <p:txBody>
          <a:bodyPr>
            <a:spAutoFit/>
          </a:bodyPr>
          <a:lstStyle/>
          <a:p>
            <a:pPr algn="l">
              <a:spcBef>
                <a:spcPct val="50000"/>
              </a:spcBef>
              <a:tabLst>
                <a:tab pos="1204913" algn="r"/>
              </a:tabLst>
            </a:pPr>
            <a:r>
              <a:rPr lang="en-US" sz="2000" b="1">
                <a:solidFill>
                  <a:srgbClr val="990000"/>
                </a:solidFill>
                <a:effectLst>
                  <a:outerShdw blurRad="38100" dist="38100" dir="2700000" algn="tl">
                    <a:srgbClr val="000000"/>
                  </a:outerShdw>
                </a:effectLst>
                <a:latin typeface="Arial" charset="0"/>
              </a:rPr>
              <a:t>	$1,000</a:t>
            </a:r>
          </a:p>
        </p:txBody>
      </p:sp>
      <p:sp>
        <p:nvSpPr>
          <p:cNvPr id="482314" name="Text Box 10"/>
          <p:cNvSpPr txBox="1">
            <a:spLocks noChangeArrowheads="1"/>
          </p:cNvSpPr>
          <p:nvPr/>
        </p:nvSpPr>
        <p:spPr bwMode="auto">
          <a:xfrm>
            <a:off x="4953000" y="3870325"/>
            <a:ext cx="1066800" cy="396875"/>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000" b="1">
                <a:latin typeface="Arial" charset="0"/>
              </a:rPr>
              <a:t>8,000</a:t>
            </a:r>
          </a:p>
        </p:txBody>
      </p:sp>
      <p:sp>
        <p:nvSpPr>
          <p:cNvPr id="482315" name="Text Box 11"/>
          <p:cNvSpPr txBox="1">
            <a:spLocks noChangeArrowheads="1"/>
          </p:cNvSpPr>
          <p:nvPr/>
        </p:nvSpPr>
        <p:spPr bwMode="auto">
          <a:xfrm>
            <a:off x="6781800" y="3870325"/>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#3</a:t>
            </a:r>
          </a:p>
        </p:txBody>
      </p:sp>
      <p:sp>
        <p:nvSpPr>
          <p:cNvPr id="482316" name="Text Box 12"/>
          <p:cNvSpPr txBox="1">
            <a:spLocks noChangeArrowheads="1"/>
          </p:cNvSpPr>
          <p:nvPr/>
        </p:nvSpPr>
        <p:spPr bwMode="auto">
          <a:xfrm>
            <a:off x="381000" y="48006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Balance</a:t>
            </a:r>
          </a:p>
        </p:txBody>
      </p:sp>
      <p:sp>
        <p:nvSpPr>
          <p:cNvPr id="482317" name="Text Box 13"/>
          <p:cNvSpPr txBox="1">
            <a:spLocks noChangeArrowheads="1"/>
          </p:cNvSpPr>
          <p:nvPr/>
        </p:nvSpPr>
        <p:spPr bwMode="auto">
          <a:xfrm>
            <a:off x="381000" y="3429000"/>
            <a:ext cx="2209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latin typeface="Arial" charset="0"/>
              </a:rPr>
              <a:t>Transaction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13"/>
                                        </p:tgtEl>
                                        <p:attrNameLst>
                                          <p:attrName>style.visibility</p:attrName>
                                        </p:attrNameLst>
                                      </p:cBhvr>
                                      <p:to>
                                        <p:strVal val="visible"/>
                                      </p:to>
                                    </p:set>
                                    <p:animEffect transition="in" filter="wipe(left)">
                                      <p:cBhvr>
                                        <p:cTn id="7" dur="500"/>
                                        <p:tgtEl>
                                          <p:spTgt spid="48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3"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533400" y="1981200"/>
            <a:ext cx="8077200" cy="2803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a:latin typeface="Arial" charset="0"/>
              </a:rPr>
              <a:t>The transition date is the date:</a:t>
            </a:r>
          </a:p>
          <a:p>
            <a:pPr marL="685800" lvl="1" indent="-457200" algn="l">
              <a:lnSpc>
                <a:spcPct val="125000"/>
              </a:lnSpc>
              <a:spcBef>
                <a:spcPct val="35000"/>
              </a:spcBef>
              <a:buFontTx/>
              <a:buAutoNum type="alphaLcPeriod"/>
            </a:pPr>
            <a:r>
              <a:rPr lang="en-US" sz="2000">
                <a:latin typeface="Arial" charset="0"/>
              </a:rPr>
              <a:t>when a company no longer reports under its national standards.</a:t>
            </a:r>
          </a:p>
          <a:p>
            <a:pPr marL="685800" lvl="1" indent="-457200" algn="l">
              <a:lnSpc>
                <a:spcPct val="125000"/>
              </a:lnSpc>
              <a:spcBef>
                <a:spcPct val="35000"/>
              </a:spcBef>
              <a:buFontTx/>
              <a:buAutoNum type="alphaLcPeriod"/>
            </a:pPr>
            <a:r>
              <a:rPr lang="en-US" sz="2000">
                <a:latin typeface="Arial" charset="0"/>
              </a:rPr>
              <a:t>when the company issues its most recent financial statement under IFRS.</a:t>
            </a:r>
          </a:p>
          <a:p>
            <a:pPr marL="685800" lvl="1" indent="-457200" algn="l">
              <a:lnSpc>
                <a:spcPct val="125000"/>
              </a:lnSpc>
              <a:spcBef>
                <a:spcPct val="35000"/>
              </a:spcBef>
              <a:buFontTx/>
              <a:buAutoNum type="alphaLcPeriod"/>
            </a:pPr>
            <a:r>
              <a:rPr lang="en-US" sz="2000">
                <a:latin typeface="Arial" charset="0"/>
              </a:rPr>
              <a:t>three years prior to the reporting date.</a:t>
            </a:r>
          </a:p>
          <a:p>
            <a:pPr marL="685800" lvl="1" indent="-457200" algn="l">
              <a:lnSpc>
                <a:spcPct val="125000"/>
              </a:lnSpc>
              <a:spcBef>
                <a:spcPct val="35000"/>
              </a:spcBef>
              <a:buFontTx/>
              <a:buAutoNum type="alphaLcPeriod"/>
            </a:pPr>
            <a:r>
              <a:rPr lang="en-US" sz="2000">
                <a:latin typeface="Arial" charset="0"/>
              </a:rPr>
              <a:t>None of the above.</a:t>
            </a:r>
          </a:p>
        </p:txBody>
      </p:sp>
      <p:sp>
        <p:nvSpPr>
          <p:cNvPr id="58368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8368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583685" name="Picture 5"/>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83686" name="Oval 6"/>
          <p:cNvSpPr>
            <a:spLocks noChangeArrowheads="1"/>
          </p:cNvSpPr>
          <p:nvPr/>
        </p:nvSpPr>
        <p:spPr bwMode="auto">
          <a:xfrm>
            <a:off x="739775" y="4359275"/>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83687"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6"/>
                                        </p:tgtEl>
                                        <p:attrNameLst>
                                          <p:attrName>style.visibility</p:attrName>
                                        </p:attrNameLst>
                                      </p:cBhvr>
                                      <p:to>
                                        <p:strVal val="visible"/>
                                      </p:to>
                                    </p:set>
                                    <p:animEffect transition="in" filter="wipe(left)">
                                      <p:cBhvr>
                                        <p:cTn id="7" dur="500"/>
                                        <p:tgtEl>
                                          <p:spTgt spid="583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6"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533400" y="1981200"/>
            <a:ext cx="8077200" cy="2803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a:latin typeface="Arial" charset="0"/>
              </a:rPr>
              <a:t>When converting to IFRS, a company must:</a:t>
            </a:r>
          </a:p>
          <a:p>
            <a:pPr marL="685800" lvl="1" indent="-457200" algn="l">
              <a:lnSpc>
                <a:spcPct val="125000"/>
              </a:lnSpc>
              <a:spcBef>
                <a:spcPct val="35000"/>
              </a:spcBef>
              <a:buFontTx/>
              <a:buAutoNum type="alphaLcPeriod"/>
            </a:pPr>
            <a:r>
              <a:rPr lang="en-US" sz="2000">
                <a:latin typeface="Arial" charset="0"/>
              </a:rPr>
              <a:t>recast previously issued financial statements in accordance with IFRS.</a:t>
            </a:r>
          </a:p>
          <a:p>
            <a:pPr marL="685800" lvl="1" indent="-457200" algn="l">
              <a:lnSpc>
                <a:spcPct val="125000"/>
              </a:lnSpc>
              <a:spcBef>
                <a:spcPct val="35000"/>
              </a:spcBef>
              <a:buFontTx/>
              <a:buAutoNum type="alphaLcPeriod"/>
            </a:pPr>
            <a:r>
              <a:rPr lang="en-US" sz="2000">
                <a:latin typeface="Arial" charset="0"/>
              </a:rPr>
              <a:t>use GAAP in the reporting period but subsequently use IFRS.</a:t>
            </a:r>
          </a:p>
          <a:p>
            <a:pPr marL="685800" lvl="1" indent="-457200" algn="l">
              <a:lnSpc>
                <a:spcPct val="125000"/>
              </a:lnSpc>
              <a:spcBef>
                <a:spcPct val="35000"/>
              </a:spcBef>
              <a:buFontTx/>
              <a:buAutoNum type="alphaLcPeriod"/>
            </a:pPr>
            <a:r>
              <a:rPr lang="en-US" sz="2000">
                <a:latin typeface="Arial" charset="0"/>
              </a:rPr>
              <a:t>prepare at least three years of comparative statements.</a:t>
            </a:r>
          </a:p>
          <a:p>
            <a:pPr marL="685800" lvl="1" indent="-457200" algn="l">
              <a:lnSpc>
                <a:spcPct val="125000"/>
              </a:lnSpc>
              <a:spcBef>
                <a:spcPct val="35000"/>
              </a:spcBef>
              <a:buFontTx/>
              <a:buAutoNum type="alphaLcPeriod"/>
            </a:pPr>
            <a:r>
              <a:rPr lang="en-US" sz="2000">
                <a:latin typeface="Arial" charset="0"/>
              </a:rPr>
              <a:t>use GAAP in the transition year but IFRS in the reporting year.</a:t>
            </a:r>
          </a:p>
        </p:txBody>
      </p:sp>
      <p:sp>
        <p:nvSpPr>
          <p:cNvPr id="585731"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8573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85733" name="Oval 5"/>
          <p:cNvSpPr>
            <a:spLocks noChangeArrowheads="1"/>
          </p:cNvSpPr>
          <p:nvPr/>
        </p:nvSpPr>
        <p:spPr bwMode="auto">
          <a:xfrm>
            <a:off x="739775" y="25146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585734"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85735"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5733"/>
                                        </p:tgtEl>
                                        <p:attrNameLst>
                                          <p:attrName>style.visibility</p:attrName>
                                        </p:attrNameLst>
                                      </p:cBhvr>
                                      <p:to>
                                        <p:strVal val="visible"/>
                                      </p:to>
                                    </p:set>
                                    <p:animEffect transition="in" filter="wipe(left)">
                                      <p:cBhvr>
                                        <p:cTn id="7" dur="500"/>
                                        <p:tgtEl>
                                          <p:spTgt spid="58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6238</TotalTime>
  <Pages>43</Pages>
  <Words>3792</Words>
  <Application>Microsoft Office PowerPoint</Application>
  <PresentationFormat>On-screen Show (4:3)</PresentationFormat>
  <Paragraphs>860</Paragraphs>
  <Slides>91</Slides>
  <Notes>91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movnglnc</vt:lpstr>
      <vt:lpstr>Slide</vt:lpstr>
      <vt:lpstr>PowerPoint Presentation</vt:lpstr>
      <vt:lpstr>Learning Objectives</vt:lpstr>
      <vt:lpstr>Accounting Information System</vt:lpstr>
      <vt:lpstr>Accounting Information System</vt:lpstr>
      <vt:lpstr>Accounting Information System</vt:lpstr>
      <vt:lpstr>Accounting Information System</vt:lpstr>
      <vt:lpstr>Debits and Credits</vt:lpstr>
      <vt:lpstr>Debits and Credits</vt:lpstr>
      <vt:lpstr>Debits and Credits</vt:lpstr>
      <vt:lpstr>Debits and Credits Summary</vt:lpstr>
      <vt:lpstr>Debits and Credits Summary</vt:lpstr>
      <vt:lpstr>The Accounting Equation</vt:lpstr>
      <vt:lpstr>Double-Entry System Illustration</vt:lpstr>
      <vt:lpstr>Double-Entry System Illustration</vt:lpstr>
      <vt:lpstr>Double-Entry System Illustration</vt:lpstr>
      <vt:lpstr>Double-Entry System Illustration</vt:lpstr>
      <vt:lpstr>Double-Entry System Illustration</vt:lpstr>
      <vt:lpstr>Double-Entry System Illustration</vt:lpstr>
      <vt:lpstr>Double-Entry System Illustration</vt:lpstr>
      <vt:lpstr>Double-Entry System Illustration</vt:lpstr>
      <vt:lpstr>Financial Statements and Ownership Structure</vt:lpstr>
      <vt:lpstr>Financial Statements and Ownership Structure</vt:lpstr>
      <vt:lpstr>The Accounting Cycle</vt:lpstr>
      <vt:lpstr>Identify and Recording Transactions</vt:lpstr>
      <vt:lpstr>1. Journalizing</vt:lpstr>
      <vt:lpstr>2. Posting</vt:lpstr>
      <vt:lpstr>2. Posting</vt:lpstr>
      <vt:lpstr>2. Posting</vt:lpstr>
      <vt:lpstr>2. Posting</vt:lpstr>
      <vt:lpstr>2. Posting</vt:lpstr>
      <vt:lpstr>2. Posting</vt:lpstr>
      <vt:lpstr>2. Posting</vt:lpstr>
      <vt:lpstr>2. Posting</vt:lpstr>
      <vt:lpstr>2. Posting</vt:lpstr>
      <vt:lpstr>2. Posting</vt:lpstr>
      <vt:lpstr>2. Posting</vt:lpstr>
      <vt:lpstr>2. Posting</vt:lpstr>
      <vt:lpstr>2. Posting</vt:lpstr>
      <vt:lpstr>3. Trial Balance</vt:lpstr>
      <vt:lpstr>4. Adjusting Entries</vt:lpstr>
      <vt:lpstr>Types of Adjusting Entries</vt:lpstr>
      <vt:lpstr>Adjusting Entries for Deferrals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“Prepaid Expenses”</vt:lpstr>
      <vt:lpstr>Adjusting Entries for “Unearned Revenues”</vt:lpstr>
      <vt:lpstr>Adjusting Entries for “Unearned Revenues”</vt:lpstr>
      <vt:lpstr>Adjusting Entries for “Unearned Revenues”</vt:lpstr>
      <vt:lpstr>Adjusting Entries for “Unearned Revenues”</vt:lpstr>
      <vt:lpstr>Adjusting Entries for “Unearned Revenues”</vt:lpstr>
      <vt:lpstr>Adjusting Entries for Accruals</vt:lpstr>
      <vt:lpstr>Adjusting Entries for “Accrued Revenues”</vt:lpstr>
      <vt:lpstr>Adjusting Entries for “Accrued Revenues”</vt:lpstr>
      <vt:lpstr>Adjusting Entries for “Accrued Revenues”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Adjusting Entries for “Accrued Expenses”</vt:lpstr>
      <vt:lpstr>5. Adjusted Trial Balance</vt:lpstr>
      <vt:lpstr>6. Preparing Financial Statements</vt:lpstr>
      <vt:lpstr>6. Preparing Financial Statements</vt:lpstr>
      <vt:lpstr>6. Preparing Financial Statements</vt:lpstr>
      <vt:lpstr>7. Closing Entries</vt:lpstr>
      <vt:lpstr>7. Closing Entries</vt:lpstr>
      <vt:lpstr>7. Closing Entries</vt:lpstr>
      <vt:lpstr>8. Post-Closing Trial Balance</vt:lpstr>
      <vt:lpstr>9. Reversing Entries</vt:lpstr>
      <vt:lpstr>Accounting Cycle Summarized</vt:lpstr>
      <vt:lpstr>Financial Statements of a Merchandising Company</vt:lpstr>
      <vt:lpstr>Financial Statements of a Merchandising Company</vt:lpstr>
      <vt:lpstr>Financial Statements of a Merchandising Company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928</cp:revision>
  <cp:lastPrinted>1999-09-16T17:08:20Z</cp:lastPrinted>
  <dcterms:created xsi:type="dcterms:W3CDTF">1997-03-28T18:03:02Z</dcterms:created>
  <dcterms:modified xsi:type="dcterms:W3CDTF">2015-09-20T01:25:57Z</dcterms:modified>
</cp:coreProperties>
</file>