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627" r:id="rId2"/>
    <p:sldId id="354" r:id="rId3"/>
    <p:sldId id="628" r:id="rId4"/>
    <p:sldId id="441" r:id="rId5"/>
    <p:sldId id="439" r:id="rId6"/>
    <p:sldId id="440" r:id="rId7"/>
    <p:sldId id="504" r:id="rId8"/>
    <p:sldId id="629" r:id="rId9"/>
    <p:sldId id="442" r:id="rId10"/>
    <p:sldId id="585" r:id="rId11"/>
    <p:sldId id="505" r:id="rId12"/>
    <p:sldId id="630" r:id="rId13"/>
    <p:sldId id="444" r:id="rId14"/>
    <p:sldId id="586" r:id="rId15"/>
    <p:sldId id="506" r:id="rId16"/>
    <p:sldId id="446" r:id="rId17"/>
    <p:sldId id="507" r:id="rId18"/>
    <p:sldId id="508" r:id="rId19"/>
    <p:sldId id="587" r:id="rId20"/>
    <p:sldId id="632" r:id="rId21"/>
    <p:sldId id="633" r:id="rId22"/>
    <p:sldId id="634" r:id="rId23"/>
    <p:sldId id="635" r:id="rId24"/>
    <p:sldId id="636" r:id="rId25"/>
    <p:sldId id="637" r:id="rId26"/>
    <p:sldId id="638" r:id="rId27"/>
    <p:sldId id="639" r:id="rId28"/>
    <p:sldId id="640" r:id="rId29"/>
    <p:sldId id="641" r:id="rId30"/>
    <p:sldId id="642" r:id="rId31"/>
    <p:sldId id="643" r:id="rId32"/>
    <p:sldId id="644" r:id="rId33"/>
    <p:sldId id="451" r:id="rId34"/>
    <p:sldId id="645" r:id="rId35"/>
    <p:sldId id="602" r:id="rId36"/>
    <p:sldId id="603" r:id="rId37"/>
    <p:sldId id="604" r:id="rId38"/>
    <p:sldId id="605" r:id="rId39"/>
    <p:sldId id="606" r:id="rId40"/>
    <p:sldId id="607" r:id="rId41"/>
    <p:sldId id="608" r:id="rId42"/>
    <p:sldId id="467" r:id="rId43"/>
    <p:sldId id="525" r:id="rId44"/>
    <p:sldId id="526" r:id="rId45"/>
    <p:sldId id="609" r:id="rId46"/>
    <p:sldId id="646" r:id="rId47"/>
    <p:sldId id="475" r:id="rId48"/>
    <p:sldId id="476" r:id="rId49"/>
    <p:sldId id="481" r:id="rId50"/>
    <p:sldId id="482" r:id="rId51"/>
    <p:sldId id="610" r:id="rId52"/>
    <p:sldId id="611" r:id="rId53"/>
    <p:sldId id="612" r:id="rId54"/>
    <p:sldId id="613" r:id="rId55"/>
    <p:sldId id="614" r:id="rId56"/>
    <p:sldId id="615" r:id="rId57"/>
    <p:sldId id="647" r:id="rId58"/>
    <p:sldId id="648" r:id="rId59"/>
    <p:sldId id="489" r:id="rId60"/>
    <p:sldId id="616" r:id="rId61"/>
    <p:sldId id="617" r:id="rId62"/>
    <p:sldId id="541" r:id="rId63"/>
    <p:sldId id="539" r:id="rId64"/>
    <p:sldId id="649" r:id="rId65"/>
    <p:sldId id="546" r:id="rId66"/>
    <p:sldId id="547" r:id="rId67"/>
    <p:sldId id="492" r:id="rId68"/>
    <p:sldId id="651" r:id="rId69"/>
    <p:sldId id="650" r:id="rId70"/>
    <p:sldId id="652" r:id="rId71"/>
    <p:sldId id="544" r:id="rId72"/>
    <p:sldId id="653" r:id="rId73"/>
    <p:sldId id="493" r:id="rId74"/>
    <p:sldId id="548" r:id="rId75"/>
    <p:sldId id="549" r:id="rId76"/>
    <p:sldId id="495" r:id="rId77"/>
    <p:sldId id="654" r:id="rId78"/>
    <p:sldId id="498" r:id="rId79"/>
    <p:sldId id="497" r:id="rId80"/>
    <p:sldId id="550" r:id="rId81"/>
    <p:sldId id="551" r:id="rId82"/>
    <p:sldId id="552" r:id="rId83"/>
    <p:sldId id="499" r:id="rId84"/>
    <p:sldId id="665" r:id="rId85"/>
    <p:sldId id="500" r:id="rId86"/>
    <p:sldId id="501" r:id="rId87"/>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26"/>
    <a:srgbClr val="0000C4"/>
    <a:srgbClr val="FBA905"/>
    <a:srgbClr val="FFC671"/>
    <a:srgbClr val="FFB84F"/>
    <a:srgbClr val="0066FF"/>
    <a:srgbClr val="77034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8" autoAdjust="0"/>
    <p:restoredTop sz="93594" autoAdjust="0"/>
  </p:normalViewPr>
  <p:slideViewPr>
    <p:cSldViewPr>
      <p:cViewPr varScale="1">
        <p:scale>
          <a:sx n="69" d="100"/>
          <a:sy n="69" d="100"/>
        </p:scale>
        <p:origin x="-51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Lst>
  </p:outlineViewPr>
  <p:notesTextViewPr>
    <p:cViewPr>
      <p:scale>
        <a:sx n="100" d="100"/>
        <a:sy n="100" d="100"/>
      </p:scale>
      <p:origin x="0" y="0"/>
    </p:cViewPr>
  </p:notesTextViewPr>
  <p:sorterViewPr>
    <p:cViewPr>
      <p:scale>
        <a:sx n="100" d="100"/>
        <a:sy n="100" d="100"/>
      </p:scale>
      <p:origin x="0" y="22812"/>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8.xml"/><Relationship Id="rId39" Type="http://schemas.openxmlformats.org/officeDocument/2006/relationships/slide" Target="slides/slide43.xml"/><Relationship Id="rId21" Type="http://schemas.openxmlformats.org/officeDocument/2006/relationships/slide" Target="slides/slide23.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63" Type="http://schemas.openxmlformats.org/officeDocument/2006/relationships/slide" Target="slides/slide67.xml"/><Relationship Id="rId68" Type="http://schemas.openxmlformats.org/officeDocument/2006/relationships/slide" Target="slides/slide72.xml"/><Relationship Id="rId76" Type="http://schemas.openxmlformats.org/officeDocument/2006/relationships/slide" Target="slides/slide80.xml"/><Relationship Id="rId7" Type="http://schemas.openxmlformats.org/officeDocument/2006/relationships/slide" Target="slides/slide7.xml"/><Relationship Id="rId71" Type="http://schemas.openxmlformats.org/officeDocument/2006/relationships/slide" Target="slides/slide75.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32.xml"/><Relationship Id="rId11" Type="http://schemas.openxmlformats.org/officeDocument/2006/relationships/slide" Target="slides/slide11.xml"/><Relationship Id="rId24" Type="http://schemas.openxmlformats.org/officeDocument/2006/relationships/slide" Target="slides/slide26.xml"/><Relationship Id="rId32" Type="http://schemas.openxmlformats.org/officeDocument/2006/relationships/slide" Target="slides/slide35.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8" Type="http://schemas.openxmlformats.org/officeDocument/2006/relationships/slide" Target="slides/slide62.xml"/><Relationship Id="rId66" Type="http://schemas.openxmlformats.org/officeDocument/2006/relationships/slide" Target="slides/slide70.xml"/><Relationship Id="rId74" Type="http://schemas.openxmlformats.org/officeDocument/2006/relationships/slide" Target="slides/slide78.xml"/><Relationship Id="rId79" Type="http://schemas.openxmlformats.org/officeDocument/2006/relationships/slide" Target="slides/slide83.xml"/><Relationship Id="rId5" Type="http://schemas.openxmlformats.org/officeDocument/2006/relationships/slide" Target="slides/slide5.xml"/><Relationship Id="rId61" Type="http://schemas.openxmlformats.org/officeDocument/2006/relationships/slide" Target="slides/slide65.xml"/><Relationship Id="rId82" Type="http://schemas.openxmlformats.org/officeDocument/2006/relationships/slide" Target="slides/slide8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4.xml"/><Relationship Id="rId44" Type="http://schemas.openxmlformats.org/officeDocument/2006/relationships/slide" Target="slides/slide48.xml"/><Relationship Id="rId52" Type="http://schemas.openxmlformats.org/officeDocument/2006/relationships/slide" Target="slides/slide56.xml"/><Relationship Id="rId60" Type="http://schemas.openxmlformats.org/officeDocument/2006/relationships/slide" Target="slides/slide64.xml"/><Relationship Id="rId65" Type="http://schemas.openxmlformats.org/officeDocument/2006/relationships/slide" Target="slides/slide69.xml"/><Relationship Id="rId73" Type="http://schemas.openxmlformats.org/officeDocument/2006/relationships/slide" Target="slides/slide77.xml"/><Relationship Id="rId78" Type="http://schemas.openxmlformats.org/officeDocument/2006/relationships/slide" Target="slides/slide82.xml"/><Relationship Id="rId81" Type="http://schemas.openxmlformats.org/officeDocument/2006/relationships/slide" Target="slides/slide85.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3.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56" Type="http://schemas.openxmlformats.org/officeDocument/2006/relationships/slide" Target="slides/slide60.xml"/><Relationship Id="rId64" Type="http://schemas.openxmlformats.org/officeDocument/2006/relationships/slide" Target="slides/slide68.xml"/><Relationship Id="rId69" Type="http://schemas.openxmlformats.org/officeDocument/2006/relationships/slide" Target="slides/slide73.xml"/><Relationship Id="rId77" Type="http://schemas.openxmlformats.org/officeDocument/2006/relationships/slide" Target="slides/slide81.xml"/><Relationship Id="rId8" Type="http://schemas.openxmlformats.org/officeDocument/2006/relationships/slide" Target="slides/slide8.xml"/><Relationship Id="rId51" Type="http://schemas.openxmlformats.org/officeDocument/2006/relationships/slide" Target="slides/slide55.xml"/><Relationship Id="rId72" Type="http://schemas.openxmlformats.org/officeDocument/2006/relationships/slide" Target="slides/slide76.xml"/><Relationship Id="rId80" Type="http://schemas.openxmlformats.org/officeDocument/2006/relationships/slide" Target="slides/slide84.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7.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59" Type="http://schemas.openxmlformats.org/officeDocument/2006/relationships/slide" Target="slides/slide63.xml"/><Relationship Id="rId67" Type="http://schemas.openxmlformats.org/officeDocument/2006/relationships/slide" Target="slides/slide71.xml"/><Relationship Id="rId20" Type="http://schemas.openxmlformats.org/officeDocument/2006/relationships/slide" Target="slides/slide20.xml"/><Relationship Id="rId41" Type="http://schemas.openxmlformats.org/officeDocument/2006/relationships/slide" Target="slides/slide45.xml"/><Relationship Id="rId54" Type="http://schemas.openxmlformats.org/officeDocument/2006/relationships/slide" Target="slides/slide58.xml"/><Relationship Id="rId62" Type="http://schemas.openxmlformats.org/officeDocument/2006/relationships/slide" Target="slides/slide66.xml"/><Relationship Id="rId70" Type="http://schemas.openxmlformats.org/officeDocument/2006/relationships/slide" Target="slides/slide74.xml"/><Relationship Id="rId75" Type="http://schemas.openxmlformats.org/officeDocument/2006/relationships/slide" Target="slides/slide79.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40.xml"/><Relationship Id="rId49" Type="http://schemas.openxmlformats.org/officeDocument/2006/relationships/slide" Target="slides/slide53.xml"/><Relationship Id="rId57"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15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7763" name="Rectangle 3"/>
          <p:cNvSpPr>
            <a:spLocks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714911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a:ln/>
        </p:spPr>
      </p:sp>
      <p:sp>
        <p:nvSpPr>
          <p:cNvPr id="15257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a:ln cap="flat"/>
        </p:spPr>
      </p:sp>
      <p:sp>
        <p:nvSpPr>
          <p:cNvPr id="162819" name="Rectangle 3"/>
          <p:cNvSpPr>
            <a:spLocks noGrp="1" noChangeArrowheads="1"/>
          </p:cNvSpPr>
          <p:nvPr>
            <p:ph type="body" idx="1"/>
          </p:nvPr>
        </p:nvSpPr>
        <p:spPr>
          <a:xfrm>
            <a:off x="914400" y="4365625"/>
            <a:ext cx="5029200" cy="4135438"/>
          </a:xfrm>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noTextEdit="1"/>
          </p:cNvSpPr>
          <p:nvPr>
            <p:ph type="sldImg"/>
          </p:nvPr>
        </p:nvSpPr>
        <p:spPr>
          <a:ln cap="flat"/>
        </p:spPr>
      </p:sp>
      <p:sp>
        <p:nvSpPr>
          <p:cNvPr id="163843" name="Rectangle 3"/>
          <p:cNvSpPr>
            <a:spLocks noGrp="1" noChangeArrowheads="1"/>
          </p:cNvSpPr>
          <p:nvPr>
            <p:ph type="body" idx="1"/>
          </p:nvPr>
        </p:nvSpPr>
        <p:spPr>
          <a:xfrm>
            <a:off x="914400" y="4365625"/>
            <a:ext cx="5029200" cy="4135438"/>
          </a:xfrm>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a:ln cap="flat"/>
        </p:spPr>
      </p:sp>
      <p:sp>
        <p:nvSpPr>
          <p:cNvPr id="164867" name="Rectangle 3"/>
          <p:cNvSpPr>
            <a:spLocks noGrp="1" noChangeArrowheads="1"/>
          </p:cNvSpPr>
          <p:nvPr>
            <p:ph type="body" idx="1"/>
          </p:nvPr>
        </p:nvSpPr>
        <p:spPr>
          <a:xfrm>
            <a:off x="914400" y="4365625"/>
            <a:ext cx="5029200" cy="4135438"/>
          </a:xfrm>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ln cap="flat"/>
        </p:spPr>
      </p:sp>
      <p:sp>
        <p:nvSpPr>
          <p:cNvPr id="165891" name="Rectangle 3"/>
          <p:cNvSpPr>
            <a:spLocks noGrp="1" noChangeArrowheads="1"/>
          </p:cNvSpPr>
          <p:nvPr>
            <p:ph type="body" idx="1"/>
          </p:nvPr>
        </p:nvSpPr>
        <p:spPr>
          <a:xfrm>
            <a:off x="914400" y="4365625"/>
            <a:ext cx="5029200" cy="4135438"/>
          </a:xfrm>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a:ln/>
        </p:spPr>
      </p:sp>
      <p:sp>
        <p:nvSpPr>
          <p:cNvPr id="16691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noTextEdit="1"/>
          </p:cNvSpPr>
          <p:nvPr>
            <p:ph type="sldImg"/>
          </p:nvPr>
        </p:nvSpPr>
        <p:spPr>
          <a:ln/>
        </p:spPr>
      </p:sp>
      <p:sp>
        <p:nvSpPr>
          <p:cNvPr id="18944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noTextEdit="1"/>
          </p:cNvSpPr>
          <p:nvPr>
            <p:ph type="sldImg"/>
          </p:nvPr>
        </p:nvSpPr>
        <p:spPr>
          <a:ln/>
        </p:spPr>
      </p:sp>
      <p:sp>
        <p:nvSpPr>
          <p:cNvPr id="19353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ln/>
        </p:spPr>
      </p:sp>
      <p:sp>
        <p:nvSpPr>
          <p:cNvPr id="20275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a:ln/>
        </p:spPr>
      </p:sp>
      <p:sp>
        <p:nvSpPr>
          <p:cNvPr id="20377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noTextEdit="1"/>
          </p:cNvSpPr>
          <p:nvPr>
            <p:ph type="sldImg"/>
          </p:nvPr>
        </p:nvSpPr>
        <p:spPr>
          <a:ln/>
        </p:spPr>
      </p:sp>
      <p:sp>
        <p:nvSpPr>
          <p:cNvPr id="20582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277520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1887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45639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66836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823795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36086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27821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25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65185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5867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721123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113715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770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200" b="1" dirty="0" smtClean="0">
                <a:latin typeface="Arial" charset="0"/>
              </a:rPr>
              <a:t>7-</a:t>
            </a:r>
            <a:fld id="{A8BA6BC1-F0A1-4411-A65D-D892A2CF9E03}" type="slidenum">
              <a:rPr lang="en-US" sz="1200" b="1" smtClean="0">
                <a:latin typeface="Arial" charset="0"/>
              </a:rPr>
              <a:pPr>
                <a:spcBef>
                  <a:spcPct val="50000"/>
                </a:spcBef>
                <a:defRPr/>
              </a:pPr>
              <a:t>‹#›</a:t>
            </a:fld>
            <a:endParaRPr lang="en-US" sz="1200" b="1" dirty="0" smtClean="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484563"/>
            <a:ext cx="4113213" cy="3810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4100"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410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410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410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365250"/>
            <a:ext cx="7620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600" b="1">
                <a:solidFill>
                  <a:srgbClr val="0000C4"/>
                </a:solidFill>
                <a:latin typeface="Arial" charset="0"/>
              </a:rPr>
              <a:t>Nontrade Receivables</a:t>
            </a:r>
          </a:p>
        </p:txBody>
      </p:sp>
      <p:sp>
        <p:nvSpPr>
          <p:cNvPr id="13315" name="Text Box 3"/>
          <p:cNvSpPr txBox="1">
            <a:spLocks noChangeArrowheads="1"/>
          </p:cNvSpPr>
          <p:nvPr/>
        </p:nvSpPr>
        <p:spPr bwMode="auto">
          <a:xfrm>
            <a:off x="609600" y="1949450"/>
            <a:ext cx="76200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spcAft>
                <a:spcPct val="20000"/>
              </a:spcAft>
              <a:buClr>
                <a:srgbClr val="800000"/>
              </a:buClr>
              <a:buFontTx/>
              <a:buAutoNum type="arabicPeriod"/>
            </a:pPr>
            <a:r>
              <a:rPr lang="en-US" sz="2000">
                <a:latin typeface="Arial" charset="0"/>
              </a:rPr>
              <a:t>Advances to officers and employees.</a:t>
            </a:r>
          </a:p>
          <a:p>
            <a:pPr algn="l">
              <a:lnSpc>
                <a:spcPct val="115000"/>
              </a:lnSpc>
              <a:spcBef>
                <a:spcPct val="30000"/>
              </a:spcBef>
              <a:spcAft>
                <a:spcPct val="20000"/>
              </a:spcAft>
              <a:buClr>
                <a:srgbClr val="800000"/>
              </a:buClr>
              <a:buFontTx/>
              <a:buAutoNum type="arabicPeriod"/>
            </a:pPr>
            <a:r>
              <a:rPr lang="en-US" sz="2000">
                <a:latin typeface="Arial" charset="0"/>
              </a:rPr>
              <a:t>Advances to subsidiaries.</a:t>
            </a:r>
          </a:p>
          <a:p>
            <a:pPr algn="l">
              <a:lnSpc>
                <a:spcPct val="115000"/>
              </a:lnSpc>
              <a:spcBef>
                <a:spcPct val="30000"/>
              </a:spcBef>
              <a:spcAft>
                <a:spcPct val="20000"/>
              </a:spcAft>
              <a:buClr>
                <a:srgbClr val="800000"/>
              </a:buClr>
              <a:buFontTx/>
              <a:buAutoNum type="arabicPeriod"/>
            </a:pPr>
            <a:r>
              <a:rPr lang="en-US" sz="2000">
                <a:latin typeface="Arial" charset="0"/>
              </a:rPr>
              <a:t>Deposits paid to cover potential damages or losses.</a:t>
            </a:r>
          </a:p>
          <a:p>
            <a:pPr algn="l">
              <a:lnSpc>
                <a:spcPct val="115000"/>
              </a:lnSpc>
              <a:spcBef>
                <a:spcPct val="30000"/>
              </a:spcBef>
              <a:spcAft>
                <a:spcPct val="20000"/>
              </a:spcAft>
              <a:buClr>
                <a:srgbClr val="800000"/>
              </a:buClr>
              <a:buFontTx/>
              <a:buAutoNum type="arabicPeriod"/>
            </a:pPr>
            <a:r>
              <a:rPr lang="en-US" sz="2000">
                <a:latin typeface="Arial" charset="0"/>
              </a:rPr>
              <a:t>Deposits paid as a guarantee of performance or payment.</a:t>
            </a:r>
          </a:p>
          <a:p>
            <a:pPr algn="l">
              <a:lnSpc>
                <a:spcPct val="115000"/>
              </a:lnSpc>
              <a:spcBef>
                <a:spcPct val="30000"/>
              </a:spcBef>
              <a:spcAft>
                <a:spcPct val="20000"/>
              </a:spcAft>
              <a:buClr>
                <a:srgbClr val="800000"/>
              </a:buClr>
              <a:buFontTx/>
              <a:buAutoNum type="arabicPeriod"/>
            </a:pPr>
            <a:r>
              <a:rPr lang="en-US" sz="2000">
                <a:latin typeface="Arial" charset="0"/>
              </a:rPr>
              <a:t>Dividends and interest receivable.</a:t>
            </a:r>
          </a:p>
          <a:p>
            <a:pPr algn="l">
              <a:lnSpc>
                <a:spcPct val="115000"/>
              </a:lnSpc>
              <a:spcBef>
                <a:spcPct val="30000"/>
              </a:spcBef>
              <a:spcAft>
                <a:spcPct val="20000"/>
              </a:spcAft>
              <a:buClr>
                <a:srgbClr val="800000"/>
              </a:buClr>
              <a:buFontTx/>
              <a:buAutoNum type="arabicPeriod"/>
            </a:pPr>
            <a:r>
              <a:rPr lang="en-US" sz="2000">
                <a:latin typeface="Arial" charset="0"/>
              </a:rPr>
              <a:t>Claims against:  </a:t>
            </a:r>
            <a:r>
              <a:rPr lang="en-US" sz="1800">
                <a:latin typeface="Arial" charset="0"/>
              </a:rPr>
              <a:t>Insurance companies for casualties sustained; defendants under suit; governmental bodies for tax refunds; common carriers for damaged or lost goods; creditors for returned, damaged, or lost goods; customers for returnable items (crates, containers, etc.).</a:t>
            </a:r>
          </a:p>
        </p:txBody>
      </p:sp>
      <p:sp>
        <p:nvSpPr>
          <p:cNvPr id="950276"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a:t>
            </a:r>
          </a:p>
        </p:txBody>
      </p:sp>
      <p:sp>
        <p:nvSpPr>
          <p:cNvPr id="13317" name="Text Box 5"/>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3  Define receivables and identify the different types of receivables.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6980"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a:t>
            </a:r>
          </a:p>
        </p:txBody>
      </p:sp>
      <p:sp>
        <p:nvSpPr>
          <p:cNvPr id="14340" name="Text Box 5"/>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3  Define receivables and identify the different types of receivables.</a:t>
            </a:r>
          </a:p>
        </p:txBody>
      </p:sp>
      <p:sp>
        <p:nvSpPr>
          <p:cNvPr id="14341" name="Text Box 8"/>
          <p:cNvSpPr txBox="1">
            <a:spLocks noChangeArrowheads="1"/>
          </p:cNvSpPr>
          <p:nvPr/>
        </p:nvSpPr>
        <p:spPr bwMode="auto">
          <a:xfrm>
            <a:off x="7162800" y="1752600"/>
            <a:ext cx="167640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200" b="1">
                <a:solidFill>
                  <a:srgbClr val="800000"/>
                </a:solidFill>
                <a:latin typeface="Arial" charset="0"/>
              </a:rPr>
              <a:t>Illustration 7-3</a:t>
            </a:r>
          </a:p>
          <a:p>
            <a:pPr algn="l"/>
            <a:r>
              <a:rPr lang="en-US" sz="1200">
                <a:latin typeface="Arial" charset="0"/>
              </a:rPr>
              <a:t>Receivables Balance</a:t>
            </a:r>
          </a:p>
          <a:p>
            <a:pPr algn="l"/>
            <a:r>
              <a:rPr lang="en-US" sz="1200">
                <a:latin typeface="Arial" charset="0"/>
              </a:rPr>
              <a:t>Sheet Presentations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343" name="Text Box 2"/>
          <p:cNvSpPr txBox="1">
            <a:spLocks noChangeArrowheads="1"/>
          </p:cNvSpPr>
          <p:nvPr/>
        </p:nvSpPr>
        <p:spPr bwMode="auto">
          <a:xfrm>
            <a:off x="609600" y="1365250"/>
            <a:ext cx="44958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600" b="1">
                <a:solidFill>
                  <a:srgbClr val="0000C4"/>
                </a:solidFill>
                <a:latin typeface="Arial" charset="0"/>
              </a:rPr>
              <a:t>Nontrade Receivables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5002213"/>
            <a:ext cx="4113213"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15364"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1536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1536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1536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0"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Accounts Receivables</a:t>
            </a:r>
          </a:p>
        </p:txBody>
      </p:sp>
      <p:sp>
        <p:nvSpPr>
          <p:cNvPr id="16387" name="Text Box 6"/>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
        <p:nvSpPr>
          <p:cNvPr id="16388" name="Rectangle 7"/>
          <p:cNvSpPr>
            <a:spLocks noGrp="1" noChangeArrowheads="1"/>
          </p:cNvSpPr>
          <p:nvPr>
            <p:ph type="body" idx="1"/>
          </p:nvPr>
        </p:nvSpPr>
        <p:spPr>
          <a:xfrm>
            <a:off x="609600" y="1981200"/>
            <a:ext cx="4230688"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682625" indent="-450850">
              <a:lnSpc>
                <a:spcPct val="120000"/>
              </a:lnSpc>
              <a:spcBef>
                <a:spcPct val="50000"/>
              </a:spcBef>
              <a:buClr>
                <a:srgbClr val="800000"/>
              </a:buClr>
              <a:buSzPct val="80000"/>
              <a:buFont typeface="Wingdings" pitchFamily="2" charset="2"/>
              <a:buChar char="u"/>
            </a:pPr>
            <a:r>
              <a:rPr lang="en-US" sz="2300" b="0" smtClean="0">
                <a:solidFill>
                  <a:schemeClr val="tx1"/>
                </a:solidFill>
                <a:effectLst/>
              </a:rPr>
              <a:t>Reductions from the list price.</a:t>
            </a:r>
          </a:p>
          <a:p>
            <a:pPr marL="682625" indent="-450850">
              <a:lnSpc>
                <a:spcPct val="120000"/>
              </a:lnSpc>
              <a:spcBef>
                <a:spcPct val="50000"/>
              </a:spcBef>
              <a:buClr>
                <a:srgbClr val="800000"/>
              </a:buClr>
              <a:buSzPct val="80000"/>
              <a:buFont typeface="Wingdings" pitchFamily="2" charset="2"/>
              <a:buChar char="u"/>
            </a:pPr>
            <a:r>
              <a:rPr lang="en-US" sz="2300" b="0" smtClean="0">
                <a:solidFill>
                  <a:schemeClr val="tx1"/>
                </a:solidFill>
                <a:effectLst/>
              </a:rPr>
              <a:t>Not recognized in the accounting records.</a:t>
            </a:r>
          </a:p>
          <a:p>
            <a:pPr marL="682625" indent="-450850">
              <a:lnSpc>
                <a:spcPct val="120000"/>
              </a:lnSpc>
              <a:spcBef>
                <a:spcPct val="50000"/>
              </a:spcBef>
              <a:buClr>
                <a:srgbClr val="800000"/>
              </a:buClr>
              <a:buSzPct val="80000"/>
              <a:buFont typeface="Wingdings" pitchFamily="2" charset="2"/>
              <a:buChar char="u"/>
            </a:pPr>
            <a:r>
              <a:rPr lang="en-US" sz="2300" b="0" smtClean="0">
                <a:solidFill>
                  <a:schemeClr val="tx1"/>
                </a:solidFill>
                <a:effectLst/>
              </a:rPr>
              <a:t>Customers are billed net of discounts.</a:t>
            </a:r>
          </a:p>
        </p:txBody>
      </p:sp>
      <p:pic>
        <p:nvPicPr>
          <p:cNvPr id="16389"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752600"/>
            <a:ext cx="35179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9"/>
          <p:cNvSpPr>
            <a:spLocks noChangeArrowheads="1"/>
          </p:cNvSpPr>
          <p:nvPr/>
        </p:nvSpPr>
        <p:spPr bwMode="auto">
          <a:xfrm>
            <a:off x="6480175" y="2514600"/>
            <a:ext cx="18256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125000"/>
              </a:lnSpc>
              <a:spcBef>
                <a:spcPct val="50000"/>
              </a:spcBef>
            </a:pPr>
            <a:r>
              <a:rPr lang="en-US" sz="2100" b="1">
                <a:latin typeface="Arial" charset="0"/>
              </a:rPr>
              <a:t>10 % Discount for new Retail Store Customers</a:t>
            </a:r>
          </a:p>
        </p:txBody>
      </p:sp>
      <p:sp>
        <p:nvSpPr>
          <p:cNvPr id="16391" name="Text Box 10"/>
          <p:cNvSpPr txBox="1">
            <a:spLocks noChangeArrowheads="1"/>
          </p:cNvSpPr>
          <p:nvPr/>
        </p:nvSpPr>
        <p:spPr bwMode="auto">
          <a:xfrm>
            <a:off x="609600" y="1365250"/>
            <a:ext cx="76200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700" b="1">
                <a:latin typeface="Arial" charset="0"/>
              </a:rPr>
              <a:t>Trade Discounts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Accounts Receivables</a:t>
            </a:r>
          </a:p>
        </p:txBody>
      </p:sp>
      <p:sp>
        <p:nvSpPr>
          <p:cNvPr id="17411"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
        <p:nvSpPr>
          <p:cNvPr id="17412" name="Rectangle 4"/>
          <p:cNvSpPr>
            <a:spLocks noGrp="1" noChangeArrowheads="1"/>
          </p:cNvSpPr>
          <p:nvPr>
            <p:ph type="body" idx="1"/>
          </p:nvPr>
        </p:nvSpPr>
        <p:spPr>
          <a:xfrm>
            <a:off x="609600" y="1981200"/>
            <a:ext cx="4230688"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682625" indent="-450850">
              <a:lnSpc>
                <a:spcPct val="120000"/>
              </a:lnSpc>
              <a:spcBef>
                <a:spcPct val="50000"/>
              </a:spcBef>
              <a:buClr>
                <a:srgbClr val="800000"/>
              </a:buClr>
              <a:buSzPct val="80000"/>
              <a:buFont typeface="Wingdings" pitchFamily="2" charset="2"/>
              <a:buChar char="u"/>
            </a:pPr>
            <a:r>
              <a:rPr lang="en-US" sz="2300" b="0" smtClean="0">
                <a:solidFill>
                  <a:schemeClr val="tx1"/>
                </a:solidFill>
                <a:effectLst/>
              </a:rPr>
              <a:t>Offered to induce prompt payment.</a:t>
            </a:r>
          </a:p>
          <a:p>
            <a:pPr marL="682625" indent="-450850">
              <a:lnSpc>
                <a:spcPct val="120000"/>
              </a:lnSpc>
              <a:spcBef>
                <a:spcPct val="50000"/>
              </a:spcBef>
              <a:buClr>
                <a:srgbClr val="800000"/>
              </a:buClr>
              <a:buSzPct val="80000"/>
              <a:buFont typeface="Wingdings" pitchFamily="2" charset="2"/>
              <a:buChar char="u"/>
            </a:pPr>
            <a:r>
              <a:rPr lang="en-US" sz="2300" b="0" smtClean="0">
                <a:solidFill>
                  <a:schemeClr val="tx1"/>
                </a:solidFill>
                <a:effectLst/>
              </a:rPr>
              <a:t>Gross Method vs. Net Method.</a:t>
            </a:r>
          </a:p>
        </p:txBody>
      </p:sp>
      <p:sp>
        <p:nvSpPr>
          <p:cNvPr id="17413" name="Text Box 7"/>
          <p:cNvSpPr txBox="1">
            <a:spLocks noChangeArrowheads="1"/>
          </p:cNvSpPr>
          <p:nvPr/>
        </p:nvSpPr>
        <p:spPr bwMode="auto">
          <a:xfrm>
            <a:off x="609600" y="1365250"/>
            <a:ext cx="7620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700" b="1">
                <a:latin typeface="Arial" charset="0"/>
              </a:rPr>
              <a:t>Cash Discounts </a:t>
            </a:r>
            <a:r>
              <a:rPr lang="en-US" sz="2400" b="1">
                <a:latin typeface="Arial" charset="0"/>
              </a:rPr>
              <a:t>(Sales Discounts)</a:t>
            </a:r>
          </a:p>
        </p:txBody>
      </p:sp>
      <p:pic>
        <p:nvPicPr>
          <p:cNvPr id="17414"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575" y="2120900"/>
            <a:ext cx="3095625"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5" name="Rectangle 9"/>
          <p:cNvSpPr>
            <a:spLocks noChangeArrowheads="1"/>
          </p:cNvSpPr>
          <p:nvPr/>
        </p:nvSpPr>
        <p:spPr bwMode="auto">
          <a:xfrm>
            <a:off x="5943600" y="3590925"/>
            <a:ext cx="1868488" cy="119697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a:latin typeface="Arial" charset="0"/>
              </a:rPr>
              <a:t>Payment terms are 2/10, n/30</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Accounts Receivables</a:t>
            </a:r>
          </a:p>
        </p:txBody>
      </p:sp>
      <p:sp>
        <p:nvSpPr>
          <p:cNvPr id="18435"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
        <p:nvSpPr>
          <p:cNvPr id="18436" name="Text Box 22"/>
          <p:cNvSpPr txBox="1">
            <a:spLocks noChangeArrowheads="1"/>
          </p:cNvSpPr>
          <p:nvPr/>
        </p:nvSpPr>
        <p:spPr bwMode="auto">
          <a:xfrm>
            <a:off x="7086600" y="1706563"/>
            <a:ext cx="1447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7-4</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8438" name="Text Box 7"/>
          <p:cNvSpPr txBox="1">
            <a:spLocks noChangeArrowheads="1"/>
          </p:cNvSpPr>
          <p:nvPr/>
        </p:nvSpPr>
        <p:spPr bwMode="auto">
          <a:xfrm>
            <a:off x="609600" y="1365250"/>
            <a:ext cx="59436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700" b="1">
                <a:latin typeface="Arial" charset="0"/>
              </a:rPr>
              <a:t>Cash Discounts </a:t>
            </a:r>
            <a:r>
              <a:rPr lang="en-US" sz="2400" b="1">
                <a:latin typeface="Arial" charset="0"/>
              </a:rPr>
              <a:t>(Sales Discounts)</a:t>
            </a:r>
          </a:p>
        </p:txBody>
      </p:sp>
      <p:pic>
        <p:nvPicPr>
          <p:cNvPr id="1843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1050"/>
            <a:ext cx="792480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09600" y="1371600"/>
            <a:ext cx="80772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ct val="10000"/>
              </a:spcBef>
            </a:pPr>
            <a:r>
              <a:rPr lang="en-US" sz="1900" b="1">
                <a:solidFill>
                  <a:srgbClr val="990000"/>
                </a:solidFill>
                <a:latin typeface="Arial" charset="0"/>
              </a:rPr>
              <a:t>Illustration:</a:t>
            </a:r>
            <a:r>
              <a:rPr lang="en-US" sz="1900" b="1">
                <a:latin typeface="Arial" charset="0"/>
              </a:rPr>
              <a:t>  </a:t>
            </a:r>
            <a:r>
              <a:rPr lang="en-US" sz="1900">
                <a:latin typeface="Arial" charset="0"/>
              </a:rPr>
              <a:t>On June 3, Bolton Company sold to Arquette Company merchandise having a sale price of $2,000 with terms of 2/10, n/60, f.o.b. shipping point. On June 12, the company received a check for the balance due from Arquette Company.  Prepare the journal entries on Bolton Company books to record the sale assuming Bolton records sales using the </a:t>
            </a:r>
            <a:r>
              <a:rPr lang="en-US" sz="1900" b="1">
                <a:solidFill>
                  <a:srgbClr val="800000"/>
                </a:solidFill>
                <a:latin typeface="Arial" charset="0"/>
              </a:rPr>
              <a:t>gross method</a:t>
            </a:r>
            <a:r>
              <a:rPr lang="en-US" sz="1900">
                <a:latin typeface="Arial" charset="0"/>
              </a:rPr>
              <a:t>.</a:t>
            </a:r>
          </a:p>
        </p:txBody>
      </p:sp>
      <p:sp>
        <p:nvSpPr>
          <p:cNvPr id="685061" name="Text Box 5"/>
          <p:cNvSpPr txBox="1">
            <a:spLocks noChangeArrowheads="1"/>
          </p:cNvSpPr>
          <p:nvPr/>
        </p:nvSpPr>
        <p:spPr bwMode="auto">
          <a:xfrm>
            <a:off x="2209800" y="4252913"/>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tabLst>
                <a:tab pos="6054725" algn="r"/>
              </a:tabLst>
              <a:defRPr sz="2800">
                <a:solidFill>
                  <a:schemeClr val="tx1"/>
                </a:solidFill>
                <a:latin typeface="Times New Roman" pitchFamily="18" charset="0"/>
              </a:defRPr>
            </a:lvl1pPr>
            <a:lvl2pPr marL="742950" indent="-285750">
              <a:tabLst>
                <a:tab pos="6054725" algn="r"/>
              </a:tabLst>
              <a:defRPr sz="2800">
                <a:solidFill>
                  <a:schemeClr val="tx1"/>
                </a:solidFill>
                <a:latin typeface="Times New Roman" pitchFamily="18" charset="0"/>
              </a:defRPr>
            </a:lvl2pPr>
            <a:lvl3pPr marL="1143000" indent="-228600">
              <a:tabLst>
                <a:tab pos="6054725" algn="r"/>
              </a:tabLst>
              <a:defRPr sz="2800">
                <a:solidFill>
                  <a:schemeClr val="tx1"/>
                </a:solidFill>
                <a:latin typeface="Times New Roman" pitchFamily="18" charset="0"/>
              </a:defRPr>
            </a:lvl3pPr>
            <a:lvl4pPr marL="1600200" indent="-228600">
              <a:tabLst>
                <a:tab pos="6054725" algn="r"/>
              </a:tabLst>
              <a:defRPr sz="2800">
                <a:solidFill>
                  <a:schemeClr val="tx1"/>
                </a:solidFill>
                <a:latin typeface="Times New Roman" pitchFamily="18" charset="0"/>
              </a:defRPr>
            </a:lvl4pPr>
            <a:lvl5pPr marL="2057400" indent="-228600">
              <a:tabLst>
                <a:tab pos="605472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605472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605472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605472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6054725"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Sales 	2,000</a:t>
            </a:r>
          </a:p>
        </p:txBody>
      </p:sp>
      <p:sp>
        <p:nvSpPr>
          <p:cNvPr id="685063" name="Text Box 7"/>
          <p:cNvSpPr txBox="1">
            <a:spLocks noChangeArrowheads="1"/>
          </p:cNvSpPr>
          <p:nvPr/>
        </p:nvSpPr>
        <p:spPr bwMode="auto">
          <a:xfrm>
            <a:off x="2209800" y="3794125"/>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Lst>
              <a:defRPr sz="2800">
                <a:solidFill>
                  <a:schemeClr val="tx1"/>
                </a:solidFill>
                <a:latin typeface="Times New Roman" pitchFamily="18" charset="0"/>
              </a:defRPr>
            </a:lvl1pPr>
            <a:lvl2pPr marL="742950" indent="-285750">
              <a:tabLst>
                <a:tab pos="4683125" algn="r"/>
              </a:tabLst>
              <a:defRPr sz="2800">
                <a:solidFill>
                  <a:schemeClr val="tx1"/>
                </a:solidFill>
                <a:latin typeface="Times New Roman" pitchFamily="18" charset="0"/>
              </a:defRPr>
            </a:lvl2pPr>
            <a:lvl3pPr marL="1143000" indent="-228600">
              <a:tabLst>
                <a:tab pos="4683125" algn="r"/>
              </a:tabLst>
              <a:defRPr sz="2800">
                <a:solidFill>
                  <a:schemeClr val="tx1"/>
                </a:solidFill>
                <a:latin typeface="Times New Roman" pitchFamily="18" charset="0"/>
              </a:defRPr>
            </a:lvl3pPr>
            <a:lvl4pPr marL="1600200" indent="-228600">
              <a:tabLst>
                <a:tab pos="4683125" algn="r"/>
              </a:tabLst>
              <a:defRPr sz="2800">
                <a:solidFill>
                  <a:schemeClr val="tx1"/>
                </a:solidFill>
                <a:latin typeface="Times New Roman" pitchFamily="18" charset="0"/>
              </a:defRPr>
            </a:lvl4pPr>
            <a:lvl5pPr marL="2057400" indent="-228600">
              <a:tabLst>
                <a:tab pos="468312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Accounts Receivable  	2,000</a:t>
            </a:r>
          </a:p>
        </p:txBody>
      </p:sp>
      <p:sp>
        <p:nvSpPr>
          <p:cNvPr id="19461" name="Text Box 9"/>
          <p:cNvSpPr txBox="1">
            <a:spLocks noChangeArrowheads="1"/>
          </p:cNvSpPr>
          <p:nvPr/>
        </p:nvSpPr>
        <p:spPr bwMode="auto">
          <a:xfrm>
            <a:off x="762000" y="37941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900" b="1">
                <a:latin typeface="Arial" charset="0"/>
                <a:cs typeface="Arial" charset="0"/>
              </a:rPr>
              <a:t>June 3</a:t>
            </a:r>
          </a:p>
        </p:txBody>
      </p:sp>
      <p:sp>
        <p:nvSpPr>
          <p:cNvPr id="685082" name="Rectangle 26"/>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Accounts Receivables</a:t>
            </a:r>
          </a:p>
        </p:txBody>
      </p:sp>
      <p:sp>
        <p:nvSpPr>
          <p:cNvPr id="19463" name="Text Box 27"/>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
        <p:nvSpPr>
          <p:cNvPr id="685085" name="Text Box 29"/>
          <p:cNvSpPr txBox="1">
            <a:spLocks noChangeArrowheads="1"/>
          </p:cNvSpPr>
          <p:nvPr/>
        </p:nvSpPr>
        <p:spPr bwMode="auto">
          <a:xfrm>
            <a:off x="2209800" y="4860925"/>
            <a:ext cx="6477000" cy="1311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 pos="6057900" algn="r"/>
              </a:tabLst>
              <a:defRPr sz="2800">
                <a:solidFill>
                  <a:schemeClr val="tx1"/>
                </a:solidFill>
                <a:latin typeface="Times New Roman" pitchFamily="18" charset="0"/>
              </a:defRPr>
            </a:lvl1pPr>
            <a:lvl2pPr marL="742950" indent="-285750">
              <a:tabLst>
                <a:tab pos="4683125" algn="r"/>
                <a:tab pos="6057900" algn="r"/>
              </a:tabLst>
              <a:defRPr sz="2800">
                <a:solidFill>
                  <a:schemeClr val="tx1"/>
                </a:solidFill>
                <a:latin typeface="Times New Roman" pitchFamily="18" charset="0"/>
              </a:defRPr>
            </a:lvl2pPr>
            <a:lvl3pPr marL="1143000" indent="-228600">
              <a:tabLst>
                <a:tab pos="4683125" algn="r"/>
                <a:tab pos="6057900" algn="r"/>
              </a:tabLst>
              <a:defRPr sz="2800">
                <a:solidFill>
                  <a:schemeClr val="tx1"/>
                </a:solidFill>
                <a:latin typeface="Times New Roman" pitchFamily="18" charset="0"/>
              </a:defRPr>
            </a:lvl3pPr>
            <a:lvl4pPr marL="1600200" indent="-228600">
              <a:tabLst>
                <a:tab pos="4683125" algn="r"/>
                <a:tab pos="6057900" algn="r"/>
              </a:tabLst>
              <a:defRPr sz="2800">
                <a:solidFill>
                  <a:schemeClr val="tx1"/>
                </a:solidFill>
                <a:latin typeface="Times New Roman" pitchFamily="18" charset="0"/>
              </a:defRPr>
            </a:lvl4pPr>
            <a:lvl5pPr marL="2057400" indent="-228600">
              <a:tabLst>
                <a:tab pos="4683125" algn="r"/>
                <a:tab pos="60579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683125" algn="r"/>
                <a:tab pos="60579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683125" algn="r"/>
                <a:tab pos="60579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683125" algn="r"/>
                <a:tab pos="60579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683125" algn="r"/>
                <a:tab pos="6057900"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Cash  ($2,000 x 98%)	1,960</a:t>
            </a:r>
          </a:p>
          <a:p>
            <a:pPr algn="l">
              <a:spcBef>
                <a:spcPct val="50000"/>
              </a:spcBef>
            </a:pPr>
            <a:r>
              <a:rPr lang="en-US" sz="1900">
                <a:latin typeface="Arial" charset="0"/>
                <a:cs typeface="Arial" charset="0"/>
              </a:rPr>
              <a:t>Sales Discounts                           	40</a:t>
            </a:r>
          </a:p>
          <a:p>
            <a:pPr algn="l">
              <a:spcBef>
                <a:spcPct val="50000"/>
              </a:spcBef>
            </a:pPr>
            <a:r>
              <a:rPr lang="en-US" sz="1900">
                <a:latin typeface="Arial" charset="0"/>
                <a:cs typeface="Arial" charset="0"/>
              </a:rPr>
              <a:t>      Accounts Receivable                          		2,000</a:t>
            </a:r>
          </a:p>
        </p:txBody>
      </p:sp>
      <p:sp>
        <p:nvSpPr>
          <p:cNvPr id="19465" name="Text Box 30"/>
          <p:cNvSpPr txBox="1">
            <a:spLocks noChangeArrowheads="1"/>
          </p:cNvSpPr>
          <p:nvPr/>
        </p:nvSpPr>
        <p:spPr bwMode="auto">
          <a:xfrm>
            <a:off x="762000" y="48609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900" b="1">
                <a:latin typeface="Arial" charset="0"/>
                <a:cs typeface="Arial" charset="0"/>
              </a:rPr>
              <a:t>June 12</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900"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left)">
                                      <p:cBhvr>
                                        <p:cTn id="7" dur="500"/>
                                        <p:tgtEl>
                                          <p:spTgt spid="6850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5061"/>
                                        </p:tgtEl>
                                        <p:attrNameLst>
                                          <p:attrName>style.visibility</p:attrName>
                                        </p:attrNameLst>
                                      </p:cBhvr>
                                      <p:to>
                                        <p:strVal val="visible"/>
                                      </p:to>
                                    </p:set>
                                    <p:animEffect transition="in" filter="wipe(left)">
                                      <p:cBhvr>
                                        <p:cTn id="12" dur="500"/>
                                        <p:tgtEl>
                                          <p:spTgt spid="6850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5085">
                                            <p:txEl>
                                              <p:pRg st="0" end="0"/>
                                            </p:txEl>
                                          </p:spTgt>
                                        </p:tgtEl>
                                        <p:attrNameLst>
                                          <p:attrName>style.visibility</p:attrName>
                                        </p:attrNameLst>
                                      </p:cBhvr>
                                      <p:to>
                                        <p:strVal val="visible"/>
                                      </p:to>
                                    </p:set>
                                    <p:animEffect transition="in" filter="wipe(left)">
                                      <p:cBhvr>
                                        <p:cTn id="17" dur="500"/>
                                        <p:tgtEl>
                                          <p:spTgt spid="68508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5085">
                                            <p:txEl>
                                              <p:pRg st="1" end="1"/>
                                            </p:txEl>
                                          </p:spTgt>
                                        </p:tgtEl>
                                        <p:attrNameLst>
                                          <p:attrName>style.visibility</p:attrName>
                                        </p:attrNameLst>
                                      </p:cBhvr>
                                      <p:to>
                                        <p:strVal val="visible"/>
                                      </p:to>
                                    </p:set>
                                    <p:animEffect transition="in" filter="wipe(left)">
                                      <p:cBhvr>
                                        <p:cTn id="22" dur="500"/>
                                        <p:tgtEl>
                                          <p:spTgt spid="68508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5085">
                                            <p:txEl>
                                              <p:pRg st="2" end="2"/>
                                            </p:txEl>
                                          </p:spTgt>
                                        </p:tgtEl>
                                        <p:attrNameLst>
                                          <p:attrName>style.visibility</p:attrName>
                                        </p:attrNameLst>
                                      </p:cBhvr>
                                      <p:to>
                                        <p:strVal val="visible"/>
                                      </p:to>
                                    </p:set>
                                    <p:animEffect transition="in" filter="wipe(left)">
                                      <p:cBhvr>
                                        <p:cTn id="27" dur="500"/>
                                        <p:tgtEl>
                                          <p:spTgt spid="6850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1" grpId="0" autoUpdateAnimBg="0"/>
      <p:bldP spid="685063" grpId="0" autoUpdateAnimBg="0"/>
      <p:bldP spid="68508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1371600"/>
            <a:ext cx="8077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ct val="10000"/>
              </a:spcBef>
            </a:pPr>
            <a:r>
              <a:rPr lang="en-US" sz="1900" b="1">
                <a:solidFill>
                  <a:srgbClr val="990000"/>
                </a:solidFill>
                <a:latin typeface="Arial" charset="0"/>
              </a:rPr>
              <a:t>Illustration:</a:t>
            </a:r>
            <a:r>
              <a:rPr lang="en-US" sz="1900" b="1">
                <a:latin typeface="Arial" charset="0"/>
              </a:rPr>
              <a:t> </a:t>
            </a:r>
            <a:r>
              <a:rPr lang="en-US" sz="1900">
                <a:latin typeface="Arial" charset="0"/>
              </a:rPr>
              <a:t> On June 3, Bolton Company sold to Arquette Company merchandise having a sale price of $2,000 with terms of 2/10, n/60, f.o.b. shipping point. On June 12, the company received a check for the balance due from Arquette Company.  Prepare the journal entries on Bolton Company books to record the sale assuming Bolton records sales using the </a:t>
            </a:r>
            <a:r>
              <a:rPr lang="en-US" sz="1900" b="1">
                <a:solidFill>
                  <a:srgbClr val="800000"/>
                </a:solidFill>
                <a:latin typeface="Arial" charset="0"/>
              </a:rPr>
              <a:t>net method</a:t>
            </a:r>
            <a:r>
              <a:rPr lang="en-US" sz="1900">
                <a:latin typeface="Arial" charset="0"/>
              </a:rPr>
              <a:t>.</a:t>
            </a:r>
          </a:p>
        </p:txBody>
      </p:sp>
      <p:sp>
        <p:nvSpPr>
          <p:cNvPr id="773123" name="Text Box 3"/>
          <p:cNvSpPr txBox="1">
            <a:spLocks noChangeArrowheads="1"/>
          </p:cNvSpPr>
          <p:nvPr/>
        </p:nvSpPr>
        <p:spPr bwMode="auto">
          <a:xfrm>
            <a:off x="2209800" y="4252913"/>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tabLst>
                <a:tab pos="6054725" algn="r"/>
              </a:tabLst>
              <a:defRPr sz="2800">
                <a:solidFill>
                  <a:schemeClr val="tx1"/>
                </a:solidFill>
                <a:latin typeface="Times New Roman" pitchFamily="18" charset="0"/>
              </a:defRPr>
            </a:lvl1pPr>
            <a:lvl2pPr marL="742950" indent="-285750">
              <a:tabLst>
                <a:tab pos="6054725" algn="r"/>
              </a:tabLst>
              <a:defRPr sz="2800">
                <a:solidFill>
                  <a:schemeClr val="tx1"/>
                </a:solidFill>
                <a:latin typeface="Times New Roman" pitchFamily="18" charset="0"/>
              </a:defRPr>
            </a:lvl2pPr>
            <a:lvl3pPr marL="1143000" indent="-228600">
              <a:tabLst>
                <a:tab pos="6054725" algn="r"/>
              </a:tabLst>
              <a:defRPr sz="2800">
                <a:solidFill>
                  <a:schemeClr val="tx1"/>
                </a:solidFill>
                <a:latin typeface="Times New Roman" pitchFamily="18" charset="0"/>
              </a:defRPr>
            </a:lvl3pPr>
            <a:lvl4pPr marL="1600200" indent="-228600">
              <a:tabLst>
                <a:tab pos="6054725" algn="r"/>
              </a:tabLst>
              <a:defRPr sz="2800">
                <a:solidFill>
                  <a:schemeClr val="tx1"/>
                </a:solidFill>
                <a:latin typeface="Times New Roman" pitchFamily="18" charset="0"/>
              </a:defRPr>
            </a:lvl4pPr>
            <a:lvl5pPr marL="2057400" indent="-228600">
              <a:tabLst>
                <a:tab pos="605472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605472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605472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605472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6054725"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Sales 	1,960</a:t>
            </a:r>
          </a:p>
        </p:txBody>
      </p:sp>
      <p:sp>
        <p:nvSpPr>
          <p:cNvPr id="773124" name="Text Box 4"/>
          <p:cNvSpPr txBox="1">
            <a:spLocks noChangeArrowheads="1"/>
          </p:cNvSpPr>
          <p:nvPr/>
        </p:nvSpPr>
        <p:spPr bwMode="auto">
          <a:xfrm>
            <a:off x="2209800" y="3794125"/>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Lst>
              <a:defRPr sz="2800">
                <a:solidFill>
                  <a:schemeClr val="tx1"/>
                </a:solidFill>
                <a:latin typeface="Times New Roman" pitchFamily="18" charset="0"/>
              </a:defRPr>
            </a:lvl1pPr>
            <a:lvl2pPr marL="742950" indent="-285750">
              <a:tabLst>
                <a:tab pos="4683125" algn="r"/>
              </a:tabLst>
              <a:defRPr sz="2800">
                <a:solidFill>
                  <a:schemeClr val="tx1"/>
                </a:solidFill>
                <a:latin typeface="Times New Roman" pitchFamily="18" charset="0"/>
              </a:defRPr>
            </a:lvl2pPr>
            <a:lvl3pPr marL="1143000" indent="-228600">
              <a:tabLst>
                <a:tab pos="4683125" algn="r"/>
              </a:tabLst>
              <a:defRPr sz="2800">
                <a:solidFill>
                  <a:schemeClr val="tx1"/>
                </a:solidFill>
                <a:latin typeface="Times New Roman" pitchFamily="18" charset="0"/>
              </a:defRPr>
            </a:lvl3pPr>
            <a:lvl4pPr marL="1600200" indent="-228600">
              <a:tabLst>
                <a:tab pos="4683125" algn="r"/>
              </a:tabLst>
              <a:defRPr sz="2800">
                <a:solidFill>
                  <a:schemeClr val="tx1"/>
                </a:solidFill>
                <a:latin typeface="Times New Roman" pitchFamily="18" charset="0"/>
              </a:defRPr>
            </a:lvl4pPr>
            <a:lvl5pPr marL="2057400" indent="-228600">
              <a:tabLst>
                <a:tab pos="468312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Accounts Receivable  	1,960</a:t>
            </a:r>
          </a:p>
        </p:txBody>
      </p:sp>
      <p:sp>
        <p:nvSpPr>
          <p:cNvPr id="20485" name="Text Box 5"/>
          <p:cNvSpPr txBox="1">
            <a:spLocks noChangeArrowheads="1"/>
          </p:cNvSpPr>
          <p:nvPr/>
        </p:nvSpPr>
        <p:spPr bwMode="auto">
          <a:xfrm>
            <a:off x="762000" y="37941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900" b="1">
                <a:latin typeface="Arial" charset="0"/>
                <a:cs typeface="Arial" charset="0"/>
              </a:rPr>
              <a:t>June 3</a:t>
            </a:r>
          </a:p>
        </p:txBody>
      </p:sp>
      <p:sp>
        <p:nvSpPr>
          <p:cNvPr id="773126" name="Rectangle 6"/>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Accounts Receivables</a:t>
            </a:r>
          </a:p>
        </p:txBody>
      </p:sp>
      <p:sp>
        <p:nvSpPr>
          <p:cNvPr id="20487" name="Text Box 7"/>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
        <p:nvSpPr>
          <p:cNvPr id="773128" name="Text Box 8"/>
          <p:cNvSpPr txBox="1">
            <a:spLocks noChangeArrowheads="1"/>
          </p:cNvSpPr>
          <p:nvPr/>
        </p:nvSpPr>
        <p:spPr bwMode="auto">
          <a:xfrm>
            <a:off x="2209800" y="4860925"/>
            <a:ext cx="6477000"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Lst>
              <a:defRPr sz="2800">
                <a:solidFill>
                  <a:schemeClr val="tx1"/>
                </a:solidFill>
                <a:latin typeface="Times New Roman" pitchFamily="18" charset="0"/>
              </a:defRPr>
            </a:lvl1pPr>
            <a:lvl2pPr marL="742950" indent="-285750">
              <a:tabLst>
                <a:tab pos="4683125" algn="r"/>
              </a:tabLst>
              <a:defRPr sz="2800">
                <a:solidFill>
                  <a:schemeClr val="tx1"/>
                </a:solidFill>
                <a:latin typeface="Times New Roman" pitchFamily="18" charset="0"/>
              </a:defRPr>
            </a:lvl2pPr>
            <a:lvl3pPr marL="1143000" indent="-228600">
              <a:tabLst>
                <a:tab pos="4683125" algn="r"/>
              </a:tabLst>
              <a:defRPr sz="2800">
                <a:solidFill>
                  <a:schemeClr val="tx1"/>
                </a:solidFill>
                <a:latin typeface="Times New Roman" pitchFamily="18" charset="0"/>
              </a:defRPr>
            </a:lvl3pPr>
            <a:lvl4pPr marL="1600200" indent="-228600">
              <a:tabLst>
                <a:tab pos="4683125" algn="r"/>
              </a:tabLst>
              <a:defRPr sz="2800">
                <a:solidFill>
                  <a:schemeClr val="tx1"/>
                </a:solidFill>
                <a:latin typeface="Times New Roman" pitchFamily="18" charset="0"/>
              </a:defRPr>
            </a:lvl4pPr>
            <a:lvl5pPr marL="2057400" indent="-228600">
              <a:tabLst>
                <a:tab pos="468312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Cash  ($2,000 x 98%)	1,960</a:t>
            </a:r>
          </a:p>
          <a:p>
            <a:pPr algn="l">
              <a:spcBef>
                <a:spcPct val="50000"/>
              </a:spcBef>
            </a:pPr>
            <a:r>
              <a:rPr lang="en-US" sz="1900">
                <a:latin typeface="Arial" charset="0"/>
                <a:cs typeface="Arial" charset="0"/>
              </a:rPr>
              <a:t>      Accounts Receivable                          		1,960</a:t>
            </a:r>
          </a:p>
        </p:txBody>
      </p:sp>
      <p:sp>
        <p:nvSpPr>
          <p:cNvPr id="20489" name="Text Box 9"/>
          <p:cNvSpPr txBox="1">
            <a:spLocks noChangeArrowheads="1"/>
          </p:cNvSpPr>
          <p:nvPr/>
        </p:nvSpPr>
        <p:spPr bwMode="auto">
          <a:xfrm>
            <a:off x="762000" y="48609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900" b="1">
                <a:latin typeface="Arial" charset="0"/>
                <a:cs typeface="Arial" charset="0"/>
              </a:rPr>
              <a:t>June 12</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3124"/>
                                        </p:tgtEl>
                                        <p:attrNameLst>
                                          <p:attrName>style.visibility</p:attrName>
                                        </p:attrNameLst>
                                      </p:cBhvr>
                                      <p:to>
                                        <p:strVal val="visible"/>
                                      </p:to>
                                    </p:set>
                                    <p:animEffect transition="in" filter="wipe(left)">
                                      <p:cBhvr>
                                        <p:cTn id="7" dur="500"/>
                                        <p:tgtEl>
                                          <p:spTgt spid="77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3123"/>
                                        </p:tgtEl>
                                        <p:attrNameLst>
                                          <p:attrName>style.visibility</p:attrName>
                                        </p:attrNameLst>
                                      </p:cBhvr>
                                      <p:to>
                                        <p:strVal val="visible"/>
                                      </p:to>
                                    </p:set>
                                    <p:animEffect transition="in" filter="wipe(left)">
                                      <p:cBhvr>
                                        <p:cTn id="12" dur="500"/>
                                        <p:tgtEl>
                                          <p:spTgt spid="773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3128">
                                            <p:txEl>
                                              <p:pRg st="0" end="0"/>
                                            </p:txEl>
                                          </p:spTgt>
                                        </p:tgtEl>
                                        <p:attrNameLst>
                                          <p:attrName>style.visibility</p:attrName>
                                        </p:attrNameLst>
                                      </p:cBhvr>
                                      <p:to>
                                        <p:strVal val="visible"/>
                                      </p:to>
                                    </p:set>
                                    <p:animEffect transition="in" filter="wipe(left)">
                                      <p:cBhvr>
                                        <p:cTn id="17" dur="500"/>
                                        <p:tgtEl>
                                          <p:spTgt spid="77312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3128">
                                            <p:txEl>
                                              <p:pRg st="1" end="1"/>
                                            </p:txEl>
                                          </p:spTgt>
                                        </p:tgtEl>
                                        <p:attrNameLst>
                                          <p:attrName>style.visibility</p:attrName>
                                        </p:attrNameLst>
                                      </p:cBhvr>
                                      <p:to>
                                        <p:strVal val="visible"/>
                                      </p:to>
                                    </p:set>
                                    <p:animEffect transition="in" filter="wipe(left)">
                                      <p:cBhvr>
                                        <p:cTn id="22" dur="500"/>
                                        <p:tgtEl>
                                          <p:spTgt spid="773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autoUpdateAnimBg="0"/>
      <p:bldP spid="773124" grpId="0" autoUpdateAnimBg="0"/>
      <p:bldP spid="77312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1371600"/>
            <a:ext cx="8077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ct val="10000"/>
              </a:spcBef>
            </a:pPr>
            <a:r>
              <a:rPr lang="en-US" sz="1900" b="1">
                <a:solidFill>
                  <a:srgbClr val="990000"/>
                </a:solidFill>
                <a:latin typeface="Arial" charset="0"/>
              </a:rPr>
              <a:t>Illustration:</a:t>
            </a:r>
            <a:r>
              <a:rPr lang="en-US" sz="1900">
                <a:latin typeface="Arial" charset="0"/>
              </a:rPr>
              <a:t>  On June 3, Bolton Company sold to Arquette Company merchandise having a sale price of $2,000 with terms of 2/10, n/60, f.o.b. shipping point.  Prepare the journal entries on Bolton Company books to record the sale assuming Bolton records sales using the </a:t>
            </a:r>
            <a:r>
              <a:rPr lang="en-US" sz="1900" b="1">
                <a:solidFill>
                  <a:srgbClr val="800000"/>
                </a:solidFill>
                <a:latin typeface="Arial" charset="0"/>
              </a:rPr>
              <a:t>net method</a:t>
            </a:r>
            <a:r>
              <a:rPr lang="en-US" sz="1900">
                <a:latin typeface="Arial" charset="0"/>
              </a:rPr>
              <a:t>, and </a:t>
            </a:r>
            <a:r>
              <a:rPr lang="en-US" sz="1900" b="1">
                <a:latin typeface="Arial" charset="0"/>
              </a:rPr>
              <a:t>Arquette did not remit payment until July 29</a:t>
            </a:r>
            <a:r>
              <a:rPr lang="en-US" sz="1900">
                <a:latin typeface="Arial" charset="0"/>
              </a:rPr>
              <a:t>.</a:t>
            </a:r>
          </a:p>
        </p:txBody>
      </p:sp>
      <p:sp>
        <p:nvSpPr>
          <p:cNvPr id="774147" name="Text Box 3"/>
          <p:cNvSpPr txBox="1">
            <a:spLocks noChangeArrowheads="1"/>
          </p:cNvSpPr>
          <p:nvPr/>
        </p:nvSpPr>
        <p:spPr bwMode="auto">
          <a:xfrm>
            <a:off x="2209800" y="4252913"/>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tabLst>
                <a:tab pos="6054725" algn="r"/>
              </a:tabLst>
              <a:defRPr sz="2800">
                <a:solidFill>
                  <a:schemeClr val="tx1"/>
                </a:solidFill>
                <a:latin typeface="Times New Roman" pitchFamily="18" charset="0"/>
              </a:defRPr>
            </a:lvl1pPr>
            <a:lvl2pPr marL="742950" indent="-285750">
              <a:tabLst>
                <a:tab pos="6054725" algn="r"/>
              </a:tabLst>
              <a:defRPr sz="2800">
                <a:solidFill>
                  <a:schemeClr val="tx1"/>
                </a:solidFill>
                <a:latin typeface="Times New Roman" pitchFamily="18" charset="0"/>
              </a:defRPr>
            </a:lvl2pPr>
            <a:lvl3pPr marL="1143000" indent="-228600">
              <a:tabLst>
                <a:tab pos="6054725" algn="r"/>
              </a:tabLst>
              <a:defRPr sz="2800">
                <a:solidFill>
                  <a:schemeClr val="tx1"/>
                </a:solidFill>
                <a:latin typeface="Times New Roman" pitchFamily="18" charset="0"/>
              </a:defRPr>
            </a:lvl3pPr>
            <a:lvl4pPr marL="1600200" indent="-228600">
              <a:tabLst>
                <a:tab pos="6054725" algn="r"/>
              </a:tabLst>
              <a:defRPr sz="2800">
                <a:solidFill>
                  <a:schemeClr val="tx1"/>
                </a:solidFill>
                <a:latin typeface="Times New Roman" pitchFamily="18" charset="0"/>
              </a:defRPr>
            </a:lvl4pPr>
            <a:lvl5pPr marL="2057400" indent="-228600">
              <a:tabLst>
                <a:tab pos="605472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605472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605472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605472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6054725"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Sales 	1,960</a:t>
            </a:r>
          </a:p>
        </p:txBody>
      </p:sp>
      <p:sp>
        <p:nvSpPr>
          <p:cNvPr id="774148" name="Text Box 4"/>
          <p:cNvSpPr txBox="1">
            <a:spLocks noChangeArrowheads="1"/>
          </p:cNvSpPr>
          <p:nvPr/>
        </p:nvSpPr>
        <p:spPr bwMode="auto">
          <a:xfrm>
            <a:off x="2209800" y="3794125"/>
            <a:ext cx="6477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3125" algn="r"/>
              </a:tabLst>
              <a:defRPr sz="2800">
                <a:solidFill>
                  <a:schemeClr val="tx1"/>
                </a:solidFill>
                <a:latin typeface="Times New Roman" pitchFamily="18" charset="0"/>
              </a:defRPr>
            </a:lvl1pPr>
            <a:lvl2pPr marL="742950" indent="-285750">
              <a:tabLst>
                <a:tab pos="4683125" algn="r"/>
              </a:tabLst>
              <a:defRPr sz="2800">
                <a:solidFill>
                  <a:schemeClr val="tx1"/>
                </a:solidFill>
                <a:latin typeface="Times New Roman" pitchFamily="18" charset="0"/>
              </a:defRPr>
            </a:lvl2pPr>
            <a:lvl3pPr marL="1143000" indent="-228600">
              <a:tabLst>
                <a:tab pos="4683125" algn="r"/>
              </a:tabLst>
              <a:defRPr sz="2800">
                <a:solidFill>
                  <a:schemeClr val="tx1"/>
                </a:solidFill>
                <a:latin typeface="Times New Roman" pitchFamily="18" charset="0"/>
              </a:defRPr>
            </a:lvl3pPr>
            <a:lvl4pPr marL="1600200" indent="-228600">
              <a:tabLst>
                <a:tab pos="4683125" algn="r"/>
              </a:tabLst>
              <a:defRPr sz="2800">
                <a:solidFill>
                  <a:schemeClr val="tx1"/>
                </a:solidFill>
                <a:latin typeface="Times New Roman" pitchFamily="18" charset="0"/>
              </a:defRPr>
            </a:lvl4pPr>
            <a:lvl5pPr marL="2057400" indent="-228600">
              <a:tabLst>
                <a:tab pos="468312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68312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68312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68312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683125"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Accounts Receivable  	1,960</a:t>
            </a:r>
          </a:p>
        </p:txBody>
      </p:sp>
      <p:sp>
        <p:nvSpPr>
          <p:cNvPr id="21509" name="Text Box 5"/>
          <p:cNvSpPr txBox="1">
            <a:spLocks noChangeArrowheads="1"/>
          </p:cNvSpPr>
          <p:nvPr/>
        </p:nvSpPr>
        <p:spPr bwMode="auto">
          <a:xfrm>
            <a:off x="762000" y="37941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900" b="1">
                <a:latin typeface="Arial" charset="0"/>
                <a:cs typeface="Arial" charset="0"/>
              </a:rPr>
              <a:t>June 3</a:t>
            </a:r>
          </a:p>
        </p:txBody>
      </p:sp>
      <p:sp>
        <p:nvSpPr>
          <p:cNvPr id="774150" name="Rectangle 6"/>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Accounts Receivables</a:t>
            </a:r>
          </a:p>
        </p:txBody>
      </p:sp>
      <p:sp>
        <p:nvSpPr>
          <p:cNvPr id="21511" name="Text Box 7"/>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
        <p:nvSpPr>
          <p:cNvPr id="774152" name="Text Box 8"/>
          <p:cNvSpPr txBox="1">
            <a:spLocks noChangeArrowheads="1"/>
          </p:cNvSpPr>
          <p:nvPr/>
        </p:nvSpPr>
        <p:spPr bwMode="auto">
          <a:xfrm>
            <a:off x="2209800" y="4860925"/>
            <a:ext cx="6477000" cy="1311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4683125" algn="r"/>
                <a:tab pos="6057900" algn="r"/>
              </a:tabLst>
              <a:defRPr sz="2800">
                <a:solidFill>
                  <a:schemeClr val="tx1"/>
                </a:solidFill>
                <a:latin typeface="Times New Roman" pitchFamily="18" charset="0"/>
              </a:defRPr>
            </a:lvl1pPr>
            <a:lvl2pPr marL="742950" indent="-285750">
              <a:tabLst>
                <a:tab pos="457200" algn="l"/>
                <a:tab pos="4683125" algn="r"/>
                <a:tab pos="6057900" algn="r"/>
              </a:tabLst>
              <a:defRPr sz="2800">
                <a:solidFill>
                  <a:schemeClr val="tx1"/>
                </a:solidFill>
                <a:latin typeface="Times New Roman" pitchFamily="18" charset="0"/>
              </a:defRPr>
            </a:lvl2pPr>
            <a:lvl3pPr marL="1143000" indent="-228600">
              <a:tabLst>
                <a:tab pos="457200" algn="l"/>
                <a:tab pos="4683125" algn="r"/>
                <a:tab pos="6057900" algn="r"/>
              </a:tabLst>
              <a:defRPr sz="2800">
                <a:solidFill>
                  <a:schemeClr val="tx1"/>
                </a:solidFill>
                <a:latin typeface="Times New Roman" pitchFamily="18" charset="0"/>
              </a:defRPr>
            </a:lvl3pPr>
            <a:lvl4pPr marL="1600200" indent="-228600">
              <a:tabLst>
                <a:tab pos="457200" algn="l"/>
                <a:tab pos="4683125" algn="r"/>
                <a:tab pos="6057900" algn="r"/>
              </a:tabLst>
              <a:defRPr sz="2800">
                <a:solidFill>
                  <a:schemeClr val="tx1"/>
                </a:solidFill>
                <a:latin typeface="Times New Roman" pitchFamily="18" charset="0"/>
              </a:defRPr>
            </a:lvl4pPr>
            <a:lvl5pPr marL="2057400" indent="-228600">
              <a:tabLst>
                <a:tab pos="457200" algn="l"/>
                <a:tab pos="4683125" algn="r"/>
                <a:tab pos="60579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4683125" algn="r"/>
                <a:tab pos="60579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4683125" algn="r"/>
                <a:tab pos="60579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4683125" algn="r"/>
                <a:tab pos="60579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4683125" algn="r"/>
                <a:tab pos="6057900" algn="r"/>
              </a:tabLst>
              <a:defRPr sz="2800">
                <a:solidFill>
                  <a:schemeClr val="tx1"/>
                </a:solidFill>
                <a:latin typeface="Times New Roman" pitchFamily="18" charset="0"/>
              </a:defRPr>
            </a:lvl9pPr>
          </a:lstStyle>
          <a:p>
            <a:pPr algn="l">
              <a:spcBef>
                <a:spcPct val="50000"/>
              </a:spcBef>
            </a:pPr>
            <a:r>
              <a:rPr lang="en-US" sz="1900">
                <a:latin typeface="Arial" charset="0"/>
                <a:cs typeface="Arial" charset="0"/>
              </a:rPr>
              <a:t>Cash  	2,000</a:t>
            </a:r>
          </a:p>
          <a:p>
            <a:pPr algn="l">
              <a:spcBef>
                <a:spcPct val="50000"/>
              </a:spcBef>
            </a:pPr>
            <a:r>
              <a:rPr lang="en-US" sz="1900">
                <a:latin typeface="Arial" charset="0"/>
                <a:cs typeface="Arial" charset="0"/>
              </a:rPr>
              <a:t>      Accounts Receivable                          		1,960</a:t>
            </a:r>
          </a:p>
          <a:p>
            <a:pPr algn="l">
              <a:spcBef>
                <a:spcPct val="50000"/>
              </a:spcBef>
            </a:pPr>
            <a:r>
              <a:rPr lang="en-US" sz="1900">
                <a:latin typeface="Arial" charset="0"/>
                <a:cs typeface="Arial" charset="0"/>
              </a:rPr>
              <a:t>	Sales Discounts Forfeited		40</a:t>
            </a:r>
          </a:p>
        </p:txBody>
      </p:sp>
      <p:sp>
        <p:nvSpPr>
          <p:cNvPr id="21513" name="Text Box 9"/>
          <p:cNvSpPr txBox="1">
            <a:spLocks noChangeArrowheads="1"/>
          </p:cNvSpPr>
          <p:nvPr/>
        </p:nvSpPr>
        <p:spPr bwMode="auto">
          <a:xfrm>
            <a:off x="762000" y="4860925"/>
            <a:ext cx="1219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900" b="1">
                <a:latin typeface="Arial" charset="0"/>
                <a:cs typeface="Arial" charset="0"/>
              </a:rPr>
              <a:t>June 12</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4148"/>
                                        </p:tgtEl>
                                        <p:attrNameLst>
                                          <p:attrName>style.visibility</p:attrName>
                                        </p:attrNameLst>
                                      </p:cBhvr>
                                      <p:to>
                                        <p:strVal val="visible"/>
                                      </p:to>
                                    </p:set>
                                    <p:animEffect transition="in" filter="wipe(left)">
                                      <p:cBhvr>
                                        <p:cTn id="7" dur="500"/>
                                        <p:tgtEl>
                                          <p:spTgt spid="774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4147"/>
                                        </p:tgtEl>
                                        <p:attrNameLst>
                                          <p:attrName>style.visibility</p:attrName>
                                        </p:attrNameLst>
                                      </p:cBhvr>
                                      <p:to>
                                        <p:strVal val="visible"/>
                                      </p:to>
                                    </p:set>
                                    <p:animEffect transition="in" filter="wipe(left)">
                                      <p:cBhvr>
                                        <p:cTn id="12" dur="500"/>
                                        <p:tgtEl>
                                          <p:spTgt spid="774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4152">
                                            <p:txEl>
                                              <p:pRg st="0" end="0"/>
                                            </p:txEl>
                                          </p:spTgt>
                                        </p:tgtEl>
                                        <p:attrNameLst>
                                          <p:attrName>style.visibility</p:attrName>
                                        </p:attrNameLst>
                                      </p:cBhvr>
                                      <p:to>
                                        <p:strVal val="visible"/>
                                      </p:to>
                                    </p:set>
                                    <p:animEffect transition="in" filter="wipe(left)">
                                      <p:cBhvr>
                                        <p:cTn id="17" dur="500"/>
                                        <p:tgtEl>
                                          <p:spTgt spid="77415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4152">
                                            <p:txEl>
                                              <p:pRg st="1" end="1"/>
                                            </p:txEl>
                                          </p:spTgt>
                                        </p:tgtEl>
                                        <p:attrNameLst>
                                          <p:attrName>style.visibility</p:attrName>
                                        </p:attrNameLst>
                                      </p:cBhvr>
                                      <p:to>
                                        <p:strVal val="visible"/>
                                      </p:to>
                                    </p:set>
                                    <p:animEffect transition="in" filter="wipe(left)">
                                      <p:cBhvr>
                                        <p:cTn id="22" dur="500"/>
                                        <p:tgtEl>
                                          <p:spTgt spid="77415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74152">
                                            <p:txEl>
                                              <p:pRg st="2" end="2"/>
                                            </p:txEl>
                                          </p:spTgt>
                                        </p:tgtEl>
                                        <p:attrNameLst>
                                          <p:attrName>style.visibility</p:attrName>
                                        </p:attrNameLst>
                                      </p:cBhvr>
                                      <p:to>
                                        <p:strVal val="visible"/>
                                      </p:to>
                                    </p:set>
                                    <p:animEffect transition="in" filter="wipe(left)">
                                      <p:cBhvr>
                                        <p:cTn id="27" dur="500"/>
                                        <p:tgtEl>
                                          <p:spTgt spid="774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autoUpdateAnimBg="0"/>
      <p:bldP spid="774148" grpId="0" autoUpdateAnimBg="0"/>
      <p:bldP spid="77415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1981200"/>
            <a:ext cx="76200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SzPct val="80000"/>
            </a:pPr>
            <a:r>
              <a:rPr lang="en-US" sz="2200">
                <a:latin typeface="Arial" charset="0"/>
              </a:rPr>
              <a:t>A company should measure receivables in terms of their present value.</a:t>
            </a:r>
          </a:p>
        </p:txBody>
      </p:sp>
      <p:sp>
        <p:nvSpPr>
          <p:cNvPr id="22531" name="Text Box 3"/>
          <p:cNvSpPr txBox="1">
            <a:spLocks noChangeArrowheads="1"/>
          </p:cNvSpPr>
          <p:nvPr/>
        </p:nvSpPr>
        <p:spPr bwMode="auto">
          <a:xfrm>
            <a:off x="609600" y="1371600"/>
            <a:ext cx="76200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700" b="1">
                <a:latin typeface="Arial" charset="0"/>
              </a:rPr>
              <a:t>Non-Recognition of Interest Element</a:t>
            </a:r>
          </a:p>
        </p:txBody>
      </p:sp>
      <p:sp>
        <p:nvSpPr>
          <p:cNvPr id="22532"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
        <p:nvSpPr>
          <p:cNvPr id="22533" name="Text Box 7"/>
          <p:cNvSpPr txBox="1">
            <a:spLocks noChangeArrowheads="1"/>
          </p:cNvSpPr>
          <p:nvPr/>
        </p:nvSpPr>
        <p:spPr bwMode="auto">
          <a:xfrm>
            <a:off x="609600" y="2971800"/>
            <a:ext cx="4800600" cy="212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SzPct val="80000"/>
            </a:pPr>
            <a:r>
              <a:rPr lang="en-US" sz="2200" b="1">
                <a:latin typeface="Arial" charset="0"/>
              </a:rPr>
              <a:t>In practice</a:t>
            </a:r>
            <a:r>
              <a:rPr lang="en-US" sz="2200">
                <a:latin typeface="Arial" charset="0"/>
              </a:rPr>
              <a:t>, companies ignore interest revenue related to accounts receivable because the discount is                                                    </a:t>
            </a:r>
            <a:r>
              <a:rPr lang="en-US" sz="2200" b="1">
                <a:latin typeface="Arial" charset="0"/>
              </a:rPr>
              <a:t>not usually material </a:t>
            </a:r>
            <a:r>
              <a:rPr lang="en-US" sz="2200">
                <a:latin typeface="Arial" charset="0"/>
              </a:rPr>
              <a:t>in relation to the net income for the period.</a:t>
            </a:r>
          </a:p>
        </p:txBody>
      </p:sp>
      <p:sp>
        <p:nvSpPr>
          <p:cNvPr id="22534" name="Rectangle 8"/>
          <p:cNvSpPr>
            <a:spLocks noChangeArrowheads="1"/>
          </p:cNvSpPr>
          <p:nvPr/>
        </p:nvSpPr>
        <p:spPr bwMode="auto">
          <a:xfrm>
            <a:off x="7620000" y="4267200"/>
            <a:ext cx="685800" cy="228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4378"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Accounts Receivables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253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657600"/>
            <a:ext cx="28511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861300" y="3505200"/>
            <a:ext cx="800100" cy="228600"/>
          </a:xfrm>
          <a:prstGeom prst="rect">
            <a:avLst/>
          </a:prstGeom>
          <a:solidFill>
            <a:schemeClr val="accent3"/>
          </a:solidFill>
          <a:ln w="12700" cap="sq" cmpd="sng" algn="ctr">
            <a:noFill/>
            <a:prstDash val="solid"/>
            <a:round/>
            <a:headEnd type="none" w="sm" len="sm"/>
            <a:tailEnd type="none" w="sm" len="sm"/>
          </a:ln>
          <a:effectLst/>
          <a:extLst/>
        </p:spPr>
        <p:txBody>
          <a:bodyPr/>
          <a:lstStyle/>
          <a:p>
            <a:pPr>
              <a:defRPr/>
            </a:pPr>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2"/>
          <p:cNvSpPr txBox="1">
            <a:spLocks noChangeArrowheads="1"/>
          </p:cNvSpPr>
          <p:nvPr/>
        </p:nvSpPr>
        <p:spPr bwMode="auto">
          <a:xfrm>
            <a:off x="838200" y="1997075"/>
            <a:ext cx="7620000" cy="366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spcBef>
                <a:spcPct val="50000"/>
              </a:spcBef>
              <a:buClr>
                <a:srgbClr val="800000"/>
              </a:buClr>
              <a:buSzPct val="80000"/>
              <a:buFont typeface="Wingdings" pitchFamily="2" charset="2"/>
              <a:buChar char="u"/>
            </a:pPr>
            <a:r>
              <a:rPr lang="en-US" sz="2200">
                <a:latin typeface="Arial" charset="0"/>
              </a:rPr>
              <a:t>Most liquid asset.</a:t>
            </a:r>
          </a:p>
          <a:p>
            <a:pPr algn="l">
              <a:lnSpc>
                <a:spcPct val="125000"/>
              </a:lnSpc>
              <a:spcBef>
                <a:spcPct val="50000"/>
              </a:spcBef>
              <a:buClr>
                <a:srgbClr val="800000"/>
              </a:buClr>
              <a:buSzPct val="80000"/>
              <a:buFont typeface="Wingdings" pitchFamily="2" charset="2"/>
              <a:buChar char="u"/>
            </a:pPr>
            <a:r>
              <a:rPr lang="en-US" sz="2200">
                <a:latin typeface="Arial" charset="0"/>
              </a:rPr>
              <a:t>Standard medium of exchange. </a:t>
            </a:r>
          </a:p>
          <a:p>
            <a:pPr algn="l">
              <a:lnSpc>
                <a:spcPct val="125000"/>
              </a:lnSpc>
              <a:spcBef>
                <a:spcPct val="50000"/>
              </a:spcBef>
              <a:buClr>
                <a:srgbClr val="800000"/>
              </a:buClr>
              <a:buSzPct val="80000"/>
              <a:buFont typeface="Wingdings" pitchFamily="2" charset="2"/>
              <a:buChar char="u"/>
            </a:pPr>
            <a:r>
              <a:rPr lang="en-US" sz="2200">
                <a:latin typeface="Arial" charset="0"/>
              </a:rPr>
              <a:t>Basis for measuring and accounting for all items.</a:t>
            </a:r>
          </a:p>
          <a:p>
            <a:pPr algn="l">
              <a:lnSpc>
                <a:spcPct val="125000"/>
              </a:lnSpc>
              <a:spcBef>
                <a:spcPct val="50000"/>
              </a:spcBef>
              <a:buClr>
                <a:srgbClr val="800000"/>
              </a:buClr>
              <a:buSzPct val="80000"/>
              <a:buFont typeface="Wingdings" pitchFamily="2" charset="2"/>
              <a:buChar char="u"/>
            </a:pPr>
            <a:r>
              <a:rPr lang="en-US" sz="2200">
                <a:latin typeface="Arial" charset="0"/>
              </a:rPr>
              <a:t>Current asset.</a:t>
            </a:r>
          </a:p>
          <a:p>
            <a:pPr algn="l">
              <a:lnSpc>
                <a:spcPct val="125000"/>
              </a:lnSpc>
              <a:spcBef>
                <a:spcPct val="50000"/>
              </a:spcBef>
              <a:buClr>
                <a:srgbClr val="800000"/>
              </a:buClr>
              <a:buSzPct val="80000"/>
              <a:buFont typeface="Wingdings" pitchFamily="2" charset="2"/>
              <a:buChar char="u"/>
            </a:pPr>
            <a:r>
              <a:rPr lang="en-US" sz="2200" b="1">
                <a:latin typeface="Arial" charset="0"/>
              </a:rPr>
              <a:t>Examples:</a:t>
            </a:r>
            <a:r>
              <a:rPr lang="en-US" sz="2200">
                <a:latin typeface="Arial" charset="0"/>
              </a:rPr>
              <a:t>  </a:t>
            </a:r>
            <a:r>
              <a:rPr lang="en-US" sz="2100">
                <a:latin typeface="Arial" charset="0"/>
              </a:rPr>
              <a:t>coin, currency, available funds on deposit at the bank, money orders, certified checks, cashier’s checks, personal checks, bank drafts and savings accounts.</a:t>
            </a:r>
          </a:p>
        </p:txBody>
      </p:sp>
      <p:sp>
        <p:nvSpPr>
          <p:cNvPr id="223236"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Cash</a:t>
            </a:r>
          </a:p>
        </p:txBody>
      </p:sp>
      <p:sp>
        <p:nvSpPr>
          <p:cNvPr id="5124" name="Text Box 6"/>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1  Identify items considered cash.</a:t>
            </a:r>
          </a:p>
        </p:txBody>
      </p:sp>
      <p:sp>
        <p:nvSpPr>
          <p:cNvPr id="223245" name="Text Box 13"/>
          <p:cNvSpPr txBox="1">
            <a:spLocks noChangeArrowheads="1"/>
          </p:cNvSpPr>
          <p:nvPr/>
        </p:nvSpPr>
        <p:spPr bwMode="auto">
          <a:xfrm>
            <a:off x="609600" y="1371600"/>
            <a:ext cx="76200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800" b="1" dirty="0" smtClean="0">
                <a:solidFill>
                  <a:schemeClr val="accent6">
                    <a:lumMod val="50000"/>
                  </a:schemeClr>
                </a:solidFill>
                <a:latin typeface="Arial" charset="0"/>
              </a:rPr>
              <a:t>What is Cash?</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ph type="body" idx="1"/>
          </p:nvPr>
        </p:nvSpPr>
        <p:spPr>
          <a:xfrm>
            <a:off x="512763" y="1295400"/>
            <a:ext cx="8174037" cy="906463"/>
          </a:xfrm>
          <a:solidFill>
            <a:srgbClr val="FFFFFF"/>
          </a:solidFill>
          <a:extLst>
            <a:ext uri="{91240B29-F687-4F45-9708-019B960494DF}">
              <a14:hiddenLine xmlns:a14="http://schemas.microsoft.com/office/drawing/2010/main" w="57150" cap="flat" cmpd="thickThin">
                <a:solidFill>
                  <a:schemeClr val="tx1"/>
                </a:solidFill>
                <a:prstDash val="solid"/>
                <a:miter lim="800000"/>
                <a:headEnd/>
                <a:tailEnd/>
              </a14:hiddenLine>
            </a:ext>
          </a:extLst>
        </p:spPr>
        <p:txBody>
          <a:bodyPr lIns="90488" tIns="44450" rIns="90488" bIns="44450"/>
          <a:lstStyle/>
          <a:p>
            <a:pPr marL="0" indent="0">
              <a:lnSpc>
                <a:spcPct val="115000"/>
              </a:lnSpc>
              <a:buFont typeface="Wingdings" pitchFamily="2" charset="2"/>
              <a:buNone/>
            </a:pPr>
            <a:r>
              <a:rPr lang="en-US" sz="2300" b="0" smtClean="0">
                <a:effectLst/>
              </a:rPr>
              <a:t>How are these accounts presented on the Balance Sheet?</a:t>
            </a:r>
          </a:p>
        </p:txBody>
      </p:sp>
      <p:sp>
        <p:nvSpPr>
          <p:cNvPr id="23555"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7" name="Line 5"/>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8" name="Line 6"/>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9" name="Rectangle 7"/>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23560"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23561"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2"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3"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23566"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23567" name="Rectangle 15"/>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500</a:t>
            </a:r>
          </a:p>
        </p:txBody>
      </p:sp>
      <p:sp>
        <p:nvSpPr>
          <p:cNvPr id="23568" name="Rectangle 16"/>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End.       </a:t>
            </a:r>
          </a:p>
        </p:txBody>
      </p:sp>
      <p:sp>
        <p:nvSpPr>
          <p:cNvPr id="20"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3571"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noChangeAspect="1"/>
          </p:cNvGraphicFramePr>
          <p:nvPr/>
        </p:nvGraphicFramePr>
        <p:xfrm>
          <a:off x="685800" y="1447800"/>
          <a:ext cx="7632700" cy="3651250"/>
        </p:xfrm>
        <a:graphic>
          <a:graphicData uri="http://schemas.openxmlformats.org/presentationml/2006/ole">
            <mc:AlternateContent xmlns:mc="http://schemas.openxmlformats.org/markup-compatibility/2006">
              <mc:Choice xmlns:v="urn:schemas-microsoft-com:vml" Requires="v">
                <p:oleObj spid="_x0000_s24582" name="Worksheet" r:id="rId4" imgW="4171771" imgH="2000250" progId="Excel.Sheet.8">
                  <p:embed/>
                </p:oleObj>
              </mc:Choice>
              <mc:Fallback>
                <p:oleObj name="Worksheet" r:id="rId4" imgW="4171771" imgH="200025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632700" cy="365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4581"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685800" y="1447800"/>
          <a:ext cx="8172450" cy="3113088"/>
        </p:xfrm>
        <a:graphic>
          <a:graphicData uri="http://schemas.openxmlformats.org/presentationml/2006/ole">
            <mc:AlternateContent xmlns:mc="http://schemas.openxmlformats.org/markup-compatibility/2006">
              <mc:Choice xmlns:v="urn:schemas-microsoft-com:vml" Requires="v">
                <p:oleObj spid="_x0000_s25607" name="Worksheet" r:id="rId4" imgW="4467225" imgH="1704796" progId="Excel.Sheet.8">
                  <p:embed/>
                </p:oleObj>
              </mc:Choice>
              <mc:Fallback>
                <p:oleObj name="Worksheet" r:id="rId4" imgW="4467225" imgH="170479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817245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085" name="Text Box 5"/>
          <p:cNvSpPr txBox="1">
            <a:spLocks noChangeArrowheads="1"/>
          </p:cNvSpPr>
          <p:nvPr/>
        </p:nvSpPr>
        <p:spPr bwMode="auto">
          <a:xfrm>
            <a:off x="6934200" y="1235075"/>
            <a:ext cx="1752600" cy="660400"/>
          </a:xfrm>
          <a:prstGeom prst="rect">
            <a:avLst/>
          </a:prstGeom>
          <a:solidFill>
            <a:schemeClr val="bg1"/>
          </a:solidFill>
          <a:ln w="19050" cap="sq">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a:spAutoFit/>
          </a:bodyPr>
          <a:lstStyle/>
          <a:p>
            <a:pPr>
              <a:spcBef>
                <a:spcPct val="50000"/>
              </a:spcBef>
              <a:defRPr/>
            </a:pPr>
            <a:r>
              <a:rPr lang="en-US" sz="1800" b="1" dirty="0">
                <a:latin typeface="Arial" charset="0"/>
              </a:rPr>
              <a:t>Alternate Presentation</a:t>
            </a:r>
          </a:p>
        </p:txBody>
      </p:sp>
      <p:sp>
        <p:nvSpPr>
          <p:cNvPr id="7"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5606"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26631"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26632"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26637"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26638"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500</a:t>
            </a:r>
          </a:p>
        </p:txBody>
      </p:sp>
      <p:sp>
        <p:nvSpPr>
          <p:cNvPr id="26639"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End.       </a:t>
            </a:r>
          </a:p>
        </p:txBody>
      </p:sp>
      <p:sp>
        <p:nvSpPr>
          <p:cNvPr id="26640" name="Line 18"/>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1" name="Rectangle 19"/>
          <p:cNvSpPr>
            <a:spLocks noChangeArrowheads="1"/>
          </p:cNvSpPr>
          <p:nvPr>
            <p:ph type="body" idx="1"/>
          </p:nvPr>
        </p:nvSpPr>
        <p:spPr>
          <a:xfrm>
            <a:off x="590550" y="1219200"/>
            <a:ext cx="8172450" cy="1371600"/>
          </a:xfrm>
          <a:solidFill>
            <a:srgbClr val="FFFFFF"/>
          </a:solidFill>
          <a:extLst>
            <a:ext uri="{91240B29-F687-4F45-9708-019B960494DF}">
              <a14:hiddenLine xmlns:a14="http://schemas.microsoft.com/office/drawing/2010/main" w="57150" cap="flat" cmpd="thickThin" algn="ctr">
                <a:solidFill>
                  <a:schemeClr val="tx1"/>
                </a:solidFill>
                <a:prstDash val="solid"/>
                <a:miter lim="800000"/>
                <a:headEnd/>
                <a:tailEnd/>
              </a14:hiddenLine>
            </a:ext>
          </a:extLst>
        </p:spPr>
        <p:txBody>
          <a:bodyPr lIns="90488" tIns="44450" rIns="90488" bIns="44450"/>
          <a:lstStyle/>
          <a:p>
            <a:pPr>
              <a:lnSpc>
                <a:spcPct val="110000"/>
              </a:lnSpc>
              <a:buFont typeface="Wingdings" pitchFamily="2" charset="2"/>
              <a:buNone/>
              <a:tabLst>
                <a:tab pos="914400" algn="l"/>
                <a:tab pos="5486400" algn="r"/>
                <a:tab pos="6400800" algn="r"/>
              </a:tabLst>
            </a:pPr>
            <a:r>
              <a:rPr lang="en-US" sz="2200" smtClean="0">
                <a:solidFill>
                  <a:schemeClr val="tx1"/>
                </a:solidFill>
                <a:effectLst/>
              </a:rPr>
              <a:t>Journal entry for credit sale of $100?</a:t>
            </a:r>
          </a:p>
          <a:p>
            <a:pPr>
              <a:lnSpc>
                <a:spcPct val="110000"/>
              </a:lnSpc>
              <a:buFont typeface="Wingdings" pitchFamily="2" charset="2"/>
              <a:buNone/>
              <a:tabLst>
                <a:tab pos="914400" algn="l"/>
                <a:tab pos="5486400" algn="r"/>
                <a:tab pos="6400800" algn="r"/>
              </a:tabLst>
            </a:pPr>
            <a:r>
              <a:rPr lang="en-US" sz="2200" b="0" smtClean="0">
                <a:solidFill>
                  <a:schemeClr val="tx1"/>
                </a:solidFill>
                <a:effectLst/>
              </a:rPr>
              <a:t>	</a:t>
            </a:r>
            <a:r>
              <a:rPr lang="en-US" sz="2100" b="0" smtClean="0">
                <a:solidFill>
                  <a:schemeClr val="tx1"/>
                </a:solidFill>
                <a:effectLst/>
              </a:rPr>
              <a:t>Accounts Receivable	100	</a:t>
            </a:r>
          </a:p>
          <a:p>
            <a:pPr>
              <a:lnSpc>
                <a:spcPct val="110000"/>
              </a:lnSpc>
              <a:buFont typeface="Wingdings" pitchFamily="2" charset="2"/>
              <a:buNone/>
              <a:tabLst>
                <a:tab pos="914400" algn="l"/>
                <a:tab pos="5486400" algn="r"/>
                <a:tab pos="6400800" algn="r"/>
              </a:tabLst>
            </a:pPr>
            <a:r>
              <a:rPr lang="en-US" sz="2100" b="0" smtClean="0">
                <a:solidFill>
                  <a:schemeClr val="tx1"/>
                </a:solidFill>
                <a:effectLst/>
              </a:rPr>
              <a:t>		Sales		 100</a:t>
            </a:r>
          </a:p>
        </p:txBody>
      </p:sp>
      <p:sp>
        <p:nvSpPr>
          <p:cNvPr id="21"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6644"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27655"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27656"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27661"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27662"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600</a:t>
            </a:r>
          </a:p>
        </p:txBody>
      </p:sp>
      <p:sp>
        <p:nvSpPr>
          <p:cNvPr id="27663"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End.       </a:t>
            </a:r>
          </a:p>
        </p:txBody>
      </p:sp>
      <p:sp>
        <p:nvSpPr>
          <p:cNvPr id="27664" name="Rectangle 18"/>
          <p:cNvSpPr>
            <a:spLocks noChangeArrowheads="1"/>
          </p:cNvSpPr>
          <p:nvPr>
            <p:ph type="body" idx="1"/>
          </p:nvPr>
        </p:nvSpPr>
        <p:spPr>
          <a:xfrm>
            <a:off x="590550" y="1219200"/>
            <a:ext cx="8172450" cy="1371600"/>
          </a:xfrm>
          <a:solidFill>
            <a:srgbClr val="FFFFFF"/>
          </a:solidFill>
          <a:extLst>
            <a:ext uri="{91240B29-F687-4F45-9708-019B960494DF}">
              <a14:hiddenLine xmlns:a14="http://schemas.microsoft.com/office/drawing/2010/main" w="57150" cap="flat" cmpd="thickThin" algn="ctr">
                <a:solidFill>
                  <a:schemeClr val="tx1"/>
                </a:solidFill>
                <a:prstDash val="solid"/>
                <a:miter lim="800000"/>
                <a:headEnd/>
                <a:tailEnd/>
              </a14:hiddenLine>
            </a:ext>
          </a:extLst>
        </p:spPr>
        <p:txBody>
          <a:bodyPr lIns="90488" tIns="44450" rIns="90488" bIns="44450"/>
          <a:lstStyle/>
          <a:p>
            <a:pPr>
              <a:lnSpc>
                <a:spcPct val="110000"/>
              </a:lnSpc>
              <a:buFont typeface="Wingdings" pitchFamily="2" charset="2"/>
              <a:buNone/>
              <a:tabLst>
                <a:tab pos="914400" algn="l"/>
                <a:tab pos="5486400" algn="r"/>
                <a:tab pos="6400800" algn="r"/>
              </a:tabLst>
            </a:pPr>
            <a:r>
              <a:rPr lang="en-US" sz="2200" smtClean="0">
                <a:solidFill>
                  <a:schemeClr val="tx1"/>
                </a:solidFill>
                <a:effectLst/>
              </a:rPr>
              <a:t>Journal entry for credit sale of $100?</a:t>
            </a:r>
          </a:p>
          <a:p>
            <a:pPr>
              <a:lnSpc>
                <a:spcPct val="110000"/>
              </a:lnSpc>
              <a:buFont typeface="Wingdings" pitchFamily="2" charset="2"/>
              <a:buNone/>
              <a:tabLst>
                <a:tab pos="914400" algn="l"/>
                <a:tab pos="5486400" algn="r"/>
                <a:tab pos="6400800" algn="r"/>
              </a:tabLst>
            </a:pPr>
            <a:r>
              <a:rPr lang="en-US" sz="2200" smtClean="0">
                <a:solidFill>
                  <a:schemeClr val="tx1"/>
                </a:solidFill>
                <a:effectLst/>
              </a:rPr>
              <a:t>	</a:t>
            </a:r>
            <a:r>
              <a:rPr lang="en-US" sz="2100" b="0" smtClean="0">
                <a:solidFill>
                  <a:schemeClr val="tx1"/>
                </a:solidFill>
                <a:effectLst/>
              </a:rPr>
              <a:t>Accounts Receivable	100	</a:t>
            </a:r>
          </a:p>
          <a:p>
            <a:pPr>
              <a:lnSpc>
                <a:spcPct val="110000"/>
              </a:lnSpc>
              <a:buFont typeface="Wingdings" pitchFamily="2" charset="2"/>
              <a:buNone/>
              <a:tabLst>
                <a:tab pos="914400" algn="l"/>
                <a:tab pos="5486400" algn="r"/>
                <a:tab pos="6400800" algn="r"/>
              </a:tabLst>
            </a:pPr>
            <a:r>
              <a:rPr lang="en-US" sz="2100" b="0" smtClean="0">
                <a:solidFill>
                  <a:schemeClr val="tx1"/>
                </a:solidFill>
                <a:effectLst/>
              </a:rPr>
              <a:t>		Sales		 100</a:t>
            </a:r>
          </a:p>
        </p:txBody>
      </p:sp>
      <p:sp>
        <p:nvSpPr>
          <p:cNvPr id="27665" name="Line 19"/>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Rectangle 20"/>
          <p:cNvSpPr>
            <a:spLocks noChangeArrowheads="1"/>
          </p:cNvSpPr>
          <p:nvPr/>
        </p:nvSpPr>
        <p:spPr bwMode="auto">
          <a:xfrm>
            <a:off x="458788" y="4192588"/>
            <a:ext cx="1978025" cy="439737"/>
          </a:xfrm>
          <a:prstGeom prst="rect">
            <a:avLst/>
          </a:prstGeom>
          <a:solidFill>
            <a:srgbClr val="FF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Sale       100</a:t>
            </a:r>
          </a:p>
        </p:txBody>
      </p:sp>
      <p:sp>
        <p:nvSpPr>
          <p:cNvPr id="22"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7669"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2867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2868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2868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28686"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600</a:t>
            </a:r>
          </a:p>
        </p:txBody>
      </p:sp>
      <p:sp>
        <p:nvSpPr>
          <p:cNvPr id="28687"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End.       </a:t>
            </a:r>
          </a:p>
        </p:txBody>
      </p:sp>
      <p:sp>
        <p:nvSpPr>
          <p:cNvPr id="28688"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Sale       100</a:t>
            </a:r>
          </a:p>
        </p:txBody>
      </p:sp>
      <p:sp>
        <p:nvSpPr>
          <p:cNvPr id="28689" name="Rectangle 19"/>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Collected $333 on account?</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	</a:t>
            </a:r>
            <a:r>
              <a:rPr lang="en-US" sz="2100">
                <a:latin typeface="Arial" charset="0"/>
              </a:rPr>
              <a:t>Cash	333</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100">
                <a:latin typeface="Arial" charset="0"/>
              </a:rPr>
              <a:t>		Accounts Receivable 		333</a:t>
            </a:r>
          </a:p>
        </p:txBody>
      </p:sp>
      <p:sp>
        <p:nvSpPr>
          <p:cNvPr id="28690"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8693"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0"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2"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29703"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29704"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5"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7"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8"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29709"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29710"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267</a:t>
            </a:r>
          </a:p>
        </p:txBody>
      </p:sp>
      <p:sp>
        <p:nvSpPr>
          <p:cNvPr id="29711"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End.       </a:t>
            </a:r>
          </a:p>
        </p:txBody>
      </p:sp>
      <p:sp>
        <p:nvSpPr>
          <p:cNvPr id="29712"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Sale       100</a:t>
            </a:r>
          </a:p>
        </p:txBody>
      </p:sp>
      <p:sp>
        <p:nvSpPr>
          <p:cNvPr id="29713" name="Rectangle 19"/>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Collected $333 on account?</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	</a:t>
            </a:r>
            <a:r>
              <a:rPr lang="en-US" sz="2100">
                <a:latin typeface="Arial" charset="0"/>
              </a:rPr>
              <a:t>Cash	333</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100">
                <a:latin typeface="Arial" charset="0"/>
              </a:rPr>
              <a:t>		Accounts Receivable 		333</a:t>
            </a:r>
          </a:p>
        </p:txBody>
      </p:sp>
      <p:sp>
        <p:nvSpPr>
          <p:cNvPr id="29714"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5" name="Rectangle 21"/>
          <p:cNvSpPr>
            <a:spLocks noChangeArrowheads="1"/>
          </p:cNvSpPr>
          <p:nvPr/>
        </p:nvSpPr>
        <p:spPr bwMode="auto">
          <a:xfrm>
            <a:off x="2668588" y="4192588"/>
            <a:ext cx="18256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333     Coll.       </a:t>
            </a:r>
          </a:p>
        </p:txBody>
      </p:sp>
      <p:sp>
        <p:nvSpPr>
          <p:cNvPr id="23"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9718"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30727"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30728"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0"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1"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2"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30733"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30734"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267</a:t>
            </a:r>
          </a:p>
        </p:txBody>
      </p:sp>
      <p:sp>
        <p:nvSpPr>
          <p:cNvPr id="30735"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End.       </a:t>
            </a:r>
          </a:p>
        </p:txBody>
      </p:sp>
      <p:sp>
        <p:nvSpPr>
          <p:cNvPr id="30736"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Sale       100</a:t>
            </a:r>
          </a:p>
        </p:txBody>
      </p:sp>
      <p:sp>
        <p:nvSpPr>
          <p:cNvPr id="30737"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333     Coll.       </a:t>
            </a:r>
          </a:p>
        </p:txBody>
      </p:sp>
      <p:sp>
        <p:nvSpPr>
          <p:cNvPr id="30738" name="Rectangle 20"/>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Adjustment of $15 for estimated bad debts? </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	</a:t>
            </a:r>
            <a:r>
              <a:rPr lang="en-US" sz="2100">
                <a:latin typeface="Arial" charset="0"/>
              </a:rPr>
              <a:t>Bad Debt Expense	15</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100">
                <a:latin typeface="Arial" charset="0"/>
              </a:rPr>
              <a:t>		Allowance for Doubtful Accounts		15</a:t>
            </a:r>
          </a:p>
        </p:txBody>
      </p:sp>
      <p:sp>
        <p:nvSpPr>
          <p:cNvPr id="30739"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0742"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31751"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31752"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3"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5"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31757"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31758"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267</a:t>
            </a:r>
          </a:p>
        </p:txBody>
      </p:sp>
      <p:sp>
        <p:nvSpPr>
          <p:cNvPr id="31759"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40      End.       </a:t>
            </a:r>
          </a:p>
        </p:txBody>
      </p:sp>
      <p:sp>
        <p:nvSpPr>
          <p:cNvPr id="31760"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Sale       100</a:t>
            </a:r>
          </a:p>
        </p:txBody>
      </p:sp>
      <p:sp>
        <p:nvSpPr>
          <p:cNvPr id="31761"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333     Coll.       </a:t>
            </a:r>
          </a:p>
        </p:txBody>
      </p:sp>
      <p:sp>
        <p:nvSpPr>
          <p:cNvPr id="31762" name="Rectangle 20"/>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Adjustment of $15 for estimated bad debts? </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	</a:t>
            </a:r>
            <a:r>
              <a:rPr lang="en-US" sz="2100">
                <a:latin typeface="Arial" charset="0"/>
              </a:rPr>
              <a:t>Bad Debt Expense	15</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100">
                <a:latin typeface="Arial" charset="0"/>
              </a:rPr>
              <a:t>		Allowance for Doubtful Accounts		15</a:t>
            </a:r>
          </a:p>
        </p:txBody>
      </p:sp>
      <p:sp>
        <p:nvSpPr>
          <p:cNvPr id="31763"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Rectangle 22"/>
          <p:cNvSpPr>
            <a:spLocks noChangeArrowheads="1"/>
          </p:cNvSpPr>
          <p:nvPr/>
        </p:nvSpPr>
        <p:spPr bwMode="auto">
          <a:xfrm>
            <a:off x="6630988" y="4192588"/>
            <a:ext cx="19780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15      Est.       </a:t>
            </a:r>
          </a:p>
        </p:txBody>
      </p:sp>
      <p:sp>
        <p:nvSpPr>
          <p:cNvPr id="24"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1767"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32775"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32776"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9"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0"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32781"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32782"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267</a:t>
            </a:r>
          </a:p>
        </p:txBody>
      </p:sp>
      <p:sp>
        <p:nvSpPr>
          <p:cNvPr id="32783"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40      End.       </a:t>
            </a:r>
          </a:p>
        </p:txBody>
      </p:sp>
      <p:sp>
        <p:nvSpPr>
          <p:cNvPr id="32784"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Sale       100</a:t>
            </a:r>
          </a:p>
        </p:txBody>
      </p:sp>
      <p:sp>
        <p:nvSpPr>
          <p:cNvPr id="32785"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333     Coll.       </a:t>
            </a:r>
          </a:p>
        </p:txBody>
      </p:sp>
      <p:sp>
        <p:nvSpPr>
          <p:cNvPr id="32786"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15      Est.       </a:t>
            </a:r>
          </a:p>
        </p:txBody>
      </p:sp>
      <p:sp>
        <p:nvSpPr>
          <p:cNvPr id="32787" name="Rectangle 21"/>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Write-off of uncollectible accounts for $10? </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	</a:t>
            </a:r>
            <a:r>
              <a:rPr lang="en-US" sz="2100">
                <a:latin typeface="Arial" charset="0"/>
              </a:rPr>
              <a:t>Allowance for Doubtful accounts	10</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100">
                <a:latin typeface="Arial" charset="0"/>
              </a:rPr>
              <a:t>		Accounts Receivable		10</a:t>
            </a:r>
          </a:p>
        </p:txBody>
      </p:sp>
      <p:sp>
        <p:nvSpPr>
          <p:cNvPr id="32788"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2791"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810000"/>
            <a:ext cx="4113213"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6148"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614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6151"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2"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615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4"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6"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Accounts Receivable</a:t>
            </a:r>
          </a:p>
        </p:txBody>
      </p:sp>
      <p:sp>
        <p:nvSpPr>
          <p:cNvPr id="3379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300" b="1">
                <a:latin typeface="Arial" charset="0"/>
              </a:rPr>
              <a:t>Allowance for       Doubtful Accounts</a:t>
            </a:r>
          </a:p>
        </p:txBody>
      </p:sp>
      <p:sp>
        <p:nvSpPr>
          <p:cNvPr id="3380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Beg.       500</a:t>
            </a:r>
          </a:p>
        </p:txBody>
      </p:sp>
      <p:sp>
        <p:nvSpPr>
          <p:cNvPr id="3380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25      Beg.       </a:t>
            </a:r>
          </a:p>
        </p:txBody>
      </p:sp>
      <p:sp>
        <p:nvSpPr>
          <p:cNvPr id="33806"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End.       257</a:t>
            </a:r>
          </a:p>
        </p:txBody>
      </p:sp>
      <p:sp>
        <p:nvSpPr>
          <p:cNvPr id="33807"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30      End.       </a:t>
            </a:r>
          </a:p>
        </p:txBody>
      </p:sp>
      <p:sp>
        <p:nvSpPr>
          <p:cNvPr id="33808"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Sale       100</a:t>
            </a:r>
          </a:p>
        </p:txBody>
      </p:sp>
      <p:sp>
        <p:nvSpPr>
          <p:cNvPr id="33809"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333     Coll.       </a:t>
            </a:r>
          </a:p>
        </p:txBody>
      </p:sp>
      <p:sp>
        <p:nvSpPr>
          <p:cNvPr id="33810"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15      Est.       </a:t>
            </a:r>
          </a:p>
        </p:txBody>
      </p:sp>
      <p:sp>
        <p:nvSpPr>
          <p:cNvPr id="33811" name="Rectangle 21"/>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Write-off of uncollectible accounts for $10? </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200" b="1">
                <a:latin typeface="Arial" charset="0"/>
              </a:rPr>
              <a:t>	</a:t>
            </a:r>
            <a:r>
              <a:rPr lang="en-US" sz="2100">
                <a:latin typeface="Arial" charset="0"/>
              </a:rPr>
              <a:t>Allowance for Doubtful accounts	10</a:t>
            </a:r>
          </a:p>
          <a:p>
            <a:pPr marL="342900" indent="-342900" algn="l">
              <a:lnSpc>
                <a:spcPct val="110000"/>
              </a:lnSpc>
              <a:spcBef>
                <a:spcPct val="20000"/>
              </a:spcBef>
              <a:buClr>
                <a:schemeClr val="accent2"/>
              </a:buClr>
              <a:buSzPct val="75000"/>
              <a:buFont typeface="Wingdings" pitchFamily="2" charset="2"/>
              <a:buNone/>
              <a:tabLst>
                <a:tab pos="914400" algn="l"/>
                <a:tab pos="5486400" algn="r"/>
                <a:tab pos="6400800" algn="r"/>
              </a:tabLst>
            </a:pPr>
            <a:r>
              <a:rPr lang="en-US" sz="2100">
                <a:latin typeface="Arial" charset="0"/>
              </a:rPr>
              <a:t>		Accounts Receivable		10</a:t>
            </a:r>
          </a:p>
        </p:txBody>
      </p:sp>
      <p:sp>
        <p:nvSpPr>
          <p:cNvPr id="33812"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Rectangle 23"/>
          <p:cNvSpPr>
            <a:spLocks noChangeArrowheads="1"/>
          </p:cNvSpPr>
          <p:nvPr/>
        </p:nvSpPr>
        <p:spPr bwMode="auto">
          <a:xfrm>
            <a:off x="4725988" y="4725988"/>
            <a:ext cx="16732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W/O      10</a:t>
            </a:r>
          </a:p>
        </p:txBody>
      </p:sp>
      <p:sp>
        <p:nvSpPr>
          <p:cNvPr id="33814" name="Rectangle 24"/>
          <p:cNvSpPr>
            <a:spLocks noChangeArrowheads="1"/>
          </p:cNvSpPr>
          <p:nvPr/>
        </p:nvSpPr>
        <p:spPr bwMode="auto">
          <a:xfrm>
            <a:off x="2668588" y="4725988"/>
            <a:ext cx="17494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300" b="1">
                <a:latin typeface="Arial" charset="0"/>
              </a:rPr>
              <a:t>  10     W/O       </a:t>
            </a:r>
          </a:p>
        </p:txBody>
      </p:sp>
      <p:sp>
        <p:nvSpPr>
          <p:cNvPr id="26"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2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3817"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685800" y="1447800"/>
          <a:ext cx="8172450" cy="3113088"/>
        </p:xfrm>
        <a:graphic>
          <a:graphicData uri="http://schemas.openxmlformats.org/presentationml/2006/ole">
            <mc:AlternateContent xmlns:mc="http://schemas.openxmlformats.org/markup-compatibility/2006">
              <mc:Choice xmlns:v="urn:schemas-microsoft-com:vml" Requires="v">
                <p:oleObj spid="_x0000_s34822" name="Worksheet" r:id="rId4" imgW="4467225" imgH="1704796" progId="Excel.Sheet.8">
                  <p:embed/>
                </p:oleObj>
              </mc:Choice>
              <mc:Fallback>
                <p:oleObj name="Worksheet" r:id="rId4" imgW="4467225" imgH="170479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8172450" cy="311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4821"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4  Explain accounting issues related to recognition of accounts receivable.</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5578475"/>
            <a:ext cx="4113213"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35844"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3584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3584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8"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3584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0"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692236" name="Rectangle 1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a:t>
            </a:r>
          </a:p>
        </p:txBody>
      </p:sp>
      <p:sp>
        <p:nvSpPr>
          <p:cNvPr id="35844" name="Rectangle 14"/>
          <p:cNvSpPr>
            <a:spLocks noChangeArrowheads="1"/>
          </p:cNvSpPr>
          <p:nvPr/>
        </p:nvSpPr>
        <p:spPr bwMode="auto">
          <a:xfrm>
            <a:off x="609600" y="1981200"/>
            <a:ext cx="80772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200" dirty="0">
                <a:latin typeface="Arial" pitchFamily="34" charset="0"/>
                <a:cs typeface="Arial" pitchFamily="34" charset="0"/>
              </a:rPr>
              <a:t>Reporting of receivables involves </a:t>
            </a:r>
          </a:p>
          <a:p>
            <a:pPr marL="1255713" indent="-450850" algn="l">
              <a:lnSpc>
                <a:spcPct val="120000"/>
              </a:lnSpc>
              <a:spcBef>
                <a:spcPts val="1200"/>
              </a:spcBef>
              <a:buFont typeface="+mj-lt"/>
              <a:buAutoNum type="arabicParenR"/>
              <a:defRPr/>
            </a:pPr>
            <a:r>
              <a:rPr lang="en-US" sz="2100" dirty="0">
                <a:latin typeface="Arial" pitchFamily="34" charset="0"/>
                <a:cs typeface="Arial" pitchFamily="34" charset="0"/>
              </a:rPr>
              <a:t>classification and </a:t>
            </a:r>
          </a:p>
          <a:p>
            <a:pPr marL="1255713" indent="-450850" algn="l">
              <a:lnSpc>
                <a:spcPct val="120000"/>
              </a:lnSpc>
              <a:spcBef>
                <a:spcPts val="1200"/>
              </a:spcBef>
              <a:buFont typeface="+mj-lt"/>
              <a:buAutoNum type="arabicParenR"/>
              <a:defRPr/>
            </a:pPr>
            <a:r>
              <a:rPr lang="en-US" sz="2100" dirty="0">
                <a:latin typeface="Arial" pitchFamily="34" charset="0"/>
                <a:cs typeface="Arial" pitchFamily="34" charset="0"/>
              </a:rPr>
              <a:t>valuation on the balance sheet. </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200" dirty="0">
                <a:latin typeface="Arial" pitchFamily="34" charset="0"/>
                <a:cs typeface="Arial" pitchFamily="34" charset="0"/>
              </a:rPr>
              <a:t>Classification involves determining the length of time each receivable will be outstanding.</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200" dirty="0">
                <a:latin typeface="Arial" pitchFamily="34" charset="0"/>
                <a:cs typeface="Arial" pitchFamily="34" charset="0"/>
              </a:rPr>
              <a:t>Value and report short-term receivables at </a:t>
            </a:r>
            <a:r>
              <a:rPr lang="en-US" sz="2200" b="1" dirty="0">
                <a:solidFill>
                  <a:schemeClr val="tx2">
                    <a:lumMod val="75000"/>
                  </a:schemeClr>
                </a:solidFill>
                <a:latin typeface="Arial" pitchFamily="34" charset="0"/>
                <a:cs typeface="Arial" pitchFamily="34" charset="0"/>
              </a:rPr>
              <a:t>net realizable value</a:t>
            </a:r>
            <a:r>
              <a:rPr lang="en-US" sz="2200" dirty="0">
                <a:latin typeface="Arial" pitchFamily="34" charset="0"/>
                <a:cs typeface="Arial" pitchFamily="34" charset="0"/>
              </a:rPr>
              <a:t>.</a:t>
            </a:r>
          </a:p>
        </p:txBody>
      </p:sp>
      <p:sp>
        <p:nvSpPr>
          <p:cNvPr id="35845" name="Text Box 15"/>
          <p:cNvSpPr txBox="1">
            <a:spLocks noChangeArrowheads="1"/>
          </p:cNvSpPr>
          <p:nvPr/>
        </p:nvSpPr>
        <p:spPr bwMode="auto">
          <a:xfrm>
            <a:off x="609600" y="1371600"/>
            <a:ext cx="76200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defRPr/>
            </a:pPr>
            <a:r>
              <a:rPr lang="en-US" b="1" dirty="0" smtClean="0">
                <a:solidFill>
                  <a:schemeClr val="accent6">
                    <a:lumMod val="50000"/>
                  </a:schemeClr>
                </a:solidFill>
                <a:latin typeface="Arial" charset="0"/>
              </a:rPr>
              <a:t>Valuation of Accounts Receivable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692236" name="Rectangle 1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35844" name="Rectangle 14"/>
          <p:cNvSpPr>
            <a:spLocks noChangeArrowheads="1"/>
          </p:cNvSpPr>
          <p:nvPr/>
        </p:nvSpPr>
        <p:spPr bwMode="auto">
          <a:xfrm>
            <a:off x="609600" y="1981200"/>
            <a:ext cx="8077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200" dirty="0">
                <a:latin typeface="Arial" pitchFamily="34" charset="0"/>
                <a:cs typeface="Arial" pitchFamily="34" charset="0"/>
              </a:rPr>
              <a:t>Record credit losses as debits to Bad Debt Expense </a:t>
            </a:r>
            <a:r>
              <a:rPr lang="en-US" sz="2000" dirty="0">
                <a:latin typeface="Arial" pitchFamily="34" charset="0"/>
                <a:cs typeface="Arial" pitchFamily="34" charset="0"/>
              </a:rPr>
              <a:t>(or Uncollectible Accounts Expense)</a:t>
            </a:r>
            <a:r>
              <a:rPr lang="en-US" sz="2200" dirty="0">
                <a:latin typeface="Arial" pitchFamily="34" charset="0"/>
                <a:cs typeface="Arial" pitchFamily="34" charset="0"/>
              </a:rPr>
              <a:t>.</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200" dirty="0">
                <a:latin typeface="Arial" pitchFamily="34" charset="0"/>
                <a:cs typeface="Arial" pitchFamily="34" charset="0"/>
              </a:rPr>
              <a:t>Normal and necessary risk of doing business on credit.</a:t>
            </a:r>
          </a:p>
          <a:p>
            <a:pPr marL="682625" indent="-450850" algn="l">
              <a:lnSpc>
                <a:spcPct val="120000"/>
              </a:lnSpc>
              <a:spcBef>
                <a:spcPts val="1200"/>
              </a:spcBef>
              <a:buClr>
                <a:schemeClr val="accent6">
                  <a:lumMod val="50000"/>
                </a:schemeClr>
              </a:buClr>
              <a:buSzPct val="80000"/>
              <a:buFont typeface="Wingdings" pitchFamily="2" charset="2"/>
              <a:buChar char="u"/>
              <a:defRPr/>
            </a:pPr>
            <a:r>
              <a:rPr lang="en-US" sz="2200" dirty="0">
                <a:latin typeface="Arial" pitchFamily="34" charset="0"/>
                <a:cs typeface="Arial" pitchFamily="34" charset="0"/>
              </a:rPr>
              <a:t>Two methods to account for uncollectible accounts: </a:t>
            </a:r>
          </a:p>
          <a:p>
            <a:pPr marL="1255713" indent="-450850" algn="l">
              <a:lnSpc>
                <a:spcPct val="120000"/>
              </a:lnSpc>
              <a:spcBef>
                <a:spcPts val="1200"/>
              </a:spcBef>
              <a:buSzPct val="100000"/>
              <a:buFont typeface="+mj-lt"/>
              <a:buAutoNum type="arabicParenR"/>
              <a:defRPr/>
            </a:pPr>
            <a:r>
              <a:rPr lang="en-US" sz="2100" dirty="0">
                <a:latin typeface="Arial" pitchFamily="34" charset="0"/>
                <a:cs typeface="Arial" pitchFamily="34" charset="0"/>
              </a:rPr>
              <a:t>the direct write-off method and </a:t>
            </a:r>
          </a:p>
          <a:p>
            <a:pPr marL="1255713" indent="-450850" algn="l">
              <a:lnSpc>
                <a:spcPct val="120000"/>
              </a:lnSpc>
              <a:spcBef>
                <a:spcPts val="1200"/>
              </a:spcBef>
              <a:buSzPct val="100000"/>
              <a:buFont typeface="+mj-lt"/>
              <a:buAutoNum type="arabicParenR"/>
              <a:defRPr/>
            </a:pPr>
            <a:r>
              <a:rPr lang="en-US" sz="2100" dirty="0">
                <a:latin typeface="Arial" pitchFamily="34" charset="0"/>
                <a:cs typeface="Arial" pitchFamily="34" charset="0"/>
              </a:rPr>
              <a:t>the allowance method.</a:t>
            </a:r>
          </a:p>
        </p:txBody>
      </p:sp>
      <p:sp>
        <p:nvSpPr>
          <p:cNvPr id="37893" name="Text Box 15"/>
          <p:cNvSpPr txBox="1">
            <a:spLocks noChangeArrowheads="1"/>
          </p:cNvSpPr>
          <p:nvPr/>
        </p:nvSpPr>
        <p:spPr bwMode="auto">
          <a:xfrm>
            <a:off x="609600" y="1371600"/>
            <a:ext cx="76200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700" b="1">
                <a:latin typeface="Arial" charset="0"/>
              </a:rPr>
              <a:t>Uncollectible Accounts Receivable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38915" name="AutoShape 3"/>
          <p:cNvSpPr>
            <a:spLocks noChangeArrowheads="1"/>
          </p:cNvSpPr>
          <p:nvPr/>
        </p:nvSpPr>
        <p:spPr bwMode="auto">
          <a:xfrm rot="16200000" flipH="1">
            <a:off x="2019300" y="1990725"/>
            <a:ext cx="457200" cy="533400"/>
          </a:xfrm>
          <a:prstGeom prst="rightArrow">
            <a:avLst>
              <a:gd name="adj1" fmla="val 50000"/>
              <a:gd name="adj2" fmla="val 50014"/>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6" name="AutoShape 4"/>
          <p:cNvSpPr>
            <a:spLocks noChangeArrowheads="1"/>
          </p:cNvSpPr>
          <p:nvPr/>
        </p:nvSpPr>
        <p:spPr bwMode="auto">
          <a:xfrm rot="16200000" flipH="1">
            <a:off x="6438900" y="1990725"/>
            <a:ext cx="457200" cy="533400"/>
          </a:xfrm>
          <a:prstGeom prst="rightArrow">
            <a:avLst>
              <a:gd name="adj1" fmla="val 50000"/>
              <a:gd name="adj2" fmla="val 50014"/>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5093" name="Rectangle 5"/>
          <p:cNvSpPr>
            <a:spLocks noGrp="1" noChangeArrowheads="1"/>
          </p:cNvSpPr>
          <p:nvPr>
            <p:ph type="body" idx="1"/>
          </p:nvPr>
        </p:nvSpPr>
        <p:spPr>
          <a:xfrm>
            <a:off x="4752975" y="2590800"/>
            <a:ext cx="4133850" cy="3276600"/>
          </a:xfrm>
          <a:solidFill>
            <a:srgbClr val="FCF6DA"/>
          </a:solidFill>
          <a:ln w="57150" cap="flat" cmpd="thickThin">
            <a:solidFill>
              <a:schemeClr val="tx1"/>
            </a:solidFill>
            <a:miter lim="800000"/>
            <a:headEnd/>
            <a:tailEnd/>
          </a:ln>
        </p:spPr>
        <p:txBody>
          <a:bodyPr lIns="137160" tIns="137160" rIns="90488" bIns="44450"/>
          <a:lstStyle/>
          <a:p>
            <a:pPr marL="0" indent="0" algn="ctr">
              <a:buFont typeface="Wingdings" pitchFamily="2" charset="2"/>
              <a:buNone/>
              <a:defRPr/>
            </a:pPr>
            <a:r>
              <a:rPr lang="en-US" sz="2500" dirty="0" smtClean="0">
                <a:solidFill>
                  <a:schemeClr val="tx2">
                    <a:lumMod val="75000"/>
                  </a:schemeClr>
                </a:solidFill>
                <a:effectLst/>
              </a:rPr>
              <a:t>Allowance Method</a:t>
            </a:r>
          </a:p>
          <a:p>
            <a:pPr marL="53975" indent="0">
              <a:lnSpc>
                <a:spcPct val="110000"/>
              </a:lnSpc>
              <a:spcBef>
                <a:spcPct val="40000"/>
              </a:spcBef>
              <a:buFont typeface="Wingdings" pitchFamily="2" charset="2"/>
              <a:buNone/>
              <a:defRPr/>
            </a:pPr>
            <a:r>
              <a:rPr lang="en-US" sz="2200" b="0" dirty="0" smtClean="0">
                <a:effectLst/>
              </a:rPr>
              <a:t>Losses are estimated:</a:t>
            </a:r>
          </a:p>
          <a:p>
            <a:pPr marL="571500" lvl="1" indent="-342900">
              <a:lnSpc>
                <a:spcPct val="110000"/>
              </a:lnSpc>
              <a:spcBef>
                <a:spcPct val="40000"/>
              </a:spcBef>
              <a:buClr>
                <a:schemeClr val="accent6">
                  <a:lumMod val="50000"/>
                </a:schemeClr>
              </a:buClr>
              <a:buSzPct val="80000"/>
              <a:buFont typeface="Wingdings" pitchFamily="2" charset="2"/>
              <a:buChar char="u"/>
              <a:defRPr/>
            </a:pPr>
            <a:r>
              <a:rPr lang="en-US" sz="2100" b="0" dirty="0" smtClean="0">
                <a:effectLst/>
              </a:rPr>
              <a:t>Percentage-of-sales.</a:t>
            </a:r>
          </a:p>
          <a:p>
            <a:pPr marL="571500" lvl="1" indent="-342900">
              <a:lnSpc>
                <a:spcPct val="110000"/>
              </a:lnSpc>
              <a:spcBef>
                <a:spcPct val="40000"/>
              </a:spcBef>
              <a:buClr>
                <a:schemeClr val="accent6">
                  <a:lumMod val="50000"/>
                </a:schemeClr>
              </a:buClr>
              <a:buSzPct val="80000"/>
              <a:buFont typeface="Wingdings" pitchFamily="2" charset="2"/>
              <a:buChar char="u"/>
              <a:defRPr/>
            </a:pPr>
            <a:r>
              <a:rPr lang="en-US" sz="2100" b="0" dirty="0" smtClean="0">
                <a:effectLst/>
              </a:rPr>
              <a:t>Percentage-of-receivables.</a:t>
            </a:r>
          </a:p>
          <a:p>
            <a:pPr marL="571500" lvl="1" indent="-342900">
              <a:lnSpc>
                <a:spcPct val="110000"/>
              </a:lnSpc>
              <a:spcBef>
                <a:spcPct val="40000"/>
              </a:spcBef>
              <a:buClr>
                <a:schemeClr val="accent6">
                  <a:lumMod val="50000"/>
                </a:schemeClr>
              </a:buClr>
              <a:buSzPct val="80000"/>
              <a:buFont typeface="Wingdings" pitchFamily="2" charset="2"/>
              <a:buChar char="u"/>
              <a:defRPr/>
            </a:pPr>
            <a:r>
              <a:rPr lang="en-US" sz="2100" b="0" dirty="0" smtClean="0">
                <a:effectLst/>
              </a:rPr>
              <a:t>GAAP requires when material in amount.</a:t>
            </a:r>
          </a:p>
        </p:txBody>
      </p:sp>
      <p:sp>
        <p:nvSpPr>
          <p:cNvPr id="38918" name="Rectangle 6"/>
          <p:cNvSpPr>
            <a:spLocks noChangeArrowheads="1"/>
          </p:cNvSpPr>
          <p:nvPr/>
        </p:nvSpPr>
        <p:spPr bwMode="auto">
          <a:xfrm>
            <a:off x="485775" y="1524000"/>
            <a:ext cx="8201025" cy="552450"/>
          </a:xfrm>
          <a:prstGeom prst="rect">
            <a:avLst/>
          </a:prstGeom>
          <a:solidFill>
            <a:srgbClr val="FCF6DA"/>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marL="342900" indent="-342900">
              <a:spcBef>
                <a:spcPct val="20000"/>
              </a:spcBef>
            </a:pPr>
            <a:r>
              <a:rPr lang="en-US" sz="2400" b="1">
                <a:solidFill>
                  <a:srgbClr val="000000"/>
                </a:solidFill>
                <a:latin typeface="Arial" charset="0"/>
              </a:rPr>
              <a:t>Methods of Accounting for Uncollectible Accounts</a:t>
            </a:r>
          </a:p>
        </p:txBody>
      </p:sp>
      <p:sp>
        <p:nvSpPr>
          <p:cNvPr id="985095" name="Rectangle 7"/>
          <p:cNvSpPr>
            <a:spLocks noChangeArrowheads="1"/>
          </p:cNvSpPr>
          <p:nvPr/>
        </p:nvSpPr>
        <p:spPr bwMode="auto">
          <a:xfrm>
            <a:off x="257175" y="2590800"/>
            <a:ext cx="4133850" cy="3276600"/>
          </a:xfrm>
          <a:prstGeom prst="rect">
            <a:avLst/>
          </a:prstGeom>
          <a:solidFill>
            <a:srgbClr val="FCF6DA"/>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137160" rIns="90488" bIns="44450"/>
          <a:lstStyle/>
          <a:p>
            <a:pPr>
              <a:spcBef>
                <a:spcPct val="20000"/>
              </a:spcBef>
              <a:defRPr/>
            </a:pPr>
            <a:r>
              <a:rPr lang="en-US" sz="2500" b="1" dirty="0">
                <a:solidFill>
                  <a:schemeClr val="tx2">
                    <a:lumMod val="75000"/>
                  </a:schemeClr>
                </a:solidFill>
                <a:latin typeface="Arial" charset="0"/>
              </a:rPr>
              <a:t>Direct Write-Off</a:t>
            </a:r>
          </a:p>
          <a:p>
            <a:pPr marL="53975" algn="l">
              <a:lnSpc>
                <a:spcPct val="110000"/>
              </a:lnSpc>
              <a:spcBef>
                <a:spcPct val="40000"/>
              </a:spcBef>
              <a:defRPr/>
            </a:pPr>
            <a:r>
              <a:rPr lang="en-US" sz="2200" dirty="0">
                <a:solidFill>
                  <a:schemeClr val="bg2"/>
                </a:solidFill>
                <a:latin typeface="Arial" charset="0"/>
              </a:rPr>
              <a:t>Theoretically deficient:</a:t>
            </a:r>
          </a:p>
          <a:p>
            <a:pPr marL="571500" lvl="1" indent="-342900" algn="l">
              <a:lnSpc>
                <a:spcPct val="110000"/>
              </a:lnSpc>
              <a:spcBef>
                <a:spcPct val="40000"/>
              </a:spcBef>
              <a:buClr>
                <a:schemeClr val="accent6">
                  <a:lumMod val="50000"/>
                </a:schemeClr>
              </a:buClr>
              <a:buSzPct val="80000"/>
              <a:buFont typeface="Wingdings" pitchFamily="2" charset="2"/>
              <a:buChar char="u"/>
              <a:defRPr/>
            </a:pPr>
            <a:r>
              <a:rPr lang="en-US" sz="2100" dirty="0">
                <a:solidFill>
                  <a:schemeClr val="bg2"/>
                </a:solidFill>
                <a:latin typeface="Arial" charset="0"/>
              </a:rPr>
              <a:t>No matching.</a:t>
            </a:r>
          </a:p>
          <a:p>
            <a:pPr marL="571500" lvl="1" indent="-342900" algn="l">
              <a:lnSpc>
                <a:spcPct val="110000"/>
              </a:lnSpc>
              <a:spcBef>
                <a:spcPct val="40000"/>
              </a:spcBef>
              <a:buClr>
                <a:schemeClr val="accent6">
                  <a:lumMod val="50000"/>
                </a:schemeClr>
              </a:buClr>
              <a:buSzPct val="80000"/>
              <a:buFont typeface="Wingdings" pitchFamily="2" charset="2"/>
              <a:buChar char="u"/>
              <a:defRPr/>
            </a:pPr>
            <a:r>
              <a:rPr lang="en-US" sz="2100" dirty="0">
                <a:solidFill>
                  <a:schemeClr val="bg2"/>
                </a:solidFill>
                <a:latin typeface="Arial" charset="0"/>
              </a:rPr>
              <a:t>Receivable not stated at cash realizable value.</a:t>
            </a:r>
          </a:p>
          <a:p>
            <a:pPr marL="571500" lvl="1" indent="-342900" algn="l">
              <a:lnSpc>
                <a:spcPct val="110000"/>
              </a:lnSpc>
              <a:spcBef>
                <a:spcPct val="40000"/>
              </a:spcBef>
              <a:buClr>
                <a:schemeClr val="accent6">
                  <a:lumMod val="50000"/>
                </a:schemeClr>
              </a:buClr>
              <a:buSzPct val="80000"/>
              <a:buFont typeface="Wingdings" pitchFamily="2" charset="2"/>
              <a:buChar char="u"/>
              <a:defRPr/>
            </a:pPr>
            <a:r>
              <a:rPr lang="en-US" sz="2100" dirty="0">
                <a:solidFill>
                  <a:schemeClr val="bg2"/>
                </a:solidFill>
                <a:latin typeface="Arial" charset="0"/>
              </a:rPr>
              <a:t>Not GAAP when material in amount.</a:t>
            </a:r>
          </a:p>
        </p:txBody>
      </p:sp>
      <p:sp>
        <p:nvSpPr>
          <p:cNvPr id="985096" name="Rectangle 8"/>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39939" name="Text Box 10"/>
          <p:cNvSpPr txBox="1">
            <a:spLocks noChangeArrowheads="1"/>
          </p:cNvSpPr>
          <p:nvPr/>
        </p:nvSpPr>
        <p:spPr bwMode="auto">
          <a:xfrm>
            <a:off x="7467600" y="1325563"/>
            <a:ext cx="1371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200" b="1">
                <a:solidFill>
                  <a:srgbClr val="800000"/>
                </a:solidFill>
                <a:latin typeface="Arial" charset="0"/>
              </a:rPr>
              <a:t>Illustration 7-6</a:t>
            </a:r>
          </a:p>
        </p:txBody>
      </p:sp>
      <p:sp>
        <p:nvSpPr>
          <p:cNvPr id="987148" name="Rectangle 1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994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46238"/>
            <a:ext cx="84201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81000" y="5019675"/>
            <a:ext cx="3962400" cy="923925"/>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en-US" sz="1800" dirty="0">
                <a:latin typeface="+mn-lt"/>
              </a:rPr>
              <a:t>The </a:t>
            </a:r>
            <a:r>
              <a:rPr lang="en-US" sz="1800" b="1" dirty="0">
                <a:solidFill>
                  <a:schemeClr val="tx2">
                    <a:lumMod val="75000"/>
                  </a:schemeClr>
                </a:solidFill>
                <a:latin typeface="+mn-lt"/>
              </a:rPr>
              <a:t>percentage-of-sales</a:t>
            </a:r>
            <a:r>
              <a:rPr lang="en-US" sz="1800" dirty="0">
                <a:latin typeface="+mn-lt"/>
              </a:rPr>
              <a:t> basis results in a better matching of expenses with revenues</a:t>
            </a:r>
          </a:p>
        </p:txBody>
      </p:sp>
      <p:sp>
        <p:nvSpPr>
          <p:cNvPr id="16" name="Rectangle 15"/>
          <p:cNvSpPr/>
          <p:nvPr/>
        </p:nvSpPr>
        <p:spPr>
          <a:xfrm>
            <a:off x="4724400" y="5019675"/>
            <a:ext cx="3962400" cy="923925"/>
          </a:xfrm>
          <a:prstGeom prst="rect">
            <a:avLst/>
          </a:prstGeom>
          <a:solidFill>
            <a:schemeClr val="accent3"/>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en-US" sz="1800" dirty="0">
                <a:latin typeface="+mn-lt"/>
              </a:rPr>
              <a:t>The </a:t>
            </a:r>
            <a:r>
              <a:rPr lang="en-US" sz="1800" b="1" dirty="0">
                <a:solidFill>
                  <a:schemeClr val="tx2">
                    <a:lumMod val="75000"/>
                  </a:schemeClr>
                </a:solidFill>
                <a:latin typeface="+mn-lt"/>
              </a:rPr>
              <a:t>percentage-of-receivables</a:t>
            </a:r>
          </a:p>
          <a:p>
            <a:pPr>
              <a:defRPr/>
            </a:pPr>
            <a:r>
              <a:rPr lang="en-US" sz="1800" dirty="0">
                <a:latin typeface="+mn-lt"/>
              </a:rPr>
              <a:t>basis produces the better estimate of net realizable value</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40963" name="Rectangle 4"/>
          <p:cNvSpPr>
            <a:spLocks noChangeArrowheads="1"/>
          </p:cNvSpPr>
          <p:nvPr/>
        </p:nvSpPr>
        <p:spPr bwMode="auto">
          <a:xfrm>
            <a:off x="609600" y="1371600"/>
            <a:ext cx="79248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700" b="1">
                <a:latin typeface="Arial" charset="0"/>
              </a:rPr>
              <a:t>Percentage-of-Sales Approach </a:t>
            </a:r>
          </a:p>
          <a:p>
            <a:pPr marL="685800" lvl="1" indent="-457200" algn="l">
              <a:lnSpc>
                <a:spcPct val="120000"/>
              </a:lnSpc>
              <a:spcBef>
                <a:spcPts val="1200"/>
              </a:spcBef>
              <a:buClr>
                <a:srgbClr val="800000"/>
              </a:buClr>
              <a:buSzPct val="80000"/>
              <a:buFont typeface="Wingdings" pitchFamily="2" charset="2"/>
              <a:buChar char="u"/>
            </a:pPr>
            <a:r>
              <a:rPr lang="en-US" sz="2200">
                <a:latin typeface="Arial" charset="0"/>
              </a:rPr>
              <a:t>Percentage based upon past experience and anticipate credit policy.</a:t>
            </a:r>
          </a:p>
          <a:p>
            <a:pPr marL="685800" lvl="1" indent="-457200" algn="l">
              <a:lnSpc>
                <a:spcPct val="120000"/>
              </a:lnSpc>
              <a:spcBef>
                <a:spcPts val="1200"/>
              </a:spcBef>
              <a:buClr>
                <a:srgbClr val="800000"/>
              </a:buClr>
              <a:buSzPct val="80000"/>
              <a:buFont typeface="Wingdings" pitchFamily="2" charset="2"/>
              <a:buChar char="u"/>
            </a:pPr>
            <a:r>
              <a:rPr lang="en-US" sz="2200">
                <a:latin typeface="Arial" charset="0"/>
              </a:rPr>
              <a:t>Achieves better matching of expenses with revenues. </a:t>
            </a:r>
          </a:p>
          <a:p>
            <a:pPr marL="685800" lvl="1" indent="-457200" algn="l">
              <a:lnSpc>
                <a:spcPct val="120000"/>
              </a:lnSpc>
              <a:spcBef>
                <a:spcPts val="1200"/>
              </a:spcBef>
              <a:buClr>
                <a:srgbClr val="800000"/>
              </a:buClr>
              <a:buSzPct val="80000"/>
              <a:buFont typeface="Wingdings" pitchFamily="2" charset="2"/>
              <a:buChar char="u"/>
            </a:pPr>
            <a:r>
              <a:rPr lang="en-US" sz="2200">
                <a:latin typeface="Arial" charset="0"/>
              </a:rPr>
              <a:t>Any balance in Allowance for Doubtful Accounts is ignored.</a:t>
            </a:r>
          </a:p>
        </p:txBody>
      </p:sp>
      <p:sp>
        <p:nvSpPr>
          <p:cNvPr id="989190" name="Rectangle 6"/>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a:t>
            </a:r>
          </a:p>
        </p:txBody>
      </p:sp>
      <p:sp>
        <p:nvSpPr>
          <p:cNvPr id="41987" name="Rectangle 4"/>
          <p:cNvSpPr>
            <a:spLocks noChangeArrowheads="1"/>
          </p:cNvSpPr>
          <p:nvPr/>
        </p:nvSpPr>
        <p:spPr bwMode="auto">
          <a:xfrm>
            <a:off x="609600" y="1371600"/>
            <a:ext cx="81534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60000"/>
              </a:spcBef>
            </a:pPr>
            <a:r>
              <a:rPr lang="en-US" sz="2100" b="1">
                <a:solidFill>
                  <a:srgbClr val="800000"/>
                </a:solidFill>
                <a:latin typeface="Arial" charset="0"/>
              </a:rPr>
              <a:t>Illustration:</a:t>
            </a:r>
            <a:r>
              <a:rPr lang="en-US" sz="2100">
                <a:latin typeface="Arial" charset="0"/>
              </a:rPr>
              <a:t>  Gonzalez Company estimates that about 1% of net credit sales become uncollectible.  If net credit sales for are $800,000 for the year, it records bad debt expense as follows.</a:t>
            </a:r>
          </a:p>
        </p:txBody>
      </p:sp>
      <p:sp>
        <p:nvSpPr>
          <p:cNvPr id="991237" name="Rectangle 5"/>
          <p:cNvSpPr>
            <a:spLocks noChangeArrowheads="1"/>
          </p:cNvSpPr>
          <p:nvPr/>
        </p:nvSpPr>
        <p:spPr bwMode="auto">
          <a:xfrm>
            <a:off x="990600" y="2933700"/>
            <a:ext cx="7467600"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25000"/>
              </a:spcBef>
              <a:tabLst>
                <a:tab pos="5943600" algn="r"/>
                <a:tab pos="7200900" algn="r"/>
              </a:tabLst>
            </a:pPr>
            <a:r>
              <a:rPr lang="en-US" sz="2100">
                <a:latin typeface="Arial" charset="0"/>
              </a:rPr>
              <a:t>Bad Debt Expense 	8,000</a:t>
            </a:r>
          </a:p>
          <a:p>
            <a:pPr marL="457200" indent="-457200" algn="l">
              <a:lnSpc>
                <a:spcPct val="115000"/>
              </a:lnSpc>
              <a:spcBef>
                <a:spcPct val="25000"/>
              </a:spcBef>
              <a:tabLst>
                <a:tab pos="5943600" algn="r"/>
                <a:tab pos="7200900" algn="r"/>
              </a:tabLst>
            </a:pPr>
            <a:r>
              <a:rPr lang="en-US" sz="2100">
                <a:latin typeface="Arial" charset="0"/>
              </a:rPr>
              <a:t>	Allowance for Doubtful Accounts 		8,000</a:t>
            </a:r>
          </a:p>
        </p:txBody>
      </p:sp>
      <p:sp>
        <p:nvSpPr>
          <p:cNvPr id="41989" name="Rectangle 7"/>
          <p:cNvSpPr>
            <a:spLocks noChangeArrowheads="1"/>
          </p:cNvSpPr>
          <p:nvPr/>
        </p:nvSpPr>
        <p:spPr bwMode="auto">
          <a:xfrm>
            <a:off x="7924800" y="1295400"/>
            <a:ext cx="685800" cy="228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Text Box 9"/>
          <p:cNvSpPr txBox="1">
            <a:spLocks noChangeArrowheads="1"/>
          </p:cNvSpPr>
          <p:nvPr/>
        </p:nvSpPr>
        <p:spPr bwMode="auto">
          <a:xfrm>
            <a:off x="7391400" y="4114800"/>
            <a:ext cx="13716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7-7</a:t>
            </a:r>
          </a:p>
        </p:txBody>
      </p:sp>
      <p:sp>
        <p:nvSpPr>
          <p:cNvPr id="991243" name="Rectangle 11"/>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99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19600"/>
            <a:ext cx="8382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1237">
                                            <p:txEl>
                                              <p:pRg st="0" end="0"/>
                                            </p:txEl>
                                          </p:spTgt>
                                        </p:tgtEl>
                                        <p:attrNameLst>
                                          <p:attrName>style.visibility</p:attrName>
                                        </p:attrNameLst>
                                      </p:cBhvr>
                                      <p:to>
                                        <p:strVal val="visible"/>
                                      </p:to>
                                    </p:set>
                                    <p:animEffect transition="in" filter="wipe(left)">
                                      <p:cBhvr>
                                        <p:cTn id="7" dur="500"/>
                                        <p:tgtEl>
                                          <p:spTgt spid="9912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1237">
                                            <p:txEl>
                                              <p:pRg st="1" end="1"/>
                                            </p:txEl>
                                          </p:spTgt>
                                        </p:tgtEl>
                                        <p:attrNameLst>
                                          <p:attrName>style.visibility</p:attrName>
                                        </p:attrNameLst>
                                      </p:cBhvr>
                                      <p:to>
                                        <p:strVal val="visible"/>
                                      </p:to>
                                    </p:set>
                                    <p:animEffect transition="in" filter="wipe(left)">
                                      <p:cBhvr>
                                        <p:cTn id="12" dur="500"/>
                                        <p:tgtEl>
                                          <p:spTgt spid="9912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9946"/>
                                        </p:tgtEl>
                                        <p:attrNameLst>
                                          <p:attrName>style.visibility</p:attrName>
                                        </p:attrNameLst>
                                      </p:cBhvr>
                                      <p:to>
                                        <p:strVal val="visible"/>
                                      </p:to>
                                    </p:set>
                                    <p:animEffect transition="in" filter="wipe(left)">
                                      <p:cBhvr>
                                        <p:cTn id="17" dur="5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40963" name="Rectangle 4"/>
          <p:cNvSpPr>
            <a:spLocks noChangeArrowheads="1"/>
          </p:cNvSpPr>
          <p:nvPr/>
        </p:nvSpPr>
        <p:spPr bwMode="auto">
          <a:xfrm>
            <a:off x="609600" y="1371600"/>
            <a:ext cx="81534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defRPr/>
            </a:pPr>
            <a:r>
              <a:rPr lang="en-US" sz="2700" b="1" dirty="0">
                <a:latin typeface="Arial" charset="0"/>
              </a:rPr>
              <a:t>Percentage-of-Receivables Approach </a:t>
            </a:r>
          </a:p>
          <a:p>
            <a:pPr marL="685800" lvl="1" indent="-457200" algn="l">
              <a:lnSpc>
                <a:spcPct val="120000"/>
              </a:lnSpc>
              <a:spcBef>
                <a:spcPts val="1200"/>
              </a:spcBef>
              <a:buClr>
                <a:srgbClr val="800000"/>
              </a:buClr>
              <a:buSzPct val="80000"/>
              <a:buFont typeface="Wingdings" pitchFamily="2" charset="2"/>
              <a:buChar char="u"/>
              <a:defRPr/>
            </a:pPr>
            <a:r>
              <a:rPr lang="en-US" sz="2200" dirty="0">
                <a:latin typeface="Arial" charset="0"/>
              </a:rPr>
              <a:t>Not matching.</a:t>
            </a:r>
          </a:p>
          <a:p>
            <a:pPr marL="685800" lvl="1" indent="-457200" algn="l">
              <a:lnSpc>
                <a:spcPct val="120000"/>
              </a:lnSpc>
              <a:spcBef>
                <a:spcPts val="1200"/>
              </a:spcBef>
              <a:buClr>
                <a:srgbClr val="800000"/>
              </a:buClr>
              <a:buSzPct val="80000"/>
              <a:buFont typeface="Wingdings" pitchFamily="2" charset="2"/>
              <a:buChar char="u"/>
              <a:defRPr/>
            </a:pPr>
            <a:r>
              <a:rPr lang="en-US" sz="2200" dirty="0">
                <a:latin typeface="Arial" charset="0"/>
              </a:rPr>
              <a:t>Reports estimate of receivables at realizable value.</a:t>
            </a:r>
          </a:p>
          <a:p>
            <a:pPr algn="l">
              <a:lnSpc>
                <a:spcPct val="120000"/>
              </a:lnSpc>
              <a:spcBef>
                <a:spcPts val="1200"/>
              </a:spcBef>
              <a:defRPr/>
            </a:pPr>
            <a:r>
              <a:rPr lang="en-US" sz="2300" dirty="0">
                <a:latin typeface="Arial" charset="0"/>
              </a:rPr>
              <a:t>Companies may apply this method using </a:t>
            </a:r>
          </a:p>
          <a:p>
            <a:pPr marL="685800" lvl="1" indent="-457200" algn="l">
              <a:lnSpc>
                <a:spcPct val="120000"/>
              </a:lnSpc>
              <a:spcBef>
                <a:spcPts val="1200"/>
              </a:spcBef>
              <a:buClr>
                <a:srgbClr val="800000"/>
              </a:buClr>
              <a:buSzPct val="80000"/>
              <a:buFont typeface="Wingdings" pitchFamily="2" charset="2"/>
              <a:buChar char="u"/>
              <a:defRPr/>
            </a:pPr>
            <a:r>
              <a:rPr lang="en-US" sz="2200" dirty="0">
                <a:latin typeface="Arial" charset="0"/>
              </a:rPr>
              <a:t>one composite rate, or</a:t>
            </a:r>
          </a:p>
          <a:p>
            <a:pPr marL="685800" lvl="1" indent="-457200" algn="l">
              <a:lnSpc>
                <a:spcPct val="120000"/>
              </a:lnSpc>
              <a:spcBef>
                <a:spcPts val="1200"/>
              </a:spcBef>
              <a:buClr>
                <a:srgbClr val="800000"/>
              </a:buClr>
              <a:buSzPct val="80000"/>
              <a:buFont typeface="Wingdings" pitchFamily="2" charset="2"/>
              <a:buChar char="u"/>
              <a:defRPr/>
            </a:pPr>
            <a:r>
              <a:rPr lang="en-US" sz="2200" dirty="0">
                <a:latin typeface="Arial" charset="0"/>
              </a:rPr>
              <a:t>an </a:t>
            </a:r>
            <a:r>
              <a:rPr lang="en-US" sz="2200" b="1" dirty="0">
                <a:solidFill>
                  <a:schemeClr val="tx2">
                    <a:lumMod val="75000"/>
                  </a:schemeClr>
                </a:solidFill>
                <a:latin typeface="Arial" charset="0"/>
              </a:rPr>
              <a:t>aging schedule </a:t>
            </a:r>
            <a:r>
              <a:rPr lang="en-US" sz="2200" dirty="0">
                <a:latin typeface="Arial" charset="0"/>
              </a:rPr>
              <a:t>using different rates.</a:t>
            </a:r>
          </a:p>
        </p:txBody>
      </p:sp>
      <p:sp>
        <p:nvSpPr>
          <p:cNvPr id="993286" name="Rectangle 6"/>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2590800"/>
            <a:ext cx="76200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spcBef>
                <a:spcPct val="30000"/>
              </a:spcBef>
              <a:spcAft>
                <a:spcPct val="20000"/>
              </a:spcAft>
              <a:buSzPct val="80000"/>
            </a:pPr>
            <a:r>
              <a:rPr lang="en-US" sz="2300">
                <a:latin typeface="Arial" charset="0"/>
              </a:rPr>
              <a:t>Short-term, highly liquid investments that are both</a:t>
            </a:r>
          </a:p>
        </p:txBody>
      </p:sp>
      <p:sp>
        <p:nvSpPr>
          <p:cNvPr id="674819"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Cash</a:t>
            </a:r>
          </a:p>
        </p:txBody>
      </p:sp>
      <p:sp>
        <p:nvSpPr>
          <p:cNvPr id="7172"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2  Indicate how to report cash and related items.</a:t>
            </a:r>
          </a:p>
        </p:txBody>
      </p:sp>
      <p:sp>
        <p:nvSpPr>
          <p:cNvPr id="7173" name="Text Box 5"/>
          <p:cNvSpPr txBox="1">
            <a:spLocks noChangeArrowheads="1"/>
          </p:cNvSpPr>
          <p:nvPr/>
        </p:nvSpPr>
        <p:spPr bwMode="auto">
          <a:xfrm>
            <a:off x="609600" y="1974850"/>
            <a:ext cx="7620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600" b="1">
                <a:latin typeface="Arial" charset="0"/>
              </a:rPr>
              <a:t>Cash Equivalents</a:t>
            </a:r>
          </a:p>
        </p:txBody>
      </p:sp>
      <p:sp>
        <p:nvSpPr>
          <p:cNvPr id="7174" name="Text Box 6"/>
          <p:cNvSpPr txBox="1">
            <a:spLocks noChangeArrowheads="1"/>
          </p:cNvSpPr>
          <p:nvPr/>
        </p:nvSpPr>
        <p:spPr bwMode="auto">
          <a:xfrm>
            <a:off x="609600" y="3200400"/>
            <a:ext cx="762000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8975"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spcBef>
                <a:spcPct val="30000"/>
              </a:spcBef>
              <a:spcAft>
                <a:spcPct val="20000"/>
              </a:spcAft>
              <a:buFont typeface="Comic Sans MS" pitchFamily="66" charset="0"/>
              <a:buAutoNum type="alphaLcParenR"/>
            </a:pPr>
            <a:r>
              <a:rPr lang="en-US" sz="2200">
                <a:latin typeface="Arial" charset="0"/>
              </a:rPr>
              <a:t>readily convertible to cash, and </a:t>
            </a:r>
          </a:p>
          <a:p>
            <a:pPr algn="l">
              <a:lnSpc>
                <a:spcPct val="110000"/>
              </a:lnSpc>
              <a:spcBef>
                <a:spcPct val="30000"/>
              </a:spcBef>
              <a:spcAft>
                <a:spcPct val="20000"/>
              </a:spcAft>
              <a:buFont typeface="Comic Sans MS" pitchFamily="66" charset="0"/>
              <a:buAutoNum type="alphaLcParenR"/>
            </a:pPr>
            <a:r>
              <a:rPr lang="en-US" sz="2200">
                <a:latin typeface="Arial" charset="0"/>
              </a:rPr>
              <a:t>so near their maturity that they present insignificant risk of changes in value.</a:t>
            </a:r>
          </a:p>
        </p:txBody>
      </p:sp>
      <p:sp>
        <p:nvSpPr>
          <p:cNvPr id="7175" name="Text Box 7"/>
          <p:cNvSpPr txBox="1">
            <a:spLocks noChangeArrowheads="1"/>
          </p:cNvSpPr>
          <p:nvPr/>
        </p:nvSpPr>
        <p:spPr bwMode="auto">
          <a:xfrm>
            <a:off x="609600" y="4724400"/>
            <a:ext cx="76200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spcBef>
                <a:spcPct val="30000"/>
              </a:spcBef>
              <a:spcAft>
                <a:spcPct val="20000"/>
              </a:spcAft>
              <a:buSzPct val="80000"/>
            </a:pPr>
            <a:r>
              <a:rPr lang="en-US" sz="2200" b="1">
                <a:solidFill>
                  <a:srgbClr val="800000"/>
                </a:solidFill>
                <a:latin typeface="Arial" charset="0"/>
              </a:rPr>
              <a:t>Examples:</a:t>
            </a:r>
            <a:r>
              <a:rPr lang="en-US" sz="2300">
                <a:latin typeface="Arial" charset="0"/>
              </a:rPr>
              <a:t> Treasury bills, Commercial paper, and Money market funds.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13"/>
          <p:cNvSpPr txBox="1">
            <a:spLocks noChangeArrowheads="1"/>
          </p:cNvSpPr>
          <p:nvPr/>
        </p:nvSpPr>
        <p:spPr bwMode="auto">
          <a:xfrm>
            <a:off x="609600" y="1371600"/>
            <a:ext cx="76200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800" b="1" dirty="0" smtClean="0">
                <a:solidFill>
                  <a:schemeClr val="accent6">
                    <a:lumMod val="50000"/>
                  </a:schemeClr>
                </a:solidFill>
                <a:latin typeface="Arial" charset="0"/>
              </a:rPr>
              <a:t>Reporting Cash</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995333" name="Rectangle 5"/>
          <p:cNvSpPr>
            <a:spLocks noChangeArrowheads="1"/>
          </p:cNvSpPr>
          <p:nvPr/>
        </p:nvSpPr>
        <p:spPr bwMode="auto">
          <a:xfrm>
            <a:off x="838200" y="5334000"/>
            <a:ext cx="74676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25000"/>
              </a:spcBef>
              <a:tabLst>
                <a:tab pos="5943600" algn="r"/>
                <a:tab pos="7200900" algn="r"/>
              </a:tabLst>
            </a:pPr>
            <a:r>
              <a:rPr lang="en-US" sz="1900" b="1">
                <a:latin typeface="Arial" charset="0"/>
              </a:rPr>
              <a:t>Bad Debt Expense 	37,650</a:t>
            </a:r>
          </a:p>
          <a:p>
            <a:pPr marL="457200" indent="-457200" algn="l">
              <a:lnSpc>
                <a:spcPct val="115000"/>
              </a:lnSpc>
              <a:spcBef>
                <a:spcPct val="25000"/>
              </a:spcBef>
              <a:tabLst>
                <a:tab pos="5943600" algn="r"/>
                <a:tab pos="7200900" algn="r"/>
              </a:tabLst>
            </a:pPr>
            <a:r>
              <a:rPr lang="en-US" sz="1900" b="1">
                <a:latin typeface="Arial" charset="0"/>
              </a:rPr>
              <a:t>	Allowance for Doubtful Accounts 		37,650</a:t>
            </a:r>
          </a:p>
        </p:txBody>
      </p:sp>
      <p:sp>
        <p:nvSpPr>
          <p:cNvPr id="44036" name="Rectangle 6"/>
          <p:cNvSpPr>
            <a:spLocks noChangeArrowheads="1"/>
          </p:cNvSpPr>
          <p:nvPr/>
        </p:nvSpPr>
        <p:spPr bwMode="auto">
          <a:xfrm>
            <a:off x="7010400" y="2362200"/>
            <a:ext cx="1828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sz="1800">
                <a:latin typeface="Arial" charset="0"/>
              </a:rPr>
              <a:t>What entry would Wilson make assuming that the allowance account had a zero balance?</a:t>
            </a:r>
          </a:p>
        </p:txBody>
      </p:sp>
      <p:sp>
        <p:nvSpPr>
          <p:cNvPr id="44037" name="Text Box 7"/>
          <p:cNvSpPr txBox="1">
            <a:spLocks noChangeArrowheads="1"/>
          </p:cNvSpPr>
          <p:nvPr/>
        </p:nvSpPr>
        <p:spPr bwMode="auto">
          <a:xfrm>
            <a:off x="7010400" y="1447800"/>
            <a:ext cx="1828800" cy="639763"/>
          </a:xfrm>
          <a:prstGeom prst="rect">
            <a:avLst/>
          </a:prstGeom>
          <a:solidFill>
            <a:schemeClr val="bg1"/>
          </a:solidFill>
          <a:ln>
            <a:noFill/>
          </a:ln>
          <a:effectLst/>
          <a:extLs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sz="1200" b="1">
                <a:solidFill>
                  <a:srgbClr val="800000"/>
                </a:solidFill>
                <a:latin typeface="Arial" charset="0"/>
              </a:rPr>
              <a:t>Illustration 7-8</a:t>
            </a:r>
          </a:p>
          <a:p>
            <a:pPr algn="l"/>
            <a:r>
              <a:rPr lang="en-US" sz="1200" b="1">
                <a:latin typeface="Arial" charset="0"/>
              </a:rPr>
              <a:t>Accounts Receivable Aging Schedule</a:t>
            </a:r>
          </a:p>
        </p:txBody>
      </p:sp>
      <p:sp>
        <p:nvSpPr>
          <p:cNvPr id="995337" name="Rectangle 9"/>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pic>
        <p:nvPicPr>
          <p:cNvPr id="440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7475"/>
            <a:ext cx="6324600"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5333">
                                            <p:txEl>
                                              <p:pRg st="0" end="0"/>
                                            </p:txEl>
                                          </p:spTgt>
                                        </p:tgtEl>
                                        <p:attrNameLst>
                                          <p:attrName>style.visibility</p:attrName>
                                        </p:attrNameLst>
                                      </p:cBhvr>
                                      <p:to>
                                        <p:strVal val="visible"/>
                                      </p:to>
                                    </p:set>
                                    <p:animEffect transition="in" filter="wipe(left)">
                                      <p:cBhvr>
                                        <p:cTn id="7" dur="500"/>
                                        <p:tgtEl>
                                          <p:spTgt spid="9953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5333">
                                            <p:txEl>
                                              <p:pRg st="1" end="1"/>
                                            </p:txEl>
                                          </p:spTgt>
                                        </p:tgtEl>
                                        <p:attrNameLst>
                                          <p:attrName>style.visibility</p:attrName>
                                        </p:attrNameLst>
                                      </p:cBhvr>
                                      <p:to>
                                        <p:strVal val="visible"/>
                                      </p:to>
                                    </p:set>
                                    <p:animEffect transition="in" filter="wipe(left)">
                                      <p:cBhvr>
                                        <p:cTn id="12" dur="500"/>
                                        <p:tgtEl>
                                          <p:spTgt spid="9953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997381" name="Rectangle 5"/>
          <p:cNvSpPr>
            <a:spLocks noChangeArrowheads="1"/>
          </p:cNvSpPr>
          <p:nvPr/>
        </p:nvSpPr>
        <p:spPr bwMode="auto">
          <a:xfrm>
            <a:off x="838200" y="5334000"/>
            <a:ext cx="74676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25000"/>
              </a:spcBef>
              <a:tabLst>
                <a:tab pos="5943600" algn="r"/>
                <a:tab pos="7200900" algn="r"/>
              </a:tabLst>
            </a:pPr>
            <a:r>
              <a:rPr lang="en-US" sz="1900" b="1">
                <a:latin typeface="Arial" charset="0"/>
              </a:rPr>
              <a:t>Bad Debt Expense  ($37,650 – $800)	36,850</a:t>
            </a:r>
          </a:p>
          <a:p>
            <a:pPr marL="457200" indent="-457200" algn="l">
              <a:lnSpc>
                <a:spcPct val="115000"/>
              </a:lnSpc>
              <a:spcBef>
                <a:spcPct val="25000"/>
              </a:spcBef>
              <a:tabLst>
                <a:tab pos="5943600" algn="r"/>
                <a:tab pos="7200900" algn="r"/>
              </a:tabLst>
            </a:pPr>
            <a:r>
              <a:rPr lang="en-US" sz="1900" b="1">
                <a:latin typeface="Arial" charset="0"/>
              </a:rPr>
              <a:t>	Allowance for Doubtful Accounts 		36,850</a:t>
            </a:r>
          </a:p>
        </p:txBody>
      </p:sp>
      <p:sp>
        <p:nvSpPr>
          <p:cNvPr id="45060" name="Rectangle 6"/>
          <p:cNvSpPr>
            <a:spLocks noChangeArrowheads="1"/>
          </p:cNvSpPr>
          <p:nvPr/>
        </p:nvSpPr>
        <p:spPr bwMode="auto">
          <a:xfrm>
            <a:off x="7010400" y="2362200"/>
            <a:ext cx="1828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US" sz="1800">
                <a:latin typeface="Arial" charset="0"/>
              </a:rPr>
              <a:t>What entry would Wilson make assuming the allowance account had a </a:t>
            </a:r>
            <a:r>
              <a:rPr lang="en-US" sz="1800" b="1">
                <a:solidFill>
                  <a:srgbClr val="800000"/>
                </a:solidFill>
                <a:latin typeface="Arial" charset="0"/>
              </a:rPr>
              <a:t>credit balance of $800</a:t>
            </a:r>
            <a:r>
              <a:rPr lang="en-US" sz="1800">
                <a:latin typeface="Arial" charset="0"/>
              </a:rPr>
              <a:t> before adjustment?</a:t>
            </a:r>
          </a:p>
        </p:txBody>
      </p:sp>
      <p:sp>
        <p:nvSpPr>
          <p:cNvPr id="45061" name="Text Box 7"/>
          <p:cNvSpPr txBox="1">
            <a:spLocks noChangeArrowheads="1"/>
          </p:cNvSpPr>
          <p:nvPr/>
        </p:nvSpPr>
        <p:spPr bwMode="auto">
          <a:xfrm>
            <a:off x="7010400" y="1447800"/>
            <a:ext cx="1828800" cy="639763"/>
          </a:xfrm>
          <a:prstGeom prst="rect">
            <a:avLst/>
          </a:prstGeom>
          <a:solidFill>
            <a:schemeClr val="bg1"/>
          </a:solidFill>
          <a:ln>
            <a:noFill/>
          </a:ln>
          <a:effectLst/>
          <a:extLs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sz="1200" b="1">
                <a:solidFill>
                  <a:srgbClr val="800000"/>
                </a:solidFill>
                <a:latin typeface="Arial" charset="0"/>
              </a:rPr>
              <a:t>Illustration 7-8</a:t>
            </a:r>
          </a:p>
          <a:p>
            <a:pPr algn="l"/>
            <a:r>
              <a:rPr lang="en-US" sz="1200" b="1">
                <a:latin typeface="Arial" charset="0"/>
              </a:rPr>
              <a:t>Accounts Receivable Aging Schedule</a:t>
            </a:r>
          </a:p>
        </p:txBody>
      </p:sp>
      <p:sp>
        <p:nvSpPr>
          <p:cNvPr id="997385" name="Rectangle 9"/>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pic>
        <p:nvPicPr>
          <p:cNvPr id="4506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87475"/>
            <a:ext cx="6324600"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7381">
                                            <p:txEl>
                                              <p:pRg st="0" end="0"/>
                                            </p:txEl>
                                          </p:spTgt>
                                        </p:tgtEl>
                                        <p:attrNameLst>
                                          <p:attrName>style.visibility</p:attrName>
                                        </p:attrNameLst>
                                      </p:cBhvr>
                                      <p:to>
                                        <p:strVal val="visible"/>
                                      </p:to>
                                    </p:set>
                                    <p:animEffect transition="in" filter="wipe(left)">
                                      <p:cBhvr>
                                        <p:cTn id="7" dur="500"/>
                                        <p:tgtEl>
                                          <p:spTgt spid="9973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7381">
                                            <p:txEl>
                                              <p:pRg st="1" end="1"/>
                                            </p:txEl>
                                          </p:spTgt>
                                        </p:tgtEl>
                                        <p:attrNameLst>
                                          <p:attrName>style.visibility</p:attrName>
                                        </p:attrNameLst>
                                      </p:cBhvr>
                                      <p:to>
                                        <p:strVal val="visible"/>
                                      </p:to>
                                    </p:set>
                                    <p:animEffect transition="in" filter="wipe(left)">
                                      <p:cBhvr>
                                        <p:cTn id="12" dur="500"/>
                                        <p:tgtEl>
                                          <p:spTgt spid="9973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8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7" name="Rectangle 5"/>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46083" name="Text Box 6"/>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  Explain accounting issues related to valuation of accounts receivable.</a:t>
            </a:r>
          </a:p>
        </p:txBody>
      </p:sp>
      <p:sp>
        <p:nvSpPr>
          <p:cNvPr id="46084" name="Rectangle 9"/>
          <p:cNvSpPr>
            <a:spLocks noChangeArrowheads="1"/>
          </p:cNvSpPr>
          <p:nvPr/>
        </p:nvSpPr>
        <p:spPr bwMode="auto">
          <a:xfrm>
            <a:off x="609600" y="1371600"/>
            <a:ext cx="8305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100" b="1">
                <a:solidFill>
                  <a:srgbClr val="800000"/>
                </a:solidFill>
                <a:latin typeface="Arial" charset="0"/>
              </a:rPr>
              <a:t>Illustration:</a:t>
            </a:r>
            <a:r>
              <a:rPr lang="en-US" sz="2100" b="1">
                <a:latin typeface="Arial" charset="0"/>
              </a:rPr>
              <a:t>  </a:t>
            </a:r>
            <a:r>
              <a:rPr lang="en-US" sz="2100">
                <a:latin typeface="Arial" charset="0"/>
              </a:rPr>
              <a:t>Sandel Company reports the following financial information before adjustments.</a:t>
            </a:r>
          </a:p>
        </p:txBody>
      </p:sp>
      <p:sp>
        <p:nvSpPr>
          <p:cNvPr id="46085" name="Rectangle 10"/>
          <p:cNvSpPr>
            <a:spLocks noChangeArrowheads="1"/>
          </p:cNvSpPr>
          <p:nvPr/>
        </p:nvSpPr>
        <p:spPr bwMode="auto">
          <a:xfrm>
            <a:off x="609600" y="4002088"/>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200" b="1">
                <a:solidFill>
                  <a:srgbClr val="800000"/>
                </a:solidFill>
                <a:latin typeface="Arial" charset="0"/>
              </a:rPr>
              <a:t>Instructions:</a:t>
            </a:r>
            <a:r>
              <a:rPr lang="en-US" sz="2200">
                <a:latin typeface="Arial" charset="0"/>
              </a:rPr>
              <a:t>  Prepare the journal entry to record bad debt expense assuming Sandel Company estimates bad debts at (a) 1% of net sales and (b) 5% of accounts receivable.</a:t>
            </a:r>
          </a:p>
        </p:txBody>
      </p:sp>
      <p:pic>
        <p:nvPicPr>
          <p:cNvPr id="4608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1151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795651"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1600" b="1" i="1" dirty="0" smtClean="0">
                <a:solidFill>
                  <a:schemeClr val="bg2"/>
                </a:solidFill>
                <a:effectLst>
                  <a:outerShdw blurRad="38100" dist="38100" dir="2700000" algn="tl">
                    <a:srgbClr val="C0C0C0"/>
                  </a:outerShdw>
                </a:effectLst>
                <a:latin typeface="Arial" charset="0"/>
              </a:rPr>
              <a:t>LO 5</a:t>
            </a:r>
          </a:p>
        </p:txBody>
      </p:sp>
      <p:pic>
        <p:nvPicPr>
          <p:cNvPr id="471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1151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5655" name="Rectangle 7"/>
          <p:cNvSpPr>
            <a:spLocks noChangeArrowheads="1"/>
          </p:cNvSpPr>
          <p:nvPr/>
        </p:nvSpPr>
        <p:spPr bwMode="auto">
          <a:xfrm>
            <a:off x="990600" y="5029200"/>
            <a:ext cx="8077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25000"/>
              </a:spcBef>
              <a:tabLst>
                <a:tab pos="5943600" algn="r"/>
                <a:tab pos="7200900" algn="r"/>
              </a:tabLst>
            </a:pPr>
            <a:r>
              <a:rPr lang="en-US" sz="2000">
                <a:latin typeface="Arial" charset="0"/>
              </a:rPr>
              <a:t>Bad Debt Expense	7,500</a:t>
            </a:r>
          </a:p>
          <a:p>
            <a:pPr marL="457200" indent="-457200" algn="l">
              <a:lnSpc>
                <a:spcPct val="115000"/>
              </a:lnSpc>
              <a:spcBef>
                <a:spcPct val="25000"/>
              </a:spcBef>
              <a:tabLst>
                <a:tab pos="5943600" algn="r"/>
                <a:tab pos="7200900" algn="r"/>
              </a:tabLst>
            </a:pPr>
            <a:r>
              <a:rPr lang="en-US" sz="2000">
                <a:latin typeface="Arial" charset="0"/>
              </a:rPr>
              <a:t>	Allowance for Doubtful Accounts		7,500</a:t>
            </a:r>
          </a:p>
          <a:p>
            <a:pPr marL="457200" indent="-457200" algn="l">
              <a:lnSpc>
                <a:spcPct val="115000"/>
              </a:lnSpc>
              <a:spcBef>
                <a:spcPct val="25000"/>
              </a:spcBef>
              <a:tabLst>
                <a:tab pos="5943600" algn="r"/>
                <a:tab pos="7200900" algn="r"/>
              </a:tabLst>
            </a:pPr>
            <a:r>
              <a:rPr lang="en-US" sz="1600">
                <a:latin typeface="Arial" charset="0"/>
              </a:rPr>
              <a:t>($800,000 – $50,000) x 1% = $7,500</a:t>
            </a:r>
          </a:p>
        </p:txBody>
      </p:sp>
      <p:sp>
        <p:nvSpPr>
          <p:cNvPr id="47110" name="Text Box 8"/>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7112" name="Rectangle 9"/>
          <p:cNvSpPr>
            <a:spLocks noChangeArrowheads="1"/>
          </p:cNvSpPr>
          <p:nvPr/>
        </p:nvSpPr>
        <p:spPr bwMode="auto">
          <a:xfrm>
            <a:off x="609600" y="1371600"/>
            <a:ext cx="8305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100" b="1">
                <a:solidFill>
                  <a:srgbClr val="800000"/>
                </a:solidFill>
                <a:latin typeface="Arial" charset="0"/>
              </a:rPr>
              <a:t>Illustration:</a:t>
            </a:r>
            <a:r>
              <a:rPr lang="en-US" sz="2100" b="1">
                <a:latin typeface="Arial" charset="0"/>
              </a:rPr>
              <a:t>  </a:t>
            </a:r>
            <a:r>
              <a:rPr lang="en-US" sz="2100">
                <a:latin typeface="Arial" charset="0"/>
              </a:rPr>
              <a:t>Sandel Company reports the following financial information before adjustments.</a:t>
            </a:r>
          </a:p>
        </p:txBody>
      </p:sp>
      <p:sp>
        <p:nvSpPr>
          <p:cNvPr id="47113" name="Rectangle 5"/>
          <p:cNvSpPr>
            <a:spLocks noChangeArrowheads="1"/>
          </p:cNvSpPr>
          <p:nvPr/>
        </p:nvSpPr>
        <p:spPr bwMode="auto">
          <a:xfrm>
            <a:off x="609600" y="4003675"/>
            <a:ext cx="8458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200" b="1">
                <a:solidFill>
                  <a:srgbClr val="800000"/>
                </a:solidFill>
                <a:latin typeface="Arial" charset="0"/>
              </a:rPr>
              <a:t>Instructions:  </a:t>
            </a:r>
            <a:r>
              <a:rPr lang="en-US" sz="2200">
                <a:latin typeface="Arial" charset="0"/>
              </a:rPr>
              <a:t>Prepare the journal entry assuming Sandel estimates bad debts at (b) </a:t>
            </a:r>
            <a:r>
              <a:rPr lang="en-US" sz="2200" b="1">
                <a:solidFill>
                  <a:srgbClr val="800000"/>
                </a:solidFill>
                <a:latin typeface="Arial" charset="0"/>
              </a:rPr>
              <a:t>1% of net sales</a:t>
            </a:r>
            <a:r>
              <a:rPr lang="en-US" sz="2200">
                <a:latin typeface="Arial" charset="0"/>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5655">
                                            <p:txEl>
                                              <p:pRg st="0" end="0"/>
                                            </p:txEl>
                                          </p:spTgt>
                                        </p:tgtEl>
                                        <p:attrNameLst>
                                          <p:attrName>style.visibility</p:attrName>
                                        </p:attrNameLst>
                                      </p:cBhvr>
                                      <p:to>
                                        <p:strVal val="visible"/>
                                      </p:to>
                                    </p:set>
                                    <p:animEffect transition="in" filter="wipe(left)">
                                      <p:cBhvr>
                                        <p:cTn id="7" dur="500"/>
                                        <p:tgtEl>
                                          <p:spTgt spid="7956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5655">
                                            <p:txEl>
                                              <p:pRg st="1" end="1"/>
                                            </p:txEl>
                                          </p:spTgt>
                                        </p:tgtEl>
                                        <p:attrNameLst>
                                          <p:attrName>style.visibility</p:attrName>
                                        </p:attrNameLst>
                                      </p:cBhvr>
                                      <p:to>
                                        <p:strVal val="visible"/>
                                      </p:to>
                                    </p:set>
                                    <p:animEffect transition="in" filter="wipe(left)">
                                      <p:cBhvr>
                                        <p:cTn id="12" dur="500"/>
                                        <p:tgtEl>
                                          <p:spTgt spid="7956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5655">
                                            <p:txEl>
                                              <p:pRg st="2" end="2"/>
                                            </p:txEl>
                                          </p:spTgt>
                                        </p:tgtEl>
                                        <p:attrNameLst>
                                          <p:attrName>style.visibility</p:attrName>
                                        </p:attrNameLst>
                                      </p:cBhvr>
                                      <p:to>
                                        <p:strVal val="visible"/>
                                      </p:to>
                                    </p:set>
                                    <p:animEffect transition="in" filter="wipe(left)">
                                      <p:cBhvr>
                                        <p:cTn id="17" dur="500"/>
                                        <p:tgtEl>
                                          <p:spTgt spid="7956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Accounts Receivable</a:t>
            </a:r>
          </a:p>
        </p:txBody>
      </p:sp>
      <p:sp>
        <p:nvSpPr>
          <p:cNvPr id="797699"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sz="1600" b="1" i="1" dirty="0" smtClean="0">
                <a:solidFill>
                  <a:schemeClr val="bg2"/>
                </a:solidFill>
                <a:effectLst>
                  <a:outerShdw blurRad="38100" dist="38100" dir="2700000" algn="tl">
                    <a:srgbClr val="C0C0C0"/>
                  </a:outerShdw>
                </a:effectLst>
                <a:latin typeface="Arial" charset="0"/>
              </a:rPr>
              <a:t>LO 5</a:t>
            </a:r>
          </a:p>
        </p:txBody>
      </p:sp>
      <p:sp>
        <p:nvSpPr>
          <p:cNvPr id="48132" name="Rectangle 5"/>
          <p:cNvSpPr>
            <a:spLocks noChangeArrowheads="1"/>
          </p:cNvSpPr>
          <p:nvPr/>
        </p:nvSpPr>
        <p:spPr bwMode="auto">
          <a:xfrm>
            <a:off x="609600" y="4003675"/>
            <a:ext cx="84582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200" b="1">
                <a:solidFill>
                  <a:srgbClr val="800000"/>
                </a:solidFill>
                <a:latin typeface="Arial" charset="0"/>
              </a:rPr>
              <a:t>Instructions:  </a:t>
            </a:r>
            <a:r>
              <a:rPr lang="en-US" sz="2200">
                <a:latin typeface="Arial" charset="0"/>
              </a:rPr>
              <a:t>Prepare the journal entry assuming Sandel estimates bad debts at (b) </a:t>
            </a:r>
            <a:r>
              <a:rPr lang="en-US" sz="2200" b="1">
                <a:solidFill>
                  <a:srgbClr val="800000"/>
                </a:solidFill>
                <a:latin typeface="Arial" charset="0"/>
              </a:rPr>
              <a:t>5% of accounts receivable</a:t>
            </a:r>
            <a:r>
              <a:rPr lang="en-US" sz="2200">
                <a:latin typeface="Arial" charset="0"/>
              </a:rPr>
              <a:t>.</a:t>
            </a:r>
          </a:p>
        </p:txBody>
      </p:sp>
      <p:pic>
        <p:nvPicPr>
          <p:cNvPr id="48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115175"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7703" name="Rectangle 7"/>
          <p:cNvSpPr>
            <a:spLocks noChangeArrowheads="1"/>
          </p:cNvSpPr>
          <p:nvPr/>
        </p:nvSpPr>
        <p:spPr bwMode="auto">
          <a:xfrm>
            <a:off x="990600" y="5029200"/>
            <a:ext cx="8077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25000"/>
              </a:spcBef>
              <a:tabLst>
                <a:tab pos="5943600" algn="r"/>
                <a:tab pos="7200900" algn="r"/>
              </a:tabLst>
            </a:pPr>
            <a:r>
              <a:rPr lang="en-US" sz="2000">
                <a:latin typeface="Arial" charset="0"/>
              </a:rPr>
              <a:t>Bad Debt Expense	6,000</a:t>
            </a:r>
          </a:p>
          <a:p>
            <a:pPr marL="457200" indent="-457200" algn="l">
              <a:lnSpc>
                <a:spcPct val="115000"/>
              </a:lnSpc>
              <a:spcBef>
                <a:spcPct val="25000"/>
              </a:spcBef>
              <a:tabLst>
                <a:tab pos="5943600" algn="r"/>
                <a:tab pos="7200900" algn="r"/>
              </a:tabLst>
            </a:pPr>
            <a:r>
              <a:rPr lang="en-US" sz="2000">
                <a:latin typeface="Arial" charset="0"/>
              </a:rPr>
              <a:t>	Allowance for Doubtful Accounts		6,000</a:t>
            </a:r>
          </a:p>
          <a:p>
            <a:pPr marL="457200" indent="-457200" algn="l">
              <a:lnSpc>
                <a:spcPct val="115000"/>
              </a:lnSpc>
              <a:spcBef>
                <a:spcPct val="25000"/>
              </a:spcBef>
              <a:tabLst>
                <a:tab pos="5943600" algn="r"/>
                <a:tab pos="7200900" algn="r"/>
              </a:tabLst>
            </a:pPr>
            <a:r>
              <a:rPr lang="en-US" sz="1600">
                <a:latin typeface="Arial" charset="0"/>
              </a:rPr>
              <a:t>($160,000 x 5%) – $2,000) = $6,000</a:t>
            </a:r>
          </a:p>
        </p:txBody>
      </p:sp>
      <p:sp>
        <p:nvSpPr>
          <p:cNvPr id="48135" name="Text Box 8"/>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48137" name="Rectangle 9"/>
          <p:cNvSpPr>
            <a:spLocks noChangeArrowheads="1"/>
          </p:cNvSpPr>
          <p:nvPr/>
        </p:nvSpPr>
        <p:spPr bwMode="auto">
          <a:xfrm>
            <a:off x="609600" y="1371600"/>
            <a:ext cx="8305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100" b="1">
                <a:solidFill>
                  <a:srgbClr val="800000"/>
                </a:solidFill>
                <a:latin typeface="Arial" charset="0"/>
              </a:rPr>
              <a:t>Illustration:</a:t>
            </a:r>
            <a:r>
              <a:rPr lang="en-US" sz="2100" b="1">
                <a:latin typeface="Arial" charset="0"/>
              </a:rPr>
              <a:t>  </a:t>
            </a:r>
            <a:r>
              <a:rPr lang="en-US" sz="2100">
                <a:latin typeface="Arial" charset="0"/>
              </a:rPr>
              <a:t>Sandel Company reports the following financial information before adjustments.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7703">
                                            <p:txEl>
                                              <p:pRg st="0" end="0"/>
                                            </p:txEl>
                                          </p:spTgt>
                                        </p:tgtEl>
                                        <p:attrNameLst>
                                          <p:attrName>style.visibility</p:attrName>
                                        </p:attrNameLst>
                                      </p:cBhvr>
                                      <p:to>
                                        <p:strVal val="visible"/>
                                      </p:to>
                                    </p:set>
                                    <p:animEffect transition="in" filter="wipe(left)">
                                      <p:cBhvr>
                                        <p:cTn id="7" dur="500"/>
                                        <p:tgtEl>
                                          <p:spTgt spid="7977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7703">
                                            <p:txEl>
                                              <p:pRg st="1" end="1"/>
                                            </p:txEl>
                                          </p:spTgt>
                                        </p:tgtEl>
                                        <p:attrNameLst>
                                          <p:attrName>style.visibility</p:attrName>
                                        </p:attrNameLst>
                                      </p:cBhvr>
                                      <p:to>
                                        <p:strVal val="visible"/>
                                      </p:to>
                                    </p:set>
                                    <p:animEffect transition="in" filter="wipe(left)">
                                      <p:cBhvr>
                                        <p:cTn id="12" dur="500"/>
                                        <p:tgtEl>
                                          <p:spTgt spid="7977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7703">
                                            <p:txEl>
                                              <p:pRg st="2" end="2"/>
                                            </p:txEl>
                                          </p:spTgt>
                                        </p:tgtEl>
                                        <p:attrNameLst>
                                          <p:attrName>style.visibility</p:attrName>
                                        </p:attrNameLst>
                                      </p:cBhvr>
                                      <p:to>
                                        <p:strVal val="visible"/>
                                      </p:to>
                                    </p:set>
                                    <p:animEffect transition="in" filter="wipe(left)">
                                      <p:cBhvr>
                                        <p:cTn id="17" dur="500"/>
                                        <p:tgtEl>
                                          <p:spTgt spid="7977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09600" y="1371600"/>
            <a:ext cx="83058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100" b="1">
                <a:solidFill>
                  <a:srgbClr val="800000"/>
                </a:solidFill>
                <a:latin typeface="Arial" charset="0"/>
              </a:rPr>
              <a:t>Illustration:  </a:t>
            </a:r>
            <a:r>
              <a:rPr lang="en-US" sz="2100">
                <a:latin typeface="Arial" charset="0"/>
              </a:rPr>
              <a:t>The financial vice president of Brown Furniture authorizes a write-off of the $1,000 balance owed by Randall Co. on March 1. The entry to record the write-off is:</a:t>
            </a:r>
          </a:p>
        </p:txBody>
      </p:sp>
      <p:sp>
        <p:nvSpPr>
          <p:cNvPr id="47107" name="Rectangle 5"/>
          <p:cNvSpPr>
            <a:spLocks noChangeArrowheads="1"/>
          </p:cNvSpPr>
          <p:nvPr/>
        </p:nvSpPr>
        <p:spPr bwMode="auto">
          <a:xfrm>
            <a:off x="914400" y="2711450"/>
            <a:ext cx="7620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25000"/>
              </a:spcBef>
              <a:tabLst>
                <a:tab pos="5943600" algn="r"/>
                <a:tab pos="7200900" algn="r"/>
              </a:tabLst>
            </a:pPr>
            <a:r>
              <a:rPr lang="en-US" sz="2000">
                <a:latin typeface="Arial" charset="0"/>
              </a:rPr>
              <a:t>Allowance for Doubtful Accounts	1,000</a:t>
            </a:r>
          </a:p>
          <a:p>
            <a:pPr marL="457200" indent="-457200" algn="l">
              <a:lnSpc>
                <a:spcPct val="115000"/>
              </a:lnSpc>
              <a:spcBef>
                <a:spcPct val="25000"/>
              </a:spcBef>
              <a:tabLst>
                <a:tab pos="5943600" algn="r"/>
                <a:tab pos="7200900" algn="r"/>
              </a:tabLst>
            </a:pPr>
            <a:r>
              <a:rPr lang="en-US" sz="2000">
                <a:latin typeface="Arial" charset="0"/>
              </a:rPr>
              <a:t>	Accounts Receivable		1,000</a:t>
            </a:r>
          </a:p>
        </p:txBody>
      </p:sp>
      <p:sp>
        <p:nvSpPr>
          <p:cNvPr id="49156" name="Rectangle 6"/>
          <p:cNvSpPr>
            <a:spLocks noChangeArrowheads="1"/>
          </p:cNvSpPr>
          <p:nvPr/>
        </p:nvSpPr>
        <p:spPr bwMode="auto">
          <a:xfrm>
            <a:off x="609600" y="3819525"/>
            <a:ext cx="83058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100">
                <a:latin typeface="Arial" charset="0"/>
              </a:rPr>
              <a:t>Assume that on July 1, Randall Co. pays the $1,000 amount that Brown had written off on March 1. These are the entries:</a:t>
            </a:r>
          </a:p>
        </p:txBody>
      </p:sp>
      <p:sp>
        <p:nvSpPr>
          <p:cNvPr id="47109" name="Rectangle 7"/>
          <p:cNvSpPr>
            <a:spLocks noChangeArrowheads="1"/>
          </p:cNvSpPr>
          <p:nvPr/>
        </p:nvSpPr>
        <p:spPr bwMode="auto">
          <a:xfrm>
            <a:off x="533400" y="4754563"/>
            <a:ext cx="81534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57250" indent="-457200" algn="l">
              <a:lnSpc>
                <a:spcPct val="115000"/>
              </a:lnSpc>
              <a:tabLst>
                <a:tab pos="6343650" algn="r"/>
                <a:tab pos="7600950" algn="r"/>
              </a:tabLst>
            </a:pPr>
            <a:r>
              <a:rPr lang="en-US" sz="2000">
                <a:latin typeface="Arial" charset="0"/>
              </a:rPr>
              <a:t>Accounts Receivable	1,000</a:t>
            </a:r>
          </a:p>
          <a:p>
            <a:pPr marL="857250" indent="-457200" algn="l">
              <a:lnSpc>
                <a:spcPct val="115000"/>
              </a:lnSpc>
              <a:tabLst>
                <a:tab pos="6343650" algn="r"/>
                <a:tab pos="7600950" algn="r"/>
              </a:tabLst>
            </a:pPr>
            <a:r>
              <a:rPr lang="en-US" sz="2000">
                <a:latin typeface="Arial" charset="0"/>
              </a:rPr>
              <a:t>	Allowance for Doubtful Accounts 		1,000</a:t>
            </a:r>
          </a:p>
          <a:p>
            <a:pPr marL="857250" indent="-457200" algn="l">
              <a:lnSpc>
                <a:spcPct val="115000"/>
              </a:lnSpc>
              <a:spcBef>
                <a:spcPct val="25000"/>
              </a:spcBef>
              <a:tabLst>
                <a:tab pos="6343650" algn="r"/>
                <a:tab pos="7600950" algn="r"/>
              </a:tabLst>
            </a:pPr>
            <a:r>
              <a:rPr lang="en-US" sz="2000">
                <a:latin typeface="Arial" charset="0"/>
              </a:rPr>
              <a:t>Cash 	1,000</a:t>
            </a:r>
          </a:p>
          <a:p>
            <a:pPr marL="857250" indent="-457200" algn="l">
              <a:lnSpc>
                <a:spcPct val="115000"/>
              </a:lnSpc>
              <a:tabLst>
                <a:tab pos="6343650" algn="r"/>
                <a:tab pos="7600950" algn="r"/>
              </a:tabLst>
            </a:pPr>
            <a:r>
              <a:rPr lang="en-US" sz="2000">
                <a:latin typeface="Arial" charset="0"/>
              </a:rPr>
              <a:t>	Accounts Receivable		1,000</a:t>
            </a:r>
          </a:p>
        </p:txBody>
      </p:sp>
      <p:sp>
        <p:nvSpPr>
          <p:cNvPr id="999433" name="Rectangle 9"/>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Write-Off of Uncollectible Accounts</a:t>
            </a:r>
          </a:p>
        </p:txBody>
      </p:sp>
      <p:sp>
        <p:nvSpPr>
          <p:cNvPr id="49159" name="Text Box 10"/>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5</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9">
                                            <p:txEl>
                                              <p:pRg st="0" end="0"/>
                                            </p:txEl>
                                          </p:spTgt>
                                        </p:tgtEl>
                                        <p:attrNameLst>
                                          <p:attrName>style.visibility</p:attrName>
                                        </p:attrNameLst>
                                      </p:cBhvr>
                                      <p:to>
                                        <p:strVal val="visible"/>
                                      </p:to>
                                    </p:set>
                                    <p:animEffect transition="in" filter="wipe(left)">
                                      <p:cBhvr>
                                        <p:cTn id="17" dur="500"/>
                                        <p:tgtEl>
                                          <p:spTgt spid="4710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09">
                                            <p:txEl>
                                              <p:pRg st="1" end="1"/>
                                            </p:txEl>
                                          </p:spTgt>
                                        </p:tgtEl>
                                        <p:attrNameLst>
                                          <p:attrName>style.visibility</p:attrName>
                                        </p:attrNameLst>
                                      </p:cBhvr>
                                      <p:to>
                                        <p:strVal val="visible"/>
                                      </p:to>
                                    </p:set>
                                    <p:animEffect transition="in" filter="wipe(left)">
                                      <p:cBhvr>
                                        <p:cTn id="22" dur="500"/>
                                        <p:tgtEl>
                                          <p:spTgt spid="4710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109">
                                            <p:txEl>
                                              <p:pRg st="2" end="2"/>
                                            </p:txEl>
                                          </p:spTgt>
                                        </p:tgtEl>
                                        <p:attrNameLst>
                                          <p:attrName>style.visibility</p:attrName>
                                        </p:attrNameLst>
                                      </p:cBhvr>
                                      <p:to>
                                        <p:strVal val="visible"/>
                                      </p:to>
                                    </p:set>
                                    <p:animEffect transition="in" filter="wipe(left)">
                                      <p:cBhvr>
                                        <p:cTn id="27" dur="500"/>
                                        <p:tgtEl>
                                          <p:spTgt spid="4710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109">
                                            <p:txEl>
                                              <p:pRg st="3" end="3"/>
                                            </p:txEl>
                                          </p:spTgt>
                                        </p:tgtEl>
                                        <p:attrNameLst>
                                          <p:attrName>style.visibility</p:attrName>
                                        </p:attrNameLst>
                                      </p:cBhvr>
                                      <p:to>
                                        <p:strVal val="visible"/>
                                      </p:to>
                                    </p:set>
                                    <p:animEffect transition="in" filter="wipe(left)">
                                      <p:cBhvr>
                                        <p:cTn id="32" dur="500"/>
                                        <p:tgtEl>
                                          <p:spTgt spid="47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p:bldP spid="47109"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3492500"/>
            <a:ext cx="4113212" cy="8382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50180"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5018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5018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5018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6"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5"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Notes Receivable</a:t>
            </a:r>
          </a:p>
        </p:txBody>
      </p:sp>
      <p:sp>
        <p:nvSpPr>
          <p:cNvPr id="51203"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
        <p:nvSpPr>
          <p:cNvPr id="48134" name="Text Box 6"/>
          <p:cNvSpPr txBox="1">
            <a:spLocks noChangeArrowheads="1"/>
          </p:cNvSpPr>
          <p:nvPr/>
        </p:nvSpPr>
        <p:spPr bwMode="auto">
          <a:xfrm>
            <a:off x="609600" y="1371600"/>
            <a:ext cx="8001000" cy="372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indent="0" algn="l">
              <a:lnSpc>
                <a:spcPct val="120000"/>
              </a:lnSpc>
              <a:spcBef>
                <a:spcPts val="1200"/>
              </a:spcBef>
              <a:spcAft>
                <a:spcPts val="0"/>
              </a:spcAft>
              <a:buClr>
                <a:srgbClr val="800000"/>
              </a:buClr>
              <a:buSzPct val="80000"/>
              <a:defRPr/>
            </a:pPr>
            <a:r>
              <a:rPr lang="en-US" sz="2300" b="1" dirty="0" smtClean="0">
                <a:latin typeface="Arial" charset="0"/>
              </a:rPr>
              <a:t>Supported by a formal promissory note.</a:t>
            </a:r>
          </a:p>
          <a:p>
            <a:pPr marL="682625" indent="-450850"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Written promise to pay a certain sum of money at a specific future date.</a:t>
            </a:r>
          </a:p>
          <a:p>
            <a:pPr marL="682625" indent="-450850"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A negotiable instrument.</a:t>
            </a:r>
          </a:p>
          <a:p>
            <a:pPr marL="682625" indent="-450850"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Maker signs in favor of a Payee.</a:t>
            </a:r>
          </a:p>
          <a:p>
            <a:pPr marL="682625" indent="-450850"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Interest-bearing (has a stated rate of interest) OR</a:t>
            </a:r>
          </a:p>
          <a:p>
            <a:pPr marL="682625" indent="-450850"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Zero-interest-bearing (interest included in face amount).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3"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Notes Receivable</a:t>
            </a:r>
          </a:p>
        </p:txBody>
      </p:sp>
      <p:sp>
        <p:nvSpPr>
          <p:cNvPr id="49157" name="Text Box 6"/>
          <p:cNvSpPr txBox="1">
            <a:spLocks noChangeArrowheads="1"/>
          </p:cNvSpPr>
          <p:nvPr/>
        </p:nvSpPr>
        <p:spPr bwMode="auto">
          <a:xfrm>
            <a:off x="609600" y="1371600"/>
            <a:ext cx="7620000" cy="361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lvl="1" indent="0" algn="l">
              <a:lnSpc>
                <a:spcPct val="120000"/>
              </a:lnSpc>
              <a:spcBef>
                <a:spcPts val="1200"/>
              </a:spcBef>
              <a:spcAft>
                <a:spcPts val="0"/>
              </a:spcAft>
              <a:buClr>
                <a:srgbClr val="800000"/>
              </a:buClr>
              <a:buSzPct val="80000"/>
              <a:defRPr/>
            </a:pPr>
            <a:r>
              <a:rPr lang="en-US" sz="2300" b="1" dirty="0" smtClean="0">
                <a:latin typeface="Arial" charset="0"/>
              </a:rPr>
              <a:t>Generally originate from</a:t>
            </a:r>
            <a:r>
              <a:rPr lang="en-US" sz="2300" dirty="0" smtClean="0">
                <a:latin typeface="Arial" charset="0"/>
              </a:rPr>
              <a:t>:</a:t>
            </a:r>
          </a:p>
          <a:p>
            <a:pPr lvl="1"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Customers who need to extend payment period of an outstanding receivable. </a:t>
            </a:r>
          </a:p>
          <a:p>
            <a:pPr lvl="1"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High-risk or new customers.</a:t>
            </a:r>
          </a:p>
          <a:p>
            <a:pPr lvl="1"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Loans to employees and subsidiaries.</a:t>
            </a:r>
          </a:p>
          <a:p>
            <a:pPr lvl="1"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Sales of property, plant, and equipment.</a:t>
            </a:r>
          </a:p>
          <a:p>
            <a:pPr lvl="1" algn="l">
              <a:lnSpc>
                <a:spcPct val="120000"/>
              </a:lnSpc>
              <a:spcBef>
                <a:spcPts val="1200"/>
              </a:spcBef>
              <a:spcAft>
                <a:spcPts val="0"/>
              </a:spcAft>
              <a:buClr>
                <a:srgbClr val="800000"/>
              </a:buClr>
              <a:buSzPct val="80000"/>
              <a:buFont typeface="Wingdings" pitchFamily="2" charset="2"/>
              <a:buChar char="u"/>
              <a:defRPr/>
            </a:pPr>
            <a:r>
              <a:rPr lang="en-US" sz="2100" dirty="0" smtClean="0">
                <a:latin typeface="Arial" charset="0"/>
              </a:rPr>
              <a:t>Lending transactions (majority of notes).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2229"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3"/>
          <p:cNvSpPr>
            <a:spLocks noChangeShapeType="1"/>
          </p:cNvSpPr>
          <p:nvPr/>
        </p:nvSpPr>
        <p:spPr bwMode="auto">
          <a:xfrm>
            <a:off x="4572000" y="1066800"/>
            <a:ext cx="0" cy="3810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164"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Notes Receivable</a:t>
            </a:r>
          </a:p>
        </p:txBody>
      </p:sp>
      <p:sp>
        <p:nvSpPr>
          <p:cNvPr id="53252" name="Text Box 6"/>
          <p:cNvSpPr txBox="1">
            <a:spLocks noChangeArrowheads="1"/>
          </p:cNvSpPr>
          <p:nvPr/>
        </p:nvSpPr>
        <p:spPr bwMode="auto">
          <a:xfrm>
            <a:off x="914400" y="1762125"/>
            <a:ext cx="3124200" cy="495300"/>
          </a:xfrm>
          <a:prstGeom prst="rect">
            <a:avLst/>
          </a:prstGeom>
          <a:solidFill>
            <a:srgbClr val="FAEFB6"/>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400" b="1">
                <a:latin typeface="Arial" charset="0"/>
              </a:rPr>
              <a:t>Short-Term</a:t>
            </a:r>
          </a:p>
        </p:txBody>
      </p:sp>
      <p:sp>
        <p:nvSpPr>
          <p:cNvPr id="53253" name="Text Box 7"/>
          <p:cNvSpPr txBox="1">
            <a:spLocks noChangeArrowheads="1"/>
          </p:cNvSpPr>
          <p:nvPr/>
        </p:nvSpPr>
        <p:spPr bwMode="auto">
          <a:xfrm>
            <a:off x="5029200" y="1762125"/>
            <a:ext cx="3124200" cy="495300"/>
          </a:xfrm>
          <a:prstGeom prst="rect">
            <a:avLst/>
          </a:prstGeom>
          <a:solidFill>
            <a:srgbClr val="FAEFB6"/>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400" b="1">
                <a:latin typeface="Arial" charset="0"/>
              </a:rPr>
              <a:t>Long-Term</a:t>
            </a:r>
          </a:p>
        </p:txBody>
      </p:sp>
      <p:sp>
        <p:nvSpPr>
          <p:cNvPr id="53254" name="Text Box 8"/>
          <p:cNvSpPr txBox="1">
            <a:spLocks noChangeArrowheads="1"/>
          </p:cNvSpPr>
          <p:nvPr/>
        </p:nvSpPr>
        <p:spPr bwMode="auto">
          <a:xfrm>
            <a:off x="914400" y="2286000"/>
            <a:ext cx="3124200" cy="1154113"/>
          </a:xfrm>
          <a:prstGeom prst="rect">
            <a:avLst/>
          </a:prstGeom>
          <a:solidFill>
            <a:schemeClr val="bg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300" b="1">
                <a:latin typeface="Arial" charset="0"/>
              </a:rPr>
              <a:t>Record at </a:t>
            </a:r>
          </a:p>
          <a:p>
            <a:r>
              <a:rPr lang="en-US" altLang="en-US" sz="2300" b="1">
                <a:solidFill>
                  <a:srgbClr val="800000"/>
                </a:solidFill>
                <a:latin typeface="Arial" charset="0"/>
              </a:rPr>
              <a:t>Face Value</a:t>
            </a:r>
            <a:r>
              <a:rPr lang="en-US" altLang="en-US" sz="2300" b="1">
                <a:latin typeface="Arial" charset="0"/>
              </a:rPr>
              <a:t>,</a:t>
            </a:r>
          </a:p>
          <a:p>
            <a:r>
              <a:rPr lang="en-US" altLang="en-US" sz="2300" b="1">
                <a:latin typeface="Arial" charset="0"/>
              </a:rPr>
              <a:t>less allowance</a:t>
            </a:r>
            <a:endParaRPr lang="en-US" sz="2300" b="1">
              <a:latin typeface="Arial" charset="0"/>
            </a:endParaRPr>
          </a:p>
        </p:txBody>
      </p:sp>
      <p:sp>
        <p:nvSpPr>
          <p:cNvPr id="53255" name="Text Box 9"/>
          <p:cNvSpPr txBox="1">
            <a:spLocks noChangeArrowheads="1"/>
          </p:cNvSpPr>
          <p:nvPr/>
        </p:nvSpPr>
        <p:spPr bwMode="auto">
          <a:xfrm>
            <a:off x="5029200" y="2295525"/>
            <a:ext cx="3124200" cy="1508125"/>
          </a:xfrm>
          <a:prstGeom prst="rect">
            <a:avLst/>
          </a:prstGeom>
          <a:solidFill>
            <a:schemeClr val="bg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300" b="1">
                <a:latin typeface="Arial" charset="0"/>
              </a:rPr>
              <a:t>Record at   </a:t>
            </a:r>
          </a:p>
          <a:p>
            <a:r>
              <a:rPr lang="en-US" altLang="en-US" sz="2300" b="1">
                <a:solidFill>
                  <a:srgbClr val="800000"/>
                </a:solidFill>
                <a:latin typeface="Arial" charset="0"/>
              </a:rPr>
              <a:t>Present Value</a:t>
            </a:r>
          </a:p>
          <a:p>
            <a:r>
              <a:rPr lang="en-US" altLang="en-US" sz="2300" b="1">
                <a:latin typeface="Arial" charset="0"/>
              </a:rPr>
              <a:t>of cash expected to be collected</a:t>
            </a:r>
            <a:endParaRPr lang="en-US" sz="2300" b="1">
              <a:latin typeface="Arial" charset="0"/>
            </a:endParaRPr>
          </a:p>
        </p:txBody>
      </p:sp>
      <p:sp>
        <p:nvSpPr>
          <p:cNvPr id="53256" name="Line 10"/>
          <p:cNvSpPr>
            <a:spLocks noChangeShapeType="1"/>
          </p:cNvSpPr>
          <p:nvPr/>
        </p:nvSpPr>
        <p:spPr bwMode="auto">
          <a:xfrm>
            <a:off x="2438400" y="1447800"/>
            <a:ext cx="41910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11"/>
          <p:cNvSpPr>
            <a:spLocks noChangeShapeType="1"/>
          </p:cNvSpPr>
          <p:nvPr/>
        </p:nvSpPr>
        <p:spPr bwMode="auto">
          <a:xfrm>
            <a:off x="2438400" y="1447800"/>
            <a:ext cx="0" cy="3048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Line 12"/>
          <p:cNvSpPr>
            <a:spLocks noChangeShapeType="1"/>
          </p:cNvSpPr>
          <p:nvPr/>
        </p:nvSpPr>
        <p:spPr bwMode="auto">
          <a:xfrm>
            <a:off x="6629400" y="1447800"/>
            <a:ext cx="0" cy="3048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Text Box 16"/>
          <p:cNvSpPr txBox="1">
            <a:spLocks noChangeArrowheads="1"/>
          </p:cNvSpPr>
          <p:nvPr/>
        </p:nvSpPr>
        <p:spPr bwMode="auto">
          <a:xfrm>
            <a:off x="838200" y="4113213"/>
            <a:ext cx="3581400" cy="198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0000"/>
              </a:lnSpc>
              <a:spcBef>
                <a:spcPct val="30000"/>
              </a:spcBef>
              <a:spcAft>
                <a:spcPct val="20000"/>
              </a:spcAft>
              <a:buSzPct val="80000"/>
            </a:pPr>
            <a:r>
              <a:rPr lang="en-US" sz="2100" u="sng">
                <a:latin typeface="Arial" charset="0"/>
              </a:rPr>
              <a:t>Interest Rates</a:t>
            </a:r>
          </a:p>
          <a:p>
            <a:pPr>
              <a:lnSpc>
                <a:spcPct val="110000"/>
              </a:lnSpc>
              <a:spcBef>
                <a:spcPct val="30000"/>
              </a:spcBef>
              <a:spcAft>
                <a:spcPct val="20000"/>
              </a:spcAft>
              <a:buSzPct val="80000"/>
            </a:pPr>
            <a:r>
              <a:rPr lang="en-US" sz="2100">
                <a:latin typeface="Arial" charset="0"/>
              </a:rPr>
              <a:t>Stated rate = Market rate</a:t>
            </a:r>
          </a:p>
          <a:p>
            <a:pPr>
              <a:lnSpc>
                <a:spcPct val="110000"/>
              </a:lnSpc>
              <a:spcBef>
                <a:spcPct val="30000"/>
              </a:spcBef>
              <a:spcAft>
                <a:spcPct val="20000"/>
              </a:spcAft>
              <a:buSzPct val="80000"/>
            </a:pPr>
            <a:r>
              <a:rPr lang="en-US" sz="2100">
                <a:latin typeface="Arial" charset="0"/>
              </a:rPr>
              <a:t>Stated rate &gt; Market rate</a:t>
            </a:r>
          </a:p>
          <a:p>
            <a:pPr>
              <a:lnSpc>
                <a:spcPct val="110000"/>
              </a:lnSpc>
              <a:spcBef>
                <a:spcPct val="30000"/>
              </a:spcBef>
              <a:spcAft>
                <a:spcPct val="20000"/>
              </a:spcAft>
              <a:buSzPct val="80000"/>
            </a:pPr>
            <a:r>
              <a:rPr lang="en-US" sz="2100">
                <a:latin typeface="Arial" charset="0"/>
              </a:rPr>
              <a:t>Stated rate &lt; Market rate  </a:t>
            </a:r>
          </a:p>
        </p:txBody>
      </p:sp>
      <p:sp>
        <p:nvSpPr>
          <p:cNvPr id="53260" name="Text Box 17"/>
          <p:cNvSpPr txBox="1">
            <a:spLocks noChangeArrowheads="1"/>
          </p:cNvSpPr>
          <p:nvPr/>
        </p:nvSpPr>
        <p:spPr bwMode="auto">
          <a:xfrm>
            <a:off x="4876800" y="4113213"/>
            <a:ext cx="35814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0000"/>
              </a:lnSpc>
              <a:spcBef>
                <a:spcPct val="30000"/>
              </a:spcBef>
              <a:spcAft>
                <a:spcPct val="20000"/>
              </a:spcAft>
              <a:buSzPct val="80000"/>
            </a:pPr>
            <a:r>
              <a:rPr lang="en-US" sz="2100" u="sng">
                <a:latin typeface="Arial" charset="0"/>
              </a:rPr>
              <a:t>Note Issued at</a:t>
            </a:r>
            <a:endParaRPr lang="en-US" sz="2100">
              <a:latin typeface="Arial" charset="0"/>
            </a:endParaRPr>
          </a:p>
        </p:txBody>
      </p:sp>
      <p:sp>
        <p:nvSpPr>
          <p:cNvPr id="53261" name="Line 18"/>
          <p:cNvSpPr>
            <a:spLocks noChangeShapeType="1"/>
          </p:cNvSpPr>
          <p:nvPr/>
        </p:nvSpPr>
        <p:spPr bwMode="auto">
          <a:xfrm>
            <a:off x="4495800" y="4875213"/>
            <a:ext cx="1219200" cy="0"/>
          </a:xfrm>
          <a:prstGeom prst="line">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 name="Line 19"/>
          <p:cNvSpPr>
            <a:spLocks noChangeShapeType="1"/>
          </p:cNvSpPr>
          <p:nvPr/>
        </p:nvSpPr>
        <p:spPr bwMode="auto">
          <a:xfrm>
            <a:off x="4495800" y="5332413"/>
            <a:ext cx="1219200" cy="0"/>
          </a:xfrm>
          <a:prstGeom prst="line">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 name="Line 20"/>
          <p:cNvSpPr>
            <a:spLocks noChangeShapeType="1"/>
          </p:cNvSpPr>
          <p:nvPr/>
        </p:nvSpPr>
        <p:spPr bwMode="auto">
          <a:xfrm>
            <a:off x="4495800" y="5865813"/>
            <a:ext cx="1219200" cy="0"/>
          </a:xfrm>
          <a:prstGeom prst="line">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2181" name="Text Box 21"/>
          <p:cNvSpPr txBox="1">
            <a:spLocks noChangeArrowheads="1"/>
          </p:cNvSpPr>
          <p:nvPr/>
        </p:nvSpPr>
        <p:spPr bwMode="auto">
          <a:xfrm>
            <a:off x="4876800" y="4624388"/>
            <a:ext cx="3581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0000"/>
              </a:lnSpc>
              <a:spcBef>
                <a:spcPct val="30000"/>
              </a:spcBef>
              <a:spcAft>
                <a:spcPct val="20000"/>
              </a:spcAft>
              <a:buSzPct val="80000"/>
            </a:pPr>
            <a:r>
              <a:rPr lang="en-US" sz="2100">
                <a:latin typeface="Arial" charset="0"/>
              </a:rPr>
              <a:t>Face Value</a:t>
            </a:r>
          </a:p>
          <a:p>
            <a:pPr>
              <a:lnSpc>
                <a:spcPct val="110000"/>
              </a:lnSpc>
              <a:spcBef>
                <a:spcPct val="30000"/>
              </a:spcBef>
              <a:spcAft>
                <a:spcPct val="20000"/>
              </a:spcAft>
              <a:buSzPct val="80000"/>
            </a:pPr>
            <a:r>
              <a:rPr lang="en-US" sz="2100">
                <a:latin typeface="Arial" charset="0"/>
              </a:rPr>
              <a:t>Premium</a:t>
            </a:r>
          </a:p>
          <a:p>
            <a:pPr>
              <a:lnSpc>
                <a:spcPct val="110000"/>
              </a:lnSpc>
              <a:spcBef>
                <a:spcPct val="30000"/>
              </a:spcBef>
              <a:spcAft>
                <a:spcPct val="20000"/>
              </a:spcAft>
              <a:buSzPct val="80000"/>
            </a:pPr>
            <a:r>
              <a:rPr lang="en-US" sz="2100">
                <a:latin typeface="Arial" charset="0"/>
              </a:rPr>
              <a:t>Discount  </a:t>
            </a: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3266" name="Text Box 4"/>
          <p:cNvSpPr txBox="1">
            <a:spLocks noChangeArrowheads="1"/>
          </p:cNvSpPr>
          <p:nvPr/>
        </p:nvSpPr>
        <p:spPr bwMode="auto">
          <a:xfrm>
            <a:off x="7848600" y="6367463"/>
            <a:ext cx="11430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2181">
                                            <p:txEl>
                                              <p:pRg st="0" end="0"/>
                                            </p:txEl>
                                          </p:spTgt>
                                        </p:tgtEl>
                                        <p:attrNameLst>
                                          <p:attrName>style.visibility</p:attrName>
                                        </p:attrNameLst>
                                      </p:cBhvr>
                                      <p:to>
                                        <p:strVal val="visible"/>
                                      </p:to>
                                    </p:set>
                                    <p:animEffect transition="in" filter="wipe(left)">
                                      <p:cBhvr>
                                        <p:cTn id="7" dur="500"/>
                                        <p:tgtEl>
                                          <p:spTgt spid="7321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2181">
                                            <p:txEl>
                                              <p:pRg st="1" end="1"/>
                                            </p:txEl>
                                          </p:spTgt>
                                        </p:tgtEl>
                                        <p:attrNameLst>
                                          <p:attrName>style.visibility</p:attrName>
                                        </p:attrNameLst>
                                      </p:cBhvr>
                                      <p:to>
                                        <p:strVal val="visible"/>
                                      </p:to>
                                    </p:set>
                                    <p:animEffect transition="in" filter="wipe(left)">
                                      <p:cBhvr>
                                        <p:cTn id="12" dur="500"/>
                                        <p:tgtEl>
                                          <p:spTgt spid="7321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2181">
                                            <p:txEl>
                                              <p:pRg st="2" end="2"/>
                                            </p:txEl>
                                          </p:spTgt>
                                        </p:tgtEl>
                                        <p:attrNameLst>
                                          <p:attrName>style.visibility</p:attrName>
                                        </p:attrNameLst>
                                      </p:cBhvr>
                                      <p:to>
                                        <p:strVal val="visible"/>
                                      </p:to>
                                    </p:set>
                                    <p:animEffect transition="in" filter="wipe(left)">
                                      <p:cBhvr>
                                        <p:cTn id="17" dur="500"/>
                                        <p:tgtEl>
                                          <p:spTgt spid="7321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8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4316413"/>
            <a:ext cx="707707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0722" name="Text Box 2"/>
          <p:cNvSpPr txBox="1">
            <a:spLocks noChangeArrowheads="1"/>
          </p:cNvSpPr>
          <p:nvPr/>
        </p:nvSpPr>
        <p:spPr bwMode="auto">
          <a:xfrm>
            <a:off x="609600" y="1981200"/>
            <a:ext cx="8153400" cy="209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7200">
              <a:defRPr sz="2400">
                <a:solidFill>
                  <a:schemeClr val="tx1"/>
                </a:solidFill>
                <a:latin typeface="Times New Roman" pitchFamily="18" charset="0"/>
              </a:defRPr>
            </a:lvl1pPr>
            <a:lvl2pPr marL="1143000" indent="-457200" algn="l" defTabSz="457200">
              <a:defRPr sz="2400">
                <a:solidFill>
                  <a:schemeClr val="tx1"/>
                </a:solidFill>
                <a:latin typeface="Times New Roman" pitchFamily="18" charset="0"/>
              </a:defRPr>
            </a:lvl2pPr>
            <a:lvl3pPr marL="1714500" indent="-457200" algn="l" defTabSz="457200">
              <a:defRPr sz="2400">
                <a:solidFill>
                  <a:schemeClr val="tx1"/>
                </a:solidFill>
                <a:latin typeface="Times New Roman" pitchFamily="18" charset="0"/>
              </a:defRPr>
            </a:lvl3pPr>
            <a:lvl4pPr marL="2286000" indent="-457200" algn="l" defTabSz="457200">
              <a:defRPr sz="2400">
                <a:solidFill>
                  <a:schemeClr val="tx1"/>
                </a:solidFill>
                <a:latin typeface="Times New Roman" pitchFamily="18" charset="0"/>
              </a:defRPr>
            </a:lvl4pPr>
            <a:lvl5pPr marL="2857500" indent="-457200" algn="l" defTabSz="457200">
              <a:defRPr sz="2400">
                <a:solidFill>
                  <a:schemeClr val="tx1"/>
                </a:solidFill>
                <a:latin typeface="Times New Roman" pitchFamily="18" charset="0"/>
              </a:defRPr>
            </a:lvl5pPr>
            <a:lvl6pPr marL="3314700" indent="-457200" defTabSz="457200" eaLnBrk="0" fontAlgn="base" hangingPunct="0">
              <a:spcBef>
                <a:spcPct val="0"/>
              </a:spcBef>
              <a:spcAft>
                <a:spcPct val="0"/>
              </a:spcAft>
              <a:defRPr sz="2400">
                <a:solidFill>
                  <a:schemeClr val="tx1"/>
                </a:solidFill>
                <a:latin typeface="Times New Roman" pitchFamily="18" charset="0"/>
              </a:defRPr>
            </a:lvl6pPr>
            <a:lvl7pPr marL="3771900" indent="-457200" defTabSz="457200" eaLnBrk="0" fontAlgn="base" hangingPunct="0">
              <a:spcBef>
                <a:spcPct val="0"/>
              </a:spcBef>
              <a:spcAft>
                <a:spcPct val="0"/>
              </a:spcAft>
              <a:defRPr sz="2400">
                <a:solidFill>
                  <a:schemeClr val="tx1"/>
                </a:solidFill>
                <a:latin typeface="Times New Roman" pitchFamily="18" charset="0"/>
              </a:defRPr>
            </a:lvl7pPr>
            <a:lvl8pPr marL="4229100" indent="-457200" defTabSz="457200" eaLnBrk="0" fontAlgn="base" hangingPunct="0">
              <a:spcBef>
                <a:spcPct val="0"/>
              </a:spcBef>
              <a:spcAft>
                <a:spcPct val="0"/>
              </a:spcAft>
              <a:defRPr sz="2400">
                <a:solidFill>
                  <a:schemeClr val="tx1"/>
                </a:solidFill>
                <a:latin typeface="Times New Roman" pitchFamily="18" charset="0"/>
              </a:defRPr>
            </a:lvl8pPr>
            <a:lvl9pPr marL="4686300" indent="-457200" defTabSz="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1200"/>
              </a:spcBef>
              <a:buSzPct val="80000"/>
              <a:defRPr/>
            </a:pPr>
            <a:r>
              <a:rPr lang="en-US" sz="2300" dirty="0" smtClean="0">
                <a:latin typeface="Arial" charset="0"/>
              </a:rPr>
              <a:t>Companies segregate </a:t>
            </a:r>
            <a:r>
              <a:rPr lang="en-US" sz="2300" b="1" dirty="0" smtClean="0">
                <a:solidFill>
                  <a:schemeClr val="tx2">
                    <a:lumMod val="75000"/>
                  </a:schemeClr>
                </a:solidFill>
                <a:latin typeface="Arial" charset="0"/>
              </a:rPr>
              <a:t>restricted cash </a:t>
            </a:r>
            <a:r>
              <a:rPr lang="en-US" sz="2300" dirty="0" smtClean="0">
                <a:latin typeface="Arial" charset="0"/>
              </a:rPr>
              <a:t>from “regular” cash.</a:t>
            </a:r>
          </a:p>
          <a:p>
            <a:pPr>
              <a:lnSpc>
                <a:spcPct val="120000"/>
              </a:lnSpc>
              <a:spcBef>
                <a:spcPts val="1200"/>
              </a:spcBef>
              <a:buSzPct val="80000"/>
              <a:defRPr/>
            </a:pPr>
            <a:r>
              <a:rPr lang="en-US" sz="2300" b="1" dirty="0" smtClean="0">
                <a:latin typeface="Arial" charset="0"/>
              </a:rPr>
              <a:t>Examples</a:t>
            </a:r>
            <a:r>
              <a:rPr lang="en-US" sz="2300" dirty="0" smtClean="0">
                <a:latin typeface="Arial" charset="0"/>
              </a:rPr>
              <a:t>, restricted for:</a:t>
            </a:r>
          </a:p>
          <a:p>
            <a:pPr marL="231775">
              <a:lnSpc>
                <a:spcPct val="120000"/>
              </a:lnSpc>
              <a:spcBef>
                <a:spcPts val="1200"/>
              </a:spcBef>
              <a:buSzPct val="80000"/>
              <a:defRPr/>
            </a:pPr>
            <a:r>
              <a:rPr lang="en-US" sz="2200" dirty="0" smtClean="0">
                <a:latin typeface="Arial" charset="0"/>
              </a:rPr>
              <a:t>(1) plant expansion, (2) retirement of long-term debt, and     (3) </a:t>
            </a:r>
            <a:r>
              <a:rPr lang="en-US" sz="2300" b="1" dirty="0" smtClean="0">
                <a:solidFill>
                  <a:schemeClr val="tx2">
                    <a:lumMod val="75000"/>
                  </a:schemeClr>
                </a:solidFill>
                <a:latin typeface="Arial" charset="0"/>
              </a:rPr>
              <a:t>compensating balances</a:t>
            </a:r>
            <a:r>
              <a:rPr lang="en-US" sz="2200" dirty="0" smtClean="0">
                <a:latin typeface="Arial" charset="0"/>
              </a:rPr>
              <a:t>.</a:t>
            </a:r>
          </a:p>
        </p:txBody>
      </p:sp>
      <p:sp>
        <p:nvSpPr>
          <p:cNvPr id="670723"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Reporting Cash</a:t>
            </a:r>
          </a:p>
        </p:txBody>
      </p:sp>
      <p:sp>
        <p:nvSpPr>
          <p:cNvPr id="8197" name="Text Box 4"/>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2</a:t>
            </a:r>
          </a:p>
        </p:txBody>
      </p:sp>
      <p:sp>
        <p:nvSpPr>
          <p:cNvPr id="8198" name="Text Box 5"/>
          <p:cNvSpPr txBox="1">
            <a:spLocks noChangeArrowheads="1"/>
          </p:cNvSpPr>
          <p:nvPr/>
        </p:nvSpPr>
        <p:spPr bwMode="auto">
          <a:xfrm>
            <a:off x="609600" y="1371600"/>
            <a:ext cx="7620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600" b="1">
                <a:latin typeface="Arial" charset="0"/>
              </a:rPr>
              <a:t>Restricted Cash</a:t>
            </a:r>
          </a:p>
        </p:txBody>
      </p:sp>
      <p:sp>
        <p:nvSpPr>
          <p:cNvPr id="8199" name="Text Box 7"/>
          <p:cNvSpPr txBox="1">
            <a:spLocks noChangeArrowheads="1"/>
          </p:cNvSpPr>
          <p:nvPr/>
        </p:nvSpPr>
        <p:spPr bwMode="auto">
          <a:xfrm>
            <a:off x="6781800" y="44196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200" b="1">
                <a:solidFill>
                  <a:srgbClr val="800000"/>
                </a:solidFill>
                <a:latin typeface="Arial" charset="0"/>
              </a:rPr>
              <a:t>Illustration 7-1</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600075" y="1371600"/>
            <a:ext cx="81629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15000"/>
              </a:lnSpc>
              <a:spcBef>
                <a:spcPct val="50000"/>
              </a:spcBef>
            </a:pPr>
            <a:r>
              <a:rPr lang="en-US" sz="2200" b="1">
                <a:solidFill>
                  <a:srgbClr val="800000"/>
                </a:solidFill>
                <a:latin typeface="Arial" charset="0"/>
              </a:rPr>
              <a:t>Illustration: </a:t>
            </a:r>
            <a:r>
              <a:rPr lang="en-US" sz="2200">
                <a:latin typeface="Arial" charset="0"/>
              </a:rPr>
              <a:t> Bigelow Corp. lends Scandinavian Imports $10,000 in exchange for a $10,000, three-year note bearing interest at 10 percent annually.  The market rate of interest for a note of similar risk is also 10 percent.  How does Bigelow record the receipt of the note? </a:t>
            </a:r>
          </a:p>
        </p:txBody>
      </p:sp>
      <p:sp>
        <p:nvSpPr>
          <p:cNvPr id="734238" name="Rectangle 3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Note Issued at Face Value</a:t>
            </a:r>
          </a:p>
        </p:txBody>
      </p:sp>
      <p:sp>
        <p:nvSpPr>
          <p:cNvPr id="54276" name="Freeform 32"/>
          <p:cNvSpPr>
            <a:spLocks/>
          </p:cNvSpPr>
          <p:nvPr/>
        </p:nvSpPr>
        <p:spPr bwMode="auto">
          <a:xfrm>
            <a:off x="792163" y="5318125"/>
            <a:ext cx="7696200" cy="7938"/>
          </a:xfrm>
          <a:custGeom>
            <a:avLst/>
            <a:gdLst>
              <a:gd name="T0" fmla="*/ 0 w 4848"/>
              <a:gd name="T1" fmla="*/ 2147483647 h 5"/>
              <a:gd name="T2" fmla="*/ 2147483647 w 4848"/>
              <a:gd name="T3" fmla="*/ 0 h 5"/>
              <a:gd name="T4" fmla="*/ 0 60000 65536"/>
              <a:gd name="T5" fmla="*/ 0 60000 65536"/>
            </a:gdLst>
            <a:ahLst/>
            <a:cxnLst>
              <a:cxn ang="T4">
                <a:pos x="T0" y="T1"/>
              </a:cxn>
              <a:cxn ang="T5">
                <a:pos x="T2" y="T3"/>
              </a:cxn>
            </a:cxnLst>
            <a:rect l="0" t="0" r="r" b="b"/>
            <a:pathLst>
              <a:path w="4848" h="5">
                <a:moveTo>
                  <a:pt x="0" y="5"/>
                </a:moveTo>
                <a:lnTo>
                  <a:pt x="4848" y="0"/>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Line 33"/>
          <p:cNvSpPr>
            <a:spLocks noChangeShapeType="1"/>
          </p:cNvSpPr>
          <p:nvPr/>
        </p:nvSpPr>
        <p:spPr bwMode="auto">
          <a:xfrm>
            <a:off x="766763"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Line 34"/>
          <p:cNvSpPr>
            <a:spLocks noChangeShapeType="1"/>
          </p:cNvSpPr>
          <p:nvPr/>
        </p:nvSpPr>
        <p:spPr bwMode="auto">
          <a:xfrm>
            <a:off x="2447925"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Rectangle 35"/>
          <p:cNvSpPr>
            <a:spLocks noChangeArrowheads="1"/>
          </p:cNvSpPr>
          <p:nvPr/>
        </p:nvSpPr>
        <p:spPr bwMode="auto">
          <a:xfrm>
            <a:off x="304800" y="55499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0</a:t>
            </a:r>
          </a:p>
        </p:txBody>
      </p:sp>
      <p:sp>
        <p:nvSpPr>
          <p:cNvPr id="54280" name="Rectangle 36"/>
          <p:cNvSpPr>
            <a:spLocks noChangeArrowheads="1"/>
          </p:cNvSpPr>
          <p:nvPr/>
        </p:nvSpPr>
        <p:spPr bwMode="auto">
          <a:xfrm>
            <a:off x="2057400" y="5549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1</a:t>
            </a:r>
          </a:p>
        </p:txBody>
      </p:sp>
      <p:sp>
        <p:nvSpPr>
          <p:cNvPr id="54281" name="Rectangle 38"/>
          <p:cNvSpPr>
            <a:spLocks noChangeArrowheads="1"/>
          </p:cNvSpPr>
          <p:nvPr/>
        </p:nvSpPr>
        <p:spPr bwMode="auto">
          <a:xfrm>
            <a:off x="3724275" y="5549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2</a:t>
            </a:r>
          </a:p>
        </p:txBody>
      </p:sp>
      <p:sp>
        <p:nvSpPr>
          <p:cNvPr id="54282" name="Rectangle 41"/>
          <p:cNvSpPr>
            <a:spLocks noChangeArrowheads="1"/>
          </p:cNvSpPr>
          <p:nvPr/>
        </p:nvSpPr>
        <p:spPr bwMode="auto">
          <a:xfrm>
            <a:off x="5410200" y="5549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3</a:t>
            </a:r>
          </a:p>
        </p:txBody>
      </p:sp>
      <p:sp>
        <p:nvSpPr>
          <p:cNvPr id="54283" name="Text Box 44"/>
          <p:cNvSpPr txBox="1">
            <a:spLocks noChangeArrowheads="1"/>
          </p:cNvSpPr>
          <p:nvPr/>
        </p:nvSpPr>
        <p:spPr bwMode="auto">
          <a:xfrm>
            <a:off x="3581400" y="47418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700" b="1">
                <a:latin typeface="Arial" charset="0"/>
              </a:rPr>
              <a:t>1,000</a:t>
            </a:r>
          </a:p>
        </p:txBody>
      </p:sp>
      <p:sp>
        <p:nvSpPr>
          <p:cNvPr id="54284" name="Text Box 46"/>
          <p:cNvSpPr txBox="1">
            <a:spLocks noChangeArrowheads="1"/>
          </p:cNvSpPr>
          <p:nvPr/>
        </p:nvSpPr>
        <p:spPr bwMode="auto">
          <a:xfrm>
            <a:off x="5410200" y="4741863"/>
            <a:ext cx="24384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700" b="1">
                <a:latin typeface="Arial" charset="0"/>
              </a:rPr>
              <a:t>1,000   Interest</a:t>
            </a:r>
          </a:p>
        </p:txBody>
      </p:sp>
      <p:sp>
        <p:nvSpPr>
          <p:cNvPr id="54285" name="Text Box 47"/>
          <p:cNvSpPr txBox="1">
            <a:spLocks noChangeArrowheads="1"/>
          </p:cNvSpPr>
          <p:nvPr/>
        </p:nvSpPr>
        <p:spPr bwMode="auto">
          <a:xfrm>
            <a:off x="1905000" y="47418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700" b="1">
                <a:latin typeface="Arial" charset="0"/>
              </a:rPr>
              <a:t>$1,000</a:t>
            </a:r>
          </a:p>
        </p:txBody>
      </p:sp>
      <p:sp>
        <p:nvSpPr>
          <p:cNvPr id="54286" name="Line 51"/>
          <p:cNvSpPr>
            <a:spLocks noChangeShapeType="1"/>
          </p:cNvSpPr>
          <p:nvPr/>
        </p:nvSpPr>
        <p:spPr bwMode="auto">
          <a:xfrm>
            <a:off x="4114800"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Line 52"/>
          <p:cNvSpPr>
            <a:spLocks noChangeShapeType="1"/>
          </p:cNvSpPr>
          <p:nvPr/>
        </p:nvSpPr>
        <p:spPr bwMode="auto">
          <a:xfrm>
            <a:off x="5791200"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Text Box 55"/>
          <p:cNvSpPr txBox="1">
            <a:spLocks noChangeArrowheads="1"/>
          </p:cNvSpPr>
          <p:nvPr/>
        </p:nvSpPr>
        <p:spPr bwMode="auto">
          <a:xfrm>
            <a:off x="5105400" y="3992563"/>
            <a:ext cx="23622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700" b="1">
                <a:latin typeface="Arial" charset="0"/>
              </a:rPr>
              <a:t>$10,000   Principal</a:t>
            </a:r>
          </a:p>
        </p:txBody>
      </p:sp>
      <p:sp>
        <p:nvSpPr>
          <p:cNvPr id="54289" name="Line 56"/>
          <p:cNvSpPr>
            <a:spLocks noChangeShapeType="1"/>
          </p:cNvSpPr>
          <p:nvPr/>
        </p:nvSpPr>
        <p:spPr bwMode="auto">
          <a:xfrm>
            <a:off x="2438400" y="44958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Line 60"/>
          <p:cNvSpPr>
            <a:spLocks noChangeShapeType="1"/>
          </p:cNvSpPr>
          <p:nvPr/>
        </p:nvSpPr>
        <p:spPr bwMode="auto">
          <a:xfrm>
            <a:off x="4114800" y="44958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Line 61"/>
          <p:cNvSpPr>
            <a:spLocks noChangeShapeType="1"/>
          </p:cNvSpPr>
          <p:nvPr/>
        </p:nvSpPr>
        <p:spPr bwMode="auto">
          <a:xfrm>
            <a:off x="5791200" y="44958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Line 62"/>
          <p:cNvSpPr>
            <a:spLocks noChangeShapeType="1"/>
          </p:cNvSpPr>
          <p:nvPr/>
        </p:nvSpPr>
        <p:spPr bwMode="auto">
          <a:xfrm flipV="1">
            <a:off x="762000" y="3810000"/>
            <a:ext cx="0" cy="137160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3" name="Freeform 63"/>
          <p:cNvSpPr>
            <a:spLocks/>
          </p:cNvSpPr>
          <p:nvPr/>
        </p:nvSpPr>
        <p:spPr bwMode="auto">
          <a:xfrm>
            <a:off x="762000" y="4191000"/>
            <a:ext cx="4397375" cy="1588"/>
          </a:xfrm>
          <a:custGeom>
            <a:avLst/>
            <a:gdLst>
              <a:gd name="T0" fmla="*/ 0 w 3456"/>
              <a:gd name="T1" fmla="*/ 0 h 1"/>
              <a:gd name="T2" fmla="*/ 2147483647 w 3456"/>
              <a:gd name="T3" fmla="*/ 0 h 1"/>
              <a:gd name="T4" fmla="*/ 0 60000 65536"/>
              <a:gd name="T5" fmla="*/ 0 60000 65536"/>
            </a:gdLst>
            <a:ahLst/>
            <a:cxnLst>
              <a:cxn ang="T4">
                <a:pos x="T0" y="T1"/>
              </a:cxn>
              <a:cxn ang="T5">
                <a:pos x="T2" y="T3"/>
              </a:cxn>
            </a:cxnLst>
            <a:rect l="0" t="0" r="r" b="b"/>
            <a:pathLst>
              <a:path w="3456" h="1">
                <a:moveTo>
                  <a:pt x="0" y="0"/>
                </a:moveTo>
                <a:lnTo>
                  <a:pt x="3456" y="0"/>
                </a:lnTo>
              </a:path>
            </a:pathLst>
          </a:custGeom>
          <a:noFill/>
          <a:ln w="28575" cmpd="sng">
            <a:solidFill>
              <a:srgbClr val="80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Freeform 64"/>
          <p:cNvSpPr>
            <a:spLocks/>
          </p:cNvSpPr>
          <p:nvPr/>
        </p:nvSpPr>
        <p:spPr bwMode="auto">
          <a:xfrm>
            <a:off x="762000" y="4494213"/>
            <a:ext cx="5037138" cy="1587"/>
          </a:xfrm>
          <a:custGeom>
            <a:avLst/>
            <a:gdLst>
              <a:gd name="T0" fmla="*/ 0 w 3894"/>
              <a:gd name="T1" fmla="*/ 0 h 1"/>
              <a:gd name="T2" fmla="*/ 2147483647 w 3894"/>
              <a:gd name="T3" fmla="*/ 2147483647 h 1"/>
              <a:gd name="T4" fmla="*/ 0 60000 65536"/>
              <a:gd name="T5" fmla="*/ 0 60000 65536"/>
            </a:gdLst>
            <a:ahLst/>
            <a:cxnLst>
              <a:cxn ang="T4">
                <a:pos x="T0" y="T1"/>
              </a:cxn>
              <a:cxn ang="T5">
                <a:pos x="T2" y="T3"/>
              </a:cxn>
            </a:cxnLst>
            <a:rect l="0" t="0" r="r" b="b"/>
            <a:pathLst>
              <a:path w="3894" h="1">
                <a:moveTo>
                  <a:pt x="0" y="0"/>
                </a:moveTo>
                <a:lnTo>
                  <a:pt x="3894" y="1"/>
                </a:lnTo>
              </a:path>
            </a:pathLst>
          </a:custGeom>
          <a:noFill/>
          <a:ln w="28575" cmpd="sng">
            <a:solidFill>
              <a:srgbClr val="80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5" name="Rectangle 65"/>
          <p:cNvSpPr>
            <a:spLocks noChangeArrowheads="1"/>
          </p:cNvSpPr>
          <p:nvPr/>
        </p:nvSpPr>
        <p:spPr bwMode="auto">
          <a:xfrm>
            <a:off x="7086600" y="5549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4</a:t>
            </a:r>
          </a:p>
        </p:txBody>
      </p:sp>
      <p:sp>
        <p:nvSpPr>
          <p:cNvPr id="54296" name="Line 67"/>
          <p:cNvSpPr>
            <a:spLocks noChangeShapeType="1"/>
          </p:cNvSpPr>
          <p:nvPr/>
        </p:nvSpPr>
        <p:spPr bwMode="auto">
          <a:xfrm>
            <a:off x="7467600" y="51990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Text Box 70"/>
          <p:cNvSpPr txBox="1">
            <a:spLocks noChangeArrowheads="1"/>
          </p:cNvSpPr>
          <p:nvPr/>
        </p:nvSpPr>
        <p:spPr bwMode="auto">
          <a:xfrm>
            <a:off x="2667000" y="3657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800" b="1" i="1">
                <a:latin typeface="Arial" charset="0"/>
              </a:rPr>
              <a:t>i</a:t>
            </a:r>
            <a:r>
              <a:rPr lang="en-US" sz="1800" b="1">
                <a:latin typeface="Arial" charset="0"/>
              </a:rPr>
              <a:t> = 10%</a:t>
            </a:r>
          </a:p>
        </p:txBody>
      </p:sp>
      <p:sp>
        <p:nvSpPr>
          <p:cNvPr id="54298" name="Text Box 71"/>
          <p:cNvSpPr txBox="1">
            <a:spLocks noChangeArrowheads="1"/>
          </p:cNvSpPr>
          <p:nvPr/>
        </p:nvSpPr>
        <p:spPr bwMode="auto">
          <a:xfrm>
            <a:off x="2667000" y="5791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800" b="1" i="1">
                <a:latin typeface="Arial" charset="0"/>
              </a:rPr>
              <a:t>n</a:t>
            </a:r>
            <a:r>
              <a:rPr lang="en-US" sz="1800" b="1">
                <a:latin typeface="Arial" charset="0"/>
              </a:rPr>
              <a:t> = 3</a:t>
            </a:r>
          </a:p>
        </p:txBody>
      </p:sp>
      <p:sp>
        <p:nvSpPr>
          <p:cNvPr id="2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4300"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400" b="1">
                <a:latin typeface="Arial" charset="0"/>
              </a:rPr>
              <a:t>$1,000      x       2.48685      =    </a:t>
            </a:r>
            <a:r>
              <a:rPr lang="en-US" sz="2400" b="1">
                <a:solidFill>
                  <a:srgbClr val="800000"/>
                </a:solidFill>
                <a:latin typeface="Arial" charset="0"/>
              </a:rPr>
              <a:t>$2,487</a:t>
            </a:r>
          </a:p>
        </p:txBody>
      </p:sp>
      <p:sp>
        <p:nvSpPr>
          <p:cNvPr id="55299" name="Text Box 3"/>
          <p:cNvSpPr txBox="1">
            <a:spLocks noChangeArrowheads="1"/>
          </p:cNvSpPr>
          <p:nvPr/>
        </p:nvSpPr>
        <p:spPr bwMode="auto">
          <a:xfrm>
            <a:off x="12954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Interest Received</a:t>
            </a:r>
          </a:p>
        </p:txBody>
      </p:sp>
      <p:sp>
        <p:nvSpPr>
          <p:cNvPr id="55300" name="Text Box 4"/>
          <p:cNvSpPr txBox="1">
            <a:spLocks noChangeArrowheads="1"/>
          </p:cNvSpPr>
          <p:nvPr/>
        </p:nvSpPr>
        <p:spPr bwMode="auto">
          <a:xfrm>
            <a:off x="38100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Factor</a:t>
            </a:r>
          </a:p>
        </p:txBody>
      </p:sp>
      <p:sp>
        <p:nvSpPr>
          <p:cNvPr id="55301" name="Text Box 5"/>
          <p:cNvSpPr txBox="1">
            <a:spLocks noChangeArrowheads="1"/>
          </p:cNvSpPr>
          <p:nvPr/>
        </p:nvSpPr>
        <p:spPr bwMode="auto">
          <a:xfrm>
            <a:off x="58674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Present Value</a:t>
            </a:r>
          </a:p>
        </p:txBody>
      </p:sp>
      <p:sp>
        <p:nvSpPr>
          <p:cNvPr id="1001478" name="Rectangle 6"/>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Note Issued at Face Value</a:t>
            </a:r>
          </a:p>
        </p:txBody>
      </p:sp>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776413"/>
            <a:ext cx="8605838"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6312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1481" name="Oval 9"/>
          <p:cNvSpPr>
            <a:spLocks noChangeArrowheads="1"/>
          </p:cNvSpPr>
          <p:nvPr/>
        </p:nvSpPr>
        <p:spPr bwMode="auto">
          <a:xfrm>
            <a:off x="3027363" y="2667000"/>
            <a:ext cx="914400" cy="381000"/>
          </a:xfrm>
          <a:prstGeom prst="ellips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6" name="Text Box 10"/>
          <p:cNvSpPr txBox="1">
            <a:spLocks noChangeArrowheads="1"/>
          </p:cNvSpPr>
          <p:nvPr/>
        </p:nvSpPr>
        <p:spPr bwMode="auto">
          <a:xfrm>
            <a:off x="533400" y="1479550"/>
            <a:ext cx="2362200" cy="42545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a:latin typeface="Arial" charset="0"/>
              </a:rPr>
              <a:t>PV of Interest</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5308"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1481"/>
                                        </p:tgtEl>
                                        <p:attrNameLst>
                                          <p:attrName>style.visibility</p:attrName>
                                        </p:attrNameLst>
                                      </p:cBhvr>
                                      <p:to>
                                        <p:strVal val="visible"/>
                                      </p:to>
                                    </p:set>
                                    <p:animEffect transition="in" filter="wipe(left)">
                                      <p:cBhvr>
                                        <p:cTn id="7" dur="500"/>
                                        <p:tgtEl>
                                          <p:spTgt spid="10014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1474"/>
                                        </p:tgtEl>
                                        <p:attrNameLst>
                                          <p:attrName>style.visibility</p:attrName>
                                        </p:attrNameLst>
                                      </p:cBhvr>
                                      <p:to>
                                        <p:strVal val="visible"/>
                                      </p:to>
                                    </p:set>
                                    <p:animEffect transition="in" filter="wipe(left)">
                                      <p:cBhvr>
                                        <p:cTn id="12" dur="500"/>
                                        <p:tgtEl>
                                          <p:spTgt spid="1001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4" grpId="0" autoUpdateAnimBg="0"/>
      <p:bldP spid="100148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868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23" name="Rectangle 3"/>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400" b="1">
                <a:latin typeface="Arial" charset="0"/>
              </a:rPr>
              <a:t>$10,000      x      .75132     =      </a:t>
            </a:r>
            <a:r>
              <a:rPr lang="en-US" sz="2400" b="1">
                <a:solidFill>
                  <a:srgbClr val="800000"/>
                </a:solidFill>
                <a:latin typeface="Arial" charset="0"/>
              </a:rPr>
              <a:t>$7,513</a:t>
            </a:r>
          </a:p>
        </p:txBody>
      </p:sp>
      <p:sp>
        <p:nvSpPr>
          <p:cNvPr id="56324" name="Text Box 4"/>
          <p:cNvSpPr txBox="1">
            <a:spLocks noChangeArrowheads="1"/>
          </p:cNvSpPr>
          <p:nvPr/>
        </p:nvSpPr>
        <p:spPr bwMode="auto">
          <a:xfrm>
            <a:off x="13716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Principal</a:t>
            </a:r>
          </a:p>
        </p:txBody>
      </p:sp>
      <p:sp>
        <p:nvSpPr>
          <p:cNvPr id="56325" name="Text Box 5"/>
          <p:cNvSpPr txBox="1">
            <a:spLocks noChangeArrowheads="1"/>
          </p:cNvSpPr>
          <p:nvPr/>
        </p:nvSpPr>
        <p:spPr bwMode="auto">
          <a:xfrm>
            <a:off x="38862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Factor</a:t>
            </a:r>
          </a:p>
        </p:txBody>
      </p:sp>
      <p:sp>
        <p:nvSpPr>
          <p:cNvPr id="56326" name="Text Box 6"/>
          <p:cNvSpPr txBox="1">
            <a:spLocks noChangeArrowheads="1"/>
          </p:cNvSpPr>
          <p:nvPr/>
        </p:nvSpPr>
        <p:spPr bwMode="auto">
          <a:xfrm>
            <a:off x="59436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Present Value</a:t>
            </a:r>
          </a:p>
        </p:txBody>
      </p:sp>
      <p:sp>
        <p:nvSpPr>
          <p:cNvPr id="1003527" name="Rectangle 7"/>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Note Issued at Face Value</a:t>
            </a:r>
          </a:p>
        </p:txBody>
      </p:sp>
      <p:pic>
        <p:nvPicPr>
          <p:cNvPr id="563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686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9" name="Text Box 9"/>
          <p:cNvSpPr txBox="1">
            <a:spLocks noChangeArrowheads="1"/>
          </p:cNvSpPr>
          <p:nvPr/>
        </p:nvSpPr>
        <p:spPr bwMode="auto">
          <a:xfrm>
            <a:off x="533400" y="1479550"/>
            <a:ext cx="2362200" cy="42545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a:latin typeface="Arial" charset="0"/>
              </a:rPr>
              <a:t>PV of Principal</a:t>
            </a:r>
          </a:p>
        </p:txBody>
      </p:sp>
      <p:sp>
        <p:nvSpPr>
          <p:cNvPr id="1003530" name="Oval 10"/>
          <p:cNvSpPr>
            <a:spLocks noChangeArrowheads="1"/>
          </p:cNvSpPr>
          <p:nvPr/>
        </p:nvSpPr>
        <p:spPr bwMode="auto">
          <a:xfrm>
            <a:off x="2895600" y="2651125"/>
            <a:ext cx="914400" cy="381000"/>
          </a:xfrm>
          <a:prstGeom prst="ellips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6332"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30"/>
                                        </p:tgtEl>
                                        <p:attrNameLst>
                                          <p:attrName>style.visibility</p:attrName>
                                        </p:attrNameLst>
                                      </p:cBhvr>
                                      <p:to>
                                        <p:strVal val="visible"/>
                                      </p:to>
                                    </p:set>
                                    <p:animEffect transition="in" filter="wipe(left)">
                                      <p:cBhvr>
                                        <p:cTn id="7" dur="500"/>
                                        <p:tgtEl>
                                          <p:spTgt spid="1003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3523"/>
                                        </p:tgtEl>
                                        <p:attrNameLst>
                                          <p:attrName>style.visibility</p:attrName>
                                        </p:attrNameLst>
                                      </p:cBhvr>
                                      <p:to>
                                        <p:strVal val="visible"/>
                                      </p:to>
                                    </p:set>
                                    <p:animEffect transition="in" filter="wipe(left)">
                                      <p:cBhvr>
                                        <p:cTn id="12" dur="500"/>
                                        <p:tgtEl>
                                          <p:spTgt spid="1003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3" grpId="0"/>
      <p:bldP spid="100353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00075" y="1371600"/>
            <a:ext cx="83153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5000"/>
              </a:lnSpc>
              <a:spcBef>
                <a:spcPct val="30000"/>
              </a:spcBef>
              <a:buSzPct val="80000"/>
            </a:pPr>
            <a:r>
              <a:rPr lang="en-US" sz="2400" b="1">
                <a:solidFill>
                  <a:srgbClr val="800000"/>
                </a:solidFill>
                <a:latin typeface="Arial" charset="0"/>
              </a:rPr>
              <a:t>Summary</a:t>
            </a:r>
            <a:endParaRPr lang="en-US" sz="2400">
              <a:latin typeface="Arial" charset="0"/>
            </a:endParaRPr>
          </a:p>
        </p:txBody>
      </p:sp>
      <p:sp>
        <p:nvSpPr>
          <p:cNvPr id="57347" name="Rectangle 3"/>
          <p:cNvSpPr>
            <a:spLocks noChangeArrowheads="1"/>
          </p:cNvSpPr>
          <p:nvPr/>
        </p:nvSpPr>
        <p:spPr bwMode="auto">
          <a:xfrm>
            <a:off x="2438400" y="1371600"/>
            <a:ext cx="59436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5000"/>
              </a:lnSpc>
              <a:spcBef>
                <a:spcPct val="30000"/>
              </a:spcBef>
              <a:buSzPct val="80000"/>
              <a:tabLst>
                <a:tab pos="5721350" algn="r"/>
                <a:tab pos="7315200" algn="r"/>
              </a:tabLst>
            </a:pPr>
            <a:r>
              <a:rPr lang="en-US" sz="2400">
                <a:latin typeface="Arial" charset="0"/>
              </a:rPr>
              <a:t>Present value of interest 	$ 2,487</a:t>
            </a:r>
          </a:p>
          <a:p>
            <a:pPr algn="l">
              <a:lnSpc>
                <a:spcPct val="105000"/>
              </a:lnSpc>
              <a:spcBef>
                <a:spcPct val="30000"/>
              </a:spcBef>
              <a:buSzPct val="80000"/>
              <a:tabLst>
                <a:tab pos="5721350" algn="r"/>
                <a:tab pos="7315200" algn="r"/>
              </a:tabLst>
            </a:pPr>
            <a:r>
              <a:rPr lang="en-US" sz="2400">
                <a:latin typeface="Arial" charset="0"/>
              </a:rPr>
              <a:t>Present value of principal 	   7,513	</a:t>
            </a:r>
          </a:p>
          <a:p>
            <a:pPr algn="l">
              <a:lnSpc>
                <a:spcPct val="105000"/>
              </a:lnSpc>
              <a:spcBef>
                <a:spcPct val="30000"/>
              </a:spcBef>
              <a:buSzPct val="80000"/>
              <a:tabLst>
                <a:tab pos="5721350" algn="r"/>
                <a:tab pos="7315200" algn="r"/>
              </a:tabLst>
            </a:pPr>
            <a:r>
              <a:rPr lang="en-US" sz="2400">
                <a:latin typeface="Arial" charset="0"/>
              </a:rPr>
              <a:t>Note current market value 	</a:t>
            </a:r>
            <a:r>
              <a:rPr lang="en-US" sz="2400">
                <a:solidFill>
                  <a:srgbClr val="800000"/>
                </a:solidFill>
                <a:latin typeface="Arial" charset="0"/>
              </a:rPr>
              <a:t>$10,000</a:t>
            </a:r>
            <a:r>
              <a:rPr lang="en-US" sz="2400">
                <a:latin typeface="Arial" charset="0"/>
              </a:rPr>
              <a:t> </a:t>
            </a:r>
          </a:p>
        </p:txBody>
      </p:sp>
      <p:sp>
        <p:nvSpPr>
          <p:cNvPr id="57348" name="Line 4"/>
          <p:cNvSpPr>
            <a:spLocks noChangeShapeType="1"/>
          </p:cNvSpPr>
          <p:nvPr/>
        </p:nvSpPr>
        <p:spPr bwMode="auto">
          <a:xfrm>
            <a:off x="6705600" y="2301875"/>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49" name="Line 5"/>
          <p:cNvSpPr>
            <a:spLocks noChangeShapeType="1"/>
          </p:cNvSpPr>
          <p:nvPr/>
        </p:nvSpPr>
        <p:spPr bwMode="auto">
          <a:xfrm>
            <a:off x="6705600" y="2835275"/>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0" name="Line 6"/>
          <p:cNvSpPr>
            <a:spLocks noChangeShapeType="1"/>
          </p:cNvSpPr>
          <p:nvPr/>
        </p:nvSpPr>
        <p:spPr bwMode="auto">
          <a:xfrm>
            <a:off x="6705600" y="2895600"/>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5576" name="Rectangle 8"/>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Note Issued at Face Value</a:t>
            </a:r>
          </a:p>
        </p:txBody>
      </p:sp>
      <p:sp>
        <p:nvSpPr>
          <p:cNvPr id="1005578" name="Text Box 10"/>
          <p:cNvSpPr txBox="1">
            <a:spLocks noChangeArrowheads="1"/>
          </p:cNvSpPr>
          <p:nvPr/>
        </p:nvSpPr>
        <p:spPr bwMode="auto">
          <a:xfrm>
            <a:off x="2438400" y="3765550"/>
            <a:ext cx="59436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85000"/>
              </a:lnSpc>
            </a:pPr>
            <a:r>
              <a:rPr lang="en-US" sz="2200">
                <a:latin typeface="Arial" charset="0"/>
              </a:rPr>
              <a:t>Notes Receivable 	10,000</a:t>
            </a:r>
          </a:p>
        </p:txBody>
      </p:sp>
      <p:sp>
        <p:nvSpPr>
          <p:cNvPr id="1005579" name="Text Box 11"/>
          <p:cNvSpPr txBox="1">
            <a:spLocks noChangeArrowheads="1"/>
          </p:cNvSpPr>
          <p:nvPr/>
        </p:nvSpPr>
        <p:spPr bwMode="auto">
          <a:xfrm>
            <a:off x="2438400" y="4116388"/>
            <a:ext cx="59436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85000"/>
              </a:lnSpc>
            </a:pPr>
            <a:r>
              <a:rPr lang="en-US" sz="2200">
                <a:latin typeface="Arial" charset="0"/>
              </a:rPr>
              <a:t>	Cash 		10,000</a:t>
            </a:r>
          </a:p>
        </p:txBody>
      </p:sp>
      <p:sp>
        <p:nvSpPr>
          <p:cNvPr id="1005580" name="Text Box 12"/>
          <p:cNvSpPr txBox="1">
            <a:spLocks noChangeArrowheads="1"/>
          </p:cNvSpPr>
          <p:nvPr/>
        </p:nvSpPr>
        <p:spPr bwMode="auto">
          <a:xfrm>
            <a:off x="2438400" y="4832350"/>
            <a:ext cx="59436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85000"/>
              </a:lnSpc>
            </a:pPr>
            <a:r>
              <a:rPr lang="en-US" sz="2200">
                <a:latin typeface="Arial" charset="0"/>
              </a:rPr>
              <a:t>Cash 	1,000</a:t>
            </a:r>
          </a:p>
        </p:txBody>
      </p:sp>
      <p:sp>
        <p:nvSpPr>
          <p:cNvPr id="1005581" name="Text Box 13"/>
          <p:cNvSpPr txBox="1">
            <a:spLocks noChangeArrowheads="1"/>
          </p:cNvSpPr>
          <p:nvPr/>
        </p:nvSpPr>
        <p:spPr bwMode="auto">
          <a:xfrm>
            <a:off x="2438400" y="5183188"/>
            <a:ext cx="59436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85000"/>
              </a:lnSpc>
            </a:pPr>
            <a:r>
              <a:rPr lang="en-US" sz="2200">
                <a:latin typeface="Arial" charset="0"/>
              </a:rPr>
              <a:t>	Interest Revenue		1,000</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7357"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
        <p:nvSpPr>
          <p:cNvPr id="57358" name="Text Box 10"/>
          <p:cNvSpPr txBox="1">
            <a:spLocks noChangeArrowheads="1"/>
          </p:cNvSpPr>
          <p:nvPr/>
        </p:nvSpPr>
        <p:spPr bwMode="auto">
          <a:xfrm>
            <a:off x="609600" y="3756025"/>
            <a:ext cx="13716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85000"/>
              </a:lnSpc>
            </a:pPr>
            <a:r>
              <a:rPr lang="en-US" sz="2200">
                <a:latin typeface="Arial" charset="0"/>
              </a:rPr>
              <a:t>Jan. yr. 1	</a:t>
            </a:r>
          </a:p>
        </p:txBody>
      </p:sp>
      <p:sp>
        <p:nvSpPr>
          <p:cNvPr id="57359" name="Text Box 10"/>
          <p:cNvSpPr txBox="1">
            <a:spLocks noChangeArrowheads="1"/>
          </p:cNvSpPr>
          <p:nvPr/>
        </p:nvSpPr>
        <p:spPr bwMode="auto">
          <a:xfrm>
            <a:off x="609600" y="4822825"/>
            <a:ext cx="13716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85000"/>
              </a:lnSpc>
            </a:pPr>
            <a:r>
              <a:rPr lang="en-US" sz="2200">
                <a:latin typeface="Arial" charset="0"/>
              </a:rPr>
              <a:t>Dec. yr. 1	</a:t>
            </a:r>
          </a:p>
        </p:txBody>
      </p:sp>
      <p:sp>
        <p:nvSpPr>
          <p:cNvPr id="57360" name="Text Box 10"/>
          <p:cNvSpPr txBox="1">
            <a:spLocks noChangeArrowheads="1"/>
          </p:cNvSpPr>
          <p:nvPr/>
        </p:nvSpPr>
        <p:spPr bwMode="auto">
          <a:xfrm>
            <a:off x="609600" y="3124200"/>
            <a:ext cx="2743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85000"/>
              </a:lnSpc>
            </a:pPr>
            <a:r>
              <a:rPr lang="en-US" sz="2300" b="1">
                <a:latin typeface="Arial" charset="0"/>
              </a:rPr>
              <a:t>Journal Entries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5578"/>
                                        </p:tgtEl>
                                        <p:attrNameLst>
                                          <p:attrName>style.visibility</p:attrName>
                                        </p:attrNameLst>
                                      </p:cBhvr>
                                      <p:to>
                                        <p:strVal val="visible"/>
                                      </p:to>
                                    </p:set>
                                    <p:animEffect transition="in" filter="wipe(left)">
                                      <p:cBhvr>
                                        <p:cTn id="7" dur="500"/>
                                        <p:tgtEl>
                                          <p:spTgt spid="1005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5579"/>
                                        </p:tgtEl>
                                        <p:attrNameLst>
                                          <p:attrName>style.visibility</p:attrName>
                                        </p:attrNameLst>
                                      </p:cBhvr>
                                      <p:to>
                                        <p:strVal val="visible"/>
                                      </p:to>
                                    </p:set>
                                    <p:animEffect transition="in" filter="wipe(left)">
                                      <p:cBhvr>
                                        <p:cTn id="12" dur="500"/>
                                        <p:tgtEl>
                                          <p:spTgt spid="10055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5580"/>
                                        </p:tgtEl>
                                        <p:attrNameLst>
                                          <p:attrName>style.visibility</p:attrName>
                                        </p:attrNameLst>
                                      </p:cBhvr>
                                      <p:to>
                                        <p:strVal val="visible"/>
                                      </p:to>
                                    </p:set>
                                    <p:animEffect transition="in" filter="wipe(left)">
                                      <p:cBhvr>
                                        <p:cTn id="17" dur="500"/>
                                        <p:tgtEl>
                                          <p:spTgt spid="1005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5581"/>
                                        </p:tgtEl>
                                        <p:attrNameLst>
                                          <p:attrName>style.visibility</p:attrName>
                                        </p:attrNameLst>
                                      </p:cBhvr>
                                      <p:to>
                                        <p:strVal val="visible"/>
                                      </p:to>
                                    </p:set>
                                    <p:animEffect transition="in" filter="wipe(left)">
                                      <p:cBhvr>
                                        <p:cTn id="22" dur="500"/>
                                        <p:tgtEl>
                                          <p:spTgt spid="1005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8" grpId="0"/>
      <p:bldP spid="1005579" grpId="0"/>
      <p:bldP spid="1005580" grpId="0"/>
      <p:bldP spid="100558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09600" y="1371600"/>
            <a:ext cx="81534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15000"/>
              </a:lnSpc>
            </a:pPr>
            <a:r>
              <a:rPr lang="en-US" sz="2200" b="1">
                <a:solidFill>
                  <a:srgbClr val="800000"/>
                </a:solidFill>
                <a:latin typeface="Arial" charset="0"/>
              </a:rPr>
              <a:t>Illustration:</a:t>
            </a:r>
            <a:r>
              <a:rPr lang="en-US" sz="2200">
                <a:latin typeface="Arial" charset="0"/>
              </a:rPr>
              <a:t>  Jeremiah Company receives a three-year, $10,000 </a:t>
            </a:r>
            <a:r>
              <a:rPr lang="en-US" sz="2200" b="1">
                <a:solidFill>
                  <a:srgbClr val="800000"/>
                </a:solidFill>
                <a:latin typeface="Arial" charset="0"/>
              </a:rPr>
              <a:t>zero-interest-bearing</a:t>
            </a:r>
            <a:r>
              <a:rPr lang="en-US" sz="2200">
                <a:latin typeface="Arial" charset="0"/>
              </a:rPr>
              <a:t> note. The market rate of interest for a note of similar risk is 9 percent.  How does Jeremiah record the receipt of the note? </a:t>
            </a:r>
          </a:p>
        </p:txBody>
      </p:sp>
      <p:sp>
        <p:nvSpPr>
          <p:cNvPr id="1007619"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Zero-Interest-Bearing Note</a:t>
            </a:r>
          </a:p>
        </p:txBody>
      </p:sp>
      <p:sp>
        <p:nvSpPr>
          <p:cNvPr id="58372" name="Freeform 5"/>
          <p:cNvSpPr>
            <a:spLocks/>
          </p:cNvSpPr>
          <p:nvPr/>
        </p:nvSpPr>
        <p:spPr bwMode="auto">
          <a:xfrm>
            <a:off x="792163" y="4860925"/>
            <a:ext cx="7696200" cy="7938"/>
          </a:xfrm>
          <a:custGeom>
            <a:avLst/>
            <a:gdLst>
              <a:gd name="T0" fmla="*/ 0 w 4848"/>
              <a:gd name="T1" fmla="*/ 2147483647 h 5"/>
              <a:gd name="T2" fmla="*/ 2147483647 w 4848"/>
              <a:gd name="T3" fmla="*/ 0 h 5"/>
              <a:gd name="T4" fmla="*/ 0 60000 65536"/>
              <a:gd name="T5" fmla="*/ 0 60000 65536"/>
            </a:gdLst>
            <a:ahLst/>
            <a:cxnLst>
              <a:cxn ang="T4">
                <a:pos x="T0" y="T1"/>
              </a:cxn>
              <a:cxn ang="T5">
                <a:pos x="T2" y="T3"/>
              </a:cxn>
            </a:cxnLst>
            <a:rect l="0" t="0" r="r" b="b"/>
            <a:pathLst>
              <a:path w="4848" h="5">
                <a:moveTo>
                  <a:pt x="0" y="5"/>
                </a:moveTo>
                <a:lnTo>
                  <a:pt x="4848" y="0"/>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Line 6"/>
          <p:cNvSpPr>
            <a:spLocks noChangeShapeType="1"/>
          </p:cNvSpPr>
          <p:nvPr/>
        </p:nvSpPr>
        <p:spPr bwMode="auto">
          <a:xfrm>
            <a:off x="766763"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4" name="Line 7"/>
          <p:cNvSpPr>
            <a:spLocks noChangeShapeType="1"/>
          </p:cNvSpPr>
          <p:nvPr/>
        </p:nvSpPr>
        <p:spPr bwMode="auto">
          <a:xfrm>
            <a:off x="2447925"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Rectangle 8"/>
          <p:cNvSpPr>
            <a:spLocks noChangeArrowheads="1"/>
          </p:cNvSpPr>
          <p:nvPr/>
        </p:nvSpPr>
        <p:spPr bwMode="auto">
          <a:xfrm>
            <a:off x="304800" y="50927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0</a:t>
            </a:r>
          </a:p>
        </p:txBody>
      </p:sp>
      <p:sp>
        <p:nvSpPr>
          <p:cNvPr id="58376" name="Rectangle 9"/>
          <p:cNvSpPr>
            <a:spLocks noChangeArrowheads="1"/>
          </p:cNvSpPr>
          <p:nvPr/>
        </p:nvSpPr>
        <p:spPr bwMode="auto">
          <a:xfrm>
            <a:off x="2057400" y="50927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1</a:t>
            </a:r>
          </a:p>
        </p:txBody>
      </p:sp>
      <p:sp>
        <p:nvSpPr>
          <p:cNvPr id="58377" name="Rectangle 10"/>
          <p:cNvSpPr>
            <a:spLocks noChangeArrowheads="1"/>
          </p:cNvSpPr>
          <p:nvPr/>
        </p:nvSpPr>
        <p:spPr bwMode="auto">
          <a:xfrm>
            <a:off x="3724275" y="50927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2</a:t>
            </a:r>
          </a:p>
        </p:txBody>
      </p:sp>
      <p:sp>
        <p:nvSpPr>
          <p:cNvPr id="58378" name="Rectangle 11"/>
          <p:cNvSpPr>
            <a:spLocks noChangeArrowheads="1"/>
          </p:cNvSpPr>
          <p:nvPr/>
        </p:nvSpPr>
        <p:spPr bwMode="auto">
          <a:xfrm>
            <a:off x="5410200" y="50927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3</a:t>
            </a:r>
          </a:p>
        </p:txBody>
      </p:sp>
      <p:sp>
        <p:nvSpPr>
          <p:cNvPr id="58379" name="Text Box 12"/>
          <p:cNvSpPr txBox="1">
            <a:spLocks noChangeArrowheads="1"/>
          </p:cNvSpPr>
          <p:nvPr/>
        </p:nvSpPr>
        <p:spPr bwMode="auto">
          <a:xfrm>
            <a:off x="3505200" y="42846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700" b="1">
                <a:latin typeface="Arial" charset="0"/>
              </a:rPr>
              <a:t> $0</a:t>
            </a:r>
          </a:p>
        </p:txBody>
      </p:sp>
      <p:sp>
        <p:nvSpPr>
          <p:cNvPr id="58380" name="Text Box 13"/>
          <p:cNvSpPr txBox="1">
            <a:spLocks noChangeArrowheads="1"/>
          </p:cNvSpPr>
          <p:nvPr/>
        </p:nvSpPr>
        <p:spPr bwMode="auto">
          <a:xfrm>
            <a:off x="5334000" y="4284663"/>
            <a:ext cx="2514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700" b="1">
                <a:latin typeface="Arial" charset="0"/>
              </a:rPr>
              <a:t>  $0   Interest</a:t>
            </a:r>
          </a:p>
        </p:txBody>
      </p:sp>
      <p:sp>
        <p:nvSpPr>
          <p:cNvPr id="58381" name="Text Box 14"/>
          <p:cNvSpPr txBox="1">
            <a:spLocks noChangeArrowheads="1"/>
          </p:cNvSpPr>
          <p:nvPr/>
        </p:nvSpPr>
        <p:spPr bwMode="auto">
          <a:xfrm>
            <a:off x="1828800" y="42846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700" b="1">
                <a:latin typeface="Arial" charset="0"/>
              </a:rPr>
              <a:t>$0</a:t>
            </a:r>
          </a:p>
        </p:txBody>
      </p:sp>
      <p:sp>
        <p:nvSpPr>
          <p:cNvPr id="58382" name="Line 15"/>
          <p:cNvSpPr>
            <a:spLocks noChangeShapeType="1"/>
          </p:cNvSpPr>
          <p:nvPr/>
        </p:nvSpPr>
        <p:spPr bwMode="auto">
          <a:xfrm>
            <a:off x="4114800"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3" name="Line 16"/>
          <p:cNvSpPr>
            <a:spLocks noChangeShapeType="1"/>
          </p:cNvSpPr>
          <p:nvPr/>
        </p:nvSpPr>
        <p:spPr bwMode="auto">
          <a:xfrm>
            <a:off x="5791200"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4" name="Text Box 17"/>
          <p:cNvSpPr txBox="1">
            <a:spLocks noChangeArrowheads="1"/>
          </p:cNvSpPr>
          <p:nvPr/>
        </p:nvSpPr>
        <p:spPr bwMode="auto">
          <a:xfrm>
            <a:off x="5257800" y="3535363"/>
            <a:ext cx="28194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700" b="1">
                <a:latin typeface="Arial" charset="0"/>
              </a:rPr>
              <a:t>$10,000   Principal</a:t>
            </a:r>
          </a:p>
        </p:txBody>
      </p:sp>
      <p:sp>
        <p:nvSpPr>
          <p:cNvPr id="58385" name="Line 18"/>
          <p:cNvSpPr>
            <a:spLocks noChangeShapeType="1"/>
          </p:cNvSpPr>
          <p:nvPr/>
        </p:nvSpPr>
        <p:spPr bwMode="auto">
          <a:xfrm>
            <a:off x="2438400" y="40386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6" name="Line 19"/>
          <p:cNvSpPr>
            <a:spLocks noChangeShapeType="1"/>
          </p:cNvSpPr>
          <p:nvPr/>
        </p:nvSpPr>
        <p:spPr bwMode="auto">
          <a:xfrm>
            <a:off x="4114800" y="40386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Line 20"/>
          <p:cNvSpPr>
            <a:spLocks noChangeShapeType="1"/>
          </p:cNvSpPr>
          <p:nvPr/>
        </p:nvSpPr>
        <p:spPr bwMode="auto">
          <a:xfrm>
            <a:off x="5791200" y="40386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Line 21"/>
          <p:cNvSpPr>
            <a:spLocks noChangeShapeType="1"/>
          </p:cNvSpPr>
          <p:nvPr/>
        </p:nvSpPr>
        <p:spPr bwMode="auto">
          <a:xfrm flipV="1">
            <a:off x="762000" y="3352800"/>
            <a:ext cx="0" cy="137160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9" name="Freeform 22"/>
          <p:cNvSpPr>
            <a:spLocks/>
          </p:cNvSpPr>
          <p:nvPr/>
        </p:nvSpPr>
        <p:spPr bwMode="auto">
          <a:xfrm>
            <a:off x="762000" y="3733800"/>
            <a:ext cx="4397375" cy="1588"/>
          </a:xfrm>
          <a:custGeom>
            <a:avLst/>
            <a:gdLst>
              <a:gd name="T0" fmla="*/ 0 w 3456"/>
              <a:gd name="T1" fmla="*/ 0 h 1"/>
              <a:gd name="T2" fmla="*/ 2147483647 w 3456"/>
              <a:gd name="T3" fmla="*/ 0 h 1"/>
              <a:gd name="T4" fmla="*/ 0 60000 65536"/>
              <a:gd name="T5" fmla="*/ 0 60000 65536"/>
            </a:gdLst>
            <a:ahLst/>
            <a:cxnLst>
              <a:cxn ang="T4">
                <a:pos x="T0" y="T1"/>
              </a:cxn>
              <a:cxn ang="T5">
                <a:pos x="T2" y="T3"/>
              </a:cxn>
            </a:cxnLst>
            <a:rect l="0" t="0" r="r" b="b"/>
            <a:pathLst>
              <a:path w="3456" h="1">
                <a:moveTo>
                  <a:pt x="0" y="0"/>
                </a:moveTo>
                <a:lnTo>
                  <a:pt x="3456" y="0"/>
                </a:lnTo>
              </a:path>
            </a:pathLst>
          </a:custGeom>
          <a:noFill/>
          <a:ln w="28575" cmpd="sng">
            <a:solidFill>
              <a:srgbClr val="80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0" name="Freeform 23"/>
          <p:cNvSpPr>
            <a:spLocks/>
          </p:cNvSpPr>
          <p:nvPr/>
        </p:nvSpPr>
        <p:spPr bwMode="auto">
          <a:xfrm>
            <a:off x="762000" y="4037013"/>
            <a:ext cx="5037138" cy="1587"/>
          </a:xfrm>
          <a:custGeom>
            <a:avLst/>
            <a:gdLst>
              <a:gd name="T0" fmla="*/ 0 w 3894"/>
              <a:gd name="T1" fmla="*/ 0 h 1"/>
              <a:gd name="T2" fmla="*/ 2147483647 w 3894"/>
              <a:gd name="T3" fmla="*/ 2147483647 h 1"/>
              <a:gd name="T4" fmla="*/ 0 60000 65536"/>
              <a:gd name="T5" fmla="*/ 0 60000 65536"/>
            </a:gdLst>
            <a:ahLst/>
            <a:cxnLst>
              <a:cxn ang="T4">
                <a:pos x="T0" y="T1"/>
              </a:cxn>
              <a:cxn ang="T5">
                <a:pos x="T2" y="T3"/>
              </a:cxn>
            </a:cxnLst>
            <a:rect l="0" t="0" r="r" b="b"/>
            <a:pathLst>
              <a:path w="3894" h="1">
                <a:moveTo>
                  <a:pt x="0" y="0"/>
                </a:moveTo>
                <a:lnTo>
                  <a:pt x="3894" y="1"/>
                </a:lnTo>
              </a:path>
            </a:pathLst>
          </a:custGeom>
          <a:noFill/>
          <a:ln w="28575" cmpd="sng">
            <a:solidFill>
              <a:srgbClr val="80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1" name="Rectangle 24"/>
          <p:cNvSpPr>
            <a:spLocks noChangeArrowheads="1"/>
          </p:cNvSpPr>
          <p:nvPr/>
        </p:nvSpPr>
        <p:spPr bwMode="auto">
          <a:xfrm>
            <a:off x="7086600" y="50927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4</a:t>
            </a:r>
          </a:p>
        </p:txBody>
      </p:sp>
      <p:sp>
        <p:nvSpPr>
          <p:cNvPr id="58392" name="Line 25"/>
          <p:cNvSpPr>
            <a:spLocks noChangeShapeType="1"/>
          </p:cNvSpPr>
          <p:nvPr/>
        </p:nvSpPr>
        <p:spPr bwMode="auto">
          <a:xfrm>
            <a:off x="7467600" y="47418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3" name="Text Box 26"/>
          <p:cNvSpPr txBox="1">
            <a:spLocks noChangeArrowheads="1"/>
          </p:cNvSpPr>
          <p:nvPr/>
        </p:nvSpPr>
        <p:spPr bwMode="auto">
          <a:xfrm>
            <a:off x="2667000" y="3200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800" b="1" i="1">
                <a:latin typeface="Arial" charset="0"/>
              </a:rPr>
              <a:t>i</a:t>
            </a:r>
            <a:r>
              <a:rPr lang="en-US" sz="1800" b="1">
                <a:latin typeface="Arial" charset="0"/>
              </a:rPr>
              <a:t> = 9%</a:t>
            </a:r>
          </a:p>
        </p:txBody>
      </p:sp>
      <p:sp>
        <p:nvSpPr>
          <p:cNvPr id="58394" name="Text Box 27"/>
          <p:cNvSpPr txBox="1">
            <a:spLocks noChangeArrowheads="1"/>
          </p:cNvSpPr>
          <p:nvPr/>
        </p:nvSpPr>
        <p:spPr bwMode="auto">
          <a:xfrm>
            <a:off x="2667000" y="5334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800" b="1" i="1">
                <a:latin typeface="Arial" charset="0"/>
              </a:rPr>
              <a:t>n</a:t>
            </a:r>
            <a:r>
              <a:rPr lang="en-US" sz="1800" b="1">
                <a:latin typeface="Arial" charset="0"/>
              </a:rPr>
              <a:t> = 3</a:t>
            </a:r>
          </a:p>
        </p:txBody>
      </p:sp>
      <p:sp>
        <p:nvSpPr>
          <p:cNvPr id="2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8396"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868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9667" name="Rectangle 3"/>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400" b="1">
                <a:latin typeface="Arial" charset="0"/>
              </a:rPr>
              <a:t>$10,000      x      .77218      =      </a:t>
            </a:r>
            <a:r>
              <a:rPr lang="en-US" sz="2400" b="1">
                <a:solidFill>
                  <a:srgbClr val="800000"/>
                </a:solidFill>
                <a:latin typeface="Arial" charset="0"/>
              </a:rPr>
              <a:t>$7,721.80</a:t>
            </a:r>
          </a:p>
        </p:txBody>
      </p:sp>
      <p:sp>
        <p:nvSpPr>
          <p:cNvPr id="59396" name="Text Box 4"/>
          <p:cNvSpPr txBox="1">
            <a:spLocks noChangeArrowheads="1"/>
          </p:cNvSpPr>
          <p:nvPr/>
        </p:nvSpPr>
        <p:spPr bwMode="auto">
          <a:xfrm>
            <a:off x="11430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Principal</a:t>
            </a:r>
          </a:p>
        </p:txBody>
      </p:sp>
      <p:sp>
        <p:nvSpPr>
          <p:cNvPr id="59397" name="Text Box 5"/>
          <p:cNvSpPr txBox="1">
            <a:spLocks noChangeArrowheads="1"/>
          </p:cNvSpPr>
          <p:nvPr/>
        </p:nvSpPr>
        <p:spPr bwMode="auto">
          <a:xfrm>
            <a:off x="36576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Factor</a:t>
            </a:r>
          </a:p>
        </p:txBody>
      </p:sp>
      <p:sp>
        <p:nvSpPr>
          <p:cNvPr id="59398" name="Text Box 6"/>
          <p:cNvSpPr txBox="1">
            <a:spLocks noChangeArrowheads="1"/>
          </p:cNvSpPr>
          <p:nvPr/>
        </p:nvSpPr>
        <p:spPr bwMode="auto">
          <a:xfrm>
            <a:off x="57912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Present Value</a:t>
            </a:r>
          </a:p>
        </p:txBody>
      </p:sp>
      <p:sp>
        <p:nvSpPr>
          <p:cNvPr id="1009671" name="Rectangle 7"/>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Zero-Interest-Bearing Note</a:t>
            </a:r>
          </a:p>
        </p:txBody>
      </p:sp>
      <p:pic>
        <p:nvPicPr>
          <p:cNvPr id="594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686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1" name="Text Box 9"/>
          <p:cNvSpPr txBox="1">
            <a:spLocks noChangeArrowheads="1"/>
          </p:cNvSpPr>
          <p:nvPr/>
        </p:nvSpPr>
        <p:spPr bwMode="auto">
          <a:xfrm>
            <a:off x="533400" y="1479550"/>
            <a:ext cx="2362200" cy="42545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a:latin typeface="Arial" charset="0"/>
              </a:rPr>
              <a:t>PV of Principal</a:t>
            </a:r>
          </a:p>
        </p:txBody>
      </p:sp>
      <p:sp>
        <p:nvSpPr>
          <p:cNvPr id="1009674" name="Oval 10"/>
          <p:cNvSpPr>
            <a:spLocks noChangeArrowheads="1"/>
          </p:cNvSpPr>
          <p:nvPr/>
        </p:nvSpPr>
        <p:spPr bwMode="auto">
          <a:xfrm>
            <a:off x="1600200" y="2651125"/>
            <a:ext cx="914400" cy="381000"/>
          </a:xfrm>
          <a:prstGeom prst="ellips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9404"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9674"/>
                                        </p:tgtEl>
                                        <p:attrNameLst>
                                          <p:attrName>style.visibility</p:attrName>
                                        </p:attrNameLst>
                                      </p:cBhvr>
                                      <p:to>
                                        <p:strVal val="visible"/>
                                      </p:to>
                                    </p:set>
                                    <p:animEffect transition="in" filter="wipe(left)">
                                      <p:cBhvr>
                                        <p:cTn id="7" dur="500"/>
                                        <p:tgtEl>
                                          <p:spTgt spid="1009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9667"/>
                                        </p:tgtEl>
                                        <p:attrNameLst>
                                          <p:attrName>style.visibility</p:attrName>
                                        </p:attrNameLst>
                                      </p:cBhvr>
                                      <p:to>
                                        <p:strVal val="visible"/>
                                      </p:to>
                                    </p:set>
                                    <p:animEffect transition="in" filter="wipe(left)">
                                      <p:cBhvr>
                                        <p:cTn id="12" dur="500"/>
                                        <p:tgtEl>
                                          <p:spTgt spid="1009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p:bldP spid="100967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6"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Zero-Interest-Bearing Note</a:t>
            </a:r>
          </a:p>
        </p:txBody>
      </p:sp>
      <p:sp>
        <p:nvSpPr>
          <p:cNvPr id="60419" name="Text Box 5"/>
          <p:cNvSpPr txBox="1">
            <a:spLocks noChangeArrowheads="1"/>
          </p:cNvSpPr>
          <p:nvPr/>
        </p:nvSpPr>
        <p:spPr bwMode="auto">
          <a:xfrm>
            <a:off x="7162800" y="13716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7-12</a:t>
            </a:r>
          </a:p>
        </p:txBody>
      </p:sp>
      <p:pic>
        <p:nvPicPr>
          <p:cNvPr id="604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924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0422"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6"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Zero-Interest-Bearing Note</a:t>
            </a:r>
          </a:p>
        </p:txBody>
      </p:sp>
      <p:sp>
        <p:nvSpPr>
          <p:cNvPr id="61443" name="Text Box 5"/>
          <p:cNvSpPr txBox="1">
            <a:spLocks noChangeArrowheads="1"/>
          </p:cNvSpPr>
          <p:nvPr/>
        </p:nvSpPr>
        <p:spPr bwMode="auto">
          <a:xfrm>
            <a:off x="7162800" y="13716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7-12</a:t>
            </a:r>
          </a:p>
        </p:txBody>
      </p:sp>
      <p:pic>
        <p:nvPicPr>
          <p:cNvPr id="614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5334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446"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
        <p:nvSpPr>
          <p:cNvPr id="8" name="Text Box 10"/>
          <p:cNvSpPr txBox="1">
            <a:spLocks noChangeArrowheads="1"/>
          </p:cNvSpPr>
          <p:nvPr/>
        </p:nvSpPr>
        <p:spPr bwMode="auto">
          <a:xfrm>
            <a:off x="990600" y="4724400"/>
            <a:ext cx="73914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8175" algn="r"/>
                <a:tab pos="6400800" algn="r"/>
              </a:tabLst>
              <a:defRPr sz="2800">
                <a:solidFill>
                  <a:schemeClr val="tx1"/>
                </a:solidFill>
                <a:latin typeface="Times New Roman" pitchFamily="18" charset="0"/>
              </a:defRPr>
            </a:lvl1pPr>
            <a:lvl2pPr marL="742950" indent="-285750">
              <a:tabLst>
                <a:tab pos="5718175" algn="r"/>
                <a:tab pos="6400800" algn="r"/>
              </a:tabLst>
              <a:defRPr sz="2800">
                <a:solidFill>
                  <a:schemeClr val="tx1"/>
                </a:solidFill>
                <a:latin typeface="Times New Roman" pitchFamily="18" charset="0"/>
              </a:defRPr>
            </a:lvl2pPr>
            <a:lvl3pPr marL="1143000" indent="-228600">
              <a:tabLst>
                <a:tab pos="5718175" algn="r"/>
                <a:tab pos="6400800" algn="r"/>
              </a:tabLst>
              <a:defRPr sz="2800">
                <a:solidFill>
                  <a:schemeClr val="tx1"/>
                </a:solidFill>
                <a:latin typeface="Times New Roman" pitchFamily="18" charset="0"/>
              </a:defRPr>
            </a:lvl3pPr>
            <a:lvl4pPr marL="1600200" indent="-228600">
              <a:tabLst>
                <a:tab pos="5718175" algn="r"/>
                <a:tab pos="6400800" algn="r"/>
              </a:tabLst>
              <a:defRPr sz="2800">
                <a:solidFill>
                  <a:schemeClr val="tx1"/>
                </a:solidFill>
                <a:latin typeface="Times New Roman" pitchFamily="18" charset="0"/>
              </a:defRPr>
            </a:lvl4pPr>
            <a:lvl5pPr marL="2057400" indent="-228600">
              <a:tabLst>
                <a:tab pos="5718175" algn="r"/>
                <a:tab pos="64008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9pPr>
          </a:lstStyle>
          <a:p>
            <a:pPr algn="l">
              <a:lnSpc>
                <a:spcPct val="85000"/>
              </a:lnSpc>
            </a:pPr>
            <a:r>
              <a:rPr lang="en-US" sz="2100">
                <a:latin typeface="Arial" charset="0"/>
              </a:rPr>
              <a:t>Notes Receivable 	10,000.00</a:t>
            </a:r>
          </a:p>
        </p:txBody>
      </p:sp>
      <p:sp>
        <p:nvSpPr>
          <p:cNvPr id="9" name="Text Box 11"/>
          <p:cNvSpPr txBox="1">
            <a:spLocks noChangeArrowheads="1"/>
          </p:cNvSpPr>
          <p:nvPr/>
        </p:nvSpPr>
        <p:spPr bwMode="auto">
          <a:xfrm>
            <a:off x="990600" y="5151438"/>
            <a:ext cx="73914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8175" algn="r"/>
                <a:tab pos="7027863" algn="r"/>
              </a:tabLst>
              <a:defRPr sz="2800">
                <a:solidFill>
                  <a:schemeClr val="tx1"/>
                </a:solidFill>
                <a:latin typeface="Times New Roman" pitchFamily="18" charset="0"/>
              </a:defRPr>
            </a:lvl1pPr>
            <a:lvl2pPr marL="742950" indent="-285750">
              <a:tabLst>
                <a:tab pos="5718175" algn="r"/>
                <a:tab pos="7027863" algn="r"/>
              </a:tabLst>
              <a:defRPr sz="2800">
                <a:solidFill>
                  <a:schemeClr val="tx1"/>
                </a:solidFill>
                <a:latin typeface="Times New Roman" pitchFamily="18" charset="0"/>
              </a:defRPr>
            </a:lvl2pPr>
            <a:lvl3pPr marL="1143000" indent="-228600">
              <a:tabLst>
                <a:tab pos="5718175" algn="r"/>
                <a:tab pos="7027863" algn="r"/>
              </a:tabLst>
              <a:defRPr sz="2800">
                <a:solidFill>
                  <a:schemeClr val="tx1"/>
                </a:solidFill>
                <a:latin typeface="Times New Roman" pitchFamily="18" charset="0"/>
              </a:defRPr>
            </a:lvl3pPr>
            <a:lvl4pPr marL="1600200" indent="-228600">
              <a:tabLst>
                <a:tab pos="5718175" algn="r"/>
                <a:tab pos="7027863" algn="r"/>
              </a:tabLst>
              <a:defRPr sz="2800">
                <a:solidFill>
                  <a:schemeClr val="tx1"/>
                </a:solidFill>
                <a:latin typeface="Times New Roman" pitchFamily="18" charset="0"/>
              </a:defRPr>
            </a:lvl4pPr>
            <a:lvl5pPr marL="2057400" indent="-228600">
              <a:tabLst>
                <a:tab pos="5718175" algn="r"/>
                <a:tab pos="7027863"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9pPr>
          </a:lstStyle>
          <a:p>
            <a:pPr algn="l">
              <a:lnSpc>
                <a:spcPct val="85000"/>
              </a:lnSpc>
            </a:pPr>
            <a:r>
              <a:rPr lang="en-US" sz="2100">
                <a:latin typeface="Arial" charset="0"/>
              </a:rPr>
              <a:t>	Discount on Notes Receivable		2,278.20</a:t>
            </a:r>
          </a:p>
        </p:txBody>
      </p:sp>
      <p:sp>
        <p:nvSpPr>
          <p:cNvPr id="61449" name="Text Box 10"/>
          <p:cNvSpPr txBox="1">
            <a:spLocks noChangeArrowheads="1"/>
          </p:cNvSpPr>
          <p:nvPr/>
        </p:nvSpPr>
        <p:spPr bwMode="auto">
          <a:xfrm>
            <a:off x="609600" y="1600200"/>
            <a:ext cx="24384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120000"/>
              </a:lnSpc>
            </a:pPr>
            <a:r>
              <a:rPr lang="en-US" sz="2200">
                <a:latin typeface="Arial" charset="0"/>
              </a:rPr>
              <a:t>Prepare the journal entry to record the receipt of the note.</a:t>
            </a:r>
          </a:p>
        </p:txBody>
      </p:sp>
      <p:sp>
        <p:nvSpPr>
          <p:cNvPr id="11" name="Text Box 11"/>
          <p:cNvSpPr txBox="1">
            <a:spLocks noChangeArrowheads="1"/>
          </p:cNvSpPr>
          <p:nvPr/>
        </p:nvSpPr>
        <p:spPr bwMode="auto">
          <a:xfrm>
            <a:off x="990600" y="5608638"/>
            <a:ext cx="73914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171950" algn="r"/>
                <a:tab pos="7027863" algn="r"/>
              </a:tabLst>
              <a:defRPr sz="2800">
                <a:solidFill>
                  <a:schemeClr val="tx1"/>
                </a:solidFill>
                <a:latin typeface="Times New Roman" pitchFamily="18" charset="0"/>
              </a:defRPr>
            </a:lvl1pPr>
            <a:lvl2pPr marL="742950" indent="-285750">
              <a:tabLst>
                <a:tab pos="4171950" algn="r"/>
                <a:tab pos="7027863" algn="r"/>
              </a:tabLst>
              <a:defRPr sz="2800">
                <a:solidFill>
                  <a:schemeClr val="tx1"/>
                </a:solidFill>
                <a:latin typeface="Times New Roman" pitchFamily="18" charset="0"/>
              </a:defRPr>
            </a:lvl2pPr>
            <a:lvl3pPr marL="1143000" indent="-228600">
              <a:tabLst>
                <a:tab pos="4171950" algn="r"/>
                <a:tab pos="7027863" algn="r"/>
              </a:tabLst>
              <a:defRPr sz="2800">
                <a:solidFill>
                  <a:schemeClr val="tx1"/>
                </a:solidFill>
                <a:latin typeface="Times New Roman" pitchFamily="18" charset="0"/>
              </a:defRPr>
            </a:lvl3pPr>
            <a:lvl4pPr marL="1600200" indent="-228600">
              <a:tabLst>
                <a:tab pos="4171950" algn="r"/>
                <a:tab pos="7027863" algn="r"/>
              </a:tabLst>
              <a:defRPr sz="2800">
                <a:solidFill>
                  <a:schemeClr val="tx1"/>
                </a:solidFill>
                <a:latin typeface="Times New Roman" pitchFamily="18" charset="0"/>
              </a:defRPr>
            </a:lvl4pPr>
            <a:lvl5pPr marL="2057400" indent="-228600">
              <a:tabLst>
                <a:tab pos="4171950" algn="r"/>
                <a:tab pos="7027863"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7027863"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7027863"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7027863"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7027863" algn="r"/>
              </a:tabLst>
              <a:defRPr sz="2800">
                <a:solidFill>
                  <a:schemeClr val="tx1"/>
                </a:solidFill>
                <a:latin typeface="Times New Roman" pitchFamily="18" charset="0"/>
              </a:defRPr>
            </a:lvl9pPr>
          </a:lstStyle>
          <a:p>
            <a:pPr algn="l">
              <a:lnSpc>
                <a:spcPct val="85000"/>
              </a:lnSpc>
            </a:pPr>
            <a:r>
              <a:rPr lang="en-US" sz="2100">
                <a:latin typeface="Arial" charset="0"/>
              </a:rPr>
              <a:t>	Cash 		7,721.80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6"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Zero-Interest-Bearing Note</a:t>
            </a:r>
          </a:p>
        </p:txBody>
      </p:sp>
      <p:sp>
        <p:nvSpPr>
          <p:cNvPr id="62467" name="Text Box 5"/>
          <p:cNvSpPr txBox="1">
            <a:spLocks noChangeArrowheads="1"/>
          </p:cNvSpPr>
          <p:nvPr/>
        </p:nvSpPr>
        <p:spPr bwMode="auto">
          <a:xfrm>
            <a:off x="7162800" y="13716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7-12</a:t>
            </a:r>
          </a:p>
        </p:txBody>
      </p:sp>
      <p:pic>
        <p:nvPicPr>
          <p:cNvPr id="624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5334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2470"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
        <p:nvSpPr>
          <p:cNvPr id="62471" name="Text Box 10"/>
          <p:cNvSpPr txBox="1">
            <a:spLocks noChangeArrowheads="1"/>
          </p:cNvSpPr>
          <p:nvPr/>
        </p:nvSpPr>
        <p:spPr bwMode="auto">
          <a:xfrm>
            <a:off x="609600" y="1600200"/>
            <a:ext cx="2438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120000"/>
              </a:lnSpc>
            </a:pPr>
            <a:r>
              <a:rPr lang="en-US" sz="2200">
                <a:latin typeface="Arial" charset="0"/>
              </a:rPr>
              <a:t>Prepare the journal entry to record interest revenue at the end of the first year.</a:t>
            </a:r>
          </a:p>
        </p:txBody>
      </p:sp>
      <p:sp>
        <p:nvSpPr>
          <p:cNvPr id="13" name="Text Box 10"/>
          <p:cNvSpPr txBox="1">
            <a:spLocks noChangeArrowheads="1"/>
          </p:cNvSpPr>
          <p:nvPr/>
        </p:nvSpPr>
        <p:spPr bwMode="auto">
          <a:xfrm>
            <a:off x="990600" y="4724400"/>
            <a:ext cx="73914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8175" algn="r"/>
                <a:tab pos="6400800" algn="r"/>
              </a:tabLst>
              <a:defRPr sz="2800">
                <a:solidFill>
                  <a:schemeClr val="tx1"/>
                </a:solidFill>
                <a:latin typeface="Times New Roman" pitchFamily="18" charset="0"/>
              </a:defRPr>
            </a:lvl1pPr>
            <a:lvl2pPr marL="742950" indent="-285750">
              <a:tabLst>
                <a:tab pos="5718175" algn="r"/>
                <a:tab pos="6400800" algn="r"/>
              </a:tabLst>
              <a:defRPr sz="2800">
                <a:solidFill>
                  <a:schemeClr val="tx1"/>
                </a:solidFill>
                <a:latin typeface="Times New Roman" pitchFamily="18" charset="0"/>
              </a:defRPr>
            </a:lvl2pPr>
            <a:lvl3pPr marL="1143000" indent="-228600">
              <a:tabLst>
                <a:tab pos="5718175" algn="r"/>
                <a:tab pos="6400800" algn="r"/>
              </a:tabLst>
              <a:defRPr sz="2800">
                <a:solidFill>
                  <a:schemeClr val="tx1"/>
                </a:solidFill>
                <a:latin typeface="Times New Roman" pitchFamily="18" charset="0"/>
              </a:defRPr>
            </a:lvl3pPr>
            <a:lvl4pPr marL="1600200" indent="-228600">
              <a:tabLst>
                <a:tab pos="5718175" algn="r"/>
                <a:tab pos="6400800" algn="r"/>
              </a:tabLst>
              <a:defRPr sz="2800">
                <a:solidFill>
                  <a:schemeClr val="tx1"/>
                </a:solidFill>
                <a:latin typeface="Times New Roman" pitchFamily="18" charset="0"/>
              </a:defRPr>
            </a:lvl4pPr>
            <a:lvl5pPr marL="2057400" indent="-228600">
              <a:tabLst>
                <a:tab pos="5718175" algn="r"/>
                <a:tab pos="64008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9pPr>
          </a:lstStyle>
          <a:p>
            <a:pPr algn="l">
              <a:lnSpc>
                <a:spcPct val="85000"/>
              </a:lnSpc>
            </a:pPr>
            <a:r>
              <a:rPr lang="en-US" sz="2100">
                <a:latin typeface="Arial" charset="0"/>
              </a:rPr>
              <a:t>Discount on Notes Receivable 	694.96</a:t>
            </a:r>
          </a:p>
        </p:txBody>
      </p:sp>
      <p:sp>
        <p:nvSpPr>
          <p:cNvPr id="14" name="Text Box 11"/>
          <p:cNvSpPr txBox="1">
            <a:spLocks noChangeArrowheads="1"/>
          </p:cNvSpPr>
          <p:nvPr/>
        </p:nvSpPr>
        <p:spPr bwMode="auto">
          <a:xfrm>
            <a:off x="990600" y="5151438"/>
            <a:ext cx="73914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8175" algn="r"/>
                <a:tab pos="7027863" algn="r"/>
              </a:tabLst>
              <a:defRPr sz="2800">
                <a:solidFill>
                  <a:schemeClr val="tx1"/>
                </a:solidFill>
                <a:latin typeface="Times New Roman" pitchFamily="18" charset="0"/>
              </a:defRPr>
            </a:lvl1pPr>
            <a:lvl2pPr marL="742950" indent="-285750">
              <a:tabLst>
                <a:tab pos="5718175" algn="r"/>
                <a:tab pos="7027863" algn="r"/>
              </a:tabLst>
              <a:defRPr sz="2800">
                <a:solidFill>
                  <a:schemeClr val="tx1"/>
                </a:solidFill>
                <a:latin typeface="Times New Roman" pitchFamily="18" charset="0"/>
              </a:defRPr>
            </a:lvl2pPr>
            <a:lvl3pPr marL="1143000" indent="-228600">
              <a:tabLst>
                <a:tab pos="5718175" algn="r"/>
                <a:tab pos="7027863" algn="r"/>
              </a:tabLst>
              <a:defRPr sz="2800">
                <a:solidFill>
                  <a:schemeClr val="tx1"/>
                </a:solidFill>
                <a:latin typeface="Times New Roman" pitchFamily="18" charset="0"/>
              </a:defRPr>
            </a:lvl3pPr>
            <a:lvl4pPr marL="1600200" indent="-228600">
              <a:tabLst>
                <a:tab pos="5718175" algn="r"/>
                <a:tab pos="7027863" algn="r"/>
              </a:tabLst>
              <a:defRPr sz="2800">
                <a:solidFill>
                  <a:schemeClr val="tx1"/>
                </a:solidFill>
                <a:latin typeface="Times New Roman" pitchFamily="18" charset="0"/>
              </a:defRPr>
            </a:lvl4pPr>
            <a:lvl5pPr marL="2057400" indent="-228600">
              <a:tabLst>
                <a:tab pos="5718175" algn="r"/>
                <a:tab pos="7027863"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9pPr>
          </a:lstStyle>
          <a:p>
            <a:pPr algn="l">
              <a:lnSpc>
                <a:spcPct val="85000"/>
              </a:lnSpc>
            </a:pPr>
            <a:r>
              <a:rPr lang="en-US" sz="2100">
                <a:latin typeface="Arial" charset="0"/>
              </a:rPr>
              <a:t>	Interest Revenue		694.96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1295400"/>
            <a:ext cx="83153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15000"/>
              </a:lnSpc>
            </a:pPr>
            <a:r>
              <a:rPr lang="en-US" sz="2200" b="1">
                <a:solidFill>
                  <a:srgbClr val="800000"/>
                </a:solidFill>
                <a:latin typeface="Arial" charset="0"/>
              </a:rPr>
              <a:t>Illustration: </a:t>
            </a:r>
            <a:r>
              <a:rPr lang="en-US" sz="2200">
                <a:latin typeface="Arial" charset="0"/>
              </a:rPr>
              <a:t> Morgan Corp. makes a loan to Marie Co. and receives in exchange a three-year, $10,000 note bearing interest at 10 percent annually. The market rate of interest for a note of similar risk is 12 percent.  Prepare the journal entry to record the receipt of the note? </a:t>
            </a:r>
          </a:p>
        </p:txBody>
      </p:sp>
      <p:sp>
        <p:nvSpPr>
          <p:cNvPr id="741379"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Interest-Bearing Note</a:t>
            </a:r>
          </a:p>
        </p:txBody>
      </p:sp>
      <p:sp>
        <p:nvSpPr>
          <p:cNvPr id="63492" name="Freeform 41"/>
          <p:cNvSpPr>
            <a:spLocks/>
          </p:cNvSpPr>
          <p:nvPr/>
        </p:nvSpPr>
        <p:spPr bwMode="auto">
          <a:xfrm>
            <a:off x="792163" y="5165725"/>
            <a:ext cx="7696200" cy="7938"/>
          </a:xfrm>
          <a:custGeom>
            <a:avLst/>
            <a:gdLst>
              <a:gd name="T0" fmla="*/ 0 w 4848"/>
              <a:gd name="T1" fmla="*/ 2147483647 h 5"/>
              <a:gd name="T2" fmla="*/ 2147483647 w 4848"/>
              <a:gd name="T3" fmla="*/ 0 h 5"/>
              <a:gd name="T4" fmla="*/ 0 60000 65536"/>
              <a:gd name="T5" fmla="*/ 0 60000 65536"/>
            </a:gdLst>
            <a:ahLst/>
            <a:cxnLst>
              <a:cxn ang="T4">
                <a:pos x="T0" y="T1"/>
              </a:cxn>
              <a:cxn ang="T5">
                <a:pos x="T2" y="T3"/>
              </a:cxn>
            </a:cxnLst>
            <a:rect l="0" t="0" r="r" b="b"/>
            <a:pathLst>
              <a:path w="4848" h="5">
                <a:moveTo>
                  <a:pt x="0" y="5"/>
                </a:moveTo>
                <a:lnTo>
                  <a:pt x="4848" y="0"/>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3" name="Line 42"/>
          <p:cNvSpPr>
            <a:spLocks noChangeShapeType="1"/>
          </p:cNvSpPr>
          <p:nvPr/>
        </p:nvSpPr>
        <p:spPr bwMode="auto">
          <a:xfrm>
            <a:off x="766763"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4" name="Line 43"/>
          <p:cNvSpPr>
            <a:spLocks noChangeShapeType="1"/>
          </p:cNvSpPr>
          <p:nvPr/>
        </p:nvSpPr>
        <p:spPr bwMode="auto">
          <a:xfrm>
            <a:off x="2447925"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95" name="Rectangle 44"/>
          <p:cNvSpPr>
            <a:spLocks noChangeArrowheads="1"/>
          </p:cNvSpPr>
          <p:nvPr/>
        </p:nvSpPr>
        <p:spPr bwMode="auto">
          <a:xfrm>
            <a:off x="304800" y="53975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0</a:t>
            </a:r>
          </a:p>
        </p:txBody>
      </p:sp>
      <p:sp>
        <p:nvSpPr>
          <p:cNvPr id="63496" name="Rectangle 45"/>
          <p:cNvSpPr>
            <a:spLocks noChangeArrowheads="1"/>
          </p:cNvSpPr>
          <p:nvPr/>
        </p:nvSpPr>
        <p:spPr bwMode="auto">
          <a:xfrm>
            <a:off x="2057400" y="5397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1</a:t>
            </a:r>
          </a:p>
        </p:txBody>
      </p:sp>
      <p:sp>
        <p:nvSpPr>
          <p:cNvPr id="63497" name="Rectangle 46"/>
          <p:cNvSpPr>
            <a:spLocks noChangeArrowheads="1"/>
          </p:cNvSpPr>
          <p:nvPr/>
        </p:nvSpPr>
        <p:spPr bwMode="auto">
          <a:xfrm>
            <a:off x="3724275" y="5397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2</a:t>
            </a:r>
          </a:p>
        </p:txBody>
      </p:sp>
      <p:sp>
        <p:nvSpPr>
          <p:cNvPr id="63498" name="Rectangle 47"/>
          <p:cNvSpPr>
            <a:spLocks noChangeArrowheads="1"/>
          </p:cNvSpPr>
          <p:nvPr/>
        </p:nvSpPr>
        <p:spPr bwMode="auto">
          <a:xfrm>
            <a:off x="5410200" y="5397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3</a:t>
            </a:r>
          </a:p>
        </p:txBody>
      </p:sp>
      <p:sp>
        <p:nvSpPr>
          <p:cNvPr id="63499" name="Text Box 48"/>
          <p:cNvSpPr txBox="1">
            <a:spLocks noChangeArrowheads="1"/>
          </p:cNvSpPr>
          <p:nvPr/>
        </p:nvSpPr>
        <p:spPr bwMode="auto">
          <a:xfrm>
            <a:off x="3581400" y="45894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700" b="1">
                <a:latin typeface="Arial" charset="0"/>
              </a:rPr>
              <a:t>1,000</a:t>
            </a:r>
          </a:p>
        </p:txBody>
      </p:sp>
      <p:sp>
        <p:nvSpPr>
          <p:cNvPr id="63500" name="Text Box 49"/>
          <p:cNvSpPr txBox="1">
            <a:spLocks noChangeArrowheads="1"/>
          </p:cNvSpPr>
          <p:nvPr/>
        </p:nvSpPr>
        <p:spPr bwMode="auto">
          <a:xfrm>
            <a:off x="5410200" y="4589463"/>
            <a:ext cx="24384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700" b="1">
                <a:latin typeface="Arial" charset="0"/>
              </a:rPr>
              <a:t>1,000   Interest</a:t>
            </a:r>
          </a:p>
        </p:txBody>
      </p:sp>
      <p:sp>
        <p:nvSpPr>
          <p:cNvPr id="63501" name="Text Box 50"/>
          <p:cNvSpPr txBox="1">
            <a:spLocks noChangeArrowheads="1"/>
          </p:cNvSpPr>
          <p:nvPr/>
        </p:nvSpPr>
        <p:spPr bwMode="auto">
          <a:xfrm>
            <a:off x="1905000" y="45894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700" b="1">
                <a:latin typeface="Arial" charset="0"/>
              </a:rPr>
              <a:t>$1,000</a:t>
            </a:r>
          </a:p>
        </p:txBody>
      </p:sp>
      <p:sp>
        <p:nvSpPr>
          <p:cNvPr id="63502" name="Line 51"/>
          <p:cNvSpPr>
            <a:spLocks noChangeShapeType="1"/>
          </p:cNvSpPr>
          <p:nvPr/>
        </p:nvSpPr>
        <p:spPr bwMode="auto">
          <a:xfrm>
            <a:off x="4114800"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3" name="Line 52"/>
          <p:cNvSpPr>
            <a:spLocks noChangeShapeType="1"/>
          </p:cNvSpPr>
          <p:nvPr/>
        </p:nvSpPr>
        <p:spPr bwMode="auto">
          <a:xfrm>
            <a:off x="5791200"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Text Box 53"/>
          <p:cNvSpPr txBox="1">
            <a:spLocks noChangeArrowheads="1"/>
          </p:cNvSpPr>
          <p:nvPr/>
        </p:nvSpPr>
        <p:spPr bwMode="auto">
          <a:xfrm>
            <a:off x="5105400" y="3840163"/>
            <a:ext cx="23622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sz="1700" b="1">
                <a:latin typeface="Arial" charset="0"/>
              </a:rPr>
              <a:t>$10,000   Principal</a:t>
            </a:r>
          </a:p>
        </p:txBody>
      </p:sp>
      <p:sp>
        <p:nvSpPr>
          <p:cNvPr id="63505" name="Line 54"/>
          <p:cNvSpPr>
            <a:spLocks noChangeShapeType="1"/>
          </p:cNvSpPr>
          <p:nvPr/>
        </p:nvSpPr>
        <p:spPr bwMode="auto">
          <a:xfrm>
            <a:off x="2438400" y="4343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Line 55"/>
          <p:cNvSpPr>
            <a:spLocks noChangeShapeType="1"/>
          </p:cNvSpPr>
          <p:nvPr/>
        </p:nvSpPr>
        <p:spPr bwMode="auto">
          <a:xfrm>
            <a:off x="4114800" y="4343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Line 56"/>
          <p:cNvSpPr>
            <a:spLocks noChangeShapeType="1"/>
          </p:cNvSpPr>
          <p:nvPr/>
        </p:nvSpPr>
        <p:spPr bwMode="auto">
          <a:xfrm>
            <a:off x="5791200" y="4343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8" name="Line 57"/>
          <p:cNvSpPr>
            <a:spLocks noChangeShapeType="1"/>
          </p:cNvSpPr>
          <p:nvPr/>
        </p:nvSpPr>
        <p:spPr bwMode="auto">
          <a:xfrm flipV="1">
            <a:off x="762000" y="3657600"/>
            <a:ext cx="0" cy="137160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9" name="Freeform 58"/>
          <p:cNvSpPr>
            <a:spLocks/>
          </p:cNvSpPr>
          <p:nvPr/>
        </p:nvSpPr>
        <p:spPr bwMode="auto">
          <a:xfrm>
            <a:off x="762000" y="4038600"/>
            <a:ext cx="4397375" cy="1588"/>
          </a:xfrm>
          <a:custGeom>
            <a:avLst/>
            <a:gdLst>
              <a:gd name="T0" fmla="*/ 0 w 3456"/>
              <a:gd name="T1" fmla="*/ 0 h 1"/>
              <a:gd name="T2" fmla="*/ 2147483647 w 3456"/>
              <a:gd name="T3" fmla="*/ 0 h 1"/>
              <a:gd name="T4" fmla="*/ 0 60000 65536"/>
              <a:gd name="T5" fmla="*/ 0 60000 65536"/>
            </a:gdLst>
            <a:ahLst/>
            <a:cxnLst>
              <a:cxn ang="T4">
                <a:pos x="T0" y="T1"/>
              </a:cxn>
              <a:cxn ang="T5">
                <a:pos x="T2" y="T3"/>
              </a:cxn>
            </a:cxnLst>
            <a:rect l="0" t="0" r="r" b="b"/>
            <a:pathLst>
              <a:path w="3456" h="1">
                <a:moveTo>
                  <a:pt x="0" y="0"/>
                </a:moveTo>
                <a:lnTo>
                  <a:pt x="3456" y="0"/>
                </a:lnTo>
              </a:path>
            </a:pathLst>
          </a:custGeom>
          <a:noFill/>
          <a:ln w="28575" cmpd="sng">
            <a:solidFill>
              <a:srgbClr val="80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0" name="Freeform 59"/>
          <p:cNvSpPr>
            <a:spLocks/>
          </p:cNvSpPr>
          <p:nvPr/>
        </p:nvSpPr>
        <p:spPr bwMode="auto">
          <a:xfrm>
            <a:off x="762000" y="4341813"/>
            <a:ext cx="5037138" cy="1587"/>
          </a:xfrm>
          <a:custGeom>
            <a:avLst/>
            <a:gdLst>
              <a:gd name="T0" fmla="*/ 0 w 3894"/>
              <a:gd name="T1" fmla="*/ 0 h 1"/>
              <a:gd name="T2" fmla="*/ 2147483647 w 3894"/>
              <a:gd name="T3" fmla="*/ 2147483647 h 1"/>
              <a:gd name="T4" fmla="*/ 0 60000 65536"/>
              <a:gd name="T5" fmla="*/ 0 60000 65536"/>
            </a:gdLst>
            <a:ahLst/>
            <a:cxnLst>
              <a:cxn ang="T4">
                <a:pos x="T0" y="T1"/>
              </a:cxn>
              <a:cxn ang="T5">
                <a:pos x="T2" y="T3"/>
              </a:cxn>
            </a:cxnLst>
            <a:rect l="0" t="0" r="r" b="b"/>
            <a:pathLst>
              <a:path w="3894" h="1">
                <a:moveTo>
                  <a:pt x="0" y="0"/>
                </a:moveTo>
                <a:lnTo>
                  <a:pt x="3894" y="1"/>
                </a:lnTo>
              </a:path>
            </a:pathLst>
          </a:custGeom>
          <a:noFill/>
          <a:ln w="28575" cmpd="sng">
            <a:solidFill>
              <a:srgbClr val="80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1" name="Rectangle 60"/>
          <p:cNvSpPr>
            <a:spLocks noChangeArrowheads="1"/>
          </p:cNvSpPr>
          <p:nvPr/>
        </p:nvSpPr>
        <p:spPr bwMode="auto">
          <a:xfrm>
            <a:off x="7086600" y="5397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latin typeface="Arial" charset="0"/>
              </a:rPr>
              <a:t>4</a:t>
            </a:r>
          </a:p>
        </p:txBody>
      </p:sp>
      <p:sp>
        <p:nvSpPr>
          <p:cNvPr id="63512" name="Line 61"/>
          <p:cNvSpPr>
            <a:spLocks noChangeShapeType="1"/>
          </p:cNvSpPr>
          <p:nvPr/>
        </p:nvSpPr>
        <p:spPr bwMode="auto">
          <a:xfrm>
            <a:off x="7467600" y="5046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3" name="Text Box 62"/>
          <p:cNvSpPr txBox="1">
            <a:spLocks noChangeArrowheads="1"/>
          </p:cNvSpPr>
          <p:nvPr/>
        </p:nvSpPr>
        <p:spPr bwMode="auto">
          <a:xfrm>
            <a:off x="2667000" y="3505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800" b="1" i="1">
                <a:latin typeface="Arial" charset="0"/>
              </a:rPr>
              <a:t>i</a:t>
            </a:r>
            <a:r>
              <a:rPr lang="en-US" sz="1800" b="1">
                <a:latin typeface="Arial" charset="0"/>
              </a:rPr>
              <a:t> = 12%</a:t>
            </a:r>
          </a:p>
        </p:txBody>
      </p:sp>
      <p:sp>
        <p:nvSpPr>
          <p:cNvPr id="63514" name="Text Box 63"/>
          <p:cNvSpPr txBox="1">
            <a:spLocks noChangeArrowheads="1"/>
          </p:cNvSpPr>
          <p:nvPr/>
        </p:nvSpPr>
        <p:spPr bwMode="auto">
          <a:xfrm>
            <a:off x="2667000" y="5638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800" b="1" i="1">
                <a:latin typeface="Arial" charset="0"/>
              </a:rPr>
              <a:t>n</a:t>
            </a:r>
            <a:r>
              <a:rPr lang="en-US" sz="1800" b="1">
                <a:latin typeface="Arial" charset="0"/>
              </a:rPr>
              <a:t> = 3</a:t>
            </a:r>
          </a:p>
        </p:txBody>
      </p:sp>
      <p:sp>
        <p:nvSpPr>
          <p:cNvPr id="2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3516"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981200"/>
            <a:ext cx="762000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SzPct val="80000"/>
            </a:pPr>
            <a:r>
              <a:rPr lang="en-US" sz="2300">
                <a:latin typeface="Arial" charset="0"/>
              </a:rPr>
              <a:t>Company writes a check for more than the amount in its cash account.</a:t>
            </a:r>
          </a:p>
        </p:txBody>
      </p:sp>
      <p:sp>
        <p:nvSpPr>
          <p:cNvPr id="672771"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Reporting Cash</a:t>
            </a:r>
          </a:p>
        </p:txBody>
      </p:sp>
      <p:sp>
        <p:nvSpPr>
          <p:cNvPr id="9220"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2  Indicate how to report cash and related items.</a:t>
            </a:r>
          </a:p>
        </p:txBody>
      </p:sp>
      <p:sp>
        <p:nvSpPr>
          <p:cNvPr id="9221" name="Text Box 5"/>
          <p:cNvSpPr txBox="1">
            <a:spLocks noChangeArrowheads="1"/>
          </p:cNvSpPr>
          <p:nvPr/>
        </p:nvSpPr>
        <p:spPr bwMode="auto">
          <a:xfrm>
            <a:off x="609600" y="1371600"/>
            <a:ext cx="7620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600" b="1">
                <a:latin typeface="Arial" charset="0"/>
              </a:rPr>
              <a:t>Bank Overdrafts</a:t>
            </a:r>
          </a:p>
        </p:txBody>
      </p:sp>
      <p:sp>
        <p:nvSpPr>
          <p:cNvPr id="9222" name="Text Box 8"/>
          <p:cNvSpPr txBox="1">
            <a:spLocks noChangeArrowheads="1"/>
          </p:cNvSpPr>
          <p:nvPr/>
        </p:nvSpPr>
        <p:spPr bwMode="auto">
          <a:xfrm>
            <a:off x="609600" y="3030538"/>
            <a:ext cx="7620000"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Clr>
                <a:srgbClr val="800000"/>
              </a:buClr>
              <a:buSzPct val="80000"/>
              <a:buFont typeface="Wingdings" pitchFamily="2" charset="2"/>
              <a:buChar char="u"/>
            </a:pPr>
            <a:r>
              <a:rPr lang="en-US" sz="2200">
                <a:latin typeface="Arial" charset="0"/>
              </a:rPr>
              <a:t>Generally reported as a </a:t>
            </a:r>
            <a:r>
              <a:rPr lang="en-US" sz="2200" b="1">
                <a:latin typeface="Arial" charset="0"/>
              </a:rPr>
              <a:t>current liability</a:t>
            </a:r>
            <a:r>
              <a:rPr lang="en-US" sz="2200">
                <a:latin typeface="Arial" charset="0"/>
              </a:rPr>
              <a:t>.</a:t>
            </a:r>
          </a:p>
          <a:p>
            <a:pPr algn="l">
              <a:lnSpc>
                <a:spcPct val="120000"/>
              </a:lnSpc>
              <a:spcBef>
                <a:spcPts val="1200"/>
              </a:spcBef>
              <a:buClr>
                <a:srgbClr val="800000"/>
              </a:buClr>
              <a:buSzPct val="80000"/>
              <a:buFont typeface="Wingdings" pitchFamily="2" charset="2"/>
              <a:buChar char="u"/>
            </a:pPr>
            <a:r>
              <a:rPr lang="en-US" sz="2200" b="1">
                <a:latin typeface="Arial" charset="0"/>
              </a:rPr>
              <a:t>Offset</a:t>
            </a:r>
            <a:r>
              <a:rPr lang="en-US" sz="2200">
                <a:latin typeface="Arial" charset="0"/>
              </a:rPr>
              <a:t> against other cash accounts </a:t>
            </a:r>
            <a:r>
              <a:rPr lang="en-US" sz="2200" b="1">
                <a:latin typeface="Arial" charset="0"/>
              </a:rPr>
              <a:t>only</a:t>
            </a:r>
            <a:r>
              <a:rPr lang="en-US" sz="2200">
                <a:latin typeface="Arial" charset="0"/>
              </a:rPr>
              <a:t> when accounts are with the same bank.</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400" b="1">
                <a:latin typeface="Arial" charset="0"/>
              </a:rPr>
              <a:t>$1,000      x      2.40183      =      </a:t>
            </a:r>
            <a:r>
              <a:rPr lang="en-US" sz="2400" b="1">
                <a:solidFill>
                  <a:srgbClr val="800000"/>
                </a:solidFill>
                <a:latin typeface="Arial" charset="0"/>
              </a:rPr>
              <a:t>$2,402</a:t>
            </a:r>
          </a:p>
        </p:txBody>
      </p:sp>
      <p:sp>
        <p:nvSpPr>
          <p:cNvPr id="64515" name="Text Box 3"/>
          <p:cNvSpPr txBox="1">
            <a:spLocks noChangeArrowheads="1"/>
          </p:cNvSpPr>
          <p:nvPr/>
        </p:nvSpPr>
        <p:spPr bwMode="auto">
          <a:xfrm>
            <a:off x="12954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Interest Received</a:t>
            </a:r>
          </a:p>
        </p:txBody>
      </p:sp>
      <p:sp>
        <p:nvSpPr>
          <p:cNvPr id="64516" name="Text Box 4"/>
          <p:cNvSpPr txBox="1">
            <a:spLocks noChangeArrowheads="1"/>
          </p:cNvSpPr>
          <p:nvPr/>
        </p:nvSpPr>
        <p:spPr bwMode="auto">
          <a:xfrm>
            <a:off x="37338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Factor</a:t>
            </a:r>
          </a:p>
        </p:txBody>
      </p:sp>
      <p:sp>
        <p:nvSpPr>
          <p:cNvPr id="64517" name="Text Box 5"/>
          <p:cNvSpPr txBox="1">
            <a:spLocks noChangeArrowheads="1"/>
          </p:cNvSpPr>
          <p:nvPr/>
        </p:nvSpPr>
        <p:spPr bwMode="auto">
          <a:xfrm>
            <a:off x="58674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Present Value</a:t>
            </a:r>
          </a:p>
        </p:txBody>
      </p:sp>
      <p:sp>
        <p:nvSpPr>
          <p:cNvPr id="1013766" name="Rectangle 6"/>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Interest-Bearing Note</a:t>
            </a:r>
          </a:p>
        </p:txBody>
      </p:sp>
      <p:pic>
        <p:nvPicPr>
          <p:cNvPr id="645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776413"/>
            <a:ext cx="8605838"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6312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69" name="Oval 9"/>
          <p:cNvSpPr>
            <a:spLocks noChangeArrowheads="1"/>
          </p:cNvSpPr>
          <p:nvPr/>
        </p:nvSpPr>
        <p:spPr bwMode="auto">
          <a:xfrm>
            <a:off x="5562600" y="2667000"/>
            <a:ext cx="914400" cy="381000"/>
          </a:xfrm>
          <a:prstGeom prst="ellips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2" name="Text Box 10"/>
          <p:cNvSpPr txBox="1">
            <a:spLocks noChangeArrowheads="1"/>
          </p:cNvSpPr>
          <p:nvPr/>
        </p:nvSpPr>
        <p:spPr bwMode="auto">
          <a:xfrm>
            <a:off x="533400" y="1479550"/>
            <a:ext cx="2362200" cy="42545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a:latin typeface="Arial" charset="0"/>
              </a:rPr>
              <a:t>PV of Interest</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4524"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3769"/>
                                        </p:tgtEl>
                                        <p:attrNameLst>
                                          <p:attrName>style.visibility</p:attrName>
                                        </p:attrNameLst>
                                      </p:cBhvr>
                                      <p:to>
                                        <p:strVal val="visible"/>
                                      </p:to>
                                    </p:set>
                                    <p:animEffect transition="in" filter="wipe(left)">
                                      <p:cBhvr>
                                        <p:cTn id="7" dur="500"/>
                                        <p:tgtEl>
                                          <p:spTgt spid="1013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3762"/>
                                        </p:tgtEl>
                                        <p:attrNameLst>
                                          <p:attrName>style.visibility</p:attrName>
                                        </p:attrNameLst>
                                      </p:cBhvr>
                                      <p:to>
                                        <p:strVal val="visible"/>
                                      </p:to>
                                    </p:set>
                                    <p:animEffect transition="in" filter="wipe(left)">
                                      <p:cBhvr>
                                        <p:cTn id="12" dur="500"/>
                                        <p:tgtEl>
                                          <p:spTgt spid="1013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2" grpId="0" autoUpdateAnimBg="0"/>
      <p:bldP spid="101376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6868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5811" name="Rectangle 3"/>
          <p:cNvSpPr>
            <a:spLocks noChangeArrowheads="1"/>
          </p:cNvSpPr>
          <p:nvPr/>
        </p:nvSpPr>
        <p:spPr bwMode="auto">
          <a:xfrm>
            <a:off x="927100" y="4953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400" b="1">
                <a:latin typeface="Arial" charset="0"/>
              </a:rPr>
              <a:t>$10,000      x      .71178      =      </a:t>
            </a:r>
            <a:r>
              <a:rPr lang="en-US" sz="2400" b="1">
                <a:solidFill>
                  <a:srgbClr val="800000"/>
                </a:solidFill>
                <a:latin typeface="Arial" charset="0"/>
              </a:rPr>
              <a:t>$7,118</a:t>
            </a:r>
          </a:p>
        </p:txBody>
      </p:sp>
      <p:sp>
        <p:nvSpPr>
          <p:cNvPr id="65540" name="Text Box 4"/>
          <p:cNvSpPr txBox="1">
            <a:spLocks noChangeArrowheads="1"/>
          </p:cNvSpPr>
          <p:nvPr/>
        </p:nvSpPr>
        <p:spPr bwMode="auto">
          <a:xfrm>
            <a:off x="1295400" y="5638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Principal</a:t>
            </a:r>
          </a:p>
        </p:txBody>
      </p:sp>
      <p:sp>
        <p:nvSpPr>
          <p:cNvPr id="65541" name="Text Box 5"/>
          <p:cNvSpPr txBox="1">
            <a:spLocks noChangeArrowheads="1"/>
          </p:cNvSpPr>
          <p:nvPr/>
        </p:nvSpPr>
        <p:spPr bwMode="auto">
          <a:xfrm>
            <a:off x="3886200" y="5638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Factor</a:t>
            </a:r>
          </a:p>
        </p:txBody>
      </p:sp>
      <p:sp>
        <p:nvSpPr>
          <p:cNvPr id="65542" name="Text Box 6"/>
          <p:cNvSpPr txBox="1">
            <a:spLocks noChangeArrowheads="1"/>
          </p:cNvSpPr>
          <p:nvPr/>
        </p:nvSpPr>
        <p:spPr bwMode="auto">
          <a:xfrm>
            <a:off x="5943600" y="5638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b="1">
                <a:latin typeface="Arial" charset="0"/>
              </a:rPr>
              <a:t>Present Value</a:t>
            </a:r>
          </a:p>
        </p:txBody>
      </p:sp>
      <p:sp>
        <p:nvSpPr>
          <p:cNvPr id="1015815" name="Rectangle 7"/>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Interest-Bearing Note</a:t>
            </a:r>
          </a:p>
        </p:txBody>
      </p:sp>
      <p:pic>
        <p:nvPicPr>
          <p:cNvPr id="655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6868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5" name="Text Box 9"/>
          <p:cNvSpPr txBox="1">
            <a:spLocks noChangeArrowheads="1"/>
          </p:cNvSpPr>
          <p:nvPr/>
        </p:nvSpPr>
        <p:spPr bwMode="auto">
          <a:xfrm>
            <a:off x="533400" y="1479550"/>
            <a:ext cx="2362200" cy="42545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000">
                <a:latin typeface="Arial" charset="0"/>
              </a:rPr>
              <a:t>PV of Principal</a:t>
            </a:r>
          </a:p>
        </p:txBody>
      </p:sp>
      <p:sp>
        <p:nvSpPr>
          <p:cNvPr id="1015818" name="Oval 10"/>
          <p:cNvSpPr>
            <a:spLocks noChangeArrowheads="1"/>
          </p:cNvSpPr>
          <p:nvPr/>
        </p:nvSpPr>
        <p:spPr bwMode="auto">
          <a:xfrm>
            <a:off x="5486400" y="2651125"/>
            <a:ext cx="914400" cy="381000"/>
          </a:xfrm>
          <a:prstGeom prst="ellips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48"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5818"/>
                                        </p:tgtEl>
                                        <p:attrNameLst>
                                          <p:attrName>style.visibility</p:attrName>
                                        </p:attrNameLst>
                                      </p:cBhvr>
                                      <p:to>
                                        <p:strVal val="visible"/>
                                      </p:to>
                                    </p:set>
                                    <p:animEffect transition="in" filter="wipe(left)">
                                      <p:cBhvr>
                                        <p:cTn id="7" dur="500"/>
                                        <p:tgtEl>
                                          <p:spTgt spid="1015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15811"/>
                                        </p:tgtEl>
                                        <p:attrNameLst>
                                          <p:attrName>style.visibility</p:attrName>
                                        </p:attrNameLst>
                                      </p:cBhvr>
                                      <p:to>
                                        <p:strVal val="visible"/>
                                      </p:to>
                                    </p:set>
                                    <p:animEffect transition="in" filter="wipe(left)">
                                      <p:cBhvr>
                                        <p:cTn id="12" dur="500"/>
                                        <p:tgtEl>
                                          <p:spTgt spid="1015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11" grpId="0"/>
      <p:bldP spid="10158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09600" y="1371600"/>
            <a:ext cx="83153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20000"/>
              </a:lnSpc>
            </a:pPr>
            <a:r>
              <a:rPr lang="en-US" sz="2200" b="1">
                <a:solidFill>
                  <a:srgbClr val="800000"/>
                </a:solidFill>
                <a:latin typeface="Arial" charset="0"/>
              </a:rPr>
              <a:t>Illustration:</a:t>
            </a:r>
            <a:r>
              <a:rPr lang="en-US" sz="2200">
                <a:latin typeface="Arial" charset="0"/>
              </a:rPr>
              <a:t>  Record the receipt of the note? </a:t>
            </a:r>
          </a:p>
        </p:txBody>
      </p:sp>
      <p:sp>
        <p:nvSpPr>
          <p:cNvPr id="818179"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Interest-Bearing Note</a:t>
            </a:r>
          </a:p>
        </p:txBody>
      </p:sp>
      <p:sp>
        <p:nvSpPr>
          <p:cNvPr id="66564" name="Text Box 6"/>
          <p:cNvSpPr txBox="1">
            <a:spLocks noChangeArrowheads="1"/>
          </p:cNvSpPr>
          <p:nvPr/>
        </p:nvSpPr>
        <p:spPr bwMode="auto">
          <a:xfrm>
            <a:off x="7162800" y="18288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7-14</a:t>
            </a:r>
          </a:p>
        </p:txBody>
      </p:sp>
      <p:sp>
        <p:nvSpPr>
          <p:cNvPr id="818183" name="Rectangle 7"/>
          <p:cNvSpPr>
            <a:spLocks noChangeArrowheads="1"/>
          </p:cNvSpPr>
          <p:nvPr/>
        </p:nvSpPr>
        <p:spPr bwMode="auto">
          <a:xfrm>
            <a:off x="838200" y="4678363"/>
            <a:ext cx="7620000" cy="12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pPr>
            <a:r>
              <a:rPr lang="en-US" sz="2100">
                <a:latin typeface="Arial" charset="0"/>
              </a:rPr>
              <a:t>Notes Receivable 	10,000</a:t>
            </a:r>
          </a:p>
          <a:p>
            <a:pPr marL="457200" indent="-457200" algn="l">
              <a:lnSpc>
                <a:spcPct val="125000"/>
              </a:lnSpc>
              <a:tabLst>
                <a:tab pos="5943600" algn="r"/>
                <a:tab pos="7258050" algn="r"/>
              </a:tabLst>
            </a:pPr>
            <a:r>
              <a:rPr lang="en-US" sz="2100">
                <a:latin typeface="Arial" charset="0"/>
              </a:rPr>
              <a:t>	Discount on Notes Receivable 		480</a:t>
            </a:r>
          </a:p>
          <a:p>
            <a:pPr marL="457200" indent="-457200" algn="l">
              <a:lnSpc>
                <a:spcPct val="125000"/>
              </a:lnSpc>
              <a:tabLst>
                <a:tab pos="5943600" algn="r"/>
                <a:tab pos="7258050" algn="r"/>
              </a:tabLst>
            </a:pPr>
            <a:r>
              <a:rPr lang="en-US" sz="2100">
                <a:latin typeface="Arial" charset="0"/>
              </a:rPr>
              <a:t>	Cash 		9,520</a:t>
            </a:r>
          </a:p>
        </p:txBody>
      </p:sp>
      <p:pic>
        <p:nvPicPr>
          <p:cNvPr id="665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077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68"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8183">
                                            <p:txEl>
                                              <p:pRg st="0" end="0"/>
                                            </p:txEl>
                                          </p:spTgt>
                                        </p:tgtEl>
                                        <p:attrNameLst>
                                          <p:attrName>style.visibility</p:attrName>
                                        </p:attrNameLst>
                                      </p:cBhvr>
                                      <p:to>
                                        <p:strVal val="visible"/>
                                      </p:to>
                                    </p:set>
                                    <p:animEffect transition="in" filter="wipe(left)">
                                      <p:cBhvr>
                                        <p:cTn id="7" dur="500"/>
                                        <p:tgtEl>
                                          <p:spTgt spid="8181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83">
                                            <p:txEl>
                                              <p:pRg st="1" end="1"/>
                                            </p:txEl>
                                          </p:spTgt>
                                        </p:tgtEl>
                                        <p:attrNameLst>
                                          <p:attrName>style.visibility</p:attrName>
                                        </p:attrNameLst>
                                      </p:cBhvr>
                                      <p:to>
                                        <p:strVal val="visible"/>
                                      </p:to>
                                    </p:set>
                                    <p:animEffect transition="in" filter="wipe(left)">
                                      <p:cBhvr>
                                        <p:cTn id="12" dur="500"/>
                                        <p:tgtEl>
                                          <p:spTgt spid="8181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8183">
                                            <p:txEl>
                                              <p:pRg st="2" end="2"/>
                                            </p:txEl>
                                          </p:spTgt>
                                        </p:tgtEl>
                                        <p:attrNameLst>
                                          <p:attrName>style.visibility</p:attrName>
                                        </p:attrNameLst>
                                      </p:cBhvr>
                                      <p:to>
                                        <p:strVal val="visible"/>
                                      </p:to>
                                    </p:set>
                                    <p:animEffect transition="in" filter="wipe(left)">
                                      <p:cBhvr>
                                        <p:cTn id="17" dur="500"/>
                                        <p:tgtEl>
                                          <p:spTgt spid="8181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3" name="Rectangle 5"/>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Interest-Bearing Note</a:t>
            </a:r>
          </a:p>
        </p:txBody>
      </p:sp>
      <p:sp>
        <p:nvSpPr>
          <p:cNvPr id="67587" name="Text Box 7"/>
          <p:cNvSpPr txBox="1">
            <a:spLocks noChangeArrowheads="1"/>
          </p:cNvSpPr>
          <p:nvPr/>
        </p:nvSpPr>
        <p:spPr bwMode="auto">
          <a:xfrm>
            <a:off x="7315200" y="12954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7-15</a:t>
            </a:r>
          </a:p>
        </p:txBody>
      </p:sp>
      <p:pic>
        <p:nvPicPr>
          <p:cNvPr id="675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68450"/>
            <a:ext cx="8229600" cy="426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7590"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7315200" y="12954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7-15</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8612"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
        <p:nvSpPr>
          <p:cNvPr id="8" name="Text Box 10"/>
          <p:cNvSpPr txBox="1">
            <a:spLocks noChangeArrowheads="1"/>
          </p:cNvSpPr>
          <p:nvPr/>
        </p:nvSpPr>
        <p:spPr bwMode="auto">
          <a:xfrm>
            <a:off x="990600" y="4724400"/>
            <a:ext cx="73914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8175" algn="r"/>
                <a:tab pos="6400800" algn="r"/>
              </a:tabLst>
              <a:defRPr sz="2800">
                <a:solidFill>
                  <a:schemeClr val="tx1"/>
                </a:solidFill>
                <a:latin typeface="Times New Roman" pitchFamily="18" charset="0"/>
              </a:defRPr>
            </a:lvl1pPr>
            <a:lvl2pPr marL="742950" indent="-285750">
              <a:tabLst>
                <a:tab pos="5718175" algn="r"/>
                <a:tab pos="6400800" algn="r"/>
              </a:tabLst>
              <a:defRPr sz="2800">
                <a:solidFill>
                  <a:schemeClr val="tx1"/>
                </a:solidFill>
                <a:latin typeface="Times New Roman" pitchFamily="18" charset="0"/>
              </a:defRPr>
            </a:lvl2pPr>
            <a:lvl3pPr marL="1143000" indent="-228600">
              <a:tabLst>
                <a:tab pos="5718175" algn="r"/>
                <a:tab pos="6400800" algn="r"/>
              </a:tabLst>
              <a:defRPr sz="2800">
                <a:solidFill>
                  <a:schemeClr val="tx1"/>
                </a:solidFill>
                <a:latin typeface="Times New Roman" pitchFamily="18" charset="0"/>
              </a:defRPr>
            </a:lvl3pPr>
            <a:lvl4pPr marL="1600200" indent="-228600">
              <a:tabLst>
                <a:tab pos="5718175" algn="r"/>
                <a:tab pos="6400800" algn="r"/>
              </a:tabLst>
              <a:defRPr sz="2800">
                <a:solidFill>
                  <a:schemeClr val="tx1"/>
                </a:solidFill>
                <a:latin typeface="Times New Roman" pitchFamily="18" charset="0"/>
              </a:defRPr>
            </a:lvl4pPr>
            <a:lvl5pPr marL="2057400" indent="-228600">
              <a:tabLst>
                <a:tab pos="5718175" algn="r"/>
                <a:tab pos="64008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18175" algn="r"/>
                <a:tab pos="6400800" algn="r"/>
              </a:tabLst>
              <a:defRPr sz="2800">
                <a:solidFill>
                  <a:schemeClr val="tx1"/>
                </a:solidFill>
                <a:latin typeface="Times New Roman" pitchFamily="18" charset="0"/>
              </a:defRPr>
            </a:lvl9pPr>
          </a:lstStyle>
          <a:p>
            <a:pPr algn="l">
              <a:lnSpc>
                <a:spcPct val="85000"/>
              </a:lnSpc>
            </a:pPr>
            <a:r>
              <a:rPr lang="en-US" sz="2100">
                <a:latin typeface="Arial" charset="0"/>
              </a:rPr>
              <a:t>Cash	1,000</a:t>
            </a:r>
          </a:p>
        </p:txBody>
      </p:sp>
      <p:sp>
        <p:nvSpPr>
          <p:cNvPr id="9" name="Text Box 11"/>
          <p:cNvSpPr txBox="1">
            <a:spLocks noChangeArrowheads="1"/>
          </p:cNvSpPr>
          <p:nvPr/>
        </p:nvSpPr>
        <p:spPr bwMode="auto">
          <a:xfrm>
            <a:off x="990600" y="5151438"/>
            <a:ext cx="73914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8175" algn="r"/>
                <a:tab pos="7027863" algn="r"/>
              </a:tabLst>
              <a:defRPr sz="2800">
                <a:solidFill>
                  <a:schemeClr val="tx1"/>
                </a:solidFill>
                <a:latin typeface="Times New Roman" pitchFamily="18" charset="0"/>
              </a:defRPr>
            </a:lvl1pPr>
            <a:lvl2pPr marL="742950" indent="-285750">
              <a:tabLst>
                <a:tab pos="5718175" algn="r"/>
                <a:tab pos="7027863" algn="r"/>
              </a:tabLst>
              <a:defRPr sz="2800">
                <a:solidFill>
                  <a:schemeClr val="tx1"/>
                </a:solidFill>
                <a:latin typeface="Times New Roman" pitchFamily="18" charset="0"/>
              </a:defRPr>
            </a:lvl2pPr>
            <a:lvl3pPr marL="1143000" indent="-228600">
              <a:tabLst>
                <a:tab pos="5718175" algn="r"/>
                <a:tab pos="7027863" algn="r"/>
              </a:tabLst>
              <a:defRPr sz="2800">
                <a:solidFill>
                  <a:schemeClr val="tx1"/>
                </a:solidFill>
                <a:latin typeface="Times New Roman" pitchFamily="18" charset="0"/>
              </a:defRPr>
            </a:lvl3pPr>
            <a:lvl4pPr marL="1600200" indent="-228600">
              <a:tabLst>
                <a:tab pos="5718175" algn="r"/>
                <a:tab pos="7027863" algn="r"/>
              </a:tabLst>
              <a:defRPr sz="2800">
                <a:solidFill>
                  <a:schemeClr val="tx1"/>
                </a:solidFill>
                <a:latin typeface="Times New Roman" pitchFamily="18" charset="0"/>
              </a:defRPr>
            </a:lvl4pPr>
            <a:lvl5pPr marL="2057400" indent="-228600">
              <a:tabLst>
                <a:tab pos="5718175" algn="r"/>
                <a:tab pos="7027863"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18175" algn="r"/>
                <a:tab pos="7027863" algn="r"/>
              </a:tabLst>
              <a:defRPr sz="2800">
                <a:solidFill>
                  <a:schemeClr val="tx1"/>
                </a:solidFill>
                <a:latin typeface="Times New Roman" pitchFamily="18" charset="0"/>
              </a:defRPr>
            </a:lvl9pPr>
          </a:lstStyle>
          <a:p>
            <a:pPr algn="l">
              <a:lnSpc>
                <a:spcPct val="85000"/>
              </a:lnSpc>
            </a:pPr>
            <a:r>
              <a:rPr lang="en-US" sz="2100">
                <a:latin typeface="Arial" charset="0"/>
              </a:rPr>
              <a:t>Discount on Notes Receivable	142</a:t>
            </a:r>
          </a:p>
        </p:txBody>
      </p:sp>
      <p:sp>
        <p:nvSpPr>
          <p:cNvPr id="11" name="Text Box 11"/>
          <p:cNvSpPr txBox="1">
            <a:spLocks noChangeArrowheads="1"/>
          </p:cNvSpPr>
          <p:nvPr/>
        </p:nvSpPr>
        <p:spPr bwMode="auto">
          <a:xfrm>
            <a:off x="990600" y="5608638"/>
            <a:ext cx="73914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171950" algn="r"/>
                <a:tab pos="7027863" algn="r"/>
              </a:tabLst>
              <a:defRPr sz="2800">
                <a:solidFill>
                  <a:schemeClr val="tx1"/>
                </a:solidFill>
                <a:latin typeface="Times New Roman" pitchFamily="18" charset="0"/>
              </a:defRPr>
            </a:lvl1pPr>
            <a:lvl2pPr marL="742950" indent="-285750">
              <a:tabLst>
                <a:tab pos="4171950" algn="r"/>
                <a:tab pos="7027863" algn="r"/>
              </a:tabLst>
              <a:defRPr sz="2800">
                <a:solidFill>
                  <a:schemeClr val="tx1"/>
                </a:solidFill>
                <a:latin typeface="Times New Roman" pitchFamily="18" charset="0"/>
              </a:defRPr>
            </a:lvl2pPr>
            <a:lvl3pPr marL="1143000" indent="-228600">
              <a:tabLst>
                <a:tab pos="4171950" algn="r"/>
                <a:tab pos="7027863" algn="r"/>
              </a:tabLst>
              <a:defRPr sz="2800">
                <a:solidFill>
                  <a:schemeClr val="tx1"/>
                </a:solidFill>
                <a:latin typeface="Times New Roman" pitchFamily="18" charset="0"/>
              </a:defRPr>
            </a:lvl3pPr>
            <a:lvl4pPr marL="1600200" indent="-228600">
              <a:tabLst>
                <a:tab pos="4171950" algn="r"/>
                <a:tab pos="7027863" algn="r"/>
              </a:tabLst>
              <a:defRPr sz="2800">
                <a:solidFill>
                  <a:schemeClr val="tx1"/>
                </a:solidFill>
                <a:latin typeface="Times New Roman" pitchFamily="18" charset="0"/>
              </a:defRPr>
            </a:lvl4pPr>
            <a:lvl5pPr marL="2057400" indent="-228600">
              <a:tabLst>
                <a:tab pos="4171950" algn="r"/>
                <a:tab pos="7027863"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7027863"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7027863"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7027863"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7027863" algn="r"/>
              </a:tabLst>
              <a:defRPr sz="2800">
                <a:solidFill>
                  <a:schemeClr val="tx1"/>
                </a:solidFill>
                <a:latin typeface="Times New Roman" pitchFamily="18" charset="0"/>
              </a:defRPr>
            </a:lvl9pPr>
          </a:lstStyle>
          <a:p>
            <a:pPr algn="l">
              <a:lnSpc>
                <a:spcPct val="85000"/>
              </a:lnSpc>
            </a:pPr>
            <a:r>
              <a:rPr lang="en-US" sz="2100">
                <a:latin typeface="Arial" charset="0"/>
              </a:rPr>
              <a:t>	Interest Revenue 		1,142</a:t>
            </a:r>
          </a:p>
        </p:txBody>
      </p:sp>
      <p:pic>
        <p:nvPicPr>
          <p:cNvPr id="686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600200"/>
            <a:ext cx="514191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7" name="Text Box 10"/>
          <p:cNvSpPr txBox="1">
            <a:spLocks noChangeArrowheads="1"/>
          </p:cNvSpPr>
          <p:nvPr/>
        </p:nvSpPr>
        <p:spPr bwMode="auto">
          <a:xfrm>
            <a:off x="609600" y="1524000"/>
            <a:ext cx="2743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171950" algn="r"/>
                <a:tab pos="5600700" algn="r"/>
              </a:tabLst>
              <a:defRPr sz="2800">
                <a:solidFill>
                  <a:schemeClr val="tx1"/>
                </a:solidFill>
                <a:latin typeface="Times New Roman" pitchFamily="18" charset="0"/>
              </a:defRPr>
            </a:lvl1pPr>
            <a:lvl2pPr marL="742950" indent="-285750">
              <a:tabLst>
                <a:tab pos="4171950" algn="r"/>
                <a:tab pos="5600700" algn="r"/>
              </a:tabLst>
              <a:defRPr sz="2800">
                <a:solidFill>
                  <a:schemeClr val="tx1"/>
                </a:solidFill>
                <a:latin typeface="Times New Roman" pitchFamily="18" charset="0"/>
              </a:defRPr>
            </a:lvl2pPr>
            <a:lvl3pPr marL="1143000" indent="-228600">
              <a:tabLst>
                <a:tab pos="4171950" algn="r"/>
                <a:tab pos="5600700" algn="r"/>
              </a:tabLst>
              <a:defRPr sz="2800">
                <a:solidFill>
                  <a:schemeClr val="tx1"/>
                </a:solidFill>
                <a:latin typeface="Times New Roman" pitchFamily="18" charset="0"/>
              </a:defRPr>
            </a:lvl3pPr>
            <a:lvl4pPr marL="1600200" indent="-228600">
              <a:tabLst>
                <a:tab pos="4171950" algn="r"/>
                <a:tab pos="5600700" algn="r"/>
              </a:tabLst>
              <a:defRPr sz="2800">
                <a:solidFill>
                  <a:schemeClr val="tx1"/>
                </a:solidFill>
                <a:latin typeface="Times New Roman" pitchFamily="18" charset="0"/>
              </a:defRPr>
            </a:lvl4pPr>
            <a:lvl5pPr marL="2057400" indent="-228600">
              <a:tabLst>
                <a:tab pos="4171950" algn="r"/>
                <a:tab pos="56007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171950" algn="r"/>
                <a:tab pos="5600700" algn="r"/>
              </a:tabLst>
              <a:defRPr sz="2800">
                <a:solidFill>
                  <a:schemeClr val="tx1"/>
                </a:solidFill>
                <a:latin typeface="Times New Roman" pitchFamily="18" charset="0"/>
              </a:defRPr>
            </a:lvl9pPr>
          </a:lstStyle>
          <a:p>
            <a:pPr algn="l">
              <a:lnSpc>
                <a:spcPct val="120000"/>
              </a:lnSpc>
            </a:pPr>
            <a:r>
              <a:rPr lang="en-US" sz="2200">
                <a:latin typeface="Arial" charset="0"/>
              </a:rPr>
              <a:t>Prepare the journal entry to record interest revenue at the end of the first year.</a:t>
            </a:r>
          </a:p>
        </p:txBody>
      </p:sp>
      <p:sp>
        <p:nvSpPr>
          <p:cNvPr id="12" name="Rectangle 5"/>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Interest-Bearing Note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Notes Receivable</a:t>
            </a:r>
          </a:p>
        </p:txBody>
      </p:sp>
      <p:sp>
        <p:nvSpPr>
          <p:cNvPr id="69635" name="Rectangle 6"/>
          <p:cNvSpPr>
            <a:spLocks noChangeArrowheads="1"/>
          </p:cNvSpPr>
          <p:nvPr/>
        </p:nvSpPr>
        <p:spPr bwMode="auto">
          <a:xfrm>
            <a:off x="600075" y="1371600"/>
            <a:ext cx="831532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5000"/>
              </a:lnSpc>
              <a:spcBef>
                <a:spcPct val="30000"/>
              </a:spcBef>
              <a:buSzPct val="80000"/>
            </a:pPr>
            <a:r>
              <a:rPr lang="en-US" sz="2600" b="1">
                <a:latin typeface="Arial" charset="0"/>
              </a:rPr>
              <a:t>Notes Received for Property, Goods, or Services</a:t>
            </a:r>
            <a:endParaRPr lang="en-US" sz="2600">
              <a:latin typeface="Arial" charset="0"/>
            </a:endParaRPr>
          </a:p>
        </p:txBody>
      </p:sp>
      <p:sp>
        <p:nvSpPr>
          <p:cNvPr id="69636" name="Rectangle 8"/>
          <p:cNvSpPr>
            <a:spLocks noChangeArrowheads="1"/>
          </p:cNvSpPr>
          <p:nvPr/>
        </p:nvSpPr>
        <p:spPr bwMode="auto">
          <a:xfrm>
            <a:off x="609600" y="1981200"/>
            <a:ext cx="800100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200">
                <a:latin typeface="Arial" charset="0"/>
              </a:rPr>
              <a:t>In a bargained transaction entered into at arm’s length, the stated interest rate is presumed to be fair unless:</a:t>
            </a:r>
          </a:p>
          <a:p>
            <a:pPr marL="685800" lvl="1" indent="-457200" algn="l">
              <a:lnSpc>
                <a:spcPct val="120000"/>
              </a:lnSpc>
              <a:spcBef>
                <a:spcPts val="1200"/>
              </a:spcBef>
              <a:buFontTx/>
              <a:buAutoNum type="arabicPeriod"/>
            </a:pPr>
            <a:r>
              <a:rPr lang="en-US" sz="2100">
                <a:latin typeface="Arial" charset="0"/>
              </a:rPr>
              <a:t>No interest rate is stated, or</a:t>
            </a:r>
          </a:p>
          <a:p>
            <a:pPr marL="685800" lvl="1" indent="-457200" algn="l">
              <a:lnSpc>
                <a:spcPct val="120000"/>
              </a:lnSpc>
              <a:spcBef>
                <a:spcPts val="1200"/>
              </a:spcBef>
              <a:buFontTx/>
              <a:buAutoNum type="arabicPeriod"/>
            </a:pPr>
            <a:r>
              <a:rPr lang="en-US" sz="2100">
                <a:latin typeface="Arial" charset="0"/>
              </a:rPr>
              <a:t>Stated interest rate is unreasonable, or</a:t>
            </a:r>
          </a:p>
          <a:p>
            <a:pPr marL="685800" lvl="1" indent="-457200" algn="l">
              <a:lnSpc>
                <a:spcPct val="120000"/>
              </a:lnSpc>
              <a:spcBef>
                <a:spcPts val="1200"/>
              </a:spcBef>
              <a:buFontTx/>
              <a:buAutoNum type="arabicPeriod"/>
            </a:pPr>
            <a:r>
              <a:rPr lang="en-US" sz="2100">
                <a:latin typeface="Arial" charset="0"/>
              </a:rPr>
              <a:t>Face amount of the note is materially different from the current cash sales price.</a:t>
            </a:r>
            <a:endParaRPr lang="en-US" sz="2100" b="1">
              <a:latin typeface="Arial" charset="0"/>
            </a:endParaRP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9638"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Recognition of Notes Receivable</a:t>
            </a:r>
          </a:p>
        </p:txBody>
      </p:sp>
      <p:sp>
        <p:nvSpPr>
          <p:cNvPr id="70659" name="Rectangle 6"/>
          <p:cNvSpPr>
            <a:spLocks noChangeArrowheads="1"/>
          </p:cNvSpPr>
          <p:nvPr/>
        </p:nvSpPr>
        <p:spPr bwMode="auto">
          <a:xfrm>
            <a:off x="609600" y="1371600"/>
            <a:ext cx="80772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pPr>
            <a:r>
              <a:rPr lang="en-US" sz="2000" b="1">
                <a:solidFill>
                  <a:srgbClr val="800000"/>
                </a:solidFill>
                <a:latin typeface="Arial" charset="0"/>
              </a:rPr>
              <a:t>Illustration:</a:t>
            </a:r>
            <a:r>
              <a:rPr lang="en-US" sz="2000">
                <a:latin typeface="Arial" charset="0"/>
              </a:rPr>
              <a:t>  Oasis Development Co. sold a corner lot to Rusty Pelican as a restaurant site.  Oasis accepted in exchange a five-year note having a maturity value of $35,247 and no stated interest rate.  The land originally cost Oasis $14,000.  At the date of sale the land had a fair market value of $20,000.  Oasis uses the fair market value of the land, $20,000, as the present value of the note.  Oasis therefore records the sale as:</a:t>
            </a:r>
          </a:p>
        </p:txBody>
      </p:sp>
      <p:sp>
        <p:nvSpPr>
          <p:cNvPr id="826375" name="Rectangle 7"/>
          <p:cNvSpPr>
            <a:spLocks noChangeArrowheads="1"/>
          </p:cNvSpPr>
          <p:nvPr/>
        </p:nvSpPr>
        <p:spPr bwMode="auto">
          <a:xfrm>
            <a:off x="1066800" y="4449763"/>
            <a:ext cx="76200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0000"/>
              </a:lnSpc>
              <a:tabLst>
                <a:tab pos="5715000" algn="r"/>
                <a:tab pos="7200900" algn="r"/>
              </a:tabLst>
            </a:pPr>
            <a:r>
              <a:rPr lang="en-US" sz="2000">
                <a:latin typeface="Arial" charset="0"/>
              </a:rPr>
              <a:t>Notes Receivable 	35,247</a:t>
            </a:r>
          </a:p>
          <a:p>
            <a:pPr marL="457200" indent="-457200" algn="l">
              <a:lnSpc>
                <a:spcPct val="120000"/>
              </a:lnSpc>
              <a:tabLst>
                <a:tab pos="5715000" algn="r"/>
                <a:tab pos="7200900" algn="r"/>
              </a:tabLst>
            </a:pPr>
            <a:r>
              <a:rPr lang="en-US" sz="2000">
                <a:latin typeface="Arial" charset="0"/>
              </a:rPr>
              <a:t>	Discount on Notes Receivable  		15,247</a:t>
            </a:r>
          </a:p>
          <a:p>
            <a:pPr marL="457200" indent="-457200" algn="l">
              <a:lnSpc>
                <a:spcPct val="120000"/>
              </a:lnSpc>
              <a:tabLst>
                <a:tab pos="5715000" algn="r"/>
                <a:tab pos="7200900" algn="r"/>
              </a:tabLst>
            </a:pPr>
            <a:r>
              <a:rPr lang="en-US" sz="2000">
                <a:latin typeface="Arial" charset="0"/>
              </a:rPr>
              <a:t>	Land 		14,000</a:t>
            </a:r>
          </a:p>
          <a:p>
            <a:pPr marL="457200" indent="-457200" algn="l">
              <a:lnSpc>
                <a:spcPct val="120000"/>
              </a:lnSpc>
              <a:tabLst>
                <a:tab pos="5715000" algn="r"/>
                <a:tab pos="7200900" algn="r"/>
              </a:tabLst>
            </a:pPr>
            <a:r>
              <a:rPr lang="en-US" sz="2000">
                <a:latin typeface="Arial" charset="0"/>
              </a:rPr>
              <a:t>	Gain on Disposal of Land 		6,000</a:t>
            </a:r>
          </a:p>
        </p:txBody>
      </p:sp>
      <p:sp>
        <p:nvSpPr>
          <p:cNvPr id="70661" name="Rectangle 8"/>
          <p:cNvSpPr>
            <a:spLocks noChangeArrowheads="1"/>
          </p:cNvSpPr>
          <p:nvPr/>
        </p:nvSpPr>
        <p:spPr bwMode="auto">
          <a:xfrm>
            <a:off x="4038600" y="3886200"/>
            <a:ext cx="3262313" cy="34925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latin typeface="Arial" charset="0"/>
              </a:rPr>
              <a:t>($35,247 - $20,000) = $15,247</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0663"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6375">
                                            <p:txEl>
                                              <p:pRg st="0" end="0"/>
                                            </p:txEl>
                                          </p:spTgt>
                                        </p:tgtEl>
                                        <p:attrNameLst>
                                          <p:attrName>style.visibility</p:attrName>
                                        </p:attrNameLst>
                                      </p:cBhvr>
                                      <p:to>
                                        <p:strVal val="visible"/>
                                      </p:to>
                                    </p:set>
                                    <p:animEffect transition="in" filter="wipe(left)">
                                      <p:cBhvr>
                                        <p:cTn id="7" dur="500"/>
                                        <p:tgtEl>
                                          <p:spTgt spid="8263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6375">
                                            <p:txEl>
                                              <p:pRg st="1" end="1"/>
                                            </p:txEl>
                                          </p:spTgt>
                                        </p:tgtEl>
                                        <p:attrNameLst>
                                          <p:attrName>style.visibility</p:attrName>
                                        </p:attrNameLst>
                                      </p:cBhvr>
                                      <p:to>
                                        <p:strVal val="visible"/>
                                      </p:to>
                                    </p:set>
                                    <p:animEffect transition="in" filter="wipe(left)">
                                      <p:cBhvr>
                                        <p:cTn id="12" dur="500"/>
                                        <p:tgtEl>
                                          <p:spTgt spid="8263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6375">
                                            <p:txEl>
                                              <p:pRg st="2" end="2"/>
                                            </p:txEl>
                                          </p:spTgt>
                                        </p:tgtEl>
                                        <p:attrNameLst>
                                          <p:attrName>style.visibility</p:attrName>
                                        </p:attrNameLst>
                                      </p:cBhvr>
                                      <p:to>
                                        <p:strVal val="visible"/>
                                      </p:to>
                                    </p:set>
                                    <p:animEffect transition="in" filter="wipe(left)">
                                      <p:cBhvr>
                                        <p:cTn id="17" dur="500"/>
                                        <p:tgtEl>
                                          <p:spTgt spid="8263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6375">
                                            <p:txEl>
                                              <p:pRg st="3" end="3"/>
                                            </p:txEl>
                                          </p:spTgt>
                                        </p:tgtEl>
                                        <p:attrNameLst>
                                          <p:attrName>style.visibility</p:attrName>
                                        </p:attrNameLst>
                                      </p:cBhvr>
                                      <p:to>
                                        <p:strVal val="visible"/>
                                      </p:to>
                                    </p:set>
                                    <p:animEffect transition="in" filter="wipe(left)">
                                      <p:cBhvr>
                                        <p:cTn id="22" dur="500"/>
                                        <p:tgtEl>
                                          <p:spTgt spid="8263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Notes Receivable</a:t>
            </a:r>
          </a:p>
        </p:txBody>
      </p:sp>
      <p:sp>
        <p:nvSpPr>
          <p:cNvPr id="67588" name="Text Box 5"/>
          <p:cNvSpPr txBox="1">
            <a:spLocks noChangeArrowheads="1"/>
          </p:cNvSpPr>
          <p:nvPr/>
        </p:nvSpPr>
        <p:spPr bwMode="auto">
          <a:xfrm>
            <a:off x="609600" y="1981200"/>
            <a:ext cx="78486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1084263"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682625" indent="-450850" algn="l">
              <a:lnSpc>
                <a:spcPct val="125000"/>
              </a:lnSpc>
              <a:spcBef>
                <a:spcPts val="1200"/>
              </a:spcBef>
              <a:spcAft>
                <a:spcPts val="0"/>
              </a:spcAft>
              <a:buClr>
                <a:schemeClr val="accent6">
                  <a:lumMod val="50000"/>
                </a:schemeClr>
              </a:buClr>
              <a:buSzPct val="80000"/>
              <a:buFont typeface="Wingdings" pitchFamily="2" charset="2"/>
              <a:buChar char="u"/>
              <a:defRPr/>
            </a:pPr>
            <a:r>
              <a:rPr lang="en-US" sz="2200" b="1" dirty="0" smtClean="0">
                <a:latin typeface="Arial" charset="0"/>
              </a:rPr>
              <a:t>Short-Term</a:t>
            </a:r>
            <a:r>
              <a:rPr lang="en-US" sz="2200" dirty="0" smtClean="0">
                <a:latin typeface="Arial" charset="0"/>
              </a:rPr>
              <a:t> reported at net realizable value (same as accounting for accounts receivable).</a:t>
            </a:r>
          </a:p>
          <a:p>
            <a:pPr marL="682625" indent="-450850" algn="l">
              <a:lnSpc>
                <a:spcPct val="125000"/>
              </a:lnSpc>
              <a:spcBef>
                <a:spcPts val="1200"/>
              </a:spcBef>
              <a:spcAft>
                <a:spcPts val="0"/>
              </a:spcAft>
              <a:buClr>
                <a:schemeClr val="accent6">
                  <a:lumMod val="50000"/>
                </a:schemeClr>
              </a:buClr>
              <a:buSzPct val="80000"/>
              <a:buFont typeface="Wingdings" pitchFamily="2" charset="2"/>
              <a:buChar char="u"/>
              <a:defRPr/>
            </a:pPr>
            <a:r>
              <a:rPr lang="en-US" sz="2200" b="1" dirty="0" smtClean="0">
                <a:latin typeface="Arial" charset="0"/>
              </a:rPr>
              <a:t>Long-Term</a:t>
            </a:r>
            <a:r>
              <a:rPr lang="en-US" sz="2200" dirty="0" smtClean="0">
                <a:latin typeface="Arial" charset="0"/>
              </a:rPr>
              <a:t> - FASB requires companies disclose not only their cost but also their fair value in the notes to the financial statements.</a:t>
            </a:r>
            <a:endParaRPr lang="en-US" sz="2000" dirty="0" smtClean="0">
              <a:latin typeface="Arial" charset="0"/>
            </a:endParaRP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 name="Rectangle 6"/>
          <p:cNvSpPr>
            <a:spLocks noChangeArrowheads="1"/>
          </p:cNvSpPr>
          <p:nvPr/>
        </p:nvSpPr>
        <p:spPr bwMode="auto">
          <a:xfrm>
            <a:off x="600075" y="1371600"/>
            <a:ext cx="83153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5000"/>
              </a:lnSpc>
              <a:spcBef>
                <a:spcPct val="30000"/>
              </a:spcBef>
              <a:buSzPct val="80000"/>
              <a:defRPr/>
            </a:pPr>
            <a:r>
              <a:rPr lang="en-US" b="1" dirty="0">
                <a:solidFill>
                  <a:schemeClr val="accent6">
                    <a:lumMod val="50000"/>
                  </a:schemeClr>
                </a:solidFill>
                <a:latin typeface="Arial" charset="0"/>
              </a:rPr>
              <a:t>Valuation of Notes Receivable</a:t>
            </a:r>
            <a:endParaRPr lang="en-US" dirty="0">
              <a:solidFill>
                <a:schemeClr val="accent6">
                  <a:lumMod val="50000"/>
                </a:schemeClr>
              </a:solidFill>
              <a:latin typeface="Arial" charset="0"/>
            </a:endParaRPr>
          </a:p>
        </p:txBody>
      </p:sp>
      <p:sp>
        <p:nvSpPr>
          <p:cNvPr id="71686" name="Text Box 4"/>
          <p:cNvSpPr txBox="1">
            <a:spLocks noChangeArrowheads="1"/>
          </p:cNvSpPr>
          <p:nvPr/>
        </p:nvSpPr>
        <p:spPr bwMode="auto">
          <a:xfrm>
            <a:off x="3352800" y="6248400"/>
            <a:ext cx="5638800" cy="58420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6  Explain accounting issues related to recognition and valuation of notes receivable.</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4343400"/>
            <a:ext cx="4113212" cy="3048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72708"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7270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0"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72711"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2"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7271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4"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Special Issues</a:t>
            </a:r>
          </a:p>
        </p:txBody>
      </p:sp>
      <p:sp>
        <p:nvSpPr>
          <p:cNvPr id="67588" name="Text Box 5"/>
          <p:cNvSpPr txBox="1">
            <a:spLocks noChangeArrowheads="1"/>
          </p:cNvSpPr>
          <p:nvPr/>
        </p:nvSpPr>
        <p:spPr bwMode="auto">
          <a:xfrm>
            <a:off x="609600" y="1981200"/>
            <a:ext cx="78486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1084263"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682625" indent="-4508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dirty="0" smtClean="0">
                <a:latin typeface="Arial" charset="0"/>
              </a:rPr>
              <a:t>Companies have the option to use fair value as the basis of measurement in the financial statements. </a:t>
            </a:r>
          </a:p>
          <a:p>
            <a:pPr marL="682625" indent="-4508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dirty="0" smtClean="0">
                <a:latin typeface="Arial" charset="0"/>
              </a:rPr>
              <a:t>If companies choose the </a:t>
            </a:r>
            <a:r>
              <a:rPr lang="en-US" sz="2100" b="1" dirty="0" smtClean="0">
                <a:solidFill>
                  <a:schemeClr val="tx2">
                    <a:lumMod val="75000"/>
                  </a:schemeClr>
                </a:solidFill>
                <a:latin typeface="Arial" charset="0"/>
              </a:rPr>
              <a:t>fair value option</a:t>
            </a:r>
            <a:endParaRPr lang="en-US" sz="2100" dirty="0" smtClean="0">
              <a:latin typeface="Arial" charset="0"/>
            </a:endParaRPr>
          </a:p>
          <a:p>
            <a:pPr marL="1255713" lvl="1" indent="-450850" algn="l">
              <a:lnSpc>
                <a:spcPct val="120000"/>
              </a:lnSpc>
              <a:spcBef>
                <a:spcPts val="1200"/>
              </a:spcBef>
              <a:spcAft>
                <a:spcPts val="0"/>
              </a:spcAft>
              <a:buClr>
                <a:schemeClr val="accent6">
                  <a:lumMod val="50000"/>
                </a:schemeClr>
              </a:buClr>
              <a:buSzPct val="80000"/>
              <a:buFont typeface="Arial" pitchFamily="34" charset="0"/>
              <a:buChar char="►"/>
              <a:defRPr/>
            </a:pPr>
            <a:r>
              <a:rPr lang="en-US" sz="2000" dirty="0" smtClean="0">
                <a:latin typeface="Arial" charset="0"/>
              </a:rPr>
              <a:t>Receivables are recorded at fair value.</a:t>
            </a:r>
          </a:p>
          <a:p>
            <a:pPr marL="1255713" lvl="1" indent="-450850" algn="l">
              <a:lnSpc>
                <a:spcPct val="120000"/>
              </a:lnSpc>
              <a:spcBef>
                <a:spcPts val="1200"/>
              </a:spcBef>
              <a:spcAft>
                <a:spcPts val="0"/>
              </a:spcAft>
              <a:buClr>
                <a:schemeClr val="accent6">
                  <a:lumMod val="50000"/>
                </a:schemeClr>
              </a:buClr>
              <a:buSzPct val="80000"/>
              <a:buFont typeface="Arial" pitchFamily="34" charset="0"/>
              <a:buChar char="►"/>
              <a:defRPr/>
            </a:pPr>
            <a:r>
              <a:rPr lang="en-US" sz="2000" dirty="0" smtClean="0">
                <a:latin typeface="Arial" charset="0"/>
              </a:rPr>
              <a:t>Unrealized holding gains or losses reported as part of net income.</a:t>
            </a:r>
          </a:p>
          <a:p>
            <a:pPr marL="682625" indent="-4508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dirty="0" smtClean="0">
                <a:latin typeface="Arial" charset="0"/>
              </a:rPr>
              <a:t>Company reports the receivable at fair value each reporting date. </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 name="Rectangle 6"/>
          <p:cNvSpPr>
            <a:spLocks noChangeArrowheads="1"/>
          </p:cNvSpPr>
          <p:nvPr/>
        </p:nvSpPr>
        <p:spPr bwMode="auto">
          <a:xfrm>
            <a:off x="600075" y="1371600"/>
            <a:ext cx="83153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5000"/>
              </a:lnSpc>
              <a:spcBef>
                <a:spcPct val="30000"/>
              </a:spcBef>
              <a:buSzPct val="80000"/>
              <a:defRPr/>
            </a:pPr>
            <a:r>
              <a:rPr lang="en-US" b="1" dirty="0">
                <a:solidFill>
                  <a:schemeClr val="accent6">
                    <a:lumMod val="50000"/>
                  </a:schemeClr>
                </a:solidFill>
                <a:latin typeface="Arial" charset="0"/>
              </a:rPr>
              <a:t>Fair Value Option</a:t>
            </a:r>
            <a:endParaRPr lang="en-US" dirty="0">
              <a:solidFill>
                <a:schemeClr val="accent6">
                  <a:lumMod val="50000"/>
                </a:schemeClr>
              </a:solidFill>
              <a:latin typeface="Arial" charset="0"/>
            </a:endParaRPr>
          </a:p>
        </p:txBody>
      </p:sp>
      <p:sp>
        <p:nvSpPr>
          <p:cNvPr id="73734"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7  Explain the fair value option.</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4625"/>
            <a:ext cx="79248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4931"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Cash-Related Items</a:t>
            </a:r>
          </a:p>
        </p:txBody>
      </p:sp>
      <p:sp>
        <p:nvSpPr>
          <p:cNvPr id="10244" name="Text Box 4"/>
          <p:cNvSpPr txBox="1">
            <a:spLocks noChangeArrowheads="1"/>
          </p:cNvSpPr>
          <p:nvPr/>
        </p:nvSpPr>
        <p:spPr bwMode="auto">
          <a:xfrm>
            <a:off x="8382000" y="6445250"/>
            <a:ext cx="6858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2</a:t>
            </a:r>
          </a:p>
        </p:txBody>
      </p:sp>
      <p:sp>
        <p:nvSpPr>
          <p:cNvPr id="10245" name="Text Box 8"/>
          <p:cNvSpPr txBox="1">
            <a:spLocks noChangeArrowheads="1"/>
          </p:cNvSpPr>
          <p:nvPr/>
        </p:nvSpPr>
        <p:spPr bwMode="auto">
          <a:xfrm>
            <a:off x="7162800" y="1295400"/>
            <a:ext cx="1295400" cy="293688"/>
          </a:xfrm>
          <a:prstGeom prst="rect">
            <a:avLst/>
          </a:prstGeom>
          <a:solidFill>
            <a:schemeClr val="bg1"/>
          </a:solidFill>
          <a:ln w="190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200" b="1">
                <a:solidFill>
                  <a:srgbClr val="800000"/>
                </a:solidFill>
                <a:latin typeface="Arial" charset="0"/>
              </a:rPr>
              <a:t>Illustration 7-2</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Special Issues</a:t>
            </a:r>
          </a:p>
        </p:txBody>
      </p:sp>
      <p:sp>
        <p:nvSpPr>
          <p:cNvPr id="67588" name="Text Box 5"/>
          <p:cNvSpPr txBox="1">
            <a:spLocks noChangeArrowheads="1"/>
          </p:cNvSpPr>
          <p:nvPr/>
        </p:nvSpPr>
        <p:spPr bwMode="auto">
          <a:xfrm>
            <a:off x="609600" y="1981200"/>
            <a:ext cx="80010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800">
                <a:solidFill>
                  <a:schemeClr val="tx1"/>
                </a:solidFill>
                <a:latin typeface="Times New Roman" pitchFamily="18" charset="0"/>
              </a:defRPr>
            </a:lvl1pPr>
            <a:lvl2pPr marL="1084263"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682625" indent="-4508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dirty="0" smtClean="0">
                <a:latin typeface="Arial" charset="0"/>
              </a:rPr>
              <a:t>Companies may elect at time the financial instrument is </a:t>
            </a:r>
          </a:p>
          <a:p>
            <a:pPr marL="1365250" lvl="1" indent="-450850" algn="l">
              <a:lnSpc>
                <a:spcPct val="120000"/>
              </a:lnSpc>
              <a:spcBef>
                <a:spcPts val="1200"/>
              </a:spcBef>
              <a:spcAft>
                <a:spcPts val="0"/>
              </a:spcAft>
              <a:buClr>
                <a:schemeClr val="accent6">
                  <a:lumMod val="50000"/>
                </a:schemeClr>
              </a:buClr>
              <a:buSzPct val="80000"/>
              <a:buFont typeface="Arial" pitchFamily="34" charset="0"/>
              <a:buChar char="►"/>
              <a:defRPr/>
            </a:pPr>
            <a:r>
              <a:rPr lang="en-US" sz="2100" dirty="0" smtClean="0">
                <a:latin typeface="Arial" charset="0"/>
              </a:rPr>
              <a:t>originally recognized or </a:t>
            </a:r>
          </a:p>
          <a:p>
            <a:pPr marL="1365250" lvl="1" indent="-450850" algn="l">
              <a:lnSpc>
                <a:spcPct val="120000"/>
              </a:lnSpc>
              <a:spcBef>
                <a:spcPts val="1200"/>
              </a:spcBef>
              <a:spcAft>
                <a:spcPts val="0"/>
              </a:spcAft>
              <a:buClr>
                <a:schemeClr val="accent6">
                  <a:lumMod val="50000"/>
                </a:schemeClr>
              </a:buClr>
              <a:buSzPct val="80000"/>
              <a:buFont typeface="Arial" pitchFamily="34" charset="0"/>
              <a:buChar char="►"/>
              <a:defRPr/>
            </a:pPr>
            <a:r>
              <a:rPr lang="en-US" sz="2100" dirty="0" smtClean="0">
                <a:latin typeface="Arial" charset="0"/>
              </a:rPr>
              <a:t>when some event triggers a new basis of accounting. </a:t>
            </a:r>
          </a:p>
          <a:p>
            <a:pPr marL="682625" indent="-4508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dirty="0" smtClean="0">
                <a:latin typeface="Arial" charset="0"/>
              </a:rPr>
              <a:t>Must continue to use fair value measurement for the specific instrument until the company no longer owns this instrument. </a:t>
            </a:r>
          </a:p>
          <a:p>
            <a:pPr marL="682625" indent="-450850" algn="l">
              <a:lnSpc>
                <a:spcPct val="120000"/>
              </a:lnSpc>
              <a:spcBef>
                <a:spcPts val="1200"/>
              </a:spcBef>
              <a:spcAft>
                <a:spcPts val="0"/>
              </a:spcAft>
              <a:buClr>
                <a:schemeClr val="accent6">
                  <a:lumMod val="50000"/>
                </a:schemeClr>
              </a:buClr>
              <a:buSzPct val="80000"/>
              <a:buFont typeface="Wingdings" pitchFamily="2" charset="2"/>
              <a:buChar char="u"/>
              <a:defRPr/>
            </a:pPr>
            <a:r>
              <a:rPr lang="en-US" sz="2100" dirty="0" smtClean="0">
                <a:latin typeface="Arial" charset="0"/>
              </a:rPr>
              <a:t>If not elected at date of recognition, company may never use fair value option on that specific instrument.</a:t>
            </a:r>
          </a:p>
        </p:txBody>
      </p:sp>
      <p:sp>
        <p:nvSpPr>
          <p:cNvPr id="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 name="Rectangle 6"/>
          <p:cNvSpPr>
            <a:spLocks noChangeArrowheads="1"/>
          </p:cNvSpPr>
          <p:nvPr/>
        </p:nvSpPr>
        <p:spPr bwMode="auto">
          <a:xfrm>
            <a:off x="600075" y="1371600"/>
            <a:ext cx="83153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5000"/>
              </a:lnSpc>
              <a:spcBef>
                <a:spcPct val="30000"/>
              </a:spcBef>
              <a:buSzPct val="80000"/>
              <a:defRPr/>
            </a:pPr>
            <a:r>
              <a:rPr lang="en-US" b="1" dirty="0">
                <a:solidFill>
                  <a:schemeClr val="accent6">
                    <a:lumMod val="50000"/>
                  </a:schemeClr>
                </a:solidFill>
                <a:latin typeface="Arial" charset="0"/>
              </a:rPr>
              <a:t>Fair Value Option</a:t>
            </a:r>
            <a:endParaRPr lang="en-US" dirty="0">
              <a:solidFill>
                <a:schemeClr val="accent6">
                  <a:lumMod val="50000"/>
                </a:schemeClr>
              </a:solidFill>
              <a:latin typeface="Arial" charset="0"/>
            </a:endParaRPr>
          </a:p>
        </p:txBody>
      </p:sp>
      <p:sp>
        <p:nvSpPr>
          <p:cNvPr id="74758"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7  Explain the fair value option.</a:t>
            </a:r>
          </a:p>
        </p:txBody>
      </p:sp>
      <p:pic>
        <p:nvPicPr>
          <p:cNvPr id="747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57200"/>
            <a:ext cx="2819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of Notes Receivable</a:t>
            </a:r>
          </a:p>
        </p:txBody>
      </p:sp>
      <p:sp>
        <p:nvSpPr>
          <p:cNvPr id="75779"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7  Explain the fair value option.</a:t>
            </a:r>
          </a:p>
        </p:txBody>
      </p:sp>
      <p:sp>
        <p:nvSpPr>
          <p:cNvPr id="68612" name="Rectangle 5"/>
          <p:cNvSpPr>
            <a:spLocks noChangeArrowheads="1"/>
          </p:cNvSpPr>
          <p:nvPr/>
        </p:nvSpPr>
        <p:spPr bwMode="auto">
          <a:xfrm>
            <a:off x="609600" y="1358900"/>
            <a:ext cx="78486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defRPr/>
            </a:pPr>
            <a:r>
              <a:rPr lang="en-US" sz="2000" b="1" dirty="0">
                <a:solidFill>
                  <a:srgbClr val="800000"/>
                </a:solidFill>
                <a:latin typeface="Arial" charset="0"/>
              </a:rPr>
              <a:t>Illustration:  </a:t>
            </a:r>
            <a:r>
              <a:rPr lang="en-US" sz="2000" dirty="0">
                <a:latin typeface="Arial" charset="0"/>
              </a:rPr>
              <a:t>Escobar Company has notes receivable that have a fair value of $810,000 and a carrying amount of $620,000. Escobar decides on December 31, of the current year, to use the </a:t>
            </a:r>
            <a:r>
              <a:rPr lang="en-US" sz="2000" b="1" dirty="0">
                <a:solidFill>
                  <a:schemeClr val="tx2">
                    <a:lumMod val="75000"/>
                  </a:schemeClr>
                </a:solidFill>
                <a:latin typeface="Arial" charset="0"/>
              </a:rPr>
              <a:t>fair value option</a:t>
            </a:r>
            <a:r>
              <a:rPr lang="en-US" sz="2000" dirty="0">
                <a:solidFill>
                  <a:schemeClr val="tx2">
                    <a:lumMod val="75000"/>
                  </a:schemeClr>
                </a:solidFill>
                <a:latin typeface="Arial" charset="0"/>
              </a:rPr>
              <a:t> </a:t>
            </a:r>
            <a:r>
              <a:rPr lang="en-US" sz="2000" dirty="0">
                <a:latin typeface="Arial" charset="0"/>
              </a:rPr>
              <a:t>for these receivables. This is the first valuation of these recently acquired receivables.  At December 31, Escobar makes an adjusting entry to record the increase in value of Notes Receivable and to record the unrealized holding gain, as follows.</a:t>
            </a:r>
          </a:p>
        </p:txBody>
      </p:sp>
      <p:sp>
        <p:nvSpPr>
          <p:cNvPr id="821254" name="Rectangle 6"/>
          <p:cNvSpPr>
            <a:spLocks noChangeArrowheads="1"/>
          </p:cNvSpPr>
          <p:nvPr/>
        </p:nvSpPr>
        <p:spPr bwMode="auto">
          <a:xfrm>
            <a:off x="914400" y="4495800"/>
            <a:ext cx="7772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ts val="1200"/>
              </a:spcBef>
              <a:tabLst>
                <a:tab pos="6000750" algn="r"/>
                <a:tab pos="7429500" algn="r"/>
              </a:tabLst>
            </a:pPr>
            <a:r>
              <a:rPr lang="en-US" sz="2000">
                <a:latin typeface="Arial" charset="0"/>
              </a:rPr>
              <a:t>Notes Receivable 	190,000</a:t>
            </a:r>
          </a:p>
          <a:p>
            <a:pPr marL="457200" indent="-457200" algn="l">
              <a:lnSpc>
                <a:spcPct val="115000"/>
              </a:lnSpc>
              <a:spcBef>
                <a:spcPts val="1200"/>
              </a:spcBef>
              <a:tabLst>
                <a:tab pos="6000750" algn="r"/>
                <a:tab pos="7429500" algn="r"/>
              </a:tabLst>
            </a:pPr>
            <a:r>
              <a:rPr lang="en-US" sz="2000">
                <a:latin typeface="Arial" charset="0"/>
              </a:rPr>
              <a:t>	Unrealized Holding Gain or Loss—Income 		190,000</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1254">
                                            <p:txEl>
                                              <p:pRg st="0" end="0"/>
                                            </p:txEl>
                                          </p:spTgt>
                                        </p:tgtEl>
                                        <p:attrNameLst>
                                          <p:attrName>style.visibility</p:attrName>
                                        </p:attrNameLst>
                                      </p:cBhvr>
                                      <p:to>
                                        <p:strVal val="visible"/>
                                      </p:to>
                                    </p:set>
                                    <p:animEffect transition="in" filter="wipe(left)">
                                      <p:cBhvr>
                                        <p:cTn id="7" dur="500"/>
                                        <p:tgtEl>
                                          <p:spTgt spid="8212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1254">
                                            <p:txEl>
                                              <p:pRg st="1" end="1"/>
                                            </p:txEl>
                                          </p:spTgt>
                                        </p:tgtEl>
                                        <p:attrNameLst>
                                          <p:attrName>style.visibility</p:attrName>
                                        </p:attrNameLst>
                                      </p:cBhvr>
                                      <p:to>
                                        <p:strVal val="visible"/>
                                      </p:to>
                                    </p:set>
                                    <p:animEffect transition="in" filter="wipe(left)">
                                      <p:cBhvr>
                                        <p:cTn id="12" dur="500"/>
                                        <p:tgtEl>
                                          <p:spTgt spid="821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4648200"/>
            <a:ext cx="4113212" cy="8382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76804"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7680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6"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7680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8"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7680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10"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a:xfrm>
            <a:off x="304800" y="381000"/>
            <a:ext cx="86868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i="0" kern="1200" dirty="0" smtClean="0">
                <a:solidFill>
                  <a:schemeClr val="tx2">
                    <a:lumMod val="75000"/>
                  </a:schemeClr>
                </a:solidFill>
                <a:effectLst/>
                <a:latin typeface="+mn-lt"/>
                <a:ea typeface="+mn-ea"/>
                <a:cs typeface="+mn-cs"/>
              </a:rPr>
              <a:t>Disposition of Accounts and Notes Receivable</a:t>
            </a:r>
          </a:p>
        </p:txBody>
      </p:sp>
      <p:sp>
        <p:nvSpPr>
          <p:cNvPr id="77827" name="Text Box 4"/>
          <p:cNvSpPr txBox="1">
            <a:spLocks noChangeArrowheads="1"/>
          </p:cNvSpPr>
          <p:nvPr/>
        </p:nvSpPr>
        <p:spPr bwMode="auto">
          <a:xfrm>
            <a:off x="609600" y="1371600"/>
            <a:ext cx="76200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SzPct val="80000"/>
            </a:pPr>
            <a:r>
              <a:rPr lang="en-US" sz="2200">
                <a:latin typeface="Arial" charset="0"/>
              </a:rPr>
              <a:t>Owner may transfer accounts or notes receivables to another company for cash.  Reasons:</a:t>
            </a:r>
          </a:p>
        </p:txBody>
      </p:sp>
      <p:sp>
        <p:nvSpPr>
          <p:cNvPr id="77828" name="Text Box 5"/>
          <p:cNvSpPr txBox="1">
            <a:spLocks noChangeArrowheads="1"/>
          </p:cNvSpPr>
          <p:nvPr/>
        </p:nvSpPr>
        <p:spPr bwMode="auto">
          <a:xfrm>
            <a:off x="609600" y="2362200"/>
            <a:ext cx="7696200" cy="156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Clr>
                <a:srgbClr val="800000"/>
              </a:buClr>
              <a:buSzPct val="80000"/>
              <a:buFont typeface="Wingdings" pitchFamily="2" charset="2"/>
              <a:buChar char="u"/>
            </a:pPr>
            <a:r>
              <a:rPr lang="en-US" sz="2100">
                <a:latin typeface="Arial" charset="0"/>
              </a:rPr>
              <a:t>Competition.</a:t>
            </a:r>
          </a:p>
          <a:p>
            <a:pPr algn="l">
              <a:lnSpc>
                <a:spcPct val="120000"/>
              </a:lnSpc>
              <a:spcBef>
                <a:spcPts val="1200"/>
              </a:spcBef>
              <a:buClr>
                <a:srgbClr val="800000"/>
              </a:buClr>
              <a:buSzPct val="80000"/>
              <a:buFont typeface="Wingdings" pitchFamily="2" charset="2"/>
              <a:buChar char="u"/>
            </a:pPr>
            <a:r>
              <a:rPr lang="en-US" sz="2100">
                <a:latin typeface="Arial" charset="0"/>
              </a:rPr>
              <a:t>Sell receivables because money is tight.</a:t>
            </a:r>
          </a:p>
          <a:p>
            <a:pPr algn="l">
              <a:lnSpc>
                <a:spcPct val="120000"/>
              </a:lnSpc>
              <a:spcBef>
                <a:spcPts val="1200"/>
              </a:spcBef>
              <a:buClr>
                <a:srgbClr val="800000"/>
              </a:buClr>
              <a:buSzPct val="80000"/>
              <a:buFont typeface="Wingdings" pitchFamily="2" charset="2"/>
              <a:buChar char="u"/>
            </a:pPr>
            <a:r>
              <a:rPr lang="en-US" sz="2100">
                <a:latin typeface="Arial" charset="0"/>
              </a:rPr>
              <a:t>Billing and collection are time-consuming and costly.</a:t>
            </a:r>
          </a:p>
        </p:txBody>
      </p:sp>
      <p:sp>
        <p:nvSpPr>
          <p:cNvPr id="77829" name="Text Box 6"/>
          <p:cNvSpPr txBox="1">
            <a:spLocks noChangeArrowheads="1"/>
          </p:cNvSpPr>
          <p:nvPr/>
        </p:nvSpPr>
        <p:spPr bwMode="auto">
          <a:xfrm>
            <a:off x="609600" y="4114800"/>
            <a:ext cx="76200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20000"/>
              </a:spcBef>
              <a:spcAft>
                <a:spcPct val="20000"/>
              </a:spcAft>
              <a:buSzPct val="80000"/>
            </a:pPr>
            <a:r>
              <a:rPr lang="en-US" sz="2200">
                <a:latin typeface="Arial" charset="0"/>
              </a:rPr>
              <a:t>Transfer accomplished by:</a:t>
            </a:r>
          </a:p>
        </p:txBody>
      </p:sp>
      <p:sp>
        <p:nvSpPr>
          <p:cNvPr id="77830" name="Text Box 7"/>
          <p:cNvSpPr txBox="1">
            <a:spLocks noChangeArrowheads="1"/>
          </p:cNvSpPr>
          <p:nvPr/>
        </p:nvSpPr>
        <p:spPr bwMode="auto">
          <a:xfrm>
            <a:off x="609600" y="4648200"/>
            <a:ext cx="76962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Clr>
                <a:srgbClr val="800000"/>
              </a:buClr>
              <a:buSzPct val="80000"/>
              <a:buFont typeface="Wingdings" pitchFamily="2" charset="2"/>
              <a:buChar char="u"/>
            </a:pPr>
            <a:r>
              <a:rPr lang="en-US" sz="2100">
                <a:latin typeface="Arial" charset="0"/>
              </a:rPr>
              <a:t>Secured borrowing.</a:t>
            </a:r>
          </a:p>
          <a:p>
            <a:pPr algn="l">
              <a:lnSpc>
                <a:spcPct val="120000"/>
              </a:lnSpc>
              <a:spcBef>
                <a:spcPts val="1200"/>
              </a:spcBef>
              <a:buClr>
                <a:srgbClr val="800000"/>
              </a:buClr>
              <a:buSzPct val="80000"/>
              <a:buFont typeface="Wingdings" pitchFamily="2" charset="2"/>
              <a:buChar char="u"/>
            </a:pPr>
            <a:r>
              <a:rPr lang="en-US" sz="2100">
                <a:latin typeface="Arial" charset="0"/>
              </a:rPr>
              <a:t>Sale of receivables.</a:t>
            </a:r>
          </a:p>
        </p:txBody>
      </p:sp>
      <p:sp>
        <p:nvSpPr>
          <p:cNvPr id="77831" name="Text Box 8"/>
          <p:cNvSpPr txBox="1">
            <a:spLocks noChangeArrowheads="1"/>
          </p:cNvSpPr>
          <p:nvPr/>
        </p:nvSpPr>
        <p:spPr bwMode="auto">
          <a:xfrm>
            <a:off x="35052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Explain accounting issues related to disposition of accounts and notes receivable.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ChangeArrowheads="1"/>
          </p:cNvSpPr>
          <p:nvPr/>
        </p:nvSpPr>
        <p:spPr bwMode="auto">
          <a:xfrm>
            <a:off x="600075" y="1371600"/>
            <a:ext cx="435292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spcBef>
                <a:spcPct val="30000"/>
              </a:spcBef>
              <a:buSzPct val="80000"/>
            </a:pPr>
            <a:r>
              <a:rPr lang="en-US" sz="2700" b="1">
                <a:latin typeface="Arial" charset="0"/>
              </a:rPr>
              <a:t>Secured Borrowing</a:t>
            </a:r>
          </a:p>
        </p:txBody>
      </p:sp>
      <p:sp>
        <p:nvSpPr>
          <p:cNvPr id="78851" name="Rectangle 9"/>
          <p:cNvSpPr>
            <a:spLocks noChangeArrowheads="1"/>
          </p:cNvSpPr>
          <p:nvPr/>
        </p:nvSpPr>
        <p:spPr bwMode="auto">
          <a:xfrm>
            <a:off x="609600" y="1981200"/>
            <a:ext cx="8077200"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ts val="1200"/>
              </a:spcBef>
            </a:pPr>
            <a:r>
              <a:rPr lang="en-US" sz="2200" b="1">
                <a:solidFill>
                  <a:srgbClr val="800000"/>
                </a:solidFill>
                <a:latin typeface="Arial" charset="0"/>
              </a:rPr>
              <a:t>Illustration:</a:t>
            </a:r>
            <a:r>
              <a:rPr lang="en-US" sz="2200">
                <a:latin typeface="Arial" charset="0"/>
              </a:rPr>
              <a:t>  March 1, 2014, Howat Mills, Inc. provides (assigns) $700,000 of its accounts receivable to Citizens Bank as collateral for a $500,000 note. Howat Mills continues to collect the accounts receivable; the account debtors are not notified of the arrangement. Citizens Bank assesses a finance charge of 1 percent of the accounts receivable and interest on the note of 12 percent. Howat Mills makes monthly payments to the bank for all cash it collects on the receivables. </a:t>
            </a:r>
          </a:p>
        </p:txBody>
      </p:sp>
      <p:sp>
        <p:nvSpPr>
          <p:cNvPr id="78852" name="Text Box 10"/>
          <p:cNvSpPr txBox="1">
            <a:spLocks noChangeArrowheads="1"/>
          </p:cNvSpPr>
          <p:nvPr/>
        </p:nvSpPr>
        <p:spPr bwMode="auto">
          <a:xfrm>
            <a:off x="35052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Explain accounting issues related to disposition of accounts and notes receivable.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2"/>
          <p:cNvSpPr>
            <a:spLocks noGrp="1" noChangeArrowheads="1"/>
          </p:cNvSpPr>
          <p:nvPr>
            <p:ph type="title"/>
          </p:nvPr>
        </p:nvSpPr>
        <p:spPr>
          <a:xfrm>
            <a:off x="304800" y="381000"/>
            <a:ext cx="86868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i="0" kern="1200" dirty="0" smtClean="0">
                <a:solidFill>
                  <a:schemeClr val="tx2">
                    <a:lumMod val="75000"/>
                  </a:schemeClr>
                </a:solidFill>
                <a:effectLst/>
                <a:latin typeface="+mn-lt"/>
                <a:ea typeface="+mn-ea"/>
                <a:cs typeface="+mn-cs"/>
              </a:rPr>
              <a:t>Disposition of Accounts and Notes Receivable</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8077200" y="6369050"/>
            <a:ext cx="990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a:t>
            </a:r>
          </a:p>
        </p:txBody>
      </p:sp>
      <p:sp>
        <p:nvSpPr>
          <p:cNvPr id="830472" name="Rectangle 8"/>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algn="l">
              <a:defRPr/>
            </a:pPr>
            <a:r>
              <a:rPr lang="en-US" sz="3200" b="1" dirty="0">
                <a:solidFill>
                  <a:schemeClr val="tx2">
                    <a:lumMod val="75000"/>
                  </a:schemeClr>
                </a:solidFill>
                <a:latin typeface="+mn-lt"/>
              </a:rPr>
              <a:t>Secured Borrowing</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798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276350"/>
            <a:ext cx="712470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Text Box 7"/>
          <p:cNvSpPr txBox="1">
            <a:spLocks noChangeArrowheads="1"/>
          </p:cNvSpPr>
          <p:nvPr/>
        </p:nvSpPr>
        <p:spPr bwMode="auto">
          <a:xfrm>
            <a:off x="7391400" y="1147763"/>
            <a:ext cx="1143000" cy="247650"/>
          </a:xfrm>
          <a:prstGeom prst="rect">
            <a:avLst/>
          </a:prstGeom>
          <a:solidFill>
            <a:schemeClr val="accent3"/>
          </a:solidFill>
          <a:ln w="12700" algn="ctr">
            <a:solidFill>
              <a:schemeClr val="tx1">
                <a:lumMod val="50000"/>
                <a:lumOff val="50000"/>
              </a:schemeClr>
            </a:solidFill>
            <a:miter lim="800000"/>
            <a:headEnd/>
            <a:tailEnd/>
          </a:ln>
          <a:effectLst/>
        </p:spPr>
        <p:txBody>
          <a:bodyPr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00" b="1" dirty="0" smtClean="0">
                <a:solidFill>
                  <a:srgbClr val="800000"/>
                </a:solidFill>
                <a:latin typeface="Arial" charset="0"/>
              </a:rPr>
              <a:t>Illustration 7-16</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09600" y="1295400"/>
            <a:ext cx="831532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20000"/>
              </a:lnSpc>
            </a:pPr>
            <a:r>
              <a:rPr lang="en-US" sz="1900" b="1">
                <a:solidFill>
                  <a:srgbClr val="800000"/>
                </a:solidFill>
                <a:latin typeface="Arial" charset="0"/>
              </a:rPr>
              <a:t>Illustration:</a:t>
            </a:r>
            <a:r>
              <a:rPr lang="en-US" sz="1900">
                <a:latin typeface="Arial" charset="0"/>
              </a:rPr>
              <a:t>  On April 1, 2014, Prince Company assigns $500,000 of its</a:t>
            </a:r>
          </a:p>
          <a:p>
            <a:pPr algn="l">
              <a:lnSpc>
                <a:spcPct val="120000"/>
              </a:lnSpc>
            </a:pPr>
            <a:r>
              <a:rPr lang="en-US" sz="1900">
                <a:latin typeface="Arial" charset="0"/>
              </a:rPr>
              <a:t>accounts receivable to the Third National Bank as collateral for a $300,000 loan due July 1, 2014. The assignment agreement calls for Prince Company to continue to collect the receivables. Third National Bank assesses a finance charge of 2% of the accounts receivable, and interest on the loan is 10% (a realistic rate of interest for a note of this type).</a:t>
            </a:r>
          </a:p>
        </p:txBody>
      </p:sp>
      <p:sp>
        <p:nvSpPr>
          <p:cNvPr id="750595"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Secured Borrowing</a:t>
            </a:r>
          </a:p>
        </p:txBody>
      </p:sp>
      <p:sp>
        <p:nvSpPr>
          <p:cNvPr id="80900" name="Rectangle 11"/>
          <p:cNvSpPr>
            <a:spLocks noChangeArrowheads="1"/>
          </p:cNvSpPr>
          <p:nvPr/>
        </p:nvSpPr>
        <p:spPr bwMode="auto">
          <a:xfrm>
            <a:off x="609600" y="3581400"/>
            <a:ext cx="8077200"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05000"/>
              </a:lnSpc>
              <a:spcBef>
                <a:spcPct val="30000"/>
              </a:spcBef>
            </a:pPr>
            <a:r>
              <a:rPr lang="en-US" sz="1900" b="1">
                <a:solidFill>
                  <a:srgbClr val="800000"/>
                </a:solidFill>
                <a:latin typeface="Arial" charset="0"/>
              </a:rPr>
              <a:t>Instructions:</a:t>
            </a:r>
          </a:p>
          <a:p>
            <a:pPr marL="457200" indent="-457200" algn="l">
              <a:lnSpc>
                <a:spcPct val="105000"/>
              </a:lnSpc>
              <a:spcBef>
                <a:spcPct val="30000"/>
              </a:spcBef>
              <a:buFontTx/>
              <a:buAutoNum type="alphaLcParenR"/>
            </a:pPr>
            <a:r>
              <a:rPr lang="en-US" sz="1900">
                <a:latin typeface="Arial" charset="0"/>
              </a:rPr>
              <a:t>Prepare the April 1, 2014, journal entry for Prince Company.</a:t>
            </a:r>
          </a:p>
          <a:p>
            <a:pPr marL="457200" indent="-457200" algn="l">
              <a:lnSpc>
                <a:spcPct val="105000"/>
              </a:lnSpc>
              <a:spcBef>
                <a:spcPct val="30000"/>
              </a:spcBef>
              <a:buFontTx/>
              <a:buAutoNum type="alphaLcParenR"/>
            </a:pPr>
            <a:r>
              <a:rPr lang="en-US" sz="1900">
                <a:latin typeface="Arial" charset="0"/>
              </a:rPr>
              <a:t>Prepare the journal entry for Prince’s collection of $350,000 of the accounts receivable during the period from April 1, 2014, through June 30, 2014.</a:t>
            </a:r>
          </a:p>
          <a:p>
            <a:pPr marL="457200" indent="-457200" algn="l">
              <a:lnSpc>
                <a:spcPct val="105000"/>
              </a:lnSpc>
              <a:spcBef>
                <a:spcPct val="30000"/>
              </a:spcBef>
              <a:buFontTx/>
              <a:buAutoNum type="alphaLcParenR"/>
            </a:pPr>
            <a:r>
              <a:rPr lang="en-US" sz="1900">
                <a:latin typeface="Arial" charset="0"/>
              </a:rPr>
              <a:t>On July 1, 2014, Prince paid Third National all that was due from the loan it secured on April 1, 2014. </a:t>
            </a:r>
          </a:p>
        </p:txBody>
      </p:sp>
      <p:sp>
        <p:nvSpPr>
          <p:cNvPr id="80901" name="Text Box 13"/>
          <p:cNvSpPr txBox="1">
            <a:spLocks noChangeArrowheads="1"/>
          </p:cNvSpPr>
          <p:nvPr/>
        </p:nvSpPr>
        <p:spPr bwMode="auto">
          <a:xfrm>
            <a:off x="35052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Explain accounting issues related to disposition of accounts and notes receivable.</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ChangeArrowheads="1"/>
          </p:cNvSpPr>
          <p:nvPr/>
        </p:nvSpPr>
        <p:spPr bwMode="auto">
          <a:xfrm>
            <a:off x="609600" y="1316038"/>
            <a:ext cx="80772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05000"/>
              </a:lnSpc>
              <a:spcBef>
                <a:spcPct val="30000"/>
              </a:spcBef>
              <a:spcAft>
                <a:spcPts val="600"/>
              </a:spcAft>
            </a:pPr>
            <a:r>
              <a:rPr lang="en-US" sz="1900" b="1">
                <a:solidFill>
                  <a:srgbClr val="800000"/>
                </a:solidFill>
                <a:latin typeface="Arial" charset="0"/>
              </a:rPr>
              <a:t>Instructions:</a:t>
            </a:r>
          </a:p>
          <a:p>
            <a:pPr marL="457200" indent="-457200" algn="l">
              <a:spcAft>
                <a:spcPts val="600"/>
              </a:spcAft>
              <a:buFontTx/>
              <a:buAutoNum type="alphaLcParenR"/>
            </a:pPr>
            <a:r>
              <a:rPr lang="en-US" sz="1900">
                <a:latin typeface="Arial" charset="0"/>
              </a:rPr>
              <a:t>Prepare the April 1, 2014, journal entry for Prince Company.</a:t>
            </a:r>
          </a:p>
          <a:p>
            <a:pPr marL="457200" indent="-457200" algn="l">
              <a:spcAft>
                <a:spcPts val="600"/>
              </a:spcAft>
              <a:buFontTx/>
              <a:buAutoNum type="alphaLcParenR"/>
            </a:pPr>
            <a:r>
              <a:rPr lang="en-US" sz="1900">
                <a:latin typeface="Arial" charset="0"/>
              </a:rPr>
              <a:t>Prepare the journal entry for Prince’s collection of $350,000.</a:t>
            </a:r>
          </a:p>
          <a:p>
            <a:pPr marL="457200" indent="-457200" algn="l">
              <a:spcAft>
                <a:spcPts val="600"/>
              </a:spcAft>
              <a:buFontTx/>
              <a:buAutoNum type="alphaLcParenR"/>
            </a:pPr>
            <a:r>
              <a:rPr lang="en-US" sz="1900">
                <a:latin typeface="Arial" charset="0"/>
              </a:rPr>
              <a:t>On July 1, 2014, Prince paid Third National all that was.</a:t>
            </a:r>
          </a:p>
        </p:txBody>
      </p:sp>
      <p:sp>
        <p:nvSpPr>
          <p:cNvPr id="750595"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Secured Borrowing</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Rectangle 7"/>
          <p:cNvSpPr>
            <a:spLocks noChangeArrowheads="1"/>
          </p:cNvSpPr>
          <p:nvPr/>
        </p:nvSpPr>
        <p:spPr bwMode="auto">
          <a:xfrm>
            <a:off x="1066800" y="3048000"/>
            <a:ext cx="7620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defRPr/>
            </a:pPr>
            <a:r>
              <a:rPr lang="en-US" sz="1900" dirty="0">
                <a:latin typeface="Arial" charset="0"/>
              </a:rPr>
              <a:t>Cash	290,000</a:t>
            </a:r>
          </a:p>
          <a:p>
            <a:pPr algn="l">
              <a:lnSpc>
                <a:spcPct val="125000"/>
              </a:lnSpc>
              <a:tabLst>
                <a:tab pos="5943600" algn="r"/>
                <a:tab pos="7258050" algn="r"/>
              </a:tabLst>
              <a:defRPr/>
            </a:pPr>
            <a:r>
              <a:rPr lang="en-US" sz="1900" dirty="0">
                <a:latin typeface="Arial" charset="0"/>
              </a:rPr>
              <a:t>Finance Charge  ($500,000 x 2%)	10,000</a:t>
            </a:r>
          </a:p>
          <a:p>
            <a:pPr marL="457200" indent="-457200" algn="l">
              <a:lnSpc>
                <a:spcPct val="125000"/>
              </a:lnSpc>
              <a:tabLst>
                <a:tab pos="5943600" algn="r"/>
                <a:tab pos="7258050" algn="r"/>
              </a:tabLst>
              <a:defRPr/>
            </a:pPr>
            <a:r>
              <a:rPr lang="en-US" sz="1900" dirty="0">
                <a:latin typeface="Arial" charset="0"/>
              </a:rPr>
              <a:t>	Notes Payable		300,000</a:t>
            </a:r>
          </a:p>
        </p:txBody>
      </p:sp>
      <p:sp>
        <p:nvSpPr>
          <p:cNvPr id="81926" name="Rectangle 7"/>
          <p:cNvSpPr>
            <a:spLocks noChangeArrowheads="1"/>
          </p:cNvSpPr>
          <p:nvPr/>
        </p:nvSpPr>
        <p:spPr bwMode="auto">
          <a:xfrm>
            <a:off x="609600" y="3048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pPr>
            <a:r>
              <a:rPr lang="en-US" sz="1900">
                <a:latin typeface="Arial" charset="0"/>
              </a:rPr>
              <a:t>a)</a:t>
            </a:r>
          </a:p>
        </p:txBody>
      </p:sp>
      <p:sp>
        <p:nvSpPr>
          <p:cNvPr id="9" name="Rectangle 7"/>
          <p:cNvSpPr>
            <a:spLocks noChangeArrowheads="1"/>
          </p:cNvSpPr>
          <p:nvPr/>
        </p:nvSpPr>
        <p:spPr bwMode="auto">
          <a:xfrm>
            <a:off x="1066800" y="4297363"/>
            <a:ext cx="76200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pPr>
            <a:r>
              <a:rPr lang="en-US" sz="1900">
                <a:latin typeface="Arial" charset="0"/>
              </a:rPr>
              <a:t>Cash	350,000</a:t>
            </a:r>
          </a:p>
          <a:p>
            <a:pPr marL="457200" indent="-457200" algn="l">
              <a:lnSpc>
                <a:spcPct val="125000"/>
              </a:lnSpc>
              <a:tabLst>
                <a:tab pos="5943600" algn="r"/>
                <a:tab pos="7258050" algn="r"/>
              </a:tabLst>
            </a:pPr>
            <a:r>
              <a:rPr lang="en-US" sz="1900">
                <a:latin typeface="Arial" charset="0"/>
              </a:rPr>
              <a:t>	Accounts Receivable		350,000</a:t>
            </a:r>
          </a:p>
        </p:txBody>
      </p:sp>
      <p:sp>
        <p:nvSpPr>
          <p:cNvPr id="81928" name="Rectangle 9"/>
          <p:cNvSpPr>
            <a:spLocks noChangeArrowheads="1"/>
          </p:cNvSpPr>
          <p:nvPr/>
        </p:nvSpPr>
        <p:spPr bwMode="auto">
          <a:xfrm>
            <a:off x="609600" y="4297363"/>
            <a:ext cx="533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pPr>
            <a:r>
              <a:rPr lang="en-US" sz="1900">
                <a:latin typeface="Arial" charset="0"/>
              </a:rPr>
              <a:t>b)</a:t>
            </a:r>
          </a:p>
        </p:txBody>
      </p:sp>
      <p:sp>
        <p:nvSpPr>
          <p:cNvPr id="12" name="Rectangle 7"/>
          <p:cNvSpPr>
            <a:spLocks noChangeArrowheads="1"/>
          </p:cNvSpPr>
          <p:nvPr/>
        </p:nvSpPr>
        <p:spPr bwMode="auto">
          <a:xfrm>
            <a:off x="1066800" y="5181600"/>
            <a:ext cx="7620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defRPr/>
            </a:pPr>
            <a:r>
              <a:rPr lang="en-US" sz="1900" dirty="0">
                <a:latin typeface="Arial" charset="0"/>
              </a:rPr>
              <a:t>Notes Payable	300,000</a:t>
            </a:r>
          </a:p>
          <a:p>
            <a:pPr algn="l">
              <a:lnSpc>
                <a:spcPct val="125000"/>
              </a:lnSpc>
              <a:tabLst>
                <a:tab pos="5943600" algn="r"/>
                <a:tab pos="7258050" algn="r"/>
              </a:tabLst>
              <a:defRPr/>
            </a:pPr>
            <a:r>
              <a:rPr lang="en-US" sz="1900" dirty="0">
                <a:latin typeface="Arial" charset="0"/>
              </a:rPr>
              <a:t>Interest Expense (10% x $300,000 x 3/12)	7,500</a:t>
            </a:r>
          </a:p>
          <a:p>
            <a:pPr marL="457200" indent="-457200" algn="l">
              <a:lnSpc>
                <a:spcPct val="125000"/>
              </a:lnSpc>
              <a:tabLst>
                <a:tab pos="5943600" algn="r"/>
                <a:tab pos="7258050" algn="r"/>
              </a:tabLst>
              <a:defRPr/>
            </a:pPr>
            <a:r>
              <a:rPr lang="en-US" sz="1900" dirty="0">
                <a:latin typeface="Arial" charset="0"/>
              </a:rPr>
              <a:t>	Cash		307,500</a:t>
            </a:r>
          </a:p>
        </p:txBody>
      </p:sp>
      <p:sp>
        <p:nvSpPr>
          <p:cNvPr id="81930" name="Rectangle 12"/>
          <p:cNvSpPr>
            <a:spLocks noChangeArrowheads="1"/>
          </p:cNvSpPr>
          <p:nvPr/>
        </p:nvSpPr>
        <p:spPr bwMode="auto">
          <a:xfrm>
            <a:off x="609600" y="5181600"/>
            <a:ext cx="533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tabLst>
                <a:tab pos="5943600" algn="r"/>
                <a:tab pos="7258050" algn="r"/>
              </a:tabLst>
            </a:pPr>
            <a:r>
              <a:rPr lang="en-US" sz="1900">
                <a:latin typeface="Arial" charset="0"/>
              </a:rPr>
              <a:t>c)</a:t>
            </a:r>
          </a:p>
        </p:txBody>
      </p:sp>
      <p:sp>
        <p:nvSpPr>
          <p:cNvPr id="81931" name="Text Box 14"/>
          <p:cNvSpPr txBox="1">
            <a:spLocks noChangeArrowheads="1"/>
          </p:cNvSpPr>
          <p:nvPr/>
        </p:nvSpPr>
        <p:spPr bwMode="auto">
          <a:xfrm>
            <a:off x="3505200" y="6367463"/>
            <a:ext cx="55626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left)">
                                      <p:cBhvr>
                                        <p:cTn id="32" dur="500"/>
                                        <p:tgtEl>
                                          <p:spTgt spid="1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left)">
                                      <p:cBhvr>
                                        <p:cTn id="37" dur="500"/>
                                        <p:tgtEl>
                                          <p:spTgt spid="12">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wipe(left)">
                                      <p:cBhvr>
                                        <p:cTn id="4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2"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609600" y="1981200"/>
            <a:ext cx="76200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300" b="1">
                <a:latin typeface="Arial" charset="0"/>
              </a:rPr>
              <a:t>Sale Without Recourse</a:t>
            </a:r>
          </a:p>
        </p:txBody>
      </p:sp>
      <p:sp>
        <p:nvSpPr>
          <p:cNvPr id="82947" name="Text Box 5"/>
          <p:cNvSpPr txBox="1">
            <a:spLocks noChangeArrowheads="1"/>
          </p:cNvSpPr>
          <p:nvPr/>
        </p:nvSpPr>
        <p:spPr bwMode="auto">
          <a:xfrm>
            <a:off x="609600" y="2538413"/>
            <a:ext cx="7620000" cy="156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Clr>
                <a:srgbClr val="800000"/>
              </a:buClr>
              <a:buSzPct val="80000"/>
              <a:buFont typeface="Wingdings" pitchFamily="2" charset="2"/>
              <a:buChar char="u"/>
            </a:pPr>
            <a:r>
              <a:rPr lang="en-US" sz="2100">
                <a:latin typeface="Arial" charset="0"/>
              </a:rPr>
              <a:t>Purchaser assumes risk of collection. </a:t>
            </a:r>
          </a:p>
          <a:p>
            <a:pPr algn="l">
              <a:lnSpc>
                <a:spcPct val="120000"/>
              </a:lnSpc>
              <a:spcBef>
                <a:spcPts val="1200"/>
              </a:spcBef>
              <a:buClr>
                <a:srgbClr val="800000"/>
              </a:buClr>
              <a:buSzPct val="80000"/>
              <a:buFont typeface="Wingdings" pitchFamily="2" charset="2"/>
              <a:buChar char="u"/>
            </a:pPr>
            <a:r>
              <a:rPr lang="en-US" sz="2100">
                <a:latin typeface="Arial" charset="0"/>
              </a:rPr>
              <a:t>Transfer is outright sale of receivable.</a:t>
            </a:r>
          </a:p>
          <a:p>
            <a:pPr algn="l">
              <a:lnSpc>
                <a:spcPct val="120000"/>
              </a:lnSpc>
              <a:spcBef>
                <a:spcPts val="1200"/>
              </a:spcBef>
              <a:buClr>
                <a:srgbClr val="800000"/>
              </a:buClr>
              <a:buSzPct val="80000"/>
              <a:buFont typeface="Wingdings" pitchFamily="2" charset="2"/>
              <a:buChar char="u"/>
            </a:pPr>
            <a:r>
              <a:rPr lang="en-US" sz="2100">
                <a:latin typeface="Arial" charset="0"/>
              </a:rPr>
              <a:t>Seller records loss on sale.</a:t>
            </a:r>
          </a:p>
        </p:txBody>
      </p:sp>
      <p:sp>
        <p:nvSpPr>
          <p:cNvPr id="82948" name="Text Box 9"/>
          <p:cNvSpPr txBox="1">
            <a:spLocks noChangeArrowheads="1"/>
          </p:cNvSpPr>
          <p:nvPr/>
        </p:nvSpPr>
        <p:spPr bwMode="auto">
          <a:xfrm>
            <a:off x="609600" y="4343400"/>
            <a:ext cx="76200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300" b="1">
                <a:latin typeface="Arial" charset="0"/>
              </a:rPr>
              <a:t>Sale With Recourse</a:t>
            </a:r>
          </a:p>
        </p:txBody>
      </p:sp>
      <p:sp>
        <p:nvSpPr>
          <p:cNvPr id="75782" name="Text Box 10"/>
          <p:cNvSpPr txBox="1">
            <a:spLocks noChangeArrowheads="1"/>
          </p:cNvSpPr>
          <p:nvPr/>
        </p:nvSpPr>
        <p:spPr bwMode="auto">
          <a:xfrm>
            <a:off x="609600" y="4876800"/>
            <a:ext cx="78486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682625" indent="-450850" algn="l">
              <a:lnSpc>
                <a:spcPct val="120000"/>
              </a:lnSpc>
              <a:spcBef>
                <a:spcPts val="1200"/>
              </a:spcBef>
              <a:spcAft>
                <a:spcPts val="0"/>
              </a:spcAft>
              <a:buClr>
                <a:srgbClr val="800000"/>
              </a:buClr>
              <a:buSzPct val="80000"/>
              <a:buFont typeface="Wingdings" pitchFamily="2" charset="2"/>
              <a:buChar char="u"/>
              <a:defRPr sz="2100">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dirty="0" smtClean="0"/>
              <a:t>Seller guarantees payment to purchaser. </a:t>
            </a:r>
          </a:p>
          <a:p>
            <a:pPr>
              <a:defRPr/>
            </a:pPr>
            <a:r>
              <a:rPr lang="en-US" b="1" dirty="0" smtClean="0">
                <a:solidFill>
                  <a:schemeClr val="tx2">
                    <a:lumMod val="75000"/>
                  </a:schemeClr>
                </a:solidFill>
              </a:rPr>
              <a:t>Financial components approach</a:t>
            </a:r>
            <a:r>
              <a:rPr lang="en-US" dirty="0" smtClean="0"/>
              <a:t> used to record transfer.</a:t>
            </a:r>
          </a:p>
        </p:txBody>
      </p:sp>
      <p:sp>
        <p:nvSpPr>
          <p:cNvPr id="82950" name="Text Box 12"/>
          <p:cNvSpPr txBox="1">
            <a:spLocks noChangeArrowheads="1"/>
          </p:cNvSpPr>
          <p:nvPr/>
        </p:nvSpPr>
        <p:spPr bwMode="auto">
          <a:xfrm>
            <a:off x="35052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Explain accounting issues related to disposition of accounts and notes receivable.</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Rectangle 2"/>
          <p:cNvSpPr>
            <a:spLocks noGrp="1" noChangeArrowheads="1"/>
          </p:cNvSpPr>
          <p:nvPr>
            <p:ph type="title"/>
          </p:nvPr>
        </p:nvSpPr>
        <p:spPr>
          <a:xfrm>
            <a:off x="304800" y="381000"/>
            <a:ext cx="86868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i="0" kern="1200" dirty="0" smtClean="0">
                <a:solidFill>
                  <a:schemeClr val="tx2">
                    <a:lumMod val="75000"/>
                  </a:schemeClr>
                </a:solidFill>
                <a:effectLst/>
                <a:latin typeface="+mn-lt"/>
                <a:ea typeface="+mn-ea"/>
                <a:cs typeface="+mn-cs"/>
              </a:rPr>
              <a:t>Disposition of Accounts and Notes Receivable</a:t>
            </a:r>
          </a:p>
        </p:txBody>
      </p:sp>
      <p:sp>
        <p:nvSpPr>
          <p:cNvPr id="82953" name="Rectangle 8"/>
          <p:cNvSpPr>
            <a:spLocks noChangeArrowheads="1"/>
          </p:cNvSpPr>
          <p:nvPr/>
        </p:nvSpPr>
        <p:spPr bwMode="auto">
          <a:xfrm>
            <a:off x="600075" y="1371600"/>
            <a:ext cx="65627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spcBef>
                <a:spcPct val="30000"/>
              </a:spcBef>
              <a:buSzPct val="80000"/>
            </a:pPr>
            <a:r>
              <a:rPr lang="en-US" sz="2700" b="1">
                <a:latin typeface="Arial" charset="0"/>
              </a:rPr>
              <a:t>Sales of Receivables</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60625"/>
            <a:ext cx="73152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Text Box 5"/>
          <p:cNvSpPr txBox="1">
            <a:spLocks noChangeArrowheads="1"/>
          </p:cNvSpPr>
          <p:nvPr/>
        </p:nvSpPr>
        <p:spPr bwMode="auto">
          <a:xfrm>
            <a:off x="609600" y="1368425"/>
            <a:ext cx="8229600"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buSzPct val="80000"/>
            </a:pPr>
            <a:r>
              <a:rPr lang="en-US" sz="2200" b="1">
                <a:latin typeface="Arial" charset="0"/>
              </a:rPr>
              <a:t>Factors </a:t>
            </a:r>
            <a:r>
              <a:rPr lang="en-US" sz="2200">
                <a:latin typeface="Arial" charset="0"/>
              </a:rPr>
              <a:t>are finance companies or banks that buy receivables from businesses for a fee.</a:t>
            </a:r>
          </a:p>
        </p:txBody>
      </p:sp>
      <p:sp>
        <p:nvSpPr>
          <p:cNvPr id="752650" name="Rectangle 10"/>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Sales of Receivables</a:t>
            </a:r>
          </a:p>
        </p:txBody>
      </p:sp>
      <p:sp>
        <p:nvSpPr>
          <p:cNvPr id="83973" name="Text Box 11"/>
          <p:cNvSpPr txBox="1">
            <a:spLocks noChangeArrowheads="1"/>
          </p:cNvSpPr>
          <p:nvPr/>
        </p:nvSpPr>
        <p:spPr bwMode="auto">
          <a:xfrm>
            <a:off x="6781800" y="2144713"/>
            <a:ext cx="1447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7-17</a:t>
            </a:r>
          </a:p>
        </p:txBody>
      </p:sp>
      <p:sp>
        <p:nvSpPr>
          <p:cNvPr id="83974" name="Text Box 14"/>
          <p:cNvSpPr txBox="1">
            <a:spLocks noChangeArrowheads="1"/>
          </p:cNvSpPr>
          <p:nvPr/>
        </p:nvSpPr>
        <p:spPr bwMode="auto">
          <a:xfrm>
            <a:off x="3505200" y="6367463"/>
            <a:ext cx="5562600" cy="338137"/>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4406900"/>
            <a:ext cx="4113213"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11268"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1126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11271"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11273"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4"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6"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Sales of Receivables</a:t>
            </a:r>
          </a:p>
        </p:txBody>
      </p:sp>
      <p:sp>
        <p:nvSpPr>
          <p:cNvPr id="84995" name="Rectangle 9"/>
          <p:cNvSpPr>
            <a:spLocks noChangeArrowheads="1"/>
          </p:cNvSpPr>
          <p:nvPr/>
        </p:nvSpPr>
        <p:spPr bwMode="auto">
          <a:xfrm>
            <a:off x="609600" y="1371600"/>
            <a:ext cx="807720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sz="2000" b="1">
                <a:solidFill>
                  <a:srgbClr val="800000"/>
                </a:solidFill>
                <a:latin typeface="Arial" charset="0"/>
              </a:rPr>
              <a:t>Illustration:</a:t>
            </a:r>
            <a:r>
              <a:rPr lang="en-US" sz="2000">
                <a:latin typeface="Arial" charset="0"/>
              </a:rPr>
              <a:t>  Crest Textiles, Inc. factors $500,000 of accounts receivable with Commercial Factors, Inc., on a </a:t>
            </a:r>
            <a:r>
              <a:rPr lang="en-US" sz="2000" b="1">
                <a:latin typeface="Arial" charset="0"/>
              </a:rPr>
              <a:t>without recourse </a:t>
            </a:r>
            <a:r>
              <a:rPr lang="en-US" sz="2000">
                <a:latin typeface="Arial" charset="0"/>
              </a:rPr>
              <a:t>basis.  Commercial Factors assesses a finance charge of 3 percent of the amount of accounts receivable and retains an amount equal to 5 percent of the accounts receivable (for probable adjustments). Crest Textiles and Commercial Factors make the following journal entries for the receivables transferred without recourse.</a:t>
            </a:r>
          </a:p>
        </p:txBody>
      </p:sp>
      <p:sp>
        <p:nvSpPr>
          <p:cNvPr id="84996" name="Text Box 11"/>
          <p:cNvSpPr txBox="1">
            <a:spLocks noChangeArrowheads="1"/>
          </p:cNvSpPr>
          <p:nvPr/>
        </p:nvSpPr>
        <p:spPr bwMode="auto">
          <a:xfrm>
            <a:off x="7543800" y="41910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7-18</a:t>
            </a:r>
          </a:p>
        </p:txBody>
      </p:sp>
      <p:pic>
        <p:nvPicPr>
          <p:cNvPr id="8499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87630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8" name="Text Box 13"/>
          <p:cNvSpPr txBox="1">
            <a:spLocks noChangeArrowheads="1"/>
          </p:cNvSpPr>
          <p:nvPr/>
        </p:nvSpPr>
        <p:spPr bwMode="auto">
          <a:xfrm>
            <a:off x="3505200" y="6248400"/>
            <a:ext cx="5562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Explain accounting issues related to disposition of accounts and notes receivable.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05200"/>
            <a:ext cx="5670550" cy="14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5181600"/>
            <a:ext cx="56642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Rectangle 4"/>
          <p:cNvSpPr>
            <a:spLocks noChangeArrowheads="1"/>
          </p:cNvSpPr>
          <p:nvPr/>
        </p:nvSpPr>
        <p:spPr bwMode="auto">
          <a:xfrm>
            <a:off x="609600" y="1371600"/>
            <a:ext cx="78486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sz="2000" b="1">
                <a:solidFill>
                  <a:srgbClr val="800000"/>
                </a:solidFill>
                <a:latin typeface="Arial" charset="0"/>
              </a:rPr>
              <a:t>Illustration:</a:t>
            </a:r>
            <a:r>
              <a:rPr lang="en-US" sz="2000">
                <a:latin typeface="Arial" charset="0"/>
              </a:rPr>
              <a:t>  Assume Crest Textiles sold the receivables on a </a:t>
            </a:r>
            <a:r>
              <a:rPr lang="en-US" sz="2000" b="1">
                <a:latin typeface="Arial" charset="0"/>
              </a:rPr>
              <a:t>with recourse</a:t>
            </a:r>
            <a:r>
              <a:rPr lang="en-US" sz="2000">
                <a:latin typeface="Arial" charset="0"/>
              </a:rPr>
              <a:t> basis. Crest Textiles determines that this recourse obligation has a fair value of $6,000. To determine the loss on the sale of the receivables, Crest Textiles computes the net proceeds from the sale as follows.</a:t>
            </a:r>
          </a:p>
        </p:txBody>
      </p:sp>
      <p:sp>
        <p:nvSpPr>
          <p:cNvPr id="834562" name="Rectangle 2"/>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Sales of Receivables</a:t>
            </a:r>
          </a:p>
        </p:txBody>
      </p:sp>
      <p:sp>
        <p:nvSpPr>
          <p:cNvPr id="86022" name="Rectangle 9"/>
          <p:cNvSpPr>
            <a:spLocks noChangeArrowheads="1"/>
          </p:cNvSpPr>
          <p:nvPr/>
        </p:nvSpPr>
        <p:spPr bwMode="auto">
          <a:xfrm>
            <a:off x="762000" y="5181600"/>
            <a:ext cx="17526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b="1">
                <a:solidFill>
                  <a:srgbClr val="800000"/>
                </a:solidFill>
                <a:latin typeface="Arial" charset="0"/>
              </a:rPr>
              <a:t>Illustration 7-20</a:t>
            </a:r>
          </a:p>
          <a:p>
            <a:pPr algn="l"/>
            <a:r>
              <a:rPr lang="en-US" sz="1400">
                <a:latin typeface="Arial" charset="0"/>
              </a:rPr>
              <a:t>Loss on Sale Computation</a:t>
            </a:r>
          </a:p>
        </p:txBody>
      </p:sp>
      <p:sp>
        <p:nvSpPr>
          <p:cNvPr id="86023" name="Rectangle 10"/>
          <p:cNvSpPr>
            <a:spLocks noChangeArrowheads="1"/>
          </p:cNvSpPr>
          <p:nvPr/>
        </p:nvSpPr>
        <p:spPr bwMode="auto">
          <a:xfrm>
            <a:off x="685800" y="3581400"/>
            <a:ext cx="1828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400" b="1">
                <a:solidFill>
                  <a:srgbClr val="800000"/>
                </a:solidFill>
                <a:latin typeface="Arial" charset="0"/>
              </a:rPr>
              <a:t>Illustration 7-19</a:t>
            </a:r>
          </a:p>
          <a:p>
            <a:pPr algn="l"/>
            <a:r>
              <a:rPr lang="en-US" sz="1400">
                <a:latin typeface="Arial" charset="0"/>
              </a:rPr>
              <a:t>Net Proceeds</a:t>
            </a:r>
          </a:p>
          <a:p>
            <a:pPr algn="l"/>
            <a:r>
              <a:rPr lang="en-US" sz="1400">
                <a:latin typeface="Arial" charset="0"/>
              </a:rPr>
              <a:t>Computation</a:t>
            </a:r>
          </a:p>
        </p:txBody>
      </p:sp>
      <p:sp>
        <p:nvSpPr>
          <p:cNvPr id="86024" name="Oval 11"/>
          <p:cNvSpPr>
            <a:spLocks noChangeArrowheads="1"/>
          </p:cNvSpPr>
          <p:nvPr/>
        </p:nvSpPr>
        <p:spPr bwMode="auto">
          <a:xfrm>
            <a:off x="7924800" y="44196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Oval 12"/>
          <p:cNvSpPr>
            <a:spLocks noChangeArrowheads="1"/>
          </p:cNvSpPr>
          <p:nvPr/>
        </p:nvSpPr>
        <p:spPr bwMode="auto">
          <a:xfrm>
            <a:off x="7620000" y="5486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6026" name="AutoShape 13"/>
          <p:cNvCxnSpPr>
            <a:cxnSpLocks noChangeShapeType="1"/>
          </p:cNvCxnSpPr>
          <p:nvPr/>
        </p:nvCxnSpPr>
        <p:spPr bwMode="auto">
          <a:xfrm rot="5400000">
            <a:off x="7170737" y="5173663"/>
            <a:ext cx="822325" cy="228600"/>
          </a:xfrm>
          <a:prstGeom prst="bentConnector3">
            <a:avLst>
              <a:gd name="adj1" fmla="val 99787"/>
            </a:avLst>
          </a:prstGeom>
          <a:noFill/>
          <a:ln w="28575"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027" name="Text Box 14"/>
          <p:cNvSpPr txBox="1">
            <a:spLocks noChangeArrowheads="1"/>
          </p:cNvSpPr>
          <p:nvPr/>
        </p:nvSpPr>
        <p:spPr bwMode="auto">
          <a:xfrm>
            <a:off x="8077200" y="6445250"/>
            <a:ext cx="990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09600" y="1371600"/>
            <a:ext cx="7848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sz="2000" b="1">
                <a:solidFill>
                  <a:srgbClr val="800000"/>
                </a:solidFill>
                <a:latin typeface="Arial" charset="0"/>
              </a:rPr>
              <a:t>Illustration:</a:t>
            </a:r>
            <a:r>
              <a:rPr lang="en-US" sz="2000">
                <a:latin typeface="Arial" charset="0"/>
              </a:rPr>
              <a:t>  Prepare the journal entries for both Crest Textiles and Commercial Factors for the receivables sold </a:t>
            </a:r>
            <a:r>
              <a:rPr lang="en-US" sz="2000" b="1">
                <a:latin typeface="Arial" charset="0"/>
              </a:rPr>
              <a:t>with recourse</a:t>
            </a:r>
            <a:r>
              <a:rPr lang="en-US" sz="2000">
                <a:latin typeface="Arial" charset="0"/>
              </a:rPr>
              <a:t>.</a:t>
            </a:r>
          </a:p>
        </p:txBody>
      </p:sp>
      <p:sp>
        <p:nvSpPr>
          <p:cNvPr id="836613" name="Rectangle 5"/>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Sales of Receivables</a:t>
            </a:r>
          </a:p>
        </p:txBody>
      </p:sp>
      <p:sp>
        <p:nvSpPr>
          <p:cNvPr id="87044" name="Oval 9"/>
          <p:cNvSpPr>
            <a:spLocks noChangeArrowheads="1"/>
          </p:cNvSpPr>
          <p:nvPr/>
        </p:nvSpPr>
        <p:spPr bwMode="auto">
          <a:xfrm>
            <a:off x="7924800" y="44196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5" name="Oval 10"/>
          <p:cNvSpPr>
            <a:spLocks noChangeArrowheads="1"/>
          </p:cNvSpPr>
          <p:nvPr/>
        </p:nvSpPr>
        <p:spPr bwMode="auto">
          <a:xfrm>
            <a:off x="7620000" y="54864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623" name="Rectangle 15"/>
          <p:cNvSpPr>
            <a:spLocks noChangeArrowheads="1"/>
          </p:cNvSpPr>
          <p:nvPr/>
        </p:nvSpPr>
        <p:spPr bwMode="auto">
          <a:xfrm>
            <a:off x="2133600" y="2514600"/>
            <a:ext cx="6629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0000"/>
              </a:lnSpc>
              <a:tabLst>
                <a:tab pos="5029200" algn="r"/>
                <a:tab pos="6286500" algn="r"/>
              </a:tabLst>
            </a:pPr>
            <a:r>
              <a:rPr lang="en-US" sz="2000">
                <a:latin typeface="Arial" charset="0"/>
              </a:rPr>
              <a:t>Cash 	460,000 </a:t>
            </a:r>
          </a:p>
          <a:p>
            <a:pPr marL="457200" indent="-457200" algn="l">
              <a:lnSpc>
                <a:spcPct val="120000"/>
              </a:lnSpc>
              <a:tabLst>
                <a:tab pos="5029200" algn="r"/>
                <a:tab pos="6286500" algn="r"/>
              </a:tabLst>
            </a:pPr>
            <a:r>
              <a:rPr lang="en-US" sz="2000">
                <a:latin typeface="Arial" charset="0"/>
              </a:rPr>
              <a:t>Due from Factor 	25,000 </a:t>
            </a:r>
          </a:p>
          <a:p>
            <a:pPr marL="457200" indent="-457200" algn="l">
              <a:lnSpc>
                <a:spcPct val="120000"/>
              </a:lnSpc>
              <a:tabLst>
                <a:tab pos="5029200" algn="r"/>
                <a:tab pos="6286500" algn="r"/>
              </a:tabLst>
            </a:pPr>
            <a:r>
              <a:rPr lang="en-US" sz="2000">
                <a:latin typeface="Arial" charset="0"/>
              </a:rPr>
              <a:t>Loss on Sale of Receivables 	21,000 </a:t>
            </a:r>
          </a:p>
          <a:p>
            <a:pPr marL="457200" indent="-457200" algn="l">
              <a:lnSpc>
                <a:spcPct val="120000"/>
              </a:lnSpc>
              <a:tabLst>
                <a:tab pos="5029200" algn="r"/>
                <a:tab pos="6286500" algn="r"/>
              </a:tabLst>
            </a:pPr>
            <a:r>
              <a:rPr lang="en-US" sz="2000">
                <a:latin typeface="Arial" charset="0"/>
              </a:rPr>
              <a:t>	Accounts (Notes) Receivable 		500,000</a:t>
            </a:r>
          </a:p>
          <a:p>
            <a:pPr marL="457200" indent="-457200" algn="l">
              <a:lnSpc>
                <a:spcPct val="120000"/>
              </a:lnSpc>
              <a:tabLst>
                <a:tab pos="5029200" algn="r"/>
                <a:tab pos="6286500" algn="r"/>
              </a:tabLst>
            </a:pPr>
            <a:r>
              <a:rPr lang="en-US" sz="2000">
                <a:latin typeface="Arial" charset="0"/>
              </a:rPr>
              <a:t>	Recourse Liability 		6,000</a:t>
            </a:r>
          </a:p>
        </p:txBody>
      </p:sp>
      <p:sp>
        <p:nvSpPr>
          <p:cNvPr id="836625" name="Rectangle 17"/>
          <p:cNvSpPr>
            <a:spLocks noChangeArrowheads="1"/>
          </p:cNvSpPr>
          <p:nvPr/>
        </p:nvSpPr>
        <p:spPr bwMode="auto">
          <a:xfrm>
            <a:off x="2133600" y="4724400"/>
            <a:ext cx="6553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0000"/>
              </a:lnSpc>
              <a:tabLst>
                <a:tab pos="5029200" algn="r"/>
                <a:tab pos="6286500" algn="r"/>
              </a:tabLst>
            </a:pPr>
            <a:r>
              <a:rPr lang="en-US" sz="2000">
                <a:latin typeface="Arial" charset="0"/>
              </a:rPr>
              <a:t>Accounts Receivable 	500,000</a:t>
            </a:r>
          </a:p>
          <a:p>
            <a:pPr marL="457200" indent="-457200" algn="l">
              <a:lnSpc>
                <a:spcPct val="120000"/>
              </a:lnSpc>
              <a:tabLst>
                <a:tab pos="5029200" algn="r"/>
                <a:tab pos="6286500" algn="r"/>
              </a:tabLst>
            </a:pPr>
            <a:r>
              <a:rPr lang="en-US" sz="2000">
                <a:latin typeface="Arial" charset="0"/>
              </a:rPr>
              <a:t>	Due to Customer (Crest Textiles) 		25,000</a:t>
            </a:r>
          </a:p>
          <a:p>
            <a:pPr marL="457200" indent="-457200" algn="l">
              <a:lnSpc>
                <a:spcPct val="120000"/>
              </a:lnSpc>
              <a:tabLst>
                <a:tab pos="5029200" algn="r"/>
                <a:tab pos="6286500" algn="r"/>
              </a:tabLst>
            </a:pPr>
            <a:r>
              <a:rPr lang="en-US" sz="2000">
                <a:latin typeface="Arial" charset="0"/>
              </a:rPr>
              <a:t>	Interest Revenue 		15,000</a:t>
            </a:r>
          </a:p>
          <a:p>
            <a:pPr marL="457200" indent="-457200" algn="l">
              <a:lnSpc>
                <a:spcPct val="120000"/>
              </a:lnSpc>
              <a:tabLst>
                <a:tab pos="5029200" algn="r"/>
                <a:tab pos="6286500" algn="r"/>
              </a:tabLst>
            </a:pPr>
            <a:r>
              <a:rPr lang="en-US" sz="2000">
                <a:latin typeface="Arial" charset="0"/>
              </a:rPr>
              <a:t>	Cash 		460,000</a:t>
            </a:r>
          </a:p>
        </p:txBody>
      </p:sp>
      <p:sp>
        <p:nvSpPr>
          <p:cNvPr id="87048" name="Rectangle 19"/>
          <p:cNvSpPr>
            <a:spLocks noChangeArrowheads="1"/>
          </p:cNvSpPr>
          <p:nvPr/>
        </p:nvSpPr>
        <p:spPr bwMode="auto">
          <a:xfrm>
            <a:off x="152400" y="47244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5600700" algn="r"/>
                <a:tab pos="7086600" algn="r"/>
              </a:tabLst>
            </a:pPr>
            <a:r>
              <a:rPr lang="en-US" sz="2000" b="1">
                <a:latin typeface="Arial" charset="0"/>
              </a:rPr>
              <a:t>Commercial Factors, Inc.</a:t>
            </a:r>
          </a:p>
        </p:txBody>
      </p:sp>
      <p:sp>
        <p:nvSpPr>
          <p:cNvPr id="87049" name="Rectangle 20"/>
          <p:cNvSpPr>
            <a:spLocks noChangeArrowheads="1"/>
          </p:cNvSpPr>
          <p:nvPr/>
        </p:nvSpPr>
        <p:spPr bwMode="auto">
          <a:xfrm>
            <a:off x="152400" y="25146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tabLst>
                <a:tab pos="5600700" algn="r"/>
                <a:tab pos="7086600" algn="r"/>
              </a:tabLst>
            </a:pPr>
            <a:r>
              <a:rPr lang="en-US" sz="2000" b="1">
                <a:latin typeface="Arial" charset="0"/>
              </a:rPr>
              <a:t>Crest Textiles, Inc.</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7051" name="Text Box 14"/>
          <p:cNvSpPr txBox="1">
            <a:spLocks noChangeArrowheads="1"/>
          </p:cNvSpPr>
          <p:nvPr/>
        </p:nvSpPr>
        <p:spPr bwMode="auto">
          <a:xfrm>
            <a:off x="8077200" y="6445250"/>
            <a:ext cx="990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6623">
                                            <p:txEl>
                                              <p:pRg st="0" end="0"/>
                                            </p:txEl>
                                          </p:spTgt>
                                        </p:tgtEl>
                                        <p:attrNameLst>
                                          <p:attrName>style.visibility</p:attrName>
                                        </p:attrNameLst>
                                      </p:cBhvr>
                                      <p:to>
                                        <p:strVal val="visible"/>
                                      </p:to>
                                    </p:set>
                                    <p:animEffect transition="in" filter="wipe(left)">
                                      <p:cBhvr>
                                        <p:cTn id="7" dur="500"/>
                                        <p:tgtEl>
                                          <p:spTgt spid="8366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6623">
                                            <p:txEl>
                                              <p:pRg st="1" end="1"/>
                                            </p:txEl>
                                          </p:spTgt>
                                        </p:tgtEl>
                                        <p:attrNameLst>
                                          <p:attrName>style.visibility</p:attrName>
                                        </p:attrNameLst>
                                      </p:cBhvr>
                                      <p:to>
                                        <p:strVal val="visible"/>
                                      </p:to>
                                    </p:set>
                                    <p:animEffect transition="in" filter="wipe(left)">
                                      <p:cBhvr>
                                        <p:cTn id="12" dur="500"/>
                                        <p:tgtEl>
                                          <p:spTgt spid="8366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6623">
                                            <p:txEl>
                                              <p:pRg st="2" end="2"/>
                                            </p:txEl>
                                          </p:spTgt>
                                        </p:tgtEl>
                                        <p:attrNameLst>
                                          <p:attrName>style.visibility</p:attrName>
                                        </p:attrNameLst>
                                      </p:cBhvr>
                                      <p:to>
                                        <p:strVal val="visible"/>
                                      </p:to>
                                    </p:set>
                                    <p:animEffect transition="in" filter="wipe(left)">
                                      <p:cBhvr>
                                        <p:cTn id="17" dur="500"/>
                                        <p:tgtEl>
                                          <p:spTgt spid="8366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6623">
                                            <p:txEl>
                                              <p:pRg st="3" end="3"/>
                                            </p:txEl>
                                          </p:spTgt>
                                        </p:tgtEl>
                                        <p:attrNameLst>
                                          <p:attrName>style.visibility</p:attrName>
                                        </p:attrNameLst>
                                      </p:cBhvr>
                                      <p:to>
                                        <p:strVal val="visible"/>
                                      </p:to>
                                    </p:set>
                                    <p:animEffect transition="in" filter="wipe(left)">
                                      <p:cBhvr>
                                        <p:cTn id="22" dur="500"/>
                                        <p:tgtEl>
                                          <p:spTgt spid="8366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6623">
                                            <p:txEl>
                                              <p:pRg st="4" end="4"/>
                                            </p:txEl>
                                          </p:spTgt>
                                        </p:tgtEl>
                                        <p:attrNameLst>
                                          <p:attrName>style.visibility</p:attrName>
                                        </p:attrNameLst>
                                      </p:cBhvr>
                                      <p:to>
                                        <p:strVal val="visible"/>
                                      </p:to>
                                    </p:set>
                                    <p:animEffect transition="in" filter="wipe(left)">
                                      <p:cBhvr>
                                        <p:cTn id="27" dur="500"/>
                                        <p:tgtEl>
                                          <p:spTgt spid="8366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6625">
                                            <p:txEl>
                                              <p:pRg st="0" end="0"/>
                                            </p:txEl>
                                          </p:spTgt>
                                        </p:tgtEl>
                                        <p:attrNameLst>
                                          <p:attrName>style.visibility</p:attrName>
                                        </p:attrNameLst>
                                      </p:cBhvr>
                                      <p:to>
                                        <p:strVal val="visible"/>
                                      </p:to>
                                    </p:set>
                                    <p:animEffect transition="in" filter="wipe(left)">
                                      <p:cBhvr>
                                        <p:cTn id="32" dur="500"/>
                                        <p:tgtEl>
                                          <p:spTgt spid="83662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36625">
                                            <p:txEl>
                                              <p:pRg st="1" end="1"/>
                                            </p:txEl>
                                          </p:spTgt>
                                        </p:tgtEl>
                                        <p:attrNameLst>
                                          <p:attrName>style.visibility</p:attrName>
                                        </p:attrNameLst>
                                      </p:cBhvr>
                                      <p:to>
                                        <p:strVal val="visible"/>
                                      </p:to>
                                    </p:set>
                                    <p:animEffect transition="in" filter="wipe(left)">
                                      <p:cBhvr>
                                        <p:cTn id="37" dur="500"/>
                                        <p:tgtEl>
                                          <p:spTgt spid="836625">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6625">
                                            <p:txEl>
                                              <p:pRg st="2" end="2"/>
                                            </p:txEl>
                                          </p:spTgt>
                                        </p:tgtEl>
                                        <p:attrNameLst>
                                          <p:attrName>style.visibility</p:attrName>
                                        </p:attrNameLst>
                                      </p:cBhvr>
                                      <p:to>
                                        <p:strVal val="visible"/>
                                      </p:to>
                                    </p:set>
                                    <p:animEffect transition="in" filter="wipe(left)">
                                      <p:cBhvr>
                                        <p:cTn id="42" dur="500"/>
                                        <p:tgtEl>
                                          <p:spTgt spid="836625">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36625">
                                            <p:txEl>
                                              <p:pRg st="3" end="3"/>
                                            </p:txEl>
                                          </p:spTgt>
                                        </p:tgtEl>
                                        <p:attrNameLst>
                                          <p:attrName>style.visibility</p:attrName>
                                        </p:attrNameLst>
                                      </p:cBhvr>
                                      <p:to>
                                        <p:strVal val="visible"/>
                                      </p:to>
                                    </p:set>
                                    <p:animEffect transition="in" filter="wipe(left)">
                                      <p:cBhvr>
                                        <p:cTn id="47" dur="500"/>
                                        <p:tgtEl>
                                          <p:spTgt spid="8366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23" grpId="0" build="p"/>
      <p:bldP spid="83662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57200" y="1371600"/>
            <a:ext cx="2895600" cy="357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spcBef>
                <a:spcPct val="40000"/>
              </a:spcBef>
              <a:buSzPct val="80000"/>
            </a:pPr>
            <a:r>
              <a:rPr lang="en-US" sz="2200">
                <a:latin typeface="Arial" charset="0"/>
              </a:rPr>
              <a:t>The </a:t>
            </a:r>
            <a:r>
              <a:rPr lang="en-US" sz="2200" b="1">
                <a:latin typeface="Arial" charset="0"/>
              </a:rPr>
              <a:t>FASB</a:t>
            </a:r>
            <a:r>
              <a:rPr lang="en-US" sz="2200">
                <a:latin typeface="Arial" charset="0"/>
              </a:rPr>
              <a:t> concluded that a sale occurs only if the seller surrenders control of the receivables to the buyer. </a:t>
            </a:r>
          </a:p>
          <a:p>
            <a:pPr algn="l">
              <a:lnSpc>
                <a:spcPct val="125000"/>
              </a:lnSpc>
              <a:spcBef>
                <a:spcPct val="40000"/>
              </a:spcBef>
              <a:buSzPct val="80000"/>
            </a:pPr>
            <a:r>
              <a:rPr lang="en-US" sz="2200" b="1">
                <a:latin typeface="Arial" charset="0"/>
              </a:rPr>
              <a:t>Three conditions </a:t>
            </a:r>
            <a:r>
              <a:rPr lang="en-US" sz="2200">
                <a:latin typeface="Arial" charset="0"/>
              </a:rPr>
              <a:t>must be met.</a:t>
            </a:r>
          </a:p>
        </p:txBody>
      </p:sp>
      <p:sp>
        <p:nvSpPr>
          <p:cNvPr id="755717" name="Rectangle 5"/>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Secured Borrowing versus Sale</a:t>
            </a:r>
          </a:p>
        </p:txBody>
      </p:sp>
      <p:sp>
        <p:nvSpPr>
          <p:cNvPr id="88068" name="Text Box 7"/>
          <p:cNvSpPr txBox="1">
            <a:spLocks noChangeArrowheads="1"/>
          </p:cNvSpPr>
          <p:nvPr/>
        </p:nvSpPr>
        <p:spPr bwMode="auto">
          <a:xfrm>
            <a:off x="7315200" y="1295400"/>
            <a:ext cx="15240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200" b="1">
                <a:solidFill>
                  <a:srgbClr val="800000"/>
                </a:solidFill>
                <a:latin typeface="Arial" charset="0"/>
              </a:rPr>
              <a:t>Illustration 7-22</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880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1630363"/>
            <a:ext cx="5400675"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1" name="Text Box 14"/>
          <p:cNvSpPr txBox="1">
            <a:spLocks noChangeArrowheads="1"/>
          </p:cNvSpPr>
          <p:nvPr/>
        </p:nvSpPr>
        <p:spPr bwMode="auto">
          <a:xfrm>
            <a:off x="8077200" y="6445250"/>
            <a:ext cx="990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8	</a:t>
            </a:r>
          </a:p>
        </p:txBody>
      </p:sp>
      <p:pic>
        <p:nvPicPr>
          <p:cNvPr id="8807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5176838"/>
            <a:ext cx="208280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9788" y="5486400"/>
            <a:ext cx="4113212" cy="609600"/>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recognition and valuation of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the fair value option.</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Explain accounting issues related to disposition of accounts and notes receivable.</a:t>
            </a:r>
          </a:p>
          <a:p>
            <a:pPr marL="342900" indent="-342900" algn="l">
              <a:lnSpc>
                <a:spcPct val="115000"/>
              </a:lnSpc>
              <a:spcBef>
                <a:spcPct val="45000"/>
              </a:spcBef>
              <a:buClr>
                <a:srgbClr val="A50021"/>
              </a:buClr>
              <a:buSzPct val="100000"/>
              <a:buFont typeface="+mj-lt"/>
              <a:buAutoNum type="arabicPeriod" startAt="6"/>
              <a:defRPr/>
            </a:pPr>
            <a:r>
              <a:rPr lang="en-US" sz="1400" b="1" dirty="0">
                <a:solidFill>
                  <a:schemeClr val="bg2"/>
                </a:solidFill>
                <a:latin typeface="+mn-lt"/>
              </a:rPr>
              <a:t>Describe how to report and analyze receivables.</a:t>
            </a:r>
          </a:p>
        </p:txBody>
      </p:sp>
      <p:sp>
        <p:nvSpPr>
          <p:cNvPr id="89092" name="Rectangle 19"/>
          <p:cNvSpPr>
            <a:spLocks noChangeArrowheads="1"/>
          </p:cNvSpPr>
          <p:nvPr/>
        </p:nvSpPr>
        <p:spPr bwMode="auto">
          <a:xfrm>
            <a:off x="457200" y="31242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b="1" i="1">
                <a:solidFill>
                  <a:schemeClr val="bg2"/>
                </a:solidFill>
                <a:latin typeface="Arial" charset="0"/>
              </a:rPr>
              <a:t>After studying this chapter, you should be able to:</a:t>
            </a:r>
          </a:p>
        </p:txBody>
      </p:sp>
      <p:pic>
        <p:nvPicPr>
          <p:cNvPr id="8909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4"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1">
                <a:solidFill>
                  <a:schemeClr val="bg1"/>
                </a:solidFill>
                <a:latin typeface="Arial" charset="0"/>
              </a:rPr>
              <a:t>Cash and Receivables</a:t>
            </a:r>
          </a:p>
        </p:txBody>
      </p:sp>
      <p:pic>
        <p:nvPicPr>
          <p:cNvPr id="8909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6"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0700" b="1">
                <a:solidFill>
                  <a:srgbClr val="5F5F5F"/>
                </a:solidFill>
                <a:latin typeface="Arial" charset="0"/>
              </a:rPr>
              <a:t>7</a:t>
            </a:r>
          </a:p>
        </p:txBody>
      </p:sp>
      <p:pic>
        <p:nvPicPr>
          <p:cNvPr id="8909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8" name="Rectangle 15"/>
          <p:cNvSpPr txBox="1">
            <a:spLocks noChangeArrowheads="1"/>
          </p:cNvSpPr>
          <p:nvPr/>
        </p:nvSpPr>
        <p:spPr bwMode="auto">
          <a:xfrm>
            <a:off x="381000" y="24384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sz="2400" b="1">
                <a:solidFill>
                  <a:schemeClr val="bg1"/>
                </a:solidFill>
                <a:latin typeface="Arial" charset="0"/>
              </a:rPr>
              <a:t>LEARNING OBJECTIVES</a:t>
            </a:r>
          </a:p>
        </p:txBody>
      </p:sp>
      <p:sp>
        <p:nvSpPr>
          <p:cNvPr id="3074" name="Rectangle 2"/>
          <p:cNvSpPr>
            <a:spLocks noGrp="1" noChangeArrowheads="1"/>
          </p:cNvSpPr>
          <p:nvPr>
            <p:ph type="body" idx="1"/>
          </p:nvPr>
        </p:nvSpPr>
        <p:spPr>
          <a:xfrm>
            <a:off x="457200" y="35052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Identify </a:t>
            </a:r>
            <a:r>
              <a:rPr lang="en-US" sz="1400" kern="1200" dirty="0">
                <a:effectLst/>
              </a:rPr>
              <a:t>items considered </a:t>
            </a:r>
            <a:r>
              <a:rPr lang="en-US" sz="1400" kern="1200" dirty="0" smtClean="0">
                <a:effectLst/>
              </a:rPr>
              <a:t>cash.</a:t>
            </a:r>
          </a:p>
          <a:p>
            <a:pPr>
              <a:lnSpc>
                <a:spcPct val="115000"/>
              </a:lnSpc>
              <a:spcBef>
                <a:spcPct val="45000"/>
              </a:spcBef>
              <a:buClr>
                <a:srgbClr val="A50021"/>
              </a:buClr>
              <a:buSzPct val="100000"/>
              <a:buFont typeface="+mj-lt"/>
              <a:buAutoNum type="arabicPeriod"/>
              <a:defRPr/>
            </a:pPr>
            <a:r>
              <a:rPr lang="en-US" sz="1400" kern="1200" dirty="0" smtClean="0">
                <a:effectLst/>
              </a:rPr>
              <a:t>Indicate </a:t>
            </a:r>
            <a:r>
              <a:rPr lang="en-US" sz="1400" kern="1200" dirty="0">
                <a:effectLst/>
              </a:rPr>
              <a:t>how to report cash and related </a:t>
            </a:r>
            <a:r>
              <a:rPr lang="en-US" sz="1400" kern="1200" dirty="0" smtClean="0">
                <a:effectLst/>
              </a:rPr>
              <a:t>items.</a:t>
            </a:r>
          </a:p>
          <a:p>
            <a:pPr>
              <a:lnSpc>
                <a:spcPct val="115000"/>
              </a:lnSpc>
              <a:spcBef>
                <a:spcPct val="45000"/>
              </a:spcBef>
              <a:buClr>
                <a:srgbClr val="A50021"/>
              </a:buClr>
              <a:buSzPct val="100000"/>
              <a:buFont typeface="+mj-lt"/>
              <a:buAutoNum type="arabicPeriod"/>
              <a:defRPr/>
            </a:pPr>
            <a:r>
              <a:rPr lang="en-US" sz="1400" kern="1200" dirty="0" smtClean="0">
                <a:effectLst/>
              </a:rPr>
              <a:t>Define </a:t>
            </a:r>
            <a:r>
              <a:rPr lang="en-US" sz="1400" kern="1200" dirty="0">
                <a:effectLst/>
              </a:rPr>
              <a:t>receivables and identify the different types of </a:t>
            </a:r>
            <a:r>
              <a:rPr lang="en-US" sz="1400" kern="1200" dirty="0" smtClean="0">
                <a:effectLst/>
              </a:rPr>
              <a:t>receivables.</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recognition of accounts </a:t>
            </a:r>
            <a:r>
              <a:rPr lang="en-US" sz="1400" kern="1200" dirty="0" smtClean="0">
                <a:effectLst/>
              </a:rPr>
              <a:t>receivable.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accounting issues related to valuation of accounts receivable.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609600" y="1981200"/>
            <a:ext cx="7924800" cy="419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4508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900"/>
              </a:spcBef>
              <a:buClr>
                <a:srgbClr val="800000"/>
              </a:buClr>
              <a:buFontTx/>
              <a:buAutoNum type="arabicPeriod"/>
            </a:pPr>
            <a:r>
              <a:rPr lang="en-US" sz="1900">
                <a:latin typeface="Arial" charset="0"/>
              </a:rPr>
              <a:t>Segregate the different types of receivables that a company possesses, if material.</a:t>
            </a:r>
          </a:p>
          <a:p>
            <a:pPr algn="l">
              <a:lnSpc>
                <a:spcPct val="120000"/>
              </a:lnSpc>
              <a:spcBef>
                <a:spcPts val="900"/>
              </a:spcBef>
              <a:buClr>
                <a:srgbClr val="800000"/>
              </a:buClr>
              <a:buFontTx/>
              <a:buAutoNum type="arabicPeriod"/>
            </a:pPr>
            <a:r>
              <a:rPr lang="en-US" sz="1900">
                <a:latin typeface="Arial" charset="0"/>
              </a:rPr>
              <a:t>Appropriately offset the valuation accounts against the proper receivable accounts.</a:t>
            </a:r>
          </a:p>
          <a:p>
            <a:pPr algn="l">
              <a:lnSpc>
                <a:spcPct val="120000"/>
              </a:lnSpc>
              <a:spcBef>
                <a:spcPts val="900"/>
              </a:spcBef>
              <a:buClr>
                <a:srgbClr val="800000"/>
              </a:buClr>
              <a:buFontTx/>
              <a:buAutoNum type="arabicPeriod"/>
            </a:pPr>
            <a:r>
              <a:rPr lang="en-US" sz="1900">
                <a:latin typeface="Arial" charset="0"/>
              </a:rPr>
              <a:t>Determine that receivables classified in the current assets section will be converted into cash within the year or the operating cycle, whichever is longer.</a:t>
            </a:r>
          </a:p>
          <a:p>
            <a:pPr algn="l">
              <a:lnSpc>
                <a:spcPct val="120000"/>
              </a:lnSpc>
              <a:spcBef>
                <a:spcPts val="900"/>
              </a:spcBef>
              <a:buClr>
                <a:srgbClr val="800000"/>
              </a:buClr>
              <a:buFontTx/>
              <a:buAutoNum type="arabicPeriod"/>
            </a:pPr>
            <a:r>
              <a:rPr lang="en-US" sz="1900">
                <a:latin typeface="Arial" charset="0"/>
              </a:rPr>
              <a:t>Disclose any loss contingencies that exist on the receivables.</a:t>
            </a:r>
          </a:p>
          <a:p>
            <a:pPr algn="l">
              <a:lnSpc>
                <a:spcPct val="120000"/>
              </a:lnSpc>
              <a:spcBef>
                <a:spcPts val="900"/>
              </a:spcBef>
              <a:buClr>
                <a:srgbClr val="800000"/>
              </a:buClr>
              <a:buFontTx/>
              <a:buAutoNum type="arabicPeriod"/>
            </a:pPr>
            <a:r>
              <a:rPr lang="en-US" sz="1900">
                <a:latin typeface="Arial" charset="0"/>
              </a:rPr>
              <a:t>Disclose any receivables designated or pledged as collateral.</a:t>
            </a:r>
          </a:p>
          <a:p>
            <a:pPr algn="l">
              <a:lnSpc>
                <a:spcPct val="120000"/>
              </a:lnSpc>
              <a:spcBef>
                <a:spcPts val="900"/>
              </a:spcBef>
              <a:buClr>
                <a:srgbClr val="800000"/>
              </a:buClr>
              <a:buFontTx/>
              <a:buAutoNum type="arabicPeriod"/>
            </a:pPr>
            <a:r>
              <a:rPr lang="en-US" sz="1900">
                <a:latin typeface="Arial" charset="0"/>
              </a:rPr>
              <a:t>Disclose the nature </a:t>
            </a:r>
            <a:r>
              <a:rPr lang="en-US" sz="2000">
                <a:latin typeface="Arial" charset="0"/>
              </a:rPr>
              <a:t>of credit risk inherent in the receivables.</a:t>
            </a:r>
          </a:p>
        </p:txBody>
      </p:sp>
      <p:sp>
        <p:nvSpPr>
          <p:cNvPr id="757765" name="Rectangle 5"/>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Presentation and Analysis</a:t>
            </a:r>
          </a:p>
        </p:txBody>
      </p:sp>
      <p:sp>
        <p:nvSpPr>
          <p:cNvPr id="90116" name="Text Box 8"/>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9  Describe how to report and analyze receivables.</a:t>
            </a:r>
          </a:p>
        </p:txBody>
      </p:sp>
      <p:sp>
        <p:nvSpPr>
          <p:cNvPr id="90117" name="Rectangle 9"/>
          <p:cNvSpPr>
            <a:spLocks noChangeArrowheads="1"/>
          </p:cNvSpPr>
          <p:nvPr/>
        </p:nvSpPr>
        <p:spPr bwMode="auto">
          <a:xfrm>
            <a:off x="600075" y="1371600"/>
            <a:ext cx="656272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spcBef>
                <a:spcPct val="30000"/>
              </a:spcBef>
              <a:buSzPct val="80000"/>
            </a:pPr>
            <a:r>
              <a:rPr lang="en-US" sz="2700" b="1">
                <a:latin typeface="Arial" charset="0"/>
              </a:rPr>
              <a:t>Presentation of Receivables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09600" y="1371600"/>
            <a:ext cx="76200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sz="2700" b="1">
                <a:latin typeface="Arial" charset="0"/>
              </a:rPr>
              <a:t>Analysis of Receivables</a:t>
            </a:r>
          </a:p>
        </p:txBody>
      </p:sp>
      <p:sp>
        <p:nvSpPr>
          <p:cNvPr id="759812" name="Rectangle 4"/>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Presentation and Analysis</a:t>
            </a:r>
          </a:p>
        </p:txBody>
      </p:sp>
      <p:sp>
        <p:nvSpPr>
          <p:cNvPr id="81924" name="Text Box 8"/>
          <p:cNvSpPr txBox="1">
            <a:spLocks noChangeArrowheads="1"/>
          </p:cNvSpPr>
          <p:nvPr/>
        </p:nvSpPr>
        <p:spPr bwMode="auto">
          <a:xfrm>
            <a:off x="609600" y="1974850"/>
            <a:ext cx="7620000" cy="198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spcAft>
                <a:spcPts val="0"/>
              </a:spcAft>
              <a:buSzPct val="80000"/>
              <a:defRPr/>
            </a:pPr>
            <a:r>
              <a:rPr lang="en-US" sz="2300" b="1" dirty="0" smtClean="0">
                <a:solidFill>
                  <a:schemeClr val="tx2">
                    <a:lumMod val="75000"/>
                  </a:schemeClr>
                </a:solidFill>
                <a:latin typeface="Arial" charset="0"/>
              </a:rPr>
              <a:t>Accounts Receivable Turnover Ratio:</a:t>
            </a:r>
          </a:p>
          <a:p>
            <a:pPr lvl="1" algn="l">
              <a:lnSpc>
                <a:spcPct val="120000"/>
              </a:lnSpc>
              <a:spcBef>
                <a:spcPts val="1200"/>
              </a:spcBef>
              <a:spcAft>
                <a:spcPts val="0"/>
              </a:spcAft>
              <a:buClr>
                <a:srgbClr val="800000"/>
              </a:buClr>
              <a:buSzPct val="80000"/>
              <a:buFont typeface="Wingdings" pitchFamily="2" charset="2"/>
              <a:buChar char="u"/>
              <a:defRPr/>
            </a:pPr>
            <a:r>
              <a:rPr lang="en-US" sz="2100" dirty="0" smtClean="0">
                <a:solidFill>
                  <a:srgbClr val="000000"/>
                </a:solidFill>
                <a:latin typeface="Arial" charset="0"/>
              </a:rPr>
              <a:t>Use to evaluate the liquidity of  accounts receivable.</a:t>
            </a:r>
          </a:p>
          <a:p>
            <a:pPr lvl="1" algn="l">
              <a:lnSpc>
                <a:spcPct val="120000"/>
              </a:lnSpc>
              <a:spcBef>
                <a:spcPts val="1200"/>
              </a:spcBef>
              <a:spcAft>
                <a:spcPts val="0"/>
              </a:spcAft>
              <a:buClr>
                <a:srgbClr val="800000"/>
              </a:buClr>
              <a:buSzPct val="80000"/>
              <a:buFont typeface="Wingdings" pitchFamily="2" charset="2"/>
              <a:buChar char="u"/>
              <a:defRPr/>
            </a:pPr>
            <a:r>
              <a:rPr lang="en-US" sz="2100" dirty="0" smtClean="0">
                <a:solidFill>
                  <a:srgbClr val="000000"/>
                </a:solidFill>
                <a:latin typeface="Arial" charset="0"/>
              </a:rPr>
              <a:t>Measures the number of times, on average, a company collects receivables during the period.</a:t>
            </a:r>
          </a:p>
        </p:txBody>
      </p:sp>
      <p:sp>
        <p:nvSpPr>
          <p:cNvPr id="91141" name="Text Box 9"/>
          <p:cNvSpPr txBox="1">
            <a:spLocks noChangeArrowheads="1"/>
          </p:cNvSpPr>
          <p:nvPr/>
        </p:nvSpPr>
        <p:spPr bwMode="auto">
          <a:xfrm>
            <a:off x="7391400" y="41148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1200" b="1">
                <a:solidFill>
                  <a:srgbClr val="800000"/>
                </a:solidFill>
                <a:latin typeface="Arial" charset="0"/>
              </a:rPr>
              <a:t>Illustration 7-24</a:t>
            </a:r>
          </a:p>
        </p:txBody>
      </p:sp>
      <p:sp>
        <p:nvSpPr>
          <p:cNvPr id="91142" name="Text Box 12"/>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9  Describe how to report and analyze receivables.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911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4445000"/>
            <a:ext cx="8181975"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7"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Accounts Receivable</a:t>
            </a:r>
          </a:p>
        </p:txBody>
      </p:sp>
      <p:sp>
        <p:nvSpPr>
          <p:cNvPr id="12291" name="Text Box 4"/>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spcBef>
                <a:spcPct val="50000"/>
              </a:spcBef>
            </a:pPr>
            <a:r>
              <a:rPr lang="en-US" sz="1600" b="1" i="1">
                <a:solidFill>
                  <a:schemeClr val="bg2"/>
                </a:solidFill>
                <a:latin typeface="Arial" charset="0"/>
              </a:rPr>
              <a:t>LO 3  Define receivables and identify the different types of receivables.</a:t>
            </a:r>
          </a:p>
        </p:txBody>
      </p:sp>
      <p:sp>
        <p:nvSpPr>
          <p:cNvPr id="12292" name="Rectangle 8"/>
          <p:cNvSpPr>
            <a:spLocks noChangeArrowheads="1"/>
          </p:cNvSpPr>
          <p:nvPr/>
        </p:nvSpPr>
        <p:spPr bwMode="auto">
          <a:xfrm>
            <a:off x="6581775" y="2438400"/>
            <a:ext cx="304800" cy="609600"/>
          </a:xfrm>
          <a:prstGeom prst="rect">
            <a:avLst/>
          </a:prstGeom>
          <a:solidFill>
            <a:srgbClr val="8000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Rectangle 9"/>
          <p:cNvSpPr>
            <a:spLocks noChangeArrowheads="1"/>
          </p:cNvSpPr>
          <p:nvPr/>
        </p:nvSpPr>
        <p:spPr bwMode="auto">
          <a:xfrm>
            <a:off x="2314575" y="2438400"/>
            <a:ext cx="304800" cy="609600"/>
          </a:xfrm>
          <a:prstGeom prst="rect">
            <a:avLst/>
          </a:prstGeom>
          <a:solidFill>
            <a:srgbClr val="800000"/>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Rectangle 10"/>
          <p:cNvSpPr>
            <a:spLocks noGrp="1" noChangeArrowheads="1"/>
          </p:cNvSpPr>
          <p:nvPr>
            <p:ph type="body" idx="1"/>
          </p:nvPr>
        </p:nvSpPr>
        <p:spPr>
          <a:xfrm>
            <a:off x="4781550" y="2924175"/>
            <a:ext cx="3829050" cy="2638425"/>
          </a:xfrm>
          <a:solidFill>
            <a:schemeClr val="bg1"/>
          </a:solidFill>
          <a:ln w="57150" cap="flat" cmpd="thickThin">
            <a:solidFill>
              <a:schemeClr val="tx1"/>
            </a:solidFill>
            <a:miter lim="800000"/>
            <a:headEnd/>
            <a:tailEnd/>
          </a:ln>
        </p:spPr>
        <p:txBody>
          <a:bodyPr lIns="90488" tIns="91440" rIns="90488" bIns="44450"/>
          <a:lstStyle/>
          <a:p>
            <a:pPr marL="0" indent="0" algn="ctr">
              <a:spcBef>
                <a:spcPct val="35000"/>
              </a:spcBef>
              <a:buClrTx/>
              <a:buSzTx/>
              <a:buFontTx/>
              <a:buNone/>
            </a:pPr>
            <a:r>
              <a:rPr lang="en-US" sz="2300" b="0" smtClean="0">
                <a:solidFill>
                  <a:schemeClr val="tx1"/>
                </a:solidFill>
                <a:effectLst/>
              </a:rPr>
              <a:t>Written promises to pay a sum of money on a specified future date.</a:t>
            </a:r>
          </a:p>
        </p:txBody>
      </p:sp>
      <p:sp>
        <p:nvSpPr>
          <p:cNvPr id="12295" name="Rectangle 11"/>
          <p:cNvSpPr>
            <a:spLocks noChangeArrowheads="1"/>
          </p:cNvSpPr>
          <p:nvPr/>
        </p:nvSpPr>
        <p:spPr bwMode="auto">
          <a:xfrm>
            <a:off x="895350" y="1476375"/>
            <a:ext cx="7362825" cy="962025"/>
          </a:xfrm>
          <a:prstGeom prst="rect">
            <a:avLst/>
          </a:prstGeom>
          <a:solidFill>
            <a:schemeClr val="bg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110000"/>
              </a:lnSpc>
              <a:spcBef>
                <a:spcPct val="20000"/>
              </a:spcBef>
            </a:pPr>
            <a:r>
              <a:rPr lang="en-US" sz="2300" b="1">
                <a:latin typeface="Arial" charset="0"/>
              </a:rPr>
              <a:t>Receivables</a:t>
            </a:r>
            <a:r>
              <a:rPr lang="en-US" sz="2300">
                <a:latin typeface="Arial" charset="0"/>
              </a:rPr>
              <a:t> - Claims held against customers and others for money, goods, or services.</a:t>
            </a:r>
          </a:p>
        </p:txBody>
      </p:sp>
      <p:sp>
        <p:nvSpPr>
          <p:cNvPr id="12296" name="Rectangle 12"/>
          <p:cNvSpPr>
            <a:spLocks noChangeArrowheads="1"/>
          </p:cNvSpPr>
          <p:nvPr/>
        </p:nvSpPr>
        <p:spPr bwMode="auto">
          <a:xfrm>
            <a:off x="514350" y="2924175"/>
            <a:ext cx="3829050" cy="2638425"/>
          </a:xfrm>
          <a:prstGeom prst="rect">
            <a:avLst/>
          </a:prstGeom>
          <a:solidFill>
            <a:schemeClr val="bg1"/>
          </a:solidFill>
          <a:ln w="5715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44450"/>
          <a:lstStyle/>
          <a:p>
            <a:pPr>
              <a:spcBef>
                <a:spcPct val="5000"/>
              </a:spcBef>
            </a:pPr>
            <a:r>
              <a:rPr lang="en-US" sz="2300">
                <a:latin typeface="Arial" charset="0"/>
              </a:rPr>
              <a:t>Oral promises of the purchaser to pay for goods and services sold.</a:t>
            </a:r>
          </a:p>
          <a:p>
            <a:pPr latinLnBrk="1">
              <a:spcBef>
                <a:spcPct val="5000"/>
              </a:spcBef>
            </a:pPr>
            <a:endParaRPr lang="en-US" sz="2300">
              <a:latin typeface="Arial" charset="0"/>
            </a:endParaRPr>
          </a:p>
        </p:txBody>
      </p:sp>
      <p:sp>
        <p:nvSpPr>
          <p:cNvPr id="676878" name="Text Box 14"/>
          <p:cNvSpPr txBox="1">
            <a:spLocks noChangeArrowheads="1"/>
          </p:cNvSpPr>
          <p:nvPr/>
        </p:nvSpPr>
        <p:spPr bwMode="auto">
          <a:xfrm>
            <a:off x="866775" y="4267200"/>
            <a:ext cx="3048000" cy="958850"/>
          </a:xfrm>
          <a:prstGeom prst="rect">
            <a:avLst/>
          </a:prstGeom>
          <a:solidFill>
            <a:srgbClr val="0066FF"/>
          </a:solidFill>
          <a:ln w="12700">
            <a:solidFill>
              <a:schemeClr val="bg2"/>
            </a:solidFill>
            <a:miter lim="800000"/>
            <a:headEnd/>
            <a:tailEnd/>
          </a:ln>
          <a:effectLst>
            <a:outerShdw dist="107763" dir="2700000" algn="ctr" rotWithShape="0">
              <a:schemeClr val="bg2"/>
            </a:outerShdw>
          </a:effectLst>
        </p:spPr>
        <p:txBody>
          <a:bodyPr>
            <a:spAutoFit/>
          </a:bodyPr>
          <a:lstStyle/>
          <a:p>
            <a:pPr>
              <a:spcBef>
                <a:spcPct val="50000"/>
              </a:spcBef>
              <a:defRPr/>
            </a:pPr>
            <a:r>
              <a:rPr lang="en-US" b="1" dirty="0">
                <a:solidFill>
                  <a:schemeClr val="bg1"/>
                </a:solidFill>
                <a:effectLst>
                  <a:outerShdw blurRad="38100" dist="38100" dir="2700000" algn="tl">
                    <a:srgbClr val="000000"/>
                  </a:outerShdw>
                </a:effectLst>
                <a:latin typeface="Arial" charset="0"/>
              </a:rPr>
              <a:t>Accounts Receivable</a:t>
            </a:r>
          </a:p>
        </p:txBody>
      </p:sp>
      <p:sp>
        <p:nvSpPr>
          <p:cNvPr id="676879" name="Text Box 15"/>
          <p:cNvSpPr txBox="1">
            <a:spLocks noChangeArrowheads="1"/>
          </p:cNvSpPr>
          <p:nvPr/>
        </p:nvSpPr>
        <p:spPr bwMode="auto">
          <a:xfrm>
            <a:off x="5210175" y="4267200"/>
            <a:ext cx="3048000" cy="958850"/>
          </a:xfrm>
          <a:prstGeom prst="rect">
            <a:avLst/>
          </a:prstGeom>
          <a:solidFill>
            <a:srgbClr val="0066FF"/>
          </a:solidFill>
          <a:ln w="12700" algn="ctr">
            <a:solidFill>
              <a:schemeClr val="bg2"/>
            </a:solidFill>
            <a:miter lim="800000"/>
            <a:headEnd/>
            <a:tailEnd/>
          </a:ln>
          <a:effectLst>
            <a:outerShdw dist="107763" dir="2700000" algn="ctr" rotWithShape="0">
              <a:schemeClr val="bg2"/>
            </a:outerShdw>
          </a:effectLst>
        </p:spPr>
        <p:txBody>
          <a:bodyPr>
            <a:spAutoFit/>
          </a:bodyPr>
          <a:lstStyle/>
          <a:p>
            <a:pPr>
              <a:spcBef>
                <a:spcPct val="50000"/>
              </a:spcBef>
              <a:defRPr/>
            </a:pPr>
            <a:r>
              <a:rPr lang="en-US" b="1" dirty="0">
                <a:solidFill>
                  <a:schemeClr val="bg1"/>
                </a:solidFill>
                <a:effectLst>
                  <a:outerShdw blurRad="38100" dist="38100" dir="2700000" algn="tl">
                    <a:srgbClr val="000000"/>
                  </a:outerShdw>
                </a:effectLst>
                <a:latin typeface="Arial" charset="0"/>
              </a:rPr>
              <a:t>Notes Receivable</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6878"/>
                                        </p:tgtEl>
                                        <p:attrNameLst>
                                          <p:attrName>style.visibility</p:attrName>
                                        </p:attrNameLst>
                                      </p:cBhvr>
                                      <p:to>
                                        <p:strVal val="visible"/>
                                      </p:to>
                                    </p:set>
                                    <p:animEffect transition="in" filter="wipe(up)">
                                      <p:cBhvr>
                                        <p:cTn id="7" dur="500"/>
                                        <p:tgtEl>
                                          <p:spTgt spid="676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6879"/>
                                        </p:tgtEl>
                                        <p:attrNameLst>
                                          <p:attrName>style.visibility</p:attrName>
                                        </p:attrNameLst>
                                      </p:cBhvr>
                                      <p:to>
                                        <p:strVal val="visible"/>
                                      </p:to>
                                    </p:set>
                                    <p:animEffect transition="in" filter="wipe(up)">
                                      <p:cBhvr>
                                        <p:cTn id="12" dur="500"/>
                                        <p:tgtEl>
                                          <p:spTgt spid="67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8" grpId="0" animBg="1"/>
      <p:bldP spid="676879" grpId="0" animBg="1"/>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14744</TotalTime>
  <Pages>43</Pages>
  <Words>5067</Words>
  <Application>Microsoft Office PowerPoint</Application>
  <PresentationFormat>On-screen Show (4:3)</PresentationFormat>
  <Paragraphs>742</Paragraphs>
  <Slides>86</Slides>
  <Notes>86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95" baseType="lpstr">
      <vt:lpstr>Times New Roman</vt:lpstr>
      <vt:lpstr>Arial</vt:lpstr>
      <vt:lpstr>Comic Sans MS</vt:lpstr>
      <vt:lpstr>Wingdings</vt:lpstr>
      <vt:lpstr>Verdana</vt:lpstr>
      <vt:lpstr>Trebuchet MS</vt:lpstr>
      <vt:lpstr>movnglnc</vt:lpstr>
      <vt:lpstr>Microsoft Office Excel Worksheet</vt:lpstr>
      <vt:lpstr>Microsoft PowerPoint Slide</vt:lpstr>
      <vt:lpstr>PowerPoint Presentation</vt:lpstr>
      <vt:lpstr>Cash</vt:lpstr>
      <vt:lpstr>PowerPoint Presentation</vt:lpstr>
      <vt:lpstr>Cash</vt:lpstr>
      <vt:lpstr>Reporting Cash</vt:lpstr>
      <vt:lpstr>Reporting Cash</vt:lpstr>
      <vt:lpstr>Cash-Related Items</vt:lpstr>
      <vt:lpstr>PowerPoint Presentation</vt:lpstr>
      <vt:lpstr>Accounts Receivable</vt:lpstr>
      <vt:lpstr>Accounts Receivable</vt:lpstr>
      <vt:lpstr>Accounts Receivable</vt:lpstr>
      <vt:lpstr>PowerPoint Presentation</vt:lpstr>
      <vt:lpstr>Recognition of Accounts Receivables</vt:lpstr>
      <vt:lpstr>Recognition of Accounts Receivables</vt:lpstr>
      <vt:lpstr>Recognition of Accounts Receivables</vt:lpstr>
      <vt:lpstr>Recognition of Accounts Receivables</vt:lpstr>
      <vt:lpstr>Recognition of Accounts Receivables</vt:lpstr>
      <vt:lpstr>Recognition of Accounts Receivables</vt:lpstr>
      <vt:lpstr>Recognition of Accounts Receivables</vt:lpstr>
      <vt:lpstr>Accounts Receivables</vt:lpstr>
      <vt:lpstr>Accounts Receivables</vt:lpstr>
      <vt:lpstr>Accounts Receivables</vt:lpstr>
      <vt:lpstr>Accounts Receivables</vt:lpstr>
      <vt:lpstr>Accounts Receivables</vt:lpstr>
      <vt:lpstr>Accounts Receivables</vt:lpstr>
      <vt:lpstr>Accounts Receivables</vt:lpstr>
      <vt:lpstr>Accounts Receivables</vt:lpstr>
      <vt:lpstr>Accounts Receivables</vt:lpstr>
      <vt:lpstr>Accounts Receivables</vt:lpstr>
      <vt:lpstr>Accounts Receivables</vt:lpstr>
      <vt:lpstr>Accounts Receivables</vt:lpstr>
      <vt:lpstr>PowerPoint Presentation</vt:lpstr>
      <vt:lpstr>Accounts Receivable</vt:lpstr>
      <vt:lpstr>Valuation of Accounts Receivable</vt:lpstr>
      <vt:lpstr>Valuation of Accounts Receivable</vt:lpstr>
      <vt:lpstr>Valuation of Accounts Receivable</vt:lpstr>
      <vt:lpstr>Valuation of Accounts Receivable</vt:lpstr>
      <vt:lpstr>Valuation of Accounts Receivable</vt:lpstr>
      <vt:lpstr>Valuation of Accounts Receivable</vt:lpstr>
      <vt:lpstr>Valuation of Accounts Receivable</vt:lpstr>
      <vt:lpstr>Valuation of Accounts Receivable</vt:lpstr>
      <vt:lpstr>Valuation of Accounts Receivable</vt:lpstr>
      <vt:lpstr>Valuation of Accounts Receivable</vt:lpstr>
      <vt:lpstr>Valuation of Accounts Receivable</vt:lpstr>
      <vt:lpstr>Write-Off of Uncollectible Accounts</vt:lpstr>
      <vt:lpstr>PowerPoint Presentation</vt:lpstr>
      <vt:lpstr>Notes Receivable</vt:lpstr>
      <vt:lpstr>Notes Receivable</vt:lpstr>
      <vt:lpstr>Recognition of Notes Receivable</vt:lpstr>
      <vt:lpstr>Note Issued at Face Value</vt:lpstr>
      <vt:lpstr>Note Issued at Face Value</vt:lpstr>
      <vt:lpstr>Note Issued at Face Value</vt:lpstr>
      <vt:lpstr>Note Issued at Face Value</vt:lpstr>
      <vt:lpstr>Zero-Interest-Bearing Note</vt:lpstr>
      <vt:lpstr>Zero-Interest-Bearing Note</vt:lpstr>
      <vt:lpstr>Zero-Interest-Bearing Note</vt:lpstr>
      <vt:lpstr>Zero-Interest-Bearing Note</vt:lpstr>
      <vt:lpstr>Zero-Interest-Bearing Note</vt:lpstr>
      <vt:lpstr>Interest-Bearing Note</vt:lpstr>
      <vt:lpstr>Interest-Bearing Note</vt:lpstr>
      <vt:lpstr>Interest-Bearing Note</vt:lpstr>
      <vt:lpstr>Interest-Bearing Note</vt:lpstr>
      <vt:lpstr>Interest-Bearing Note</vt:lpstr>
      <vt:lpstr>Interest-Bearing Note</vt:lpstr>
      <vt:lpstr>Recognition of Notes Receivable</vt:lpstr>
      <vt:lpstr>Recognition of Notes Receivable</vt:lpstr>
      <vt:lpstr>Notes Receivable</vt:lpstr>
      <vt:lpstr>PowerPoint Presentation</vt:lpstr>
      <vt:lpstr>Special Issues</vt:lpstr>
      <vt:lpstr>Special Issues</vt:lpstr>
      <vt:lpstr>Valuation of Notes Receivable</vt:lpstr>
      <vt:lpstr>PowerPoint Presentation</vt:lpstr>
      <vt:lpstr>Disposition of Accounts and Notes Receivable</vt:lpstr>
      <vt:lpstr>Disposition of Accounts and Notes Receivable</vt:lpstr>
      <vt:lpstr>PowerPoint Presentation</vt:lpstr>
      <vt:lpstr>Secured Borrowing</vt:lpstr>
      <vt:lpstr>Secured Borrowing</vt:lpstr>
      <vt:lpstr>Disposition of Accounts and Notes Receivable</vt:lpstr>
      <vt:lpstr>Sales of Receivables</vt:lpstr>
      <vt:lpstr>Sales of Receivables</vt:lpstr>
      <vt:lpstr>Sales of Receivables</vt:lpstr>
      <vt:lpstr>Sales of Receivables</vt:lpstr>
      <vt:lpstr>Secured Borrowing versus Sale</vt:lpstr>
      <vt:lpstr>PowerPoint Presentation</vt:lpstr>
      <vt:lpstr>Presentation and Analysis</vt:lpstr>
      <vt:lpstr>Presentation and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aoyon</cp:lastModifiedBy>
  <cp:revision>1849</cp:revision>
  <cp:lastPrinted>1999-09-16T17:08:20Z</cp:lastPrinted>
  <dcterms:created xsi:type="dcterms:W3CDTF">1997-03-28T18:03:02Z</dcterms:created>
  <dcterms:modified xsi:type="dcterms:W3CDTF">2016-10-18T03:30:13Z</dcterms:modified>
</cp:coreProperties>
</file>