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07" r:id="rId2"/>
    <p:sldId id="577" r:id="rId3"/>
    <p:sldId id="548" r:id="rId4"/>
    <p:sldId id="578" r:id="rId5"/>
    <p:sldId id="438" r:id="rId6"/>
    <p:sldId id="608" r:id="rId7"/>
    <p:sldId id="550" r:id="rId8"/>
    <p:sldId id="507" r:id="rId9"/>
    <p:sldId id="510" r:id="rId10"/>
    <p:sldId id="552" r:id="rId11"/>
    <p:sldId id="553" r:id="rId12"/>
    <p:sldId id="554" r:id="rId13"/>
    <p:sldId id="609" r:id="rId14"/>
    <p:sldId id="556" r:id="rId15"/>
    <p:sldId id="611" r:id="rId16"/>
    <p:sldId id="512" r:id="rId17"/>
    <p:sldId id="513" r:id="rId18"/>
    <p:sldId id="557" r:id="rId19"/>
    <p:sldId id="579" r:id="rId20"/>
    <p:sldId id="613" r:id="rId21"/>
    <p:sldId id="515" r:id="rId22"/>
    <p:sldId id="516" r:id="rId23"/>
    <p:sldId id="614" r:id="rId24"/>
    <p:sldId id="526" r:id="rId25"/>
    <p:sldId id="539" r:id="rId26"/>
    <p:sldId id="624" r:id="rId27"/>
    <p:sldId id="538" r:id="rId28"/>
    <p:sldId id="625" r:id="rId29"/>
    <p:sldId id="560" r:id="rId30"/>
    <p:sldId id="561" r:id="rId31"/>
    <p:sldId id="626" r:id="rId32"/>
    <p:sldId id="562" r:id="rId33"/>
    <p:sldId id="563" r:id="rId34"/>
    <p:sldId id="582" r:id="rId35"/>
    <p:sldId id="583" r:id="rId36"/>
    <p:sldId id="627" r:id="rId37"/>
    <p:sldId id="584" r:id="rId38"/>
    <p:sldId id="585" r:id="rId39"/>
    <p:sldId id="628" r:id="rId40"/>
    <p:sldId id="630" r:id="rId41"/>
    <p:sldId id="586" r:id="rId42"/>
    <p:sldId id="631" r:id="rId43"/>
    <p:sldId id="587" r:id="rId44"/>
    <p:sldId id="632" r:id="rId45"/>
    <p:sldId id="588" r:id="rId46"/>
    <p:sldId id="589" r:id="rId47"/>
    <p:sldId id="600" r:id="rId48"/>
    <p:sldId id="591" r:id="rId49"/>
    <p:sldId id="592" r:id="rId50"/>
    <p:sldId id="633" r:id="rId51"/>
    <p:sldId id="593" r:id="rId52"/>
    <p:sldId id="634" r:id="rId53"/>
    <p:sldId id="594" r:id="rId54"/>
    <p:sldId id="635" r:id="rId55"/>
    <p:sldId id="636" r:id="rId56"/>
    <p:sldId id="595" r:id="rId57"/>
    <p:sldId id="637" r:id="rId58"/>
    <p:sldId id="598" r:id="rId59"/>
    <p:sldId id="599" r:id="rId60"/>
  </p:sldIdLst>
  <p:sldSz cx="9144000" cy="6858000" type="screen4x3"/>
  <p:notesSz cx="6858000" cy="91900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EAD5C0"/>
    <a:srgbClr val="D7AE85"/>
    <a:srgbClr val="FFCC66"/>
    <a:srgbClr val="FFCC99"/>
    <a:srgbClr val="C0FFA7"/>
    <a:srgbClr val="AAFCAC"/>
    <a:srgbClr val="087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6" autoAdjust="0"/>
    <p:restoredTop sz="81851" autoAdjust="0"/>
  </p:normalViewPr>
  <p:slideViewPr>
    <p:cSldViewPr>
      <p:cViewPr varScale="1">
        <p:scale>
          <a:sx n="60" d="100"/>
          <a:sy n="60" d="100"/>
        </p:scale>
        <p:origin x="-8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442" y="-270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22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65625"/>
            <a:ext cx="6172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9825" y="695325"/>
            <a:ext cx="4578350" cy="3433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78554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850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74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668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466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993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65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74227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292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123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13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076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883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650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ext Box 16"/>
          <p:cNvSpPr txBox="1">
            <a:spLocks noChangeArrowheads="1"/>
          </p:cNvSpPr>
          <p:nvPr/>
        </p:nvSpPr>
        <p:spPr bwMode="auto">
          <a:xfrm>
            <a:off x="76200" y="65071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latin typeface="Arial" charset="0"/>
              </a:rPr>
              <a:t>8-</a:t>
            </a:r>
            <a:fld id="{6A2C4184-4823-4217-ACEF-4FC0ABE16528}" type="slidenum">
              <a:rPr lang="en-US" sz="1200" b="1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5667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10239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4811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9383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1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2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3332163"/>
            <a:ext cx="4113213" cy="3810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410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410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4105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09600" y="1981200"/>
            <a:ext cx="80772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>
                <a:latin typeface="Arial" charset="0"/>
              </a:rPr>
              <a:t>  Fesmire Company had the following transactions during the current year.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609600" y="5029200"/>
            <a:ext cx="80772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100">
                <a:latin typeface="Arial" charset="0"/>
              </a:rPr>
              <a:t>Record these transactions using the </a:t>
            </a:r>
            <a:r>
              <a:rPr lang="en-US" sz="2100" b="1">
                <a:latin typeface="Arial" charset="0"/>
              </a:rPr>
              <a:t>Perpetual</a:t>
            </a:r>
            <a:r>
              <a:rPr lang="en-US" sz="2100">
                <a:latin typeface="Arial" charset="0"/>
              </a:rPr>
              <a:t> and </a:t>
            </a:r>
            <a:r>
              <a:rPr lang="en-US" sz="2100" b="1">
                <a:latin typeface="Arial" charset="0"/>
              </a:rPr>
              <a:t>Periodic </a:t>
            </a:r>
            <a:r>
              <a:rPr lang="en-US" sz="2100">
                <a:latin typeface="Arial" charset="0"/>
              </a:rPr>
              <a:t>systems.</a:t>
            </a:r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620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Cost Flow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772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Comparing Perpetual and Periodic System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87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8"/>
          <p:cNvSpPr txBox="1">
            <a:spLocks noChangeArrowheads="1"/>
          </p:cNvSpPr>
          <p:nvPr/>
        </p:nvSpPr>
        <p:spPr bwMode="auto">
          <a:xfrm>
            <a:off x="8305800" y="64452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14400" y="6507163"/>
            <a:ext cx="14478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8-4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609600" y="2895600"/>
            <a:ext cx="37338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609600" y="3886200"/>
            <a:ext cx="37338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0" name="Rectangle 12"/>
          <p:cNvSpPr>
            <a:spLocks noChangeArrowheads="1"/>
          </p:cNvSpPr>
          <p:nvPr/>
        </p:nvSpPr>
        <p:spPr bwMode="auto">
          <a:xfrm>
            <a:off x="609600" y="4343400"/>
            <a:ext cx="3733800" cy="685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2" name="Rectangle 14"/>
          <p:cNvSpPr>
            <a:spLocks noChangeArrowheads="1"/>
          </p:cNvSpPr>
          <p:nvPr/>
        </p:nvSpPr>
        <p:spPr bwMode="auto">
          <a:xfrm>
            <a:off x="609600" y="5562600"/>
            <a:ext cx="3733800" cy="838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3" name="Rectangle 15"/>
          <p:cNvSpPr>
            <a:spLocks noChangeArrowheads="1"/>
          </p:cNvSpPr>
          <p:nvPr/>
        </p:nvSpPr>
        <p:spPr bwMode="auto">
          <a:xfrm>
            <a:off x="4648200" y="2895600"/>
            <a:ext cx="38100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5" name="Rectangle 17"/>
          <p:cNvSpPr>
            <a:spLocks noChangeArrowheads="1"/>
          </p:cNvSpPr>
          <p:nvPr/>
        </p:nvSpPr>
        <p:spPr bwMode="auto">
          <a:xfrm>
            <a:off x="4648200" y="3886200"/>
            <a:ext cx="38100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7" name="Rectangle 19"/>
          <p:cNvSpPr>
            <a:spLocks noChangeArrowheads="1"/>
          </p:cNvSpPr>
          <p:nvPr/>
        </p:nvSpPr>
        <p:spPr bwMode="auto">
          <a:xfrm>
            <a:off x="4648200" y="4343400"/>
            <a:ext cx="3810000" cy="685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9" name="Rectangle 21"/>
          <p:cNvSpPr>
            <a:spLocks noChangeArrowheads="1"/>
          </p:cNvSpPr>
          <p:nvPr/>
        </p:nvSpPr>
        <p:spPr bwMode="auto">
          <a:xfrm>
            <a:off x="4648200" y="5562600"/>
            <a:ext cx="3810000" cy="838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Cost Flow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04800" y="2743200"/>
            <a:ext cx="0" cy="9144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2" name="TextBox 4"/>
          <p:cNvSpPr txBox="1">
            <a:spLocks noChangeArrowheads="1"/>
          </p:cNvSpPr>
          <p:nvPr/>
        </p:nvSpPr>
        <p:spPr bwMode="auto">
          <a:xfrm>
            <a:off x="2628900" y="6505575"/>
            <a:ext cx="403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6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62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62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6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6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6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6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86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6" grpId="0" animBg="1"/>
      <p:bldP spid="862218" grpId="0" animBg="1"/>
      <p:bldP spid="862220" grpId="0" animBg="1"/>
      <p:bldP spid="862222" grpId="0" animBg="1"/>
      <p:bldP spid="862223" grpId="0" animBg="1"/>
      <p:bldP spid="862225" grpId="0" animBg="1"/>
      <p:bldP spid="862227" grpId="0" animBg="1"/>
      <p:bldP spid="862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09600" y="1371600"/>
            <a:ext cx="80772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>
                <a:latin typeface="Arial" charset="0"/>
              </a:rPr>
              <a:t>  Assume that at the end of the reporting period, the perpetual inventory account reported an inventory balance of $4,000.  However, a physical count indicates inventory of $3,800 is actually on hand. The entry to record the necessary write-down is as follows.</a:t>
            </a:r>
          </a:p>
        </p:txBody>
      </p:sp>
      <p:sp>
        <p:nvSpPr>
          <p:cNvPr id="866311" name="Rectangle 7"/>
          <p:cNvSpPr>
            <a:spLocks noChangeArrowheads="1"/>
          </p:cNvSpPr>
          <p:nvPr/>
        </p:nvSpPr>
        <p:spPr bwMode="auto">
          <a:xfrm>
            <a:off x="1066800" y="3565525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15000"/>
              </a:lnSpc>
              <a:spcBef>
                <a:spcPct val="25000"/>
              </a:spcBef>
              <a:tabLst>
                <a:tab pos="5486400" algn="r"/>
                <a:tab pos="6800850" algn="r"/>
              </a:tabLst>
            </a:pPr>
            <a:r>
              <a:rPr lang="en-US" sz="2100">
                <a:latin typeface="Arial" charset="0"/>
              </a:rPr>
              <a:t>Inventory Over and Short 	200</a:t>
            </a:r>
          </a:p>
          <a:p>
            <a:pPr marL="457200" indent="-457200" algn="l">
              <a:lnSpc>
                <a:spcPct val="115000"/>
              </a:lnSpc>
              <a:spcBef>
                <a:spcPct val="25000"/>
              </a:spcBef>
              <a:tabLst>
                <a:tab pos="5486400" algn="r"/>
                <a:tab pos="6800850" algn="r"/>
              </a:tabLst>
            </a:pPr>
            <a:r>
              <a:rPr lang="en-US" sz="2100">
                <a:latin typeface="Arial" charset="0"/>
              </a:rPr>
              <a:t>	Inventory 		200</a:t>
            </a:r>
          </a:p>
        </p:txBody>
      </p:sp>
      <p:sp>
        <p:nvSpPr>
          <p:cNvPr id="866312" name="Rectangle 8"/>
          <p:cNvSpPr>
            <a:spLocks noChangeArrowheads="1"/>
          </p:cNvSpPr>
          <p:nvPr/>
        </p:nvSpPr>
        <p:spPr bwMode="auto">
          <a:xfrm>
            <a:off x="685800" y="5029200"/>
            <a:ext cx="8001000" cy="947738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600" b="1">
                <a:latin typeface="Arial" charset="0"/>
              </a:rPr>
              <a:t>Note:</a:t>
            </a:r>
            <a:r>
              <a:rPr lang="en-US" sz="1600">
                <a:latin typeface="Arial" charset="0"/>
              </a:rPr>
              <a:t>  </a:t>
            </a:r>
            <a:r>
              <a:rPr lang="en-US" sz="1600" b="1">
                <a:solidFill>
                  <a:srgbClr val="800000"/>
                </a:solidFill>
                <a:latin typeface="Arial" charset="0"/>
              </a:rPr>
              <a:t>Inventory Over and Short</a:t>
            </a:r>
            <a:r>
              <a:rPr lang="en-US" sz="1600">
                <a:latin typeface="Arial" charset="0"/>
              </a:rPr>
              <a:t> adjusts Cost of Goods Sold.  In practice, companies sometimes report Inventory Over and Short in the “Other revenues and gains” or “Other expenses and losses” section of the income statement.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Cost Flow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6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6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11" grpId="0" build="p"/>
      <p:bldP spid="8663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1365250"/>
            <a:ext cx="4267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Inventory Control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868361" name="Rectangle 9"/>
          <p:cNvSpPr>
            <a:spLocks noChangeArrowheads="1"/>
          </p:cNvSpPr>
          <p:nvPr/>
        </p:nvSpPr>
        <p:spPr bwMode="auto">
          <a:xfrm>
            <a:off x="609600" y="1981200"/>
            <a:ext cx="83058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b="1" dirty="0">
                <a:latin typeface="Arial" charset="0"/>
              </a:rPr>
              <a:t>All companies</a:t>
            </a:r>
            <a:r>
              <a:rPr lang="en-US" sz="2200" dirty="0">
                <a:latin typeface="Arial" charset="0"/>
              </a:rPr>
              <a:t> need periodic verification of the inventory records </a:t>
            </a:r>
          </a:p>
          <a:p>
            <a:pPr marL="627063" indent="-395288" algn="l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>
                <a:latin typeface="Arial" charset="0"/>
              </a:rPr>
              <a:t>by actual count, weight, or measurement, </a:t>
            </a:r>
          </a:p>
          <a:p>
            <a:pPr marL="627063" indent="-395288" algn="l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>
                <a:latin typeface="Arial" charset="0"/>
              </a:rPr>
              <a:t>with counts compared with detailed inventory records.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200" dirty="0">
                <a:latin typeface="Arial" charset="0"/>
              </a:rPr>
              <a:t>Companies should take the </a:t>
            </a:r>
            <a:r>
              <a:rPr lang="en-US" sz="2200" b="1" dirty="0">
                <a:latin typeface="Arial" charset="0"/>
              </a:rPr>
              <a:t>physical inventory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>
                <a:latin typeface="Arial" charset="0"/>
              </a:rPr>
              <a:t>near the end of their fiscal year, 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>
                <a:latin typeface="Arial" charset="0"/>
              </a:rPr>
              <a:t>to properly report inventory quantities in their annual accounting reports.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772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latin typeface="Arial" charset="0"/>
              </a:rPr>
              <a:t>physical goods</a:t>
            </a:r>
            <a:r>
              <a:rPr lang="en-US" sz="2100">
                <a:latin typeface="Arial" charset="0"/>
              </a:rPr>
              <a:t> (goods on hand, goods in transit, consigned goods, special sales agreements).</a:t>
            </a:r>
          </a:p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latin typeface="Arial" charset="0"/>
              </a:rPr>
              <a:t>costs to include</a:t>
            </a:r>
            <a:r>
              <a:rPr lang="en-US" sz="2100">
                <a:latin typeface="Arial" charset="0"/>
              </a:rPr>
              <a:t> (product vs. period costs).</a:t>
            </a:r>
          </a:p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latin typeface="Arial" charset="0"/>
              </a:rPr>
              <a:t>cost flow assumption</a:t>
            </a:r>
            <a:r>
              <a:rPr lang="en-US" sz="2100">
                <a:latin typeface="Arial" charset="0"/>
              </a:rPr>
              <a:t> (specific Identification, average cost,</a:t>
            </a:r>
            <a:r>
              <a:rPr lang="en-US" sz="2100"/>
              <a:t> </a:t>
            </a:r>
            <a:r>
              <a:rPr lang="en-US" sz="2100">
                <a:latin typeface="Arial" charset="0"/>
              </a:rPr>
              <a:t>FIFO, LIFO, retail, etc.).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01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500" b="1">
                <a:latin typeface="Arial" charset="0"/>
              </a:rPr>
              <a:t>Valuation requires determining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Basic Issues in Inventory Valuation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654550"/>
            <a:ext cx="26447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4267200"/>
            <a:ext cx="4113213" cy="8382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2048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2048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2048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772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35000"/>
              </a:spcBef>
            </a:pPr>
            <a:r>
              <a:rPr lang="en-US" sz="2200">
                <a:latin typeface="Arial" charset="0"/>
              </a:rPr>
              <a:t>A company should record purchases when it obtains legal title to the goods.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Physical Goods Included in Inventory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555875"/>
            <a:ext cx="683895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629400" y="22399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8-6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2438400" y="6248400"/>
            <a:ext cx="6553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3  Determine the goods included in inventory and the effects of inventory errors on the financial statements.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438400" y="6248400"/>
            <a:ext cx="6553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3  Determine the goods included in inventory and the effects of inventory errors on the financial statements.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5334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Effect of Inventory Errors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33400" y="4543425"/>
            <a:ext cx="8229600" cy="71437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1700">
                <a:latin typeface="Arial" charset="0"/>
              </a:rPr>
              <a:t>The effect of an error on net income in one year will be counterbalanced in the next, however the income statement will be misstated for both years.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239000" y="2536825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8-7</a:t>
            </a:r>
          </a:p>
        </p:txBody>
      </p:sp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5486400" y="1371600"/>
            <a:ext cx="1981200" cy="11541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300" b="1">
                <a:latin typeface="Arial" charset="0"/>
              </a:rPr>
              <a:t>Ending Inventory Misstated</a:t>
            </a:r>
          </a:p>
        </p:txBody>
      </p:sp>
      <p:pic>
        <p:nvPicPr>
          <p:cNvPr id="2355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33688"/>
            <a:ext cx="8262937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Physical Goods Included in Inventory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609600" y="1371600"/>
            <a:ext cx="79629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40000"/>
              </a:spcBef>
              <a:spcAft>
                <a:spcPct val="20000"/>
              </a:spcAft>
              <a:buSzPct val="80000"/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>
                <a:latin typeface="Arial" charset="0"/>
              </a:rPr>
              <a:t>  Jay Weiseman Corp. understates its ending inventory by $10,000 in 2013; all other items are correctly stated.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781800" y="20875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8-8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3231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Effect of 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3400" y="5257800"/>
            <a:ext cx="8229600" cy="63817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latin typeface="Arial" charset="0"/>
              </a:rPr>
              <a:t>The understatement does not affect cost of goods sold and net income because the errors offset one another.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7162800" y="28495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8-9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5562600" y="1371600"/>
            <a:ext cx="2362200" cy="11541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300" b="1">
                <a:latin typeface="Arial" charset="0"/>
              </a:rPr>
              <a:t>Purchases and Inventory Misstated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5334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Effect of Inventory Errors</a:t>
            </a:r>
          </a:p>
        </p:txBody>
      </p:sp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8305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2438400" y="6248400"/>
            <a:ext cx="6553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3  Determine the goods included in inventory and the effects of inventory errors on the financial statements.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Effect of 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82296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SzPct val="80000"/>
            </a:pPr>
            <a:r>
              <a:rPr lang="en-US" sz="2300">
                <a:latin typeface="Arial" charset="0"/>
              </a:rPr>
              <a:t>Inventories are asset: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items held for sale in the ordinary course of business, or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goods to be used in the production of goods to be sold.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  Identify major classifications of inventory.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90600" y="4802188"/>
            <a:ext cx="3124200" cy="496887"/>
          </a:xfrm>
          <a:prstGeom prst="rect">
            <a:avLst/>
          </a:prstGeom>
          <a:solidFill>
            <a:srgbClr val="F7EA8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 b="1">
                <a:solidFill>
                  <a:schemeClr val="bg2"/>
                </a:solidFill>
                <a:latin typeface="Arial" charset="0"/>
              </a:rPr>
              <a:t>Merchandiser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3124200" cy="498475"/>
          </a:xfrm>
          <a:prstGeom prst="rect">
            <a:avLst/>
          </a:prstGeom>
          <a:solidFill>
            <a:srgbClr val="F7EA8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 b="1">
                <a:solidFill>
                  <a:schemeClr val="bg2"/>
                </a:solidFill>
                <a:latin typeface="Arial" charset="0"/>
              </a:rPr>
              <a:t>Manufacturer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133600" y="39624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latin typeface="Arial" charset="0"/>
              </a:rPr>
              <a:t>Businesses with Inventory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267200" y="48053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or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2667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altLang="en-US" b="1">
                <a:solidFill>
                  <a:srgbClr val="800000"/>
                </a:solidFill>
                <a:latin typeface="Arial" charset="0"/>
              </a:rPr>
              <a:t>Classification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2514600" y="4495800"/>
            <a:ext cx="4267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5105400"/>
            <a:ext cx="4113213" cy="6096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26628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2662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26631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26633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4  Understand the items to include as inventory cost.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609600" y="1957388"/>
            <a:ext cx="77724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/>
            </a:pPr>
            <a:r>
              <a:rPr lang="en-US" sz="2100" dirty="0" smtClean="0">
                <a:latin typeface="Arial" charset="0"/>
              </a:rPr>
              <a:t>Costs directly connected with bringing the goods to the buyer’s place of business and converting such goods to a salable condition.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Period Costs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/>
            </a:pPr>
            <a:r>
              <a:rPr lang="en-US" sz="2100" dirty="0" smtClean="0">
                <a:latin typeface="Arial" charset="0"/>
              </a:rPr>
              <a:t>Generally selling, general, and administrative expenses.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Treatment of Purchase Discounts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/>
            </a:pPr>
            <a:r>
              <a:rPr lang="en-US" sz="2100" dirty="0" smtClean="0">
                <a:latin typeface="Arial" charset="0"/>
              </a:rPr>
              <a:t>Gross vs. Net Method 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Costs Included in Inventory</a:t>
            </a:r>
          </a:p>
        </p:txBody>
      </p:sp>
      <p:sp>
        <p:nvSpPr>
          <p:cNvPr id="27654" name="Text Box 2059"/>
          <p:cNvSpPr txBox="1">
            <a:spLocks noChangeArrowheads="1"/>
          </p:cNvSpPr>
          <p:nvPr/>
        </p:nvSpPr>
        <p:spPr bwMode="auto">
          <a:xfrm>
            <a:off x="609600" y="1365250"/>
            <a:ext cx="63246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Product Costs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1050"/>
            <a:ext cx="88392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2082"/>
          <p:cNvSpPr txBox="1">
            <a:spLocks noChangeArrowheads="1"/>
          </p:cNvSpPr>
          <p:nvPr/>
        </p:nvSpPr>
        <p:spPr bwMode="auto">
          <a:xfrm>
            <a:off x="4038600" y="4343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</a:t>
            </a:r>
            <a:endParaRPr lang="en-US" sz="1400">
              <a:latin typeface="Arial" charset="0"/>
            </a:endParaRPr>
          </a:p>
        </p:txBody>
      </p:sp>
      <p:sp>
        <p:nvSpPr>
          <p:cNvPr id="28676" name="Text Box 2084"/>
          <p:cNvSpPr txBox="1">
            <a:spLocks noChangeArrowheads="1"/>
          </p:cNvSpPr>
          <p:nvPr/>
        </p:nvSpPr>
        <p:spPr bwMode="auto">
          <a:xfrm>
            <a:off x="7848600" y="3048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**</a:t>
            </a:r>
            <a:endParaRPr lang="en-US" sz="1400">
              <a:latin typeface="Arial" charset="0"/>
            </a:endParaRPr>
          </a:p>
        </p:txBody>
      </p:sp>
      <p:sp>
        <p:nvSpPr>
          <p:cNvPr id="28677" name="Text Box 2056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  <p:sp>
        <p:nvSpPr>
          <p:cNvPr id="28678" name="Text Box 2059"/>
          <p:cNvSpPr txBox="1">
            <a:spLocks noChangeArrowheads="1"/>
          </p:cNvSpPr>
          <p:nvPr/>
        </p:nvSpPr>
        <p:spPr bwMode="auto">
          <a:xfrm>
            <a:off x="609600" y="1365250"/>
            <a:ext cx="6324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Treatment of Purchase Discounts</a:t>
            </a:r>
          </a:p>
        </p:txBody>
      </p:sp>
      <p:sp>
        <p:nvSpPr>
          <p:cNvPr id="794636" name="Rectangle 2060"/>
          <p:cNvSpPr>
            <a:spLocks noChangeArrowheads="1"/>
          </p:cNvSpPr>
          <p:nvPr/>
        </p:nvSpPr>
        <p:spPr bwMode="auto">
          <a:xfrm>
            <a:off x="228600" y="3114675"/>
            <a:ext cx="4114800" cy="4667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8" name="Rectangle 2062"/>
          <p:cNvSpPr>
            <a:spLocks noChangeArrowheads="1"/>
          </p:cNvSpPr>
          <p:nvPr/>
        </p:nvSpPr>
        <p:spPr bwMode="auto">
          <a:xfrm>
            <a:off x="228600" y="4181475"/>
            <a:ext cx="4114800" cy="6953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41" name="Rectangle 2065"/>
          <p:cNvSpPr>
            <a:spLocks noChangeArrowheads="1"/>
          </p:cNvSpPr>
          <p:nvPr/>
        </p:nvSpPr>
        <p:spPr bwMode="auto">
          <a:xfrm>
            <a:off x="228600" y="5495925"/>
            <a:ext cx="4114800" cy="685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51" name="Rectangle 2075"/>
          <p:cNvSpPr>
            <a:spLocks noChangeArrowheads="1"/>
          </p:cNvSpPr>
          <p:nvPr/>
        </p:nvSpPr>
        <p:spPr bwMode="auto">
          <a:xfrm>
            <a:off x="4648200" y="4181475"/>
            <a:ext cx="4191000" cy="6953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53" name="Rectangle 2077"/>
          <p:cNvSpPr>
            <a:spLocks noChangeArrowheads="1"/>
          </p:cNvSpPr>
          <p:nvPr/>
        </p:nvSpPr>
        <p:spPr bwMode="auto">
          <a:xfrm>
            <a:off x="4648200" y="5486400"/>
            <a:ext cx="4191000" cy="685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2080"/>
          <p:cNvSpPr txBox="1">
            <a:spLocks noChangeArrowheads="1"/>
          </p:cNvSpPr>
          <p:nvPr/>
        </p:nvSpPr>
        <p:spPr bwMode="auto">
          <a:xfrm>
            <a:off x="7543800" y="17065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8-11</a:t>
            </a:r>
          </a:p>
        </p:txBody>
      </p:sp>
      <p:sp>
        <p:nvSpPr>
          <p:cNvPr id="794657" name="Text Box 2081"/>
          <p:cNvSpPr txBox="1">
            <a:spLocks noChangeArrowheads="1"/>
          </p:cNvSpPr>
          <p:nvPr/>
        </p:nvSpPr>
        <p:spPr bwMode="auto">
          <a:xfrm>
            <a:off x="32766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</a:t>
            </a:r>
            <a:r>
              <a:rPr lang="en-US" sz="1400">
                <a:latin typeface="Arial" charset="0"/>
              </a:rPr>
              <a:t>  $4,000 x 2% = $80</a:t>
            </a:r>
          </a:p>
        </p:txBody>
      </p:sp>
      <p:sp>
        <p:nvSpPr>
          <p:cNvPr id="794659" name="Text Box 2083"/>
          <p:cNvSpPr txBox="1">
            <a:spLocks noChangeArrowheads="1"/>
          </p:cNvSpPr>
          <p:nvPr/>
        </p:nvSpPr>
        <p:spPr bwMode="auto">
          <a:xfrm>
            <a:off x="5410200" y="6400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**</a:t>
            </a:r>
            <a:r>
              <a:rPr lang="en-US" sz="1400">
                <a:latin typeface="Arial" charset="0"/>
              </a:rPr>
              <a:t>  $10,000 x 98% = $9,800</a:t>
            </a:r>
          </a:p>
        </p:txBody>
      </p:sp>
      <p:sp>
        <p:nvSpPr>
          <p:cNvPr id="794649" name="Rectangle 2073"/>
          <p:cNvSpPr>
            <a:spLocks noChangeArrowheads="1"/>
          </p:cNvSpPr>
          <p:nvPr/>
        </p:nvSpPr>
        <p:spPr bwMode="auto">
          <a:xfrm>
            <a:off x="4648200" y="3114675"/>
            <a:ext cx="4191000" cy="4667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Costs Included in Inventory</a:t>
            </a:r>
          </a:p>
        </p:txBody>
      </p:sp>
      <p:sp>
        <p:nvSpPr>
          <p:cNvPr id="28690" name="TextBox 4"/>
          <p:cNvSpPr txBox="1">
            <a:spLocks noChangeArrowheads="1"/>
          </p:cNvSpPr>
          <p:nvPr/>
        </p:nvSpPr>
        <p:spPr bwMode="auto">
          <a:xfrm>
            <a:off x="533400" y="6324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9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94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9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794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794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6" grpId="0" animBg="1"/>
      <p:bldP spid="794638" grpId="0" animBg="1"/>
      <p:bldP spid="794641" grpId="0" animBg="1"/>
      <p:bldP spid="794651" grpId="0" animBg="1"/>
      <p:bldP spid="794653" grpId="0" animBg="1"/>
      <p:bldP spid="794657" grpId="0"/>
      <p:bldP spid="794659" grpId="0"/>
      <p:bldP spid="7946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5715000"/>
            <a:ext cx="4113213" cy="7620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30724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3072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3072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3072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0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81000" y="5500688"/>
            <a:ext cx="8458200" cy="430212"/>
          </a:xfrm>
          <a:prstGeom prst="rect">
            <a:avLst/>
          </a:prstGeom>
          <a:noFill/>
          <a:ln w="28575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30000"/>
              </a:spcBef>
              <a:buClr>
                <a:srgbClr val="800000"/>
              </a:buClr>
              <a:buSzPct val="80000"/>
            </a:pPr>
            <a:r>
              <a:rPr lang="en-US" sz="2000">
                <a:latin typeface="Arial" charset="0"/>
              </a:rPr>
              <a:t>Method adopted should be one that most clearly reflects periodic income.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24000" y="3352800"/>
            <a:ext cx="5943600" cy="1681163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Arial" charset="0"/>
              </a:rPr>
              <a:t>Cost Flow Assumption Adopted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does NOT need to be consistent with</a:t>
            </a:r>
            <a:r>
              <a:rPr lang="en-US" sz="2400" b="1">
                <a:solidFill>
                  <a:srgbClr val="800000"/>
                </a:solidFill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Arial" charset="0"/>
              </a:rPr>
              <a:t>Physical Movement of Goods</a:t>
            </a:r>
          </a:p>
        </p:txBody>
      </p:sp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80010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800000"/>
              </a:buClr>
              <a:buSzPct val="80000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Specific Identification  </a:t>
            </a:r>
          </a:p>
          <a:p>
            <a:pPr>
              <a:lnSpc>
                <a:spcPct val="115000"/>
              </a:lnSpc>
              <a:buClr>
                <a:srgbClr val="800000"/>
              </a:buClr>
              <a:buSzPct val="80000"/>
            </a:pPr>
            <a:r>
              <a:rPr lang="en-US" b="1">
                <a:latin typeface="Arial" charset="0"/>
              </a:rPr>
              <a:t>vs.</a:t>
            </a:r>
          </a:p>
          <a:p>
            <a:pPr>
              <a:lnSpc>
                <a:spcPct val="115000"/>
              </a:lnSpc>
              <a:buClr>
                <a:srgbClr val="800000"/>
              </a:buClr>
              <a:buSzPct val="80000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FIFO  ---  LIFO  ---  Average Cost</a:t>
            </a:r>
          </a:p>
        </p:txBody>
      </p: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Which Cost Flow Assumptions to Adopt?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8305800" y="6469063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32771" name="Text Box 11"/>
          <p:cNvSpPr txBox="1">
            <a:spLocks noChangeArrowheads="1"/>
          </p:cNvSpPr>
          <p:nvPr/>
        </p:nvSpPr>
        <p:spPr bwMode="auto">
          <a:xfrm>
            <a:off x="7391400" y="3048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latin typeface="Arial" charset="0"/>
            </a:endParaRPr>
          </a:p>
        </p:txBody>
      </p:sp>
      <p:sp>
        <p:nvSpPr>
          <p:cNvPr id="32772" name="Rectangle 14"/>
          <p:cNvSpPr>
            <a:spLocks noChangeArrowheads="1"/>
          </p:cNvSpPr>
          <p:nvPr/>
        </p:nvSpPr>
        <p:spPr bwMode="auto">
          <a:xfrm>
            <a:off x="609600" y="1371600"/>
            <a:ext cx="78486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>
                <a:latin typeface="Arial" charset="0"/>
              </a:rPr>
              <a:t>  Call-Mart Inc. had the following transactions in its first month of operations.</a:t>
            </a:r>
          </a:p>
        </p:txBody>
      </p:sp>
      <p:sp>
        <p:nvSpPr>
          <p:cNvPr id="835599" name="Text Box 15"/>
          <p:cNvSpPr txBox="1">
            <a:spLocks noChangeArrowheads="1"/>
          </p:cNvSpPr>
          <p:nvPr/>
        </p:nvSpPr>
        <p:spPr bwMode="auto">
          <a:xfrm>
            <a:off x="838200" y="4471988"/>
            <a:ext cx="76200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35000"/>
              </a:spcBef>
            </a:pPr>
            <a:r>
              <a:rPr lang="en-US" sz="1800">
                <a:latin typeface="Arial" charset="0"/>
              </a:rPr>
              <a:t>Beginning inventory  (2,000 x $4)	$  8,000</a:t>
            </a:r>
          </a:p>
          <a:p>
            <a:pPr algn="l">
              <a:spcBef>
                <a:spcPct val="35000"/>
              </a:spcBef>
            </a:pPr>
            <a:r>
              <a:rPr lang="en-US" sz="1800">
                <a:latin typeface="Arial" charset="0"/>
              </a:rPr>
              <a:t>Purchases:</a:t>
            </a:r>
          </a:p>
          <a:p>
            <a:pPr algn="l">
              <a:spcBef>
                <a:spcPct val="35000"/>
              </a:spcBef>
            </a:pPr>
            <a:r>
              <a:rPr lang="en-US" sz="1800">
                <a:latin typeface="Arial" charset="0"/>
              </a:rPr>
              <a:t>	6,000 x $4.40	26,400</a:t>
            </a:r>
          </a:p>
          <a:p>
            <a:pPr algn="l">
              <a:spcBef>
                <a:spcPct val="35000"/>
              </a:spcBef>
            </a:pPr>
            <a:r>
              <a:rPr lang="en-US" sz="1800">
                <a:latin typeface="Arial" charset="0"/>
              </a:rPr>
              <a:t>	2,000 x 4.75	9,500</a:t>
            </a:r>
          </a:p>
          <a:p>
            <a:pPr algn="l">
              <a:spcBef>
                <a:spcPct val="35000"/>
              </a:spcBef>
            </a:pPr>
            <a:r>
              <a:rPr lang="en-US" sz="1800">
                <a:latin typeface="Arial" charset="0"/>
              </a:rPr>
              <a:t>Goods available for sale	$43,900	</a:t>
            </a:r>
          </a:p>
        </p:txBody>
      </p:sp>
      <p:sp>
        <p:nvSpPr>
          <p:cNvPr id="32774" name="Line 16"/>
          <p:cNvSpPr>
            <a:spLocks noChangeShapeType="1"/>
          </p:cNvSpPr>
          <p:nvPr/>
        </p:nvSpPr>
        <p:spPr bwMode="auto">
          <a:xfrm>
            <a:off x="6934200" y="5943600"/>
            <a:ext cx="1219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8"/>
          <p:cNvSpPr>
            <a:spLocks noChangeShapeType="1"/>
          </p:cNvSpPr>
          <p:nvPr/>
        </p:nvSpPr>
        <p:spPr bwMode="auto">
          <a:xfrm>
            <a:off x="6934200" y="6324600"/>
            <a:ext cx="1219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838200" y="40528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Calculate Goods Available for Sale</a:t>
            </a:r>
          </a:p>
        </p:txBody>
      </p:sp>
      <p:pic>
        <p:nvPicPr>
          <p:cNvPr id="3277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390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Which Cost Flow Assumptions to Adopt?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5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5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5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5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7724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Includes in cost of goods sold the costs of the specific items sold.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Used when handling a relatively small number of costly, easily distinguishable items.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Matches actual costs against actual revenue.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Cost flow matches the physical flow of the goods.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May allow a company to manipulate net income</a:t>
            </a:r>
            <a:r>
              <a:rPr lang="en-US" sz="2400"/>
              <a:t>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01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Specific Identification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Which Cost Flow Assumptions to Adopt?</a:t>
            </a:r>
          </a:p>
        </p:txBody>
      </p:sp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01950"/>
            <a:ext cx="84772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2"/>
          <p:cNvSpPr>
            <a:spLocks noChangeArrowheads="1"/>
          </p:cNvSpPr>
          <p:nvPr/>
        </p:nvSpPr>
        <p:spPr bwMode="auto">
          <a:xfrm>
            <a:off x="609600" y="1371600"/>
            <a:ext cx="81534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9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1900">
                <a:latin typeface="Arial" charset="0"/>
              </a:rPr>
              <a:t>  Call-Mart Inc.’s 6,000 units of inventory consists of 1,000 units from the March 2 purchase, 3,000 from the March 15 purchase, and 2,000 from the March 30 purchase.  Compute the amount of ending inventory and cost of goods sold.</a:t>
            </a:r>
          </a:p>
        </p:txBody>
      </p:sp>
      <p:sp>
        <p:nvSpPr>
          <p:cNvPr id="34820" name="Text Box 40"/>
          <p:cNvSpPr txBox="1">
            <a:spLocks noChangeArrowheads="1"/>
          </p:cNvSpPr>
          <p:nvPr/>
        </p:nvSpPr>
        <p:spPr bwMode="auto">
          <a:xfrm>
            <a:off x="7467600" y="26209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8-12</a:t>
            </a:r>
          </a:p>
        </p:txBody>
      </p:sp>
      <p:sp>
        <p:nvSpPr>
          <p:cNvPr id="834601" name="Rectangle 41"/>
          <p:cNvSpPr>
            <a:spLocks noChangeArrowheads="1"/>
          </p:cNvSpPr>
          <p:nvPr/>
        </p:nvSpPr>
        <p:spPr bwMode="auto">
          <a:xfrm>
            <a:off x="5181600" y="3429000"/>
            <a:ext cx="3276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2" name="Rectangle 42"/>
          <p:cNvSpPr>
            <a:spLocks noChangeArrowheads="1"/>
          </p:cNvSpPr>
          <p:nvPr/>
        </p:nvSpPr>
        <p:spPr bwMode="auto">
          <a:xfrm>
            <a:off x="5181600" y="3733800"/>
            <a:ext cx="3276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3" name="Rectangle 43"/>
          <p:cNvSpPr>
            <a:spLocks noChangeArrowheads="1"/>
          </p:cNvSpPr>
          <p:nvPr/>
        </p:nvSpPr>
        <p:spPr bwMode="auto">
          <a:xfrm>
            <a:off x="5181600" y="4038600"/>
            <a:ext cx="3276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4" name="Rectangle 44"/>
          <p:cNvSpPr>
            <a:spLocks noChangeArrowheads="1"/>
          </p:cNvSpPr>
          <p:nvPr/>
        </p:nvSpPr>
        <p:spPr bwMode="auto">
          <a:xfrm>
            <a:off x="5181600" y="4419600"/>
            <a:ext cx="3276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5" name="Rectangle 45"/>
          <p:cNvSpPr>
            <a:spLocks noChangeArrowheads="1"/>
          </p:cNvSpPr>
          <p:nvPr/>
        </p:nvSpPr>
        <p:spPr bwMode="auto">
          <a:xfrm>
            <a:off x="6019800" y="4876800"/>
            <a:ext cx="1371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6" name="Rectangle 46"/>
          <p:cNvSpPr>
            <a:spLocks noChangeArrowheads="1"/>
          </p:cNvSpPr>
          <p:nvPr/>
        </p:nvSpPr>
        <p:spPr bwMode="auto">
          <a:xfrm>
            <a:off x="2971800" y="5486400"/>
            <a:ext cx="4419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34607" name="Rectangle 47"/>
          <p:cNvSpPr>
            <a:spLocks noChangeArrowheads="1"/>
          </p:cNvSpPr>
          <p:nvPr/>
        </p:nvSpPr>
        <p:spPr bwMode="auto">
          <a:xfrm>
            <a:off x="5943600" y="5867400"/>
            <a:ext cx="14478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57150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Specific Identification</a:t>
            </a:r>
          </a:p>
        </p:txBody>
      </p:sp>
      <p:sp>
        <p:nvSpPr>
          <p:cNvPr id="34830" name="TextBox 14"/>
          <p:cNvSpPr txBox="1">
            <a:spLocks noChangeArrowheads="1"/>
          </p:cNvSpPr>
          <p:nvPr/>
        </p:nvSpPr>
        <p:spPr bwMode="auto">
          <a:xfrm>
            <a:off x="838200" y="6505575"/>
            <a:ext cx="403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pic>
        <p:nvPicPr>
          <p:cNvPr id="34831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5716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3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3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3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3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3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3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3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01" grpId="0" animBg="1"/>
      <p:bldP spid="834602" grpId="0" animBg="1"/>
      <p:bldP spid="834603" grpId="0" animBg="1"/>
      <p:bldP spid="834604" grpId="0" animBg="1"/>
      <p:bldP spid="834605" grpId="0" animBg="1"/>
      <p:bldP spid="834606" grpId="0" animBg="1"/>
      <p:bldP spid="8346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77240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Prices items in the inventory on the basis of the average cost of all similar goods available during the period.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Not as subject to income manipulation.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Measuring a specific physical flow of inventory is often impossible.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01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Average-Cost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Which Cost Flow Assumptions to Adopt?</a:t>
            </a:r>
          </a:p>
        </p:txBody>
      </p:sp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2938"/>
            <a:ext cx="7924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4419600" y="3746500"/>
            <a:ext cx="990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2698" name="Rectangle 10"/>
          <p:cNvSpPr>
            <a:spLocks noChangeArrowheads="1"/>
          </p:cNvSpPr>
          <p:nvPr/>
        </p:nvSpPr>
        <p:spPr bwMode="auto">
          <a:xfrm>
            <a:off x="4419600" y="4051300"/>
            <a:ext cx="990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2699" name="Rectangle 11"/>
          <p:cNvSpPr>
            <a:spLocks noChangeArrowheads="1"/>
          </p:cNvSpPr>
          <p:nvPr/>
        </p:nvSpPr>
        <p:spPr bwMode="auto">
          <a:xfrm>
            <a:off x="5562600" y="3898900"/>
            <a:ext cx="7620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2700" name="Rectangle 12"/>
          <p:cNvSpPr>
            <a:spLocks noChangeArrowheads="1"/>
          </p:cNvSpPr>
          <p:nvPr/>
        </p:nvSpPr>
        <p:spPr bwMode="auto">
          <a:xfrm>
            <a:off x="5562600" y="4703763"/>
            <a:ext cx="19050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2701" name="Rectangle 13"/>
          <p:cNvSpPr>
            <a:spLocks noChangeArrowheads="1"/>
          </p:cNvSpPr>
          <p:nvPr/>
        </p:nvSpPr>
        <p:spPr bwMode="auto">
          <a:xfrm>
            <a:off x="3048000" y="5422900"/>
            <a:ext cx="4038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2702" name="Rectangle 14"/>
          <p:cNvSpPr>
            <a:spLocks noChangeArrowheads="1"/>
          </p:cNvSpPr>
          <p:nvPr/>
        </p:nvSpPr>
        <p:spPr bwMode="auto">
          <a:xfrm>
            <a:off x="5715000" y="5727700"/>
            <a:ext cx="13716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6873" name="Text Box 16"/>
          <p:cNvSpPr txBox="1">
            <a:spLocks noChangeArrowheads="1"/>
          </p:cNvSpPr>
          <p:nvPr/>
        </p:nvSpPr>
        <p:spPr bwMode="auto">
          <a:xfrm>
            <a:off x="7162800" y="16129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8-13</a:t>
            </a:r>
          </a:p>
        </p:txBody>
      </p:sp>
      <p:sp>
        <p:nvSpPr>
          <p:cNvPr id="882708" name="Text Box 20"/>
          <p:cNvSpPr txBox="1">
            <a:spLocks noChangeArrowheads="1"/>
          </p:cNvSpPr>
          <p:nvPr/>
        </p:nvSpPr>
        <p:spPr bwMode="auto">
          <a:xfrm>
            <a:off x="609600" y="1373188"/>
            <a:ext cx="53340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  <a:defRPr/>
            </a:pP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Weighted-Average Method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3581400" y="6400800"/>
            <a:ext cx="5486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Average-Cost</a:t>
            </a:r>
          </a:p>
        </p:txBody>
      </p:sp>
      <p:sp>
        <p:nvSpPr>
          <p:cNvPr id="36878" name="TextBox 15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8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82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82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82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82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7" grpId="0" animBg="1"/>
      <p:bldP spid="882698" grpId="0" animBg="1"/>
      <p:bldP spid="882699" grpId="0" animBg="1"/>
      <p:bldP spid="882700" grpId="0" animBg="1"/>
      <p:bldP spid="882701" grpId="0" animBg="1"/>
      <p:bldP spid="8827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371600"/>
            <a:ext cx="516731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609600" y="1981200"/>
            <a:ext cx="2819400" cy="267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4508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One inventory account.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Purchase merchandise in a form ready for sale.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  Identify major classifications of inventory.</a:t>
            </a:r>
          </a:p>
        </p:txBody>
      </p:sp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2667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altLang="en-US" b="1">
                <a:solidFill>
                  <a:srgbClr val="800000"/>
                </a:solidFill>
                <a:latin typeface="Arial" charset="0"/>
              </a:rPr>
              <a:t>Classification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7239000" y="14017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05800" cy="1584325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7391400" y="17827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8-14</a:t>
            </a:r>
          </a:p>
        </p:txBody>
      </p:sp>
      <p:sp>
        <p:nvSpPr>
          <p:cNvPr id="888837" name="Rectangle 5"/>
          <p:cNvSpPr>
            <a:spLocks noChangeArrowheads="1"/>
          </p:cNvSpPr>
          <p:nvPr/>
        </p:nvSpPr>
        <p:spPr bwMode="auto">
          <a:xfrm>
            <a:off x="6019800" y="2484438"/>
            <a:ext cx="25146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8846" name="Rectangle 14"/>
          <p:cNvSpPr>
            <a:spLocks noChangeArrowheads="1"/>
          </p:cNvSpPr>
          <p:nvPr/>
        </p:nvSpPr>
        <p:spPr bwMode="auto">
          <a:xfrm>
            <a:off x="6019800" y="2713038"/>
            <a:ext cx="25146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8847" name="Rectangle 15"/>
          <p:cNvSpPr>
            <a:spLocks noChangeArrowheads="1"/>
          </p:cNvSpPr>
          <p:nvPr/>
        </p:nvSpPr>
        <p:spPr bwMode="auto">
          <a:xfrm>
            <a:off x="4495800" y="2865438"/>
            <a:ext cx="1371600" cy="5334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88848" name="Rectangle 16"/>
          <p:cNvSpPr>
            <a:spLocks noChangeArrowheads="1"/>
          </p:cNvSpPr>
          <p:nvPr/>
        </p:nvSpPr>
        <p:spPr bwMode="auto">
          <a:xfrm>
            <a:off x="6019800" y="3170238"/>
            <a:ext cx="25146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7896" name="Rectangle 18"/>
          <p:cNvSpPr>
            <a:spLocks noChangeArrowheads="1"/>
          </p:cNvSpPr>
          <p:nvPr/>
        </p:nvSpPr>
        <p:spPr bwMode="auto">
          <a:xfrm>
            <a:off x="609600" y="4098925"/>
            <a:ext cx="8229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100">
                <a:latin typeface="Arial" charset="0"/>
              </a:rPr>
              <a:t>In this method, Call-Mart computes a </a:t>
            </a:r>
            <a:r>
              <a:rPr lang="en-US" sz="2100" b="1">
                <a:latin typeface="Arial" charset="0"/>
              </a:rPr>
              <a:t>new average unit cost </a:t>
            </a:r>
            <a:r>
              <a:rPr lang="en-US" sz="2100">
                <a:latin typeface="Arial" charset="0"/>
              </a:rPr>
              <a:t>each time it makes a purchase.</a:t>
            </a:r>
          </a:p>
        </p:txBody>
      </p:sp>
      <p:sp>
        <p:nvSpPr>
          <p:cNvPr id="888855" name="Rectangle 23"/>
          <p:cNvSpPr>
            <a:spLocks noChangeArrowheads="1"/>
          </p:cNvSpPr>
          <p:nvPr/>
        </p:nvSpPr>
        <p:spPr bwMode="auto">
          <a:xfrm>
            <a:off x="6019800" y="3408363"/>
            <a:ext cx="25146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09600" y="1371600"/>
            <a:ext cx="5334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  <a:defRPr/>
            </a:pP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Moving-Average Method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Average-Cost</a:t>
            </a:r>
          </a:p>
        </p:txBody>
      </p:sp>
      <p:sp>
        <p:nvSpPr>
          <p:cNvPr id="37901" name="TextBox 16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sp>
        <p:nvSpPr>
          <p:cNvPr id="37902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88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88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88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8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nimBg="1"/>
      <p:bldP spid="888846" grpId="0" animBg="1"/>
      <p:bldP spid="888847" grpId="0" animBg="1"/>
      <p:bldP spid="888848" grpId="0" animBg="1"/>
      <p:bldP spid="8888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772400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Prices items in the inventory on the basis of the average cost of all similar goods available during the period.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Assumes goods are used in the order in which they are purchased.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Approximates the physical flow of goods.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Ending inventory is close to current cost.</a:t>
            </a:r>
          </a:p>
          <a:p>
            <a:pPr lvl="1" algn="l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Fails to match current costs against current revenues.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0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740000"/>
                </a:solidFill>
                <a:latin typeface="Arial" charset="0"/>
              </a:rPr>
              <a:t>First-In, First-Out (FIFO)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Which Cost Flow Assumptions to Adopt?</a:t>
            </a:r>
          </a:p>
        </p:txBody>
      </p: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7563"/>
            <a:ext cx="8077200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239000" y="17526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8-15</a:t>
            </a:r>
          </a:p>
        </p:txBody>
      </p: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4419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500" b="1">
                <a:latin typeface="Arial" charset="0"/>
              </a:rPr>
              <a:t>Periodic Inventory System</a:t>
            </a:r>
          </a:p>
        </p:txBody>
      </p:sp>
      <p:sp>
        <p:nvSpPr>
          <p:cNvPr id="892935" name="Rectangle 7"/>
          <p:cNvSpPr>
            <a:spLocks noChangeArrowheads="1"/>
          </p:cNvSpPr>
          <p:nvPr/>
        </p:nvSpPr>
        <p:spPr bwMode="auto">
          <a:xfrm>
            <a:off x="5105400" y="2613025"/>
            <a:ext cx="30480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2943" name="Rectangle 15"/>
          <p:cNvSpPr>
            <a:spLocks noChangeArrowheads="1"/>
          </p:cNvSpPr>
          <p:nvPr/>
        </p:nvSpPr>
        <p:spPr bwMode="auto">
          <a:xfrm>
            <a:off x="5105400" y="2895600"/>
            <a:ext cx="30480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2944" name="Rectangle 16"/>
          <p:cNvSpPr>
            <a:spLocks noChangeArrowheads="1"/>
          </p:cNvSpPr>
          <p:nvPr/>
        </p:nvSpPr>
        <p:spPr bwMode="auto">
          <a:xfrm>
            <a:off x="5105400" y="3276600"/>
            <a:ext cx="30480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2945" name="Rectangle 17"/>
          <p:cNvSpPr>
            <a:spLocks noChangeArrowheads="1"/>
          </p:cNvSpPr>
          <p:nvPr/>
        </p:nvSpPr>
        <p:spPr bwMode="auto">
          <a:xfrm>
            <a:off x="5867400" y="4114800"/>
            <a:ext cx="12954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2946" name="Rectangle 18"/>
          <p:cNvSpPr>
            <a:spLocks noChangeArrowheads="1"/>
          </p:cNvSpPr>
          <p:nvPr/>
        </p:nvSpPr>
        <p:spPr bwMode="auto">
          <a:xfrm>
            <a:off x="5867400" y="4495800"/>
            <a:ext cx="12954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533400" y="5105400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>
                <a:latin typeface="Arial" charset="0"/>
              </a:rPr>
              <a:t>Determine cost of ending inventory by taking the cost of the most recent purchase and working back until it accounts for all units in the inventory.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First-In, First-Out (FIFO)</a:t>
            </a:r>
          </a:p>
        </p:txBody>
      </p: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92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9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5" grpId="0" animBg="1"/>
      <p:bldP spid="892943" grpId="0" animBg="1"/>
      <p:bldP spid="892944" grpId="0" animBg="1"/>
      <p:bldP spid="892945" grpId="0" animBg="1"/>
      <p:bldP spid="8929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7467600" y="18288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8-16</a:t>
            </a:r>
          </a:p>
        </p:txBody>
      </p:sp>
      <p:sp>
        <p:nvSpPr>
          <p:cNvPr id="40964" name="Rectangle 13"/>
          <p:cNvSpPr>
            <a:spLocks noChangeArrowheads="1"/>
          </p:cNvSpPr>
          <p:nvPr/>
        </p:nvSpPr>
        <p:spPr bwMode="auto">
          <a:xfrm>
            <a:off x="533400" y="4648200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>
                <a:latin typeface="Arial" charset="0"/>
              </a:rPr>
              <a:t>In all cases where FIFO is used, the inventory and cost of goods sold would be the </a:t>
            </a:r>
            <a:r>
              <a:rPr lang="en-US" sz="2000" b="1">
                <a:latin typeface="Arial" charset="0"/>
              </a:rPr>
              <a:t>same</a:t>
            </a:r>
            <a:r>
              <a:rPr lang="en-US" sz="2000">
                <a:latin typeface="Arial" charset="0"/>
              </a:rPr>
              <a:t> at the end of the month whether a perpetual or periodic system is used.</a:t>
            </a:r>
          </a:p>
        </p:txBody>
      </p:sp>
      <p:sp>
        <p:nvSpPr>
          <p:cNvPr id="897032" name="Rectangle 8"/>
          <p:cNvSpPr>
            <a:spLocks noChangeArrowheads="1"/>
          </p:cNvSpPr>
          <p:nvPr/>
        </p:nvSpPr>
        <p:spPr bwMode="auto">
          <a:xfrm>
            <a:off x="6172200" y="2514600"/>
            <a:ext cx="2590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7039" name="Rectangle 15"/>
          <p:cNvSpPr>
            <a:spLocks noChangeArrowheads="1"/>
          </p:cNvSpPr>
          <p:nvPr/>
        </p:nvSpPr>
        <p:spPr bwMode="auto">
          <a:xfrm>
            <a:off x="6172200" y="2743200"/>
            <a:ext cx="2590800" cy="457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7040" name="Rectangle 16"/>
          <p:cNvSpPr>
            <a:spLocks noChangeArrowheads="1"/>
          </p:cNvSpPr>
          <p:nvPr/>
        </p:nvSpPr>
        <p:spPr bwMode="auto">
          <a:xfrm>
            <a:off x="4419600" y="3124200"/>
            <a:ext cx="1600200" cy="838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7041" name="Rectangle 17"/>
          <p:cNvSpPr>
            <a:spLocks noChangeArrowheads="1"/>
          </p:cNvSpPr>
          <p:nvPr/>
        </p:nvSpPr>
        <p:spPr bwMode="auto">
          <a:xfrm>
            <a:off x="6172200" y="3276600"/>
            <a:ext cx="25908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97042" name="Rectangle 18"/>
          <p:cNvSpPr>
            <a:spLocks noChangeArrowheads="1"/>
          </p:cNvSpPr>
          <p:nvPr/>
        </p:nvSpPr>
        <p:spPr bwMode="auto">
          <a:xfrm>
            <a:off x="6172200" y="3886200"/>
            <a:ext cx="2590800" cy="457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First-In, First-Out (FIFO)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44196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500" b="1">
                <a:latin typeface="Arial" charset="0"/>
              </a:rPr>
              <a:t>Perpetual Inventory System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97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97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97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9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32" grpId="0" animBg="1"/>
      <p:bldP spid="897039" grpId="0" animBg="1"/>
      <p:bldP spid="897040" grpId="0" animBg="1"/>
      <p:bldP spid="897041" grpId="0" animBg="1"/>
      <p:bldP spid="8970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3275"/>
            <a:ext cx="80772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7239000" y="1768475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8-17</a:t>
            </a:r>
          </a:p>
        </p:txBody>
      </p: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5105400" y="2590800"/>
            <a:ext cx="30480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5161" name="Rectangle 9"/>
          <p:cNvSpPr>
            <a:spLocks noChangeArrowheads="1"/>
          </p:cNvSpPr>
          <p:nvPr/>
        </p:nvSpPr>
        <p:spPr bwMode="auto">
          <a:xfrm>
            <a:off x="5105400" y="2895600"/>
            <a:ext cx="30480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5162" name="Rectangle 10"/>
          <p:cNvSpPr>
            <a:spLocks noChangeArrowheads="1"/>
          </p:cNvSpPr>
          <p:nvPr/>
        </p:nvSpPr>
        <p:spPr bwMode="auto">
          <a:xfrm>
            <a:off x="5105400" y="3276600"/>
            <a:ext cx="30480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5163" name="Rectangle 11"/>
          <p:cNvSpPr>
            <a:spLocks noChangeArrowheads="1"/>
          </p:cNvSpPr>
          <p:nvPr/>
        </p:nvSpPr>
        <p:spPr bwMode="auto">
          <a:xfrm>
            <a:off x="5867400" y="4114800"/>
            <a:ext cx="12954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609600" y="5181600"/>
            <a:ext cx="8077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The cost of the total quantity sold or issued during the month comes from the most recent purchases.</a:t>
            </a:r>
          </a:p>
        </p:txBody>
      </p:sp>
      <p:sp>
        <p:nvSpPr>
          <p:cNvPr id="945165" name="Rectangle 13"/>
          <p:cNvSpPr>
            <a:spLocks noChangeArrowheads="1"/>
          </p:cNvSpPr>
          <p:nvPr/>
        </p:nvSpPr>
        <p:spPr bwMode="auto">
          <a:xfrm>
            <a:off x="5867400" y="4419600"/>
            <a:ext cx="1295400" cy="304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51054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Last-In, First-Out (LIFO)</a:t>
            </a: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44196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500" b="1">
                <a:latin typeface="Arial" charset="0"/>
              </a:rPr>
              <a:t>Periodic Inventory System</a:t>
            </a:r>
          </a:p>
        </p:txBody>
      </p:sp>
      <p:pic>
        <p:nvPicPr>
          <p:cNvPr id="4199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3256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8" name="TextBox 15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4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4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4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4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4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60" grpId="0" animBg="1"/>
      <p:bldP spid="945161" grpId="0" animBg="1"/>
      <p:bldP spid="945162" grpId="0" animBg="1"/>
      <p:bldP spid="945163" grpId="0" animBg="1"/>
      <p:bldP spid="9451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7467600" y="18589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8-18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533400" y="4724400"/>
            <a:ext cx="80772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The LIFO method results in different ending inventory and cost of goods sold amounts than the amounts calculated under the periodic method.</a:t>
            </a:r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6172200" y="2514600"/>
            <a:ext cx="2590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7210" name="Rectangle 10"/>
          <p:cNvSpPr>
            <a:spLocks noChangeArrowheads="1"/>
          </p:cNvSpPr>
          <p:nvPr/>
        </p:nvSpPr>
        <p:spPr bwMode="auto">
          <a:xfrm>
            <a:off x="6172200" y="2743200"/>
            <a:ext cx="2590800" cy="457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7211" name="Rectangle 11"/>
          <p:cNvSpPr>
            <a:spLocks noChangeArrowheads="1"/>
          </p:cNvSpPr>
          <p:nvPr/>
        </p:nvSpPr>
        <p:spPr bwMode="auto">
          <a:xfrm>
            <a:off x="4495800" y="3200400"/>
            <a:ext cx="1600200" cy="457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7212" name="Rectangle 12"/>
          <p:cNvSpPr>
            <a:spLocks noChangeArrowheads="1"/>
          </p:cNvSpPr>
          <p:nvPr/>
        </p:nvSpPr>
        <p:spPr bwMode="auto">
          <a:xfrm>
            <a:off x="6172200" y="3200400"/>
            <a:ext cx="2590800" cy="4572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6172200" y="3657600"/>
            <a:ext cx="2590800" cy="6858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Last-In, First-Out (LIFO)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44196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500" b="1">
                <a:latin typeface="Arial" charset="0"/>
              </a:rPr>
              <a:t>Perpetual Inventory System</a:t>
            </a:r>
          </a:p>
        </p:txBody>
      </p:sp>
      <p:sp>
        <p:nvSpPr>
          <p:cNvPr id="43021" name="TextBox 14"/>
          <p:cNvSpPr txBox="1">
            <a:spLocks noChangeArrowheads="1"/>
          </p:cNvSpPr>
          <p:nvPr/>
        </p:nvSpPr>
        <p:spPr bwMode="auto">
          <a:xfrm>
            <a:off x="8382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Advance slide in presentation mode to reveal answer.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3581400" y="6248400"/>
            <a:ext cx="5486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LO5  Describe and compare the cost flow assumptions used 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4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4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4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4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4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 animBg="1"/>
      <p:bldP spid="947210" grpId="0" animBg="1"/>
      <p:bldP spid="947211" grpId="0" animBg="1"/>
      <p:bldP spid="947212" grpId="0" animBg="1"/>
      <p:bldP spid="9472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3352800"/>
            <a:ext cx="4267200" cy="5334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44036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4403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4403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4404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8486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latin typeface="Arial" charset="0"/>
              </a:rPr>
              <a:t>Many companies use </a:t>
            </a:r>
          </a:p>
          <a:p>
            <a:pPr lvl="1"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LIFO for tax and external financial reporting purposes.</a:t>
            </a:r>
          </a:p>
          <a:p>
            <a:pPr lvl="1"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FIFO, average cost, or standard cost system for internal reporting purposes.</a:t>
            </a:r>
          </a:p>
          <a:p>
            <a:pPr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latin typeface="Arial" charset="0"/>
              </a:rPr>
              <a:t>Reasons: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LIFO Reserve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09600" y="4373563"/>
            <a:ext cx="6019800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4508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>
                <a:latin typeface="Arial" charset="0"/>
              </a:rPr>
              <a:t>Pricing decisions.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>
                <a:latin typeface="Arial" charset="0"/>
              </a:rPr>
              <a:t>Recordkeeping easier.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>
                <a:latin typeface="Arial" charset="0"/>
              </a:rPr>
              <a:t>Profit-sharing or bonus arrangements.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>
                <a:latin typeface="Arial" charset="0"/>
              </a:rPr>
              <a:t>LIFO troublesome for interim periods.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6  Explain the significance and use of a LIFO reserve.</a:t>
            </a:r>
          </a:p>
        </p:txBody>
      </p:sp>
      <p:sp>
        <p:nvSpPr>
          <p:cNvPr id="94925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300" b="1">
                <a:solidFill>
                  <a:srgbClr val="800000"/>
                </a:solidFill>
                <a:latin typeface="Arial" charset="0"/>
              </a:rPr>
              <a:t>LIFO Reserve</a:t>
            </a:r>
            <a:r>
              <a:rPr lang="en-US" sz="23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is the difference between the inventory method used for internal reporting purposes and LIFO. </a:t>
            </a:r>
          </a:p>
        </p:txBody>
      </p:sp>
      <p:sp>
        <p:nvSpPr>
          <p:cNvPr id="951302" name="Text Box 6"/>
          <p:cNvSpPr txBox="1">
            <a:spLocks noChangeArrowheads="1"/>
          </p:cNvSpPr>
          <p:nvPr/>
        </p:nvSpPr>
        <p:spPr bwMode="auto">
          <a:xfrm>
            <a:off x="914400" y="5268913"/>
            <a:ext cx="7467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  <a:tab pos="72009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sz="2000">
                <a:latin typeface="Arial" charset="0"/>
                <a:cs typeface="Arial" charset="0"/>
              </a:rPr>
              <a:t>Cost of Goods Sold 	30,000</a:t>
            </a:r>
          </a:p>
          <a:p>
            <a:pPr algn="l">
              <a:spcBef>
                <a:spcPct val="30000"/>
              </a:spcBef>
            </a:pPr>
            <a:r>
              <a:rPr lang="en-US" sz="2000">
                <a:latin typeface="Arial" charset="0"/>
                <a:cs typeface="Arial" charset="0"/>
              </a:rPr>
              <a:t>	Allowance to Reduce Inventory to LIFO 		30,000</a:t>
            </a:r>
          </a:p>
        </p:txBody>
      </p:sp>
      <p:sp>
        <p:nvSpPr>
          <p:cNvPr id="46084" name="Text Box 10"/>
          <p:cNvSpPr txBox="1">
            <a:spLocks noChangeArrowheads="1"/>
          </p:cNvSpPr>
          <p:nvPr/>
        </p:nvSpPr>
        <p:spPr bwMode="auto">
          <a:xfrm>
            <a:off x="609600" y="4759325"/>
            <a:ext cx="7924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18075" algn="r"/>
                <a:tab pos="59436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Journal entry </a:t>
            </a:r>
            <a:r>
              <a:rPr lang="en-US" sz="2000">
                <a:latin typeface="Arial" charset="0"/>
                <a:cs typeface="Arial" charset="0"/>
              </a:rPr>
              <a:t>to reduce inventory to LIFO:</a:t>
            </a:r>
          </a:p>
        </p:txBody>
      </p:sp>
      <p:sp>
        <p:nvSpPr>
          <p:cNvPr id="46085" name="Rectangle 12"/>
          <p:cNvSpPr>
            <a:spLocks noChangeArrowheads="1"/>
          </p:cNvSpPr>
          <p:nvPr/>
        </p:nvSpPr>
        <p:spPr bwMode="auto">
          <a:xfrm>
            <a:off x="609600" y="2244725"/>
            <a:ext cx="8229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>
                <a:latin typeface="Arial" charset="0"/>
              </a:rPr>
              <a:t>  Acme Boot Company uses the FIFO method for internal</a:t>
            </a:r>
          </a:p>
          <a:p>
            <a:pPr algn="l">
              <a:lnSpc>
                <a:spcPct val="125000"/>
              </a:lnSpc>
            </a:pPr>
            <a:r>
              <a:rPr lang="en-US" sz="2000">
                <a:latin typeface="Arial" charset="0"/>
              </a:rPr>
              <a:t>reporting purposes and LIFO for external reporting purposes. At January 1, 2014, the Allowance to Reduce Inventory to LIFO balance is $20,000. At December 31, 2014, the balance should be $50,000. As a result, Acme Boot realizes a LIFO effect and makes the following entry at year-end.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6  Explain the significance and use of a LIFO reserve.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848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100">
                <a:latin typeface="Arial" charset="0"/>
              </a:rPr>
              <a:t>Companies should </a:t>
            </a:r>
            <a:r>
              <a:rPr lang="en-US" sz="2100" b="1">
                <a:latin typeface="Arial" charset="0"/>
              </a:rPr>
              <a:t>disclose</a:t>
            </a:r>
            <a:r>
              <a:rPr lang="en-US" sz="2100">
                <a:latin typeface="Arial" charset="0"/>
              </a:rPr>
              <a:t> either the LIFO reserve or the replacement cost of the inventory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LIFO Reserve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6  Explain the significance and use of a LIFO reserve.</a:t>
            </a:r>
          </a:p>
        </p:txBody>
      </p:sp>
      <p:sp>
        <p:nvSpPr>
          <p:cNvPr id="94925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6900"/>
            <a:ext cx="84582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7315200" y="33067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371600"/>
            <a:ext cx="5167312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7239000" y="14017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8-1</a:t>
            </a:r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  Identify major classifications of inventory.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600" y="1981200"/>
            <a:ext cx="2819400" cy="219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36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79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defRPr/>
            </a:pPr>
            <a:r>
              <a:rPr lang="en-US" sz="2100" dirty="0" smtClean="0">
                <a:latin typeface="Arial" charset="0"/>
              </a:rPr>
              <a:t>Three accounts</a:t>
            </a:r>
          </a:p>
          <a:p>
            <a:pPr marL="682625" indent="-45085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 smtClean="0">
                <a:latin typeface="Arial" charset="0"/>
              </a:rPr>
              <a:t>Raw Materials</a:t>
            </a:r>
          </a:p>
          <a:p>
            <a:pPr marL="682625" indent="-45085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 smtClean="0">
                <a:latin typeface="Arial" charset="0"/>
              </a:rPr>
              <a:t>Work in Process</a:t>
            </a:r>
          </a:p>
          <a:p>
            <a:pPr marL="682625" indent="-45085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 smtClean="0">
                <a:latin typeface="Arial" charset="0"/>
              </a:rPr>
              <a:t>Finished Goods</a:t>
            </a: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2667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altLang="en-US" b="1">
                <a:solidFill>
                  <a:srgbClr val="800000"/>
                </a:solidFill>
                <a:latin typeface="Arial" charset="0"/>
              </a:rPr>
              <a:t>Classification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3867150"/>
            <a:ext cx="4267200" cy="4572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49156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4915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4915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4916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2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8153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000">
                <a:latin typeface="Arial" charset="0"/>
              </a:rPr>
              <a:t>Older, low cost inventory is sold resulting in a lower cost of goods sold, higher net income, and higher taxes. 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LIFO Liquidation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09600" y="2971800"/>
            <a:ext cx="800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en-US" sz="2000" dirty="0">
                <a:latin typeface="Arial" charset="0"/>
              </a:rPr>
              <a:t>The </a:t>
            </a:r>
            <a:r>
              <a:rPr lang="en-US" sz="2000" b="1" dirty="0">
                <a:latin typeface="Arial" charset="0"/>
              </a:rPr>
              <a:t>specific-goods approach</a:t>
            </a:r>
            <a:r>
              <a:rPr lang="en-US" sz="2000" dirty="0">
                <a:latin typeface="Arial" charset="0"/>
              </a:rPr>
              <a:t> to costing LIFO inventories is often unrealistic for two reasons: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1900" dirty="0">
                <a:latin typeface="Arial" charset="0"/>
              </a:rPr>
              <a:t>Accounting cost of tracking each inventory item is expensive.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1900" dirty="0">
                <a:latin typeface="Arial" charset="0"/>
              </a:rPr>
              <a:t>Erosion of the LIFO inventory can easily occur (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LIFO liquidation) </a:t>
            </a:r>
            <a:r>
              <a:rPr lang="en-US" sz="1900" dirty="0">
                <a:latin typeface="Arial" charset="0"/>
              </a:rPr>
              <a:t>which often distorts net income and leads to substantial tax payments.</a:t>
            </a:r>
          </a:p>
        </p:txBody>
      </p:sp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7  Understand the effect of LIFO liquidations.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609600" y="1371600"/>
            <a:ext cx="800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>
                <a:latin typeface="Arial" charset="0"/>
              </a:rPr>
              <a:t>  Basler Co. has 30,000 pounds of steel in its inventory on December 31, 2014, with cost determined on a specific-goods   LIFO approach.</a:t>
            </a: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7  Understand the effect of LIFO liquidations.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LIFO Liquidation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895600"/>
            <a:ext cx="75104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84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>
                <a:latin typeface="Arial" charset="0"/>
              </a:rPr>
              <a:t>  At the end of 2015, only 6,000 pounds of steel remained in inventory.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7467600" y="217011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8-21</a:t>
            </a:r>
          </a:p>
        </p:txBody>
      </p:sp>
      <p:sp>
        <p:nvSpPr>
          <p:cNvPr id="52228" name="Text Box 11"/>
          <p:cNvSpPr txBox="1">
            <a:spLocks noChangeArrowheads="1"/>
          </p:cNvSpPr>
          <p:nvPr/>
        </p:nvSpPr>
        <p:spPr bwMode="auto">
          <a:xfrm>
            <a:off x="228600" y="255111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8-20</a:t>
            </a:r>
          </a:p>
        </p:txBody>
      </p:sp>
      <p:pic>
        <p:nvPicPr>
          <p:cNvPr id="5222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74913"/>
            <a:ext cx="59436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5913"/>
            <a:ext cx="24384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LIFO Liquidation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7  Understand the effect of LIFO liquidations.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4210050"/>
            <a:ext cx="4267200" cy="4572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53252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5325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5325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6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53257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1997075"/>
            <a:ext cx="784860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1800"/>
              </a:spcBef>
              <a:buSzPct val="80000"/>
            </a:pPr>
            <a:r>
              <a:rPr lang="en-US" sz="2200">
                <a:latin typeface="Arial" charset="0"/>
              </a:rPr>
              <a:t>Increases and decreases in a pool are measured in terms of total dollar value, not physical quantity of goods.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  <a:buSzPct val="80000"/>
            </a:pPr>
            <a:r>
              <a:rPr lang="en-US" sz="2200">
                <a:latin typeface="Arial" charset="0"/>
              </a:rPr>
              <a:t>Advantage:</a:t>
            </a:r>
          </a:p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Broader range of goods in pool.</a:t>
            </a:r>
          </a:p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Permits replacement of goods that are similar.</a:t>
            </a:r>
          </a:p>
          <a:p>
            <a:pPr lvl="1" algn="l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Helps protect LIFO layers from erosion.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Dollar-Value LIFO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  Explain the dollar-value LIFO method.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Illustration: </a:t>
            </a:r>
            <a:r>
              <a:rPr lang="en-US" sz="2100">
                <a:latin typeface="Arial" charset="0"/>
              </a:rPr>
              <a:t>The following information relates to the Whitefish Company.</a:t>
            </a: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8001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5000"/>
              </a:lnSpc>
              <a:spcBef>
                <a:spcPct val="30000"/>
              </a:spcBef>
              <a:buSzPct val="80000"/>
            </a:pPr>
            <a:r>
              <a:rPr lang="en-US" sz="2100">
                <a:latin typeface="Arial" charset="0"/>
              </a:rPr>
              <a:t>Use the dollar-value LIFO method to compute the ending inventory for 2012 through 2014. </a:t>
            </a:r>
          </a:p>
        </p:txBody>
      </p:sp>
      <p:sp>
        <p:nvSpPr>
          <p:cNvPr id="55300" name="Text Box 15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  Explain the dollar-value LIFO method.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Dollar-Value LIFO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5303" name="Object 1"/>
          <p:cNvGraphicFramePr>
            <a:graphicFrameLocks noChangeAspect="1"/>
          </p:cNvGraphicFramePr>
          <p:nvPr/>
        </p:nvGraphicFramePr>
        <p:xfrm>
          <a:off x="914400" y="2133600"/>
          <a:ext cx="7286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Worksheet" r:id="rId4" imgW="7286514" imgH="1676288" progId="Excel.Sheet.12">
                  <p:embed/>
                </p:oleObj>
              </mc:Choice>
              <mc:Fallback>
                <p:oleObj name="Worksheet" r:id="rId4" imgW="7286514" imgH="1676288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72866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10"/>
          <p:cNvGraphicFramePr>
            <a:graphicFrameLocks noChangeAspect="1"/>
          </p:cNvGraphicFramePr>
          <p:nvPr/>
        </p:nvGraphicFramePr>
        <p:xfrm>
          <a:off x="238125" y="1371600"/>
          <a:ext cx="87058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Worksheet" r:id="rId4" imgW="8705863" imgH="4895785" progId="Excel.Sheet.8">
                  <p:embed/>
                </p:oleObj>
              </mc:Choice>
              <mc:Fallback>
                <p:oleObj name="Worksheet" r:id="rId4" imgW="8705863" imgH="4895785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371600"/>
                        <a:ext cx="870585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AutoShape 3"/>
          <p:cNvSpPr>
            <a:spLocks/>
          </p:cNvSpPr>
          <p:nvPr/>
        </p:nvSpPr>
        <p:spPr bwMode="auto">
          <a:xfrm>
            <a:off x="6781800" y="2819400"/>
            <a:ext cx="228600" cy="533400"/>
          </a:xfrm>
          <a:prstGeom prst="rightBrace">
            <a:avLst>
              <a:gd name="adj1" fmla="val 19444"/>
              <a:gd name="adj2" fmla="val 7381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AutoShape 4"/>
          <p:cNvSpPr>
            <a:spLocks/>
          </p:cNvSpPr>
          <p:nvPr/>
        </p:nvSpPr>
        <p:spPr bwMode="auto">
          <a:xfrm>
            <a:off x="6781800" y="3581400"/>
            <a:ext cx="228600" cy="533400"/>
          </a:xfrm>
          <a:prstGeom prst="rightBrace">
            <a:avLst>
              <a:gd name="adj1" fmla="val 19444"/>
              <a:gd name="adj2" fmla="val 77681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8600" y="274320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62400" y="4267200"/>
            <a:ext cx="5029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Dollar-Value LIFO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329" name="Text Box 15"/>
          <p:cNvSpPr txBox="1">
            <a:spLocks noChangeArrowheads="1"/>
          </p:cNvSpPr>
          <p:nvPr/>
        </p:nvSpPr>
        <p:spPr bwMode="auto">
          <a:xfrm>
            <a:off x="8229600" y="64452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1"/>
          <p:cNvGraphicFramePr>
            <a:graphicFrameLocks noChangeAspect="1"/>
          </p:cNvGraphicFramePr>
          <p:nvPr/>
        </p:nvGraphicFramePr>
        <p:xfrm>
          <a:off x="238125" y="1371600"/>
          <a:ext cx="87058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Worksheet" r:id="rId4" imgW="8705863" imgH="4895785" progId="Excel.Sheet.8">
                  <p:embed/>
                </p:oleObj>
              </mc:Choice>
              <mc:Fallback>
                <p:oleObj name="Worksheet" r:id="rId4" imgW="8705863" imgH="489578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371600"/>
                        <a:ext cx="870585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AutoShape 6"/>
          <p:cNvSpPr>
            <a:spLocks/>
          </p:cNvSpPr>
          <p:nvPr/>
        </p:nvSpPr>
        <p:spPr bwMode="auto">
          <a:xfrm>
            <a:off x="6934200" y="2667000"/>
            <a:ext cx="228600" cy="533400"/>
          </a:xfrm>
          <a:prstGeom prst="rightBrace">
            <a:avLst>
              <a:gd name="adj1" fmla="val 19444"/>
              <a:gd name="adj2" fmla="val 7381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7"/>
          <p:cNvSpPr>
            <a:spLocks/>
          </p:cNvSpPr>
          <p:nvPr/>
        </p:nvSpPr>
        <p:spPr bwMode="auto">
          <a:xfrm>
            <a:off x="6781800" y="3581400"/>
            <a:ext cx="228600" cy="533400"/>
          </a:xfrm>
          <a:prstGeom prst="rightBrace">
            <a:avLst>
              <a:gd name="adj1" fmla="val 19444"/>
              <a:gd name="adj2" fmla="val 77681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5029200" y="4267200"/>
            <a:ext cx="3962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228600" y="3505200"/>
            <a:ext cx="876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Dollar-Value LIFO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353" name="Text Box 15"/>
          <p:cNvSpPr txBox="1">
            <a:spLocks noChangeArrowheads="1"/>
          </p:cNvSpPr>
          <p:nvPr/>
        </p:nvSpPr>
        <p:spPr bwMode="auto">
          <a:xfrm>
            <a:off x="8229600" y="64452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1"/>
          <p:cNvGraphicFramePr>
            <a:graphicFrameLocks noChangeAspect="1"/>
          </p:cNvGraphicFramePr>
          <p:nvPr/>
        </p:nvGraphicFramePr>
        <p:xfrm>
          <a:off x="238125" y="1371600"/>
          <a:ext cx="87058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Worksheet" r:id="rId4" imgW="8705863" imgH="4895785" progId="Excel.Sheet.8">
                  <p:embed/>
                </p:oleObj>
              </mc:Choice>
              <mc:Fallback>
                <p:oleObj name="Worksheet" r:id="rId4" imgW="8705863" imgH="489578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371600"/>
                        <a:ext cx="870585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AutoShape 6"/>
          <p:cNvSpPr>
            <a:spLocks/>
          </p:cNvSpPr>
          <p:nvPr/>
        </p:nvSpPr>
        <p:spPr bwMode="auto">
          <a:xfrm>
            <a:off x="6934200" y="2667000"/>
            <a:ext cx="228600" cy="533400"/>
          </a:xfrm>
          <a:prstGeom prst="rightBrace">
            <a:avLst>
              <a:gd name="adj1" fmla="val 19444"/>
              <a:gd name="adj2" fmla="val 7381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7"/>
          <p:cNvSpPr>
            <a:spLocks/>
          </p:cNvSpPr>
          <p:nvPr/>
        </p:nvSpPr>
        <p:spPr bwMode="auto">
          <a:xfrm>
            <a:off x="6934200" y="3429000"/>
            <a:ext cx="228600" cy="533400"/>
          </a:xfrm>
          <a:prstGeom prst="rightBrace">
            <a:avLst>
              <a:gd name="adj1" fmla="val 19444"/>
              <a:gd name="adj2" fmla="val 77681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Dollar-Value LIFO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8375" name="Text Box 15"/>
          <p:cNvSpPr txBox="1">
            <a:spLocks noChangeArrowheads="1"/>
          </p:cNvSpPr>
          <p:nvPr/>
        </p:nvSpPr>
        <p:spPr bwMode="auto">
          <a:xfrm>
            <a:off x="8229600" y="64452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549400"/>
            <a:ext cx="70643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6705600" y="12192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8-2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8001000" y="6369050"/>
            <a:ext cx="990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2667000" cy="539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  <a:defRPr/>
            </a:pPr>
            <a:r>
              <a:rPr lang="en-US" altLang="en-US" sz="2800" b="1" dirty="0" smtClean="0">
                <a:solidFill>
                  <a:srgbClr val="800000"/>
                </a:solidFill>
                <a:latin typeface="Arial" charset="0"/>
              </a:rPr>
              <a:t>Classification</a:t>
            </a:r>
            <a:endParaRPr lang="en-US" sz="2800" b="1" dirty="0" smtClean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848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ct val="80000"/>
              <a:defRPr/>
            </a:pPr>
            <a:r>
              <a:rPr lang="en-US" sz="2100" dirty="0" smtClean="0">
                <a:latin typeface="Arial" charset="0"/>
              </a:rPr>
              <a:t>Many companies use the general price-level index that the federal government publishes each month.</a:t>
            </a:r>
          </a:p>
          <a:p>
            <a:pPr lvl="1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dirty="0" smtClean="0">
                <a:latin typeface="Arial" charset="0"/>
              </a:rPr>
              <a:t>Most popular is the </a:t>
            </a:r>
            <a:r>
              <a:rPr lang="en-US" sz="2000" b="1" dirty="0" smtClean="0">
                <a:latin typeface="Arial" charset="0"/>
              </a:rPr>
              <a:t>Consumer Price Index for Urban Consumers</a:t>
            </a:r>
            <a:r>
              <a:rPr lang="en-US" sz="2000" dirty="0" smtClean="0">
                <a:latin typeface="Arial" charset="0"/>
              </a:rPr>
              <a:t> (CPI-U).</a:t>
            </a:r>
          </a:p>
          <a:p>
            <a:pPr lvl="1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dirty="0" smtClean="0">
                <a:latin typeface="Arial" charset="0"/>
              </a:rPr>
              <a:t>Companies also use more-specific external price indexes.</a:t>
            </a:r>
          </a:p>
          <a:p>
            <a:pPr lvl="1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dirty="0" smtClean="0">
                <a:latin typeface="Arial" charset="0"/>
              </a:rPr>
              <a:t>Company may compute its own specific internal price index.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Selecting a Price Index</a:t>
            </a:r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  Explain the dollar-value LIFO method.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8763"/>
            <a:ext cx="85344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4876800"/>
            <a:ext cx="2743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Illustration 8-26</a:t>
            </a:r>
          </a:p>
          <a:p>
            <a:pPr algn="l">
              <a:defRPr/>
            </a:pPr>
            <a:r>
              <a:rPr lang="en-US" sz="1200" dirty="0">
                <a:latin typeface="+mn-lt"/>
              </a:rPr>
              <a:t>Formula for Computing a Price Index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Dollar-Value LIFO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09600" y="1997075"/>
            <a:ext cx="78486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82625" indent="-450850" algn="l">
              <a:lnSpc>
                <a:spcPct val="120000"/>
              </a:lnSpc>
              <a:spcBef>
                <a:spcPts val="1200"/>
              </a:spcBef>
              <a:spcAft>
                <a:spcPct val="2000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 smtClean="0">
                <a:latin typeface="Arial" charset="0"/>
              </a:rPr>
              <a:t>Specific-goods LIFO - costing goods on a unit basis is expensive and time consuming.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spcAft>
                <a:spcPct val="2000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 smtClean="0">
                <a:latin typeface="Arial" charset="0"/>
              </a:rPr>
              <a:t>Specific-goods Pooled LIFO approach.</a:t>
            </a:r>
          </a:p>
          <a:p>
            <a:pPr marL="1255713" lvl="1" indent="-45085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Arial" charset="0"/>
              <a:buChar char="►"/>
              <a:defRPr/>
            </a:pPr>
            <a:r>
              <a:rPr lang="en-US" sz="2100" dirty="0" smtClean="0">
                <a:latin typeface="Arial" charset="0"/>
              </a:rPr>
              <a:t>Reduces record keeping and clerical costs.</a:t>
            </a:r>
          </a:p>
          <a:p>
            <a:pPr marL="1255713" lvl="1" indent="-45085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Arial" charset="0"/>
              <a:buChar char="►"/>
              <a:defRPr/>
            </a:pPr>
            <a:r>
              <a:rPr lang="en-US" sz="2100" dirty="0" smtClean="0">
                <a:latin typeface="Arial" charset="0"/>
              </a:rPr>
              <a:t>More difficult to erode the layers.</a:t>
            </a:r>
          </a:p>
          <a:p>
            <a:pPr marL="1255713" lvl="1" indent="-450850" algn="l">
              <a:lnSpc>
                <a:spcPct val="120000"/>
              </a:lnSpc>
              <a:spcBef>
                <a:spcPts val="600"/>
              </a:spcBef>
              <a:spcAft>
                <a:spcPct val="30000"/>
              </a:spcAft>
              <a:buClr>
                <a:srgbClr val="800000"/>
              </a:buClr>
              <a:buSzPct val="80000"/>
              <a:buFont typeface="Arial" charset="0"/>
              <a:buChar char="►"/>
              <a:defRPr/>
            </a:pPr>
            <a:r>
              <a:rPr lang="en-US" sz="2100" dirty="0" smtClean="0">
                <a:latin typeface="Arial" charset="0"/>
              </a:rPr>
              <a:t>Using quantities as measurement basis can lead to untimely LIFO liquidations.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spcAft>
                <a:spcPct val="2000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dirty="0" smtClean="0">
                <a:latin typeface="Arial" charset="0"/>
              </a:rPr>
              <a:t>Dollar-value LIFO is used by most companies.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Comparison of LIFO Approaches</a:t>
            </a: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1524000" y="64452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8  Explain the dollar-value LIFO method.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4611688"/>
            <a:ext cx="4267200" cy="6096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61444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6144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6144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6144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0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33400" y="2224088"/>
            <a:ext cx="39624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Matching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Tax Benefits/Improved Cash Flow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Future Earnings Hedge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533400" y="1450975"/>
            <a:ext cx="3810000" cy="544513"/>
          </a:xfrm>
          <a:prstGeom prst="rect">
            <a:avLst/>
          </a:prstGeom>
          <a:solidFill>
            <a:srgbClr val="ECECEC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latin typeface="Arial" charset="0"/>
              </a:rPr>
              <a:t>Advantages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800600" y="2236788"/>
            <a:ext cx="39624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Reduced Earnings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Inventory Understated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Physical Flow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300">
                <a:latin typeface="Arial" charset="0"/>
              </a:rPr>
              <a:t>Involuntary Liquidation / Poor Buying Habits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300">
              <a:latin typeface="Arial" charset="0"/>
            </a:endParaRP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4800600" y="1447800"/>
            <a:ext cx="3810000" cy="544513"/>
          </a:xfrm>
          <a:prstGeom prst="rect">
            <a:avLst/>
          </a:prstGeom>
          <a:solidFill>
            <a:srgbClr val="ECECEC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Disadvantages</a:t>
            </a:r>
          </a:p>
        </p:txBody>
      </p:sp>
      <p:sp>
        <p:nvSpPr>
          <p:cNvPr id="62470" name="Text Box 11"/>
          <p:cNvSpPr txBox="1">
            <a:spLocks noChangeArrowheads="1"/>
          </p:cNvSpPr>
          <p:nvPr/>
        </p:nvSpPr>
        <p:spPr bwMode="auto">
          <a:xfrm>
            <a:off x="1524000" y="640080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9  Identify the major advantages and disadvantages of LIFO.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1"/>
          <p:cNvSpPr txBox="1">
            <a:spLocks noChangeArrowheads="1"/>
          </p:cNvSpPr>
          <p:nvPr/>
        </p:nvSpPr>
        <p:spPr bwMode="auto">
          <a:xfrm>
            <a:off x="1524000" y="640080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9  Identify the major advantages and disadvantages of LIFO.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" y="381000"/>
            <a:ext cx="66294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Special Issues Related to LIFO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0350"/>
            <a:ext cx="79248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34200" y="609600"/>
            <a:ext cx="1981200" cy="8302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Illustration 8-29</a:t>
            </a:r>
          </a:p>
          <a:p>
            <a:pPr algn="l">
              <a:defRPr/>
            </a:pPr>
            <a:r>
              <a:rPr lang="en-US" sz="1200" dirty="0">
                <a:latin typeface="+mn-lt"/>
              </a:rPr>
              <a:t>Why Do Companies Reject LIFO? Summary of Responses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5181600"/>
            <a:ext cx="4267200" cy="609600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64516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6451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6451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0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6452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2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8486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95325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900"/>
              </a:spcBef>
              <a:buSzPct val="80000"/>
            </a:pPr>
            <a:r>
              <a:rPr lang="en-US" sz="2300" b="1">
                <a:latin typeface="Arial" charset="0"/>
              </a:rPr>
              <a:t>LIFO</a:t>
            </a:r>
            <a:r>
              <a:rPr lang="en-US" sz="2300">
                <a:latin typeface="Arial" charset="0"/>
              </a:rPr>
              <a:t> is generally </a:t>
            </a:r>
            <a:r>
              <a:rPr lang="en-US" sz="2300" b="1">
                <a:latin typeface="Arial" charset="0"/>
              </a:rPr>
              <a:t>preferred</a:t>
            </a:r>
            <a:r>
              <a:rPr lang="en-US" sz="2300">
                <a:latin typeface="Arial" charset="0"/>
              </a:rPr>
              <a:t>:</a:t>
            </a:r>
          </a:p>
          <a:p>
            <a:pPr lvl="1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If selling prices and revenues are increasing faster than costs and</a:t>
            </a:r>
          </a:p>
          <a:p>
            <a:pPr lvl="1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If a company has a fairly constant “base stock.”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09600" y="3492500"/>
            <a:ext cx="78486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695325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900"/>
              </a:spcBef>
              <a:buSzPct val="80000"/>
            </a:pPr>
            <a:r>
              <a:rPr lang="en-US" sz="2300" b="1">
                <a:latin typeface="Arial" charset="0"/>
              </a:rPr>
              <a:t>LIFO </a:t>
            </a:r>
            <a:r>
              <a:rPr lang="en-US" sz="2300">
                <a:latin typeface="Arial" charset="0"/>
              </a:rPr>
              <a:t>is </a:t>
            </a:r>
            <a:r>
              <a:rPr lang="en-US" sz="2300" b="1">
                <a:latin typeface="Arial" charset="0"/>
              </a:rPr>
              <a:t>not appropriate</a:t>
            </a:r>
            <a:r>
              <a:rPr lang="en-US" sz="2300">
                <a:latin typeface="Arial" charset="0"/>
              </a:rPr>
              <a:t>:</a:t>
            </a:r>
          </a:p>
          <a:p>
            <a:pPr lvl="1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Where prices tend to lag behind costs, </a:t>
            </a:r>
          </a:p>
          <a:p>
            <a:pPr lvl="1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If specific identification traditionally used, and </a:t>
            </a:r>
          </a:p>
          <a:p>
            <a:pPr lvl="1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Where unit costs tend to decrease as production         increases.</a:t>
            </a:r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990600" y="6400800"/>
            <a:ext cx="807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10  Understand why companies select given inventory methods.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09600" y="381000"/>
            <a:ext cx="80010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Basis for Selection of Inventory Method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848600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80000"/>
              <a:defRPr sz="2300" b="1">
                <a:latin typeface="Arial" charset="0"/>
              </a:defRPr>
            </a:lvl1pPr>
            <a:lvl2pPr marL="695325" lvl="1" indent="-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800000"/>
              </a:buClr>
              <a:buFontTx/>
              <a:buAutoNum type="arabicPeriod"/>
              <a:defRPr sz="2200">
                <a:latin typeface="Arial" charset="0"/>
              </a:defRPr>
            </a:lvl2pPr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1200"/>
              </a:spcBef>
              <a:defRPr/>
            </a:pPr>
            <a:r>
              <a:rPr lang="en-US" dirty="0" smtClean="0"/>
              <a:t>Tax consequences are another consideration. </a:t>
            </a:r>
          </a:p>
          <a:p>
            <a:pPr marL="682625" indent="-45085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u"/>
              <a:defRPr/>
            </a:pPr>
            <a:r>
              <a:rPr lang="en-US" sz="2000" b="0" dirty="0" smtClean="0"/>
              <a:t>Switching from FIFO to LIFO usually results in an immediate tax benefit.</a:t>
            </a:r>
          </a:p>
          <a:p>
            <a:pPr marL="682625" indent="-45085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u"/>
              <a:defRPr/>
            </a:pPr>
            <a:r>
              <a:rPr lang="en-US" sz="2000" b="0" dirty="0" smtClean="0"/>
              <a:t>Concern about reduced income resulting from adoption of LIFO has even less substance now because the IRS has also </a:t>
            </a:r>
            <a:r>
              <a:rPr lang="en-US" sz="2000" dirty="0" smtClean="0"/>
              <a:t>relaxed</a:t>
            </a:r>
            <a:r>
              <a:rPr lang="en-US" sz="2000" b="0" dirty="0" smtClean="0"/>
              <a:t> the LIFO conformity rule.</a:t>
            </a:r>
          </a:p>
          <a:p>
            <a:pPr marL="682625" indent="-450850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u"/>
              <a:defRPr/>
            </a:pPr>
            <a:r>
              <a:rPr lang="en-US" sz="2000" b="0" dirty="0" smtClean="0"/>
              <a:t>Companies are able to disclose FIFO income numbers in the financial reports if they so desire.</a:t>
            </a:r>
          </a:p>
        </p:txBody>
      </p:sp>
      <p:sp>
        <p:nvSpPr>
          <p:cNvPr id="66563" name="Text Box 11"/>
          <p:cNvSpPr txBox="1">
            <a:spLocks noChangeArrowheads="1"/>
          </p:cNvSpPr>
          <p:nvPr/>
        </p:nvSpPr>
        <p:spPr bwMode="auto">
          <a:xfrm>
            <a:off x="990600" y="6400800"/>
            <a:ext cx="807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10  Understand why companies select given inventory methods.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09600" y="381000"/>
            <a:ext cx="80010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Basis for Selection of Inventory Method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724400"/>
            <a:ext cx="24701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8-31</a:t>
            </a:r>
          </a:p>
        </p:txBody>
      </p:sp>
      <p:sp>
        <p:nvSpPr>
          <p:cNvPr id="977932" name="Rectangle 12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Inventory Valuation Methods - Summary</a:t>
            </a:r>
          </a:p>
        </p:txBody>
      </p:sp>
      <p:sp>
        <p:nvSpPr>
          <p:cNvPr id="68612" name="Rectangle 14"/>
          <p:cNvSpPr>
            <a:spLocks noChangeArrowheads="1"/>
          </p:cNvSpPr>
          <p:nvPr/>
        </p:nvSpPr>
        <p:spPr bwMode="auto">
          <a:xfrm>
            <a:off x="533400" y="5676900"/>
            <a:ext cx="8077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Notice that gross profit and net income are lowest under LIFO, highest under FIFO, and somewhere in the middle under average-cost.</a:t>
            </a:r>
          </a:p>
        </p:txBody>
      </p:sp>
      <p:pic>
        <p:nvPicPr>
          <p:cNvPr id="6861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Text Box 17"/>
          <p:cNvSpPr txBox="1">
            <a:spLocks noChangeArrowheads="1"/>
          </p:cNvSpPr>
          <p:nvPr/>
        </p:nvSpPr>
        <p:spPr bwMode="auto">
          <a:xfrm>
            <a:off x="8172450" y="6400800"/>
            <a:ext cx="876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10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8-32</a:t>
            </a: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533400" y="5284788"/>
            <a:ext cx="8305800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LIFO results in the highest cash balance at year-end (because taxes are</a:t>
            </a:r>
          </a:p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lower). This example assumes that prices are rising. The opposite result occurs if prices are declining.</a:t>
            </a:r>
          </a:p>
        </p:txBody>
      </p:sp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24000"/>
            <a:ext cx="8467725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Inventory Valuation Methods - Summary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8172450" y="6400800"/>
            <a:ext cx="876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3681413"/>
            <a:ext cx="4113213" cy="585787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352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significance and use of a LIFO reserve.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the effect of LIFO liquidations.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Explain the dollar-value LIFO method.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Identify the major advantages and disadvantages of LIFO.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b="1" dirty="0">
                <a:solidFill>
                  <a:schemeClr val="bg2"/>
                </a:solidFill>
                <a:latin typeface="+mn-lt"/>
              </a:rPr>
              <a:t>Understand why companies select given inventory methods.</a:t>
            </a:r>
          </a:p>
        </p:txBody>
      </p:sp>
      <p:sp>
        <p:nvSpPr>
          <p:cNvPr id="9220" name="Rectangle 19"/>
          <p:cNvSpPr>
            <a:spLocks noChangeArrowheads="1"/>
          </p:cNvSpPr>
          <p:nvPr/>
        </p:nvSpPr>
        <p:spPr bwMode="auto">
          <a:xfrm>
            <a:off x="457200" y="29718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b="1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pic>
        <p:nvPicPr>
          <p:cNvPr id="922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68199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2438400" y="641350"/>
            <a:ext cx="6626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4200" b="1">
                <a:solidFill>
                  <a:schemeClr val="bg1"/>
                </a:solidFill>
                <a:latin typeface="Arial" charset="0"/>
              </a:rPr>
              <a:t>Valuation of Inventories: A Cost-Basis Approach</a:t>
            </a:r>
          </a:p>
        </p:txBody>
      </p:sp>
      <p:pic>
        <p:nvPicPr>
          <p:cNvPr id="922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26"/>
          <p:cNvSpPr txBox="1">
            <a:spLocks noChangeArrowheads="1"/>
          </p:cNvSpPr>
          <p:nvPr/>
        </p:nvSpPr>
        <p:spPr bwMode="auto">
          <a:xfrm>
            <a:off x="5334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700" b="1">
                <a:solidFill>
                  <a:srgbClr val="5F5F5F"/>
                </a:solidFill>
                <a:latin typeface="Arial" charset="0"/>
              </a:rPr>
              <a:t>8</a:t>
            </a:r>
          </a:p>
        </p:txBody>
      </p:sp>
      <p:pic>
        <p:nvPicPr>
          <p:cNvPr id="9225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Rectangle 15"/>
          <p:cNvSpPr txBox="1">
            <a:spLocks noChangeArrowheads="1"/>
          </p:cNvSpPr>
          <p:nvPr/>
        </p:nvSpPr>
        <p:spPr bwMode="auto">
          <a:xfrm>
            <a:off x="381000" y="22860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major classifications of </a:t>
            </a:r>
            <a:r>
              <a:rPr lang="en-US" sz="1400" kern="1200" dirty="0" smtClean="0">
                <a:effectLst/>
              </a:rPr>
              <a:t>inventory.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Distinguish </a:t>
            </a:r>
            <a:r>
              <a:rPr lang="en-US" sz="1400" kern="1200" dirty="0">
                <a:effectLst/>
              </a:rPr>
              <a:t>between perpetual and </a:t>
            </a:r>
            <a:r>
              <a:rPr lang="en-US" sz="1400" kern="1200" dirty="0" smtClean="0">
                <a:effectLst/>
              </a:rPr>
              <a:t>periodic inventory systems.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Determine </a:t>
            </a:r>
            <a:r>
              <a:rPr lang="en-US" sz="1400" kern="1200" dirty="0">
                <a:effectLst/>
              </a:rPr>
              <a:t>the goods included in inventory </a:t>
            </a:r>
            <a:r>
              <a:rPr lang="en-US" sz="1400" kern="1200" dirty="0" smtClean="0">
                <a:effectLst/>
              </a:rPr>
              <a:t>and the </a:t>
            </a:r>
            <a:r>
              <a:rPr lang="en-US" sz="1400" kern="1200" dirty="0">
                <a:effectLst/>
              </a:rPr>
              <a:t>effects of inventory errors on the </a:t>
            </a:r>
            <a:r>
              <a:rPr lang="en-US" sz="1400" kern="1200" dirty="0" smtClean="0">
                <a:effectLst/>
              </a:rPr>
              <a:t>financial statements.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Understand </a:t>
            </a:r>
            <a:r>
              <a:rPr lang="en-US" sz="1400" kern="1200" dirty="0">
                <a:effectLst/>
              </a:rPr>
              <a:t>the items to include as inventory </a:t>
            </a:r>
            <a:r>
              <a:rPr lang="en-US" sz="1400" kern="1200" dirty="0" smtClean="0">
                <a:effectLst/>
              </a:rPr>
              <a:t>cost.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and compare the cost flow </a:t>
            </a:r>
            <a:r>
              <a:rPr lang="en-US" sz="1400" kern="1200" dirty="0" smtClean="0">
                <a:effectLst/>
              </a:rPr>
              <a:t>assumptions used </a:t>
            </a:r>
            <a:r>
              <a:rPr lang="en-US" sz="1400" kern="1200" dirty="0">
                <a:effectLst/>
              </a:rPr>
              <a:t>to account for inventories.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7" name="Text Box 3"/>
          <p:cNvSpPr txBox="1">
            <a:spLocks noChangeArrowheads="1"/>
          </p:cNvSpPr>
          <p:nvPr/>
        </p:nvSpPr>
        <p:spPr bwMode="auto">
          <a:xfrm>
            <a:off x="609600" y="1365250"/>
            <a:ext cx="7620000" cy="512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>
              <a:lnSpc>
                <a:spcPct val="105000"/>
              </a:lnSpc>
              <a:spcBef>
                <a:spcPct val="30000"/>
              </a:spcBef>
              <a:buSzPct val="80000"/>
              <a:defRPr b="1">
                <a:solidFill>
                  <a:srgbClr val="800000"/>
                </a:solidFill>
                <a:latin typeface="Arial" charset="0"/>
              </a:defRPr>
            </a:lvl1pPr>
            <a:lvl2pPr marL="571500"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>
              <a:defRPr/>
            </a:pPr>
            <a:r>
              <a:rPr lang="en-US" dirty="0" smtClean="0"/>
              <a:t>Inventory Cost Flow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78538" y="17827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800000"/>
                </a:solidFill>
                <a:latin typeface="Arial" charset="0"/>
              </a:rPr>
              <a:t>Illustration 8-3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0"/>
            <a:ext cx="569753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609600" y="54864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900" b="1">
                <a:latin typeface="Arial" charset="0"/>
              </a:rPr>
              <a:t>Two types</a:t>
            </a:r>
            <a:r>
              <a:rPr lang="en-US" sz="1900">
                <a:latin typeface="Arial" charset="0"/>
              </a:rPr>
              <a:t> of systems for maintaining inventory records — </a:t>
            </a:r>
            <a:r>
              <a:rPr lang="en-US" sz="1900" b="1">
                <a:latin typeface="Arial" charset="0"/>
              </a:rPr>
              <a:t>perpetual system</a:t>
            </a:r>
            <a:r>
              <a:rPr lang="en-US" sz="1900">
                <a:latin typeface="Arial" charset="0"/>
              </a:rPr>
              <a:t> or </a:t>
            </a:r>
            <a:r>
              <a:rPr lang="en-US" sz="1900" b="1">
                <a:latin typeface="Arial" charset="0"/>
              </a:rPr>
              <a:t>periodic system</a:t>
            </a:r>
            <a:r>
              <a:rPr lang="en-US" sz="1900">
                <a:latin typeface="Arial" charset="0"/>
              </a:rPr>
              <a:t>.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Issues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684371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Perpetual System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77724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4508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Purchases of merchandise are debited to Inventory.</a:t>
            </a:r>
          </a:p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Freight-in is debited to Inventory. Purchase returns and allowances and purchase discounts are credited to Inventory.</a:t>
            </a:r>
          </a:p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Cost of goods sold is debited and Inventory is credited for each sale.</a:t>
            </a:r>
          </a:p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Subsidiary records show quantity and cost of each type of inventory on hand.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24000" y="5334000"/>
            <a:ext cx="6172200" cy="669925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The perpetual inventory system provides a continuous record of Inventory and Cost of Goods Sold.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Cost Flow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447800" y="6369050"/>
            <a:ext cx="7543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i="1">
                <a:solidFill>
                  <a:schemeClr val="bg2"/>
                </a:solidFill>
                <a:latin typeface="Arial" charset="0"/>
              </a:rPr>
              <a:t>LO 2  Distinguish between perpetual and periodic inventory systems.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684371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Periodic System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4508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Purchases of merchandise are debited to Purchases.</a:t>
            </a:r>
          </a:p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Ending Inventory determined by physical count.</a:t>
            </a:r>
          </a:p>
          <a:p>
            <a:pPr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Calculation of Cost of Goods Sold: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600200" y="3505200"/>
            <a:ext cx="56388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95000"/>
            </a:pPr>
            <a:r>
              <a:rPr lang="en-US" sz="2000">
                <a:latin typeface="Arial" charset="0"/>
              </a:rPr>
              <a:t>Beginning inventory	$ 100,000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95000"/>
            </a:pPr>
            <a:r>
              <a:rPr lang="en-US" sz="2000">
                <a:latin typeface="Arial" charset="0"/>
              </a:rPr>
              <a:t>Purchases, net	+ 800,000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95000"/>
            </a:pPr>
            <a:r>
              <a:rPr lang="en-US" sz="2000">
                <a:latin typeface="Arial" charset="0"/>
              </a:rPr>
              <a:t>Goods available for sale	900,000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95000"/>
            </a:pPr>
            <a:r>
              <a:rPr lang="en-US" sz="2000">
                <a:latin typeface="Arial" charset="0"/>
              </a:rPr>
              <a:t>Ending inventory	- 125,000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95000"/>
            </a:pPr>
            <a:r>
              <a:rPr lang="en-US" sz="2000">
                <a:latin typeface="Arial" charset="0"/>
              </a:rPr>
              <a:t>Cost of goods sold	$ 775,000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5791200" y="4346575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5791200" y="5260975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5791200" y="5794375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5791200" y="572135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560388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>
              <a:defRPr/>
            </a:pPr>
            <a:r>
              <a:rPr lang="en-US" sz="3200" i="0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Inventory Cost Flow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14066</TotalTime>
  <Pages>43</Pages>
  <Words>3570</Words>
  <Application>Microsoft Office PowerPoint</Application>
  <PresentationFormat>On-screen Show (4:3)</PresentationFormat>
  <Paragraphs>452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Times New Roman</vt:lpstr>
      <vt:lpstr>Arial</vt:lpstr>
      <vt:lpstr>Comic Sans MS</vt:lpstr>
      <vt:lpstr>Wingdings</vt:lpstr>
      <vt:lpstr>Verdana</vt:lpstr>
      <vt:lpstr>Trebuchet MS</vt:lpstr>
      <vt:lpstr>movnglnc</vt:lpstr>
      <vt:lpstr>Microsoft Excel Worksheet</vt:lpstr>
      <vt:lpstr>Microsoft Excel 97-2003 Worksheet</vt:lpstr>
      <vt:lpstr>PowerPoint Presentation</vt:lpstr>
      <vt:lpstr>Inventory Issues</vt:lpstr>
      <vt:lpstr>Inventory Issues</vt:lpstr>
      <vt:lpstr>Inventory Issues</vt:lpstr>
      <vt:lpstr>Inventory Issues</vt:lpstr>
      <vt:lpstr>PowerPoint Presentation</vt:lpstr>
      <vt:lpstr>Inventory Issues</vt:lpstr>
      <vt:lpstr>Inventory Cost Flow</vt:lpstr>
      <vt:lpstr>Inventory Cost Flow</vt:lpstr>
      <vt:lpstr>Inventory Cost Flow</vt:lpstr>
      <vt:lpstr>Inventory Cost Flow</vt:lpstr>
      <vt:lpstr>Inventory Cost Flow</vt:lpstr>
      <vt:lpstr>Inventory Issues</vt:lpstr>
      <vt:lpstr>Basic Issues in Inventory Valuation</vt:lpstr>
      <vt:lpstr>PowerPoint Presentation</vt:lpstr>
      <vt:lpstr>Physical Goods Included in Inventory</vt:lpstr>
      <vt:lpstr>Physical Goods Included in Inventory</vt:lpstr>
      <vt:lpstr>Effect of Inventory Errors</vt:lpstr>
      <vt:lpstr>Effect of Inventory Errors</vt:lpstr>
      <vt:lpstr>PowerPoint Presentation</vt:lpstr>
      <vt:lpstr>Costs Included in Inventory</vt:lpstr>
      <vt:lpstr>Costs Included in Inventory</vt:lpstr>
      <vt:lpstr>PowerPoint Presentation</vt:lpstr>
      <vt:lpstr>Which Cost Flow Assumptions to Adopt?</vt:lpstr>
      <vt:lpstr>Which Cost Flow Assumptions to Adopt?</vt:lpstr>
      <vt:lpstr>Which Cost Flow Assumptions to Adopt?</vt:lpstr>
      <vt:lpstr>Specific Identification</vt:lpstr>
      <vt:lpstr>Which Cost Flow Assumptions to Adopt?</vt:lpstr>
      <vt:lpstr>Average-Cost</vt:lpstr>
      <vt:lpstr>Average-Cost</vt:lpstr>
      <vt:lpstr>Which Cost Flow Assumptions to Adopt?</vt:lpstr>
      <vt:lpstr>First-In, First-Out (FIFO)</vt:lpstr>
      <vt:lpstr>First-In, First-Out (FIFO)</vt:lpstr>
      <vt:lpstr>Last-In, First-Out (LIFO)</vt:lpstr>
      <vt:lpstr>Last-In, First-Out (LIFO)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aoyon</cp:lastModifiedBy>
  <cp:revision>1954</cp:revision>
  <cp:lastPrinted>1999-09-16T17:08:20Z</cp:lastPrinted>
  <dcterms:created xsi:type="dcterms:W3CDTF">1997-03-28T18:03:02Z</dcterms:created>
  <dcterms:modified xsi:type="dcterms:W3CDTF">2016-10-25T03:27:35Z</dcterms:modified>
</cp:coreProperties>
</file>