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690" r:id="rId2"/>
    <p:sldId id="641" r:id="rId3"/>
    <p:sldId id="673" r:id="rId4"/>
    <p:sldId id="642" r:id="rId5"/>
    <p:sldId id="548" r:id="rId6"/>
    <p:sldId id="643" r:id="rId7"/>
    <p:sldId id="644" r:id="rId8"/>
    <p:sldId id="645" r:id="rId9"/>
    <p:sldId id="646" r:id="rId10"/>
    <p:sldId id="647" r:id="rId11"/>
    <p:sldId id="648" r:id="rId12"/>
    <p:sldId id="649" r:id="rId13"/>
    <p:sldId id="650" r:id="rId14"/>
    <p:sldId id="651" r:id="rId15"/>
    <p:sldId id="652" r:id="rId16"/>
    <p:sldId id="653" r:id="rId17"/>
    <p:sldId id="654" r:id="rId18"/>
    <p:sldId id="674" r:id="rId19"/>
    <p:sldId id="655" r:id="rId20"/>
    <p:sldId id="691" r:id="rId21"/>
    <p:sldId id="627" r:id="rId22"/>
    <p:sldId id="692" r:id="rId23"/>
    <p:sldId id="562" r:id="rId24"/>
    <p:sldId id="563" r:id="rId25"/>
    <p:sldId id="693" r:id="rId26"/>
    <p:sldId id="564" r:id="rId27"/>
    <p:sldId id="593" r:id="rId28"/>
    <p:sldId id="594" r:id="rId29"/>
    <p:sldId id="694" r:id="rId30"/>
    <p:sldId id="565" r:id="rId31"/>
    <p:sldId id="566" r:id="rId32"/>
    <p:sldId id="695" r:id="rId33"/>
    <p:sldId id="596" r:id="rId34"/>
    <p:sldId id="595" r:id="rId35"/>
    <p:sldId id="568" r:id="rId36"/>
    <p:sldId id="635" r:id="rId37"/>
    <p:sldId id="569" r:id="rId38"/>
    <p:sldId id="697" r:id="rId39"/>
    <p:sldId id="570" r:id="rId40"/>
    <p:sldId id="573" r:id="rId41"/>
    <p:sldId id="578" r:id="rId42"/>
    <p:sldId id="675" r:id="rId43"/>
    <p:sldId id="597" r:id="rId44"/>
    <p:sldId id="636" r:id="rId45"/>
    <p:sldId id="579" r:id="rId46"/>
    <p:sldId id="698" r:id="rId47"/>
    <p:sldId id="580" r:id="rId48"/>
    <p:sldId id="676" r:id="rId49"/>
    <p:sldId id="677" r:id="rId50"/>
    <p:sldId id="678" r:id="rId51"/>
    <p:sldId id="637" r:id="rId52"/>
    <p:sldId id="582" r:id="rId53"/>
    <p:sldId id="583" r:id="rId54"/>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900" b="1" kern="1200">
        <a:solidFill>
          <a:schemeClr val="folHlink"/>
        </a:solidFill>
        <a:latin typeface="Comic Sans MS" pitchFamily="66" charset="0"/>
        <a:ea typeface="+mn-ea"/>
        <a:cs typeface="+mn-cs"/>
      </a:defRPr>
    </a:lvl1pPr>
    <a:lvl2pPr marL="457200" algn="ctr" rtl="0" eaLnBrk="0" fontAlgn="base" hangingPunct="0">
      <a:spcBef>
        <a:spcPct val="0"/>
      </a:spcBef>
      <a:spcAft>
        <a:spcPct val="0"/>
      </a:spcAft>
      <a:defRPr sz="1900" b="1" kern="1200">
        <a:solidFill>
          <a:schemeClr val="folHlink"/>
        </a:solidFill>
        <a:latin typeface="Comic Sans MS" pitchFamily="66" charset="0"/>
        <a:ea typeface="+mn-ea"/>
        <a:cs typeface="+mn-cs"/>
      </a:defRPr>
    </a:lvl2pPr>
    <a:lvl3pPr marL="914400" algn="ctr" rtl="0" eaLnBrk="0" fontAlgn="base" hangingPunct="0">
      <a:spcBef>
        <a:spcPct val="0"/>
      </a:spcBef>
      <a:spcAft>
        <a:spcPct val="0"/>
      </a:spcAft>
      <a:defRPr sz="1900" b="1" kern="1200">
        <a:solidFill>
          <a:schemeClr val="folHlink"/>
        </a:solidFill>
        <a:latin typeface="Comic Sans MS" pitchFamily="66" charset="0"/>
        <a:ea typeface="+mn-ea"/>
        <a:cs typeface="+mn-cs"/>
      </a:defRPr>
    </a:lvl3pPr>
    <a:lvl4pPr marL="1371600" algn="ctr" rtl="0" eaLnBrk="0" fontAlgn="base" hangingPunct="0">
      <a:spcBef>
        <a:spcPct val="0"/>
      </a:spcBef>
      <a:spcAft>
        <a:spcPct val="0"/>
      </a:spcAft>
      <a:defRPr sz="1900" b="1" kern="1200">
        <a:solidFill>
          <a:schemeClr val="folHlink"/>
        </a:solidFill>
        <a:latin typeface="Comic Sans MS" pitchFamily="66" charset="0"/>
        <a:ea typeface="+mn-ea"/>
        <a:cs typeface="+mn-cs"/>
      </a:defRPr>
    </a:lvl4pPr>
    <a:lvl5pPr marL="1828800" algn="ctr" rtl="0" eaLnBrk="0" fontAlgn="base" hangingPunct="0">
      <a:spcBef>
        <a:spcPct val="0"/>
      </a:spcBef>
      <a:spcAft>
        <a:spcPct val="0"/>
      </a:spcAft>
      <a:defRPr sz="1900" b="1" kern="1200">
        <a:solidFill>
          <a:schemeClr val="folHlink"/>
        </a:solidFill>
        <a:latin typeface="Comic Sans MS" pitchFamily="66" charset="0"/>
        <a:ea typeface="+mn-ea"/>
        <a:cs typeface="+mn-cs"/>
      </a:defRPr>
    </a:lvl5pPr>
    <a:lvl6pPr marL="2286000" algn="l" defTabSz="914400" rtl="0" eaLnBrk="1" latinLnBrk="0" hangingPunct="1">
      <a:defRPr sz="1900" b="1" kern="1200">
        <a:solidFill>
          <a:schemeClr val="folHlink"/>
        </a:solidFill>
        <a:latin typeface="Comic Sans MS" pitchFamily="66" charset="0"/>
        <a:ea typeface="+mn-ea"/>
        <a:cs typeface="+mn-cs"/>
      </a:defRPr>
    </a:lvl6pPr>
    <a:lvl7pPr marL="2743200" algn="l" defTabSz="914400" rtl="0" eaLnBrk="1" latinLnBrk="0" hangingPunct="1">
      <a:defRPr sz="1900" b="1" kern="1200">
        <a:solidFill>
          <a:schemeClr val="folHlink"/>
        </a:solidFill>
        <a:latin typeface="Comic Sans MS" pitchFamily="66" charset="0"/>
        <a:ea typeface="+mn-ea"/>
        <a:cs typeface="+mn-cs"/>
      </a:defRPr>
    </a:lvl7pPr>
    <a:lvl8pPr marL="3200400" algn="l" defTabSz="914400" rtl="0" eaLnBrk="1" latinLnBrk="0" hangingPunct="1">
      <a:defRPr sz="1900" b="1" kern="1200">
        <a:solidFill>
          <a:schemeClr val="folHlink"/>
        </a:solidFill>
        <a:latin typeface="Comic Sans MS" pitchFamily="66" charset="0"/>
        <a:ea typeface="+mn-ea"/>
        <a:cs typeface="+mn-cs"/>
      </a:defRPr>
    </a:lvl8pPr>
    <a:lvl9pPr marL="3657600" algn="l" defTabSz="914400" rtl="0" eaLnBrk="1" latinLnBrk="0" hangingPunct="1">
      <a:defRPr sz="1900" b="1" kern="1200">
        <a:solidFill>
          <a:schemeClr val="folHlink"/>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7F7"/>
    <a:srgbClr val="F5F5F5"/>
    <a:srgbClr val="FFFFFF"/>
    <a:srgbClr val="00FF99"/>
    <a:srgbClr val="FFFFCC"/>
    <a:srgbClr val="FFFF99"/>
    <a:srgbClr val="800000"/>
    <a:srgbClr val="005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1" autoAdjust="0"/>
    <p:restoredTop sz="94614" autoAdjust="0"/>
  </p:normalViewPr>
  <p:slideViewPr>
    <p:cSldViewPr>
      <p:cViewPr>
        <p:scale>
          <a:sx n="70" d="100"/>
          <a:sy n="70" d="100"/>
        </p:scale>
        <p:origin x="-594" y="-18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Lst>
  </p:outlineViewPr>
  <p:notesTextViewPr>
    <p:cViewPr>
      <p:scale>
        <a:sx n="100" d="100"/>
        <a:sy n="100" d="100"/>
      </p:scale>
      <p:origin x="0" y="0"/>
    </p:cViewPr>
  </p:notesTextViewPr>
  <p:sorterViewPr>
    <p:cViewPr>
      <p:scale>
        <a:sx n="100" d="100"/>
        <a:sy n="100" d="100"/>
      </p:scale>
      <p:origin x="0" y="14856"/>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3" Type="http://schemas.openxmlformats.org/officeDocument/2006/relationships/slide" Target="slides/slide53.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52" Type="http://schemas.openxmlformats.org/officeDocument/2006/relationships/slide" Target="slides/slide5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51"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657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5" name="Rectangle 3"/>
          <p:cNvSpPr>
            <a:spLocks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933854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noTextEdit="1"/>
          </p:cNvSpPr>
          <p:nvPr>
            <p:ph type="sldImg"/>
          </p:nvPr>
        </p:nvSpPr>
        <p:spPr>
          <a:ln/>
        </p:spPr>
      </p:sp>
      <p:sp>
        <p:nvSpPr>
          <p:cNvPr id="10752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noTextEdit="1"/>
          </p:cNvSpPr>
          <p:nvPr>
            <p:ph type="sldImg"/>
          </p:nvPr>
        </p:nvSpPr>
        <p:spPr>
          <a:ln/>
        </p:spPr>
      </p:sp>
      <p:sp>
        <p:nvSpPr>
          <p:cNvPr id="10957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ln/>
        </p:spPr>
      </p:sp>
      <p:sp>
        <p:nvSpPr>
          <p:cNvPr id="112643"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ln/>
        </p:spPr>
      </p:sp>
      <p:sp>
        <p:nvSpPr>
          <p:cNvPr id="11673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noTextEdit="1"/>
          </p:cNvSpPr>
          <p:nvPr>
            <p:ph type="sldImg"/>
          </p:nvPr>
        </p:nvSpPr>
        <p:spPr>
          <a:ln/>
        </p:spPr>
      </p:sp>
      <p:sp>
        <p:nvSpPr>
          <p:cNvPr id="12697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noTextEdit="1"/>
          </p:cNvSpPr>
          <p:nvPr>
            <p:ph type="sldImg"/>
          </p:nvPr>
        </p:nvSpPr>
        <p:spPr>
          <a:ln/>
        </p:spPr>
      </p:sp>
      <p:sp>
        <p:nvSpPr>
          <p:cNvPr id="95235"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4"/>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1927239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90256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74638"/>
            <a:ext cx="2095500" cy="5668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134100" cy="5668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392313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39563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493014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899487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29737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6198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3099851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0043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993975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809160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16"/>
          <p:cNvSpPr txBox="1">
            <a:spLocks noChangeArrowheads="1"/>
          </p:cNvSpPr>
          <p:nvPr/>
        </p:nvSpPr>
        <p:spPr bwMode="auto">
          <a:xfrm>
            <a:off x="76200" y="64309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spcBef>
                <a:spcPct val="50000"/>
              </a:spcBef>
              <a:defRPr/>
            </a:pPr>
            <a:r>
              <a:rPr lang="en-US" sz="1200" dirty="0" smtClean="0">
                <a:solidFill>
                  <a:schemeClr val="tx1"/>
                </a:solidFill>
                <a:latin typeface="Arial" charset="0"/>
              </a:rPr>
              <a:t>9-</a:t>
            </a:r>
            <a:fld id="{4055402C-6AD7-4E9A-82C8-0F295D4DA727}" type="slidenum">
              <a:rPr lang="en-US" sz="1200" smtClean="0">
                <a:solidFill>
                  <a:schemeClr val="tx1"/>
                </a:solidFill>
                <a:latin typeface="Arial" charset="0"/>
              </a:rPr>
              <a:pPr>
                <a:spcBef>
                  <a:spcPct val="50000"/>
                </a:spcBef>
                <a:defRPr/>
              </a:pPr>
              <a:t>‹#›</a:t>
            </a:fld>
            <a:endParaRPr lang="en-US" sz="1200" dirty="0" smtClean="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5.emf"/><Relationship Id="rId4" Type="http://schemas.openxmlformats.org/officeDocument/2006/relationships/oleObject" Target="../embeddings/Microsoft_Excel_97-2003_Worksheet2.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oleObject" Target="../embeddings/Microsoft_Excel_97-2003_Worksheet3.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oleObject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8.emf"/><Relationship Id="rId4" Type="http://schemas.openxmlformats.org/officeDocument/2006/relationships/oleObject" Target="../embeddings/Microsoft_Excel_97-2003_Worksheet4.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9.emf"/><Relationship Id="rId4" Type="http://schemas.openxmlformats.org/officeDocument/2006/relationships/oleObject" Target="../embeddings/Microsoft_Excel_97-2003_Worksheet5.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408363"/>
            <a:ext cx="4189413" cy="6302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4100"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410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4103"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410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13315" name="Text Box 5"/>
          <p:cNvSpPr txBox="1">
            <a:spLocks noChangeArrowheads="1"/>
          </p:cNvSpPr>
          <p:nvPr/>
        </p:nvSpPr>
        <p:spPr bwMode="auto">
          <a:xfrm>
            <a:off x="609600" y="2016125"/>
            <a:ext cx="8001000"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858000" algn="r"/>
              </a:tabLst>
              <a:defRPr sz="1900" b="1">
                <a:solidFill>
                  <a:schemeClr val="folHlink"/>
                </a:solidFill>
                <a:latin typeface="Comic Sans MS" pitchFamily="66" charset="0"/>
              </a:defRPr>
            </a:lvl1pPr>
            <a:lvl2pPr marL="742950" indent="-285750">
              <a:tabLst>
                <a:tab pos="6858000" algn="r"/>
              </a:tabLst>
              <a:defRPr sz="1900" b="1">
                <a:solidFill>
                  <a:schemeClr val="folHlink"/>
                </a:solidFill>
                <a:latin typeface="Comic Sans MS" pitchFamily="66" charset="0"/>
              </a:defRPr>
            </a:lvl2pPr>
            <a:lvl3pPr marL="1143000" indent="-228600">
              <a:tabLst>
                <a:tab pos="6858000" algn="r"/>
              </a:tabLst>
              <a:defRPr sz="1900" b="1">
                <a:solidFill>
                  <a:schemeClr val="folHlink"/>
                </a:solidFill>
                <a:latin typeface="Comic Sans MS" pitchFamily="66" charset="0"/>
              </a:defRPr>
            </a:lvl3pPr>
            <a:lvl4pPr marL="1600200" indent="-228600">
              <a:tabLst>
                <a:tab pos="6858000" algn="r"/>
              </a:tabLst>
              <a:defRPr sz="1900" b="1">
                <a:solidFill>
                  <a:schemeClr val="folHlink"/>
                </a:solidFill>
                <a:latin typeface="Comic Sans MS" pitchFamily="66" charset="0"/>
              </a:defRPr>
            </a:lvl4pPr>
            <a:lvl5pPr marL="2057400" indent="-228600">
              <a:tabLst>
                <a:tab pos="6858000" algn="r"/>
              </a:tabLst>
              <a:defRPr sz="1900" b="1">
                <a:solidFill>
                  <a:schemeClr val="folHlink"/>
                </a:solidFill>
                <a:latin typeface="Comic Sans MS" pitchFamily="66" charset="0"/>
              </a:defRPr>
            </a:lvl5pPr>
            <a:lvl6pPr marL="2514600" indent="-228600" algn="ctr" eaLnBrk="0" fontAlgn="base" hangingPunct="0">
              <a:spcBef>
                <a:spcPct val="0"/>
              </a:spcBef>
              <a:spcAft>
                <a:spcPct val="0"/>
              </a:spcAft>
              <a:tabLst>
                <a:tab pos="6858000" algn="r"/>
              </a:tabLst>
              <a:defRPr sz="1900" b="1">
                <a:solidFill>
                  <a:schemeClr val="folHlink"/>
                </a:solidFill>
                <a:latin typeface="Comic Sans MS" pitchFamily="66" charset="0"/>
              </a:defRPr>
            </a:lvl6pPr>
            <a:lvl7pPr marL="2971800" indent="-228600" algn="ctr" eaLnBrk="0" fontAlgn="base" hangingPunct="0">
              <a:spcBef>
                <a:spcPct val="0"/>
              </a:spcBef>
              <a:spcAft>
                <a:spcPct val="0"/>
              </a:spcAft>
              <a:tabLst>
                <a:tab pos="6858000" algn="r"/>
              </a:tabLst>
              <a:defRPr sz="1900" b="1">
                <a:solidFill>
                  <a:schemeClr val="folHlink"/>
                </a:solidFill>
                <a:latin typeface="Comic Sans MS" pitchFamily="66" charset="0"/>
              </a:defRPr>
            </a:lvl7pPr>
            <a:lvl8pPr marL="3429000" indent="-228600" algn="ctr" eaLnBrk="0" fontAlgn="base" hangingPunct="0">
              <a:spcBef>
                <a:spcPct val="0"/>
              </a:spcBef>
              <a:spcAft>
                <a:spcPct val="0"/>
              </a:spcAft>
              <a:tabLst>
                <a:tab pos="6858000" algn="r"/>
              </a:tabLst>
              <a:defRPr sz="1900" b="1">
                <a:solidFill>
                  <a:schemeClr val="folHlink"/>
                </a:solidFill>
                <a:latin typeface="Comic Sans MS" pitchFamily="66" charset="0"/>
              </a:defRPr>
            </a:lvl8pPr>
            <a:lvl9pPr marL="3886200" indent="-228600" algn="ctr" eaLnBrk="0" fontAlgn="base" hangingPunct="0">
              <a:spcBef>
                <a:spcPct val="0"/>
              </a:spcBef>
              <a:spcAft>
                <a:spcPct val="0"/>
              </a:spcAft>
              <a:tabLst>
                <a:tab pos="6858000" algn="r"/>
              </a:tabLst>
              <a:defRPr sz="1900" b="1">
                <a:solidFill>
                  <a:schemeClr val="folHlink"/>
                </a:solidFill>
                <a:latin typeface="Comic Sans MS" pitchFamily="66" charset="0"/>
              </a:defRPr>
            </a:lvl9pPr>
          </a:lstStyle>
          <a:p>
            <a:pPr algn="l">
              <a:lnSpc>
                <a:spcPct val="110000"/>
              </a:lnSpc>
              <a:spcAft>
                <a:spcPct val="20000"/>
              </a:spcAft>
              <a:buSzPct val="80000"/>
            </a:pPr>
            <a:r>
              <a:rPr lang="en-US" sz="2100" b="0">
                <a:solidFill>
                  <a:schemeClr val="tx1"/>
                </a:solidFill>
                <a:latin typeface="Arial" charset="0"/>
              </a:rPr>
              <a:t>Ending inventory (cost) 	$ 82,000 </a:t>
            </a:r>
          </a:p>
          <a:p>
            <a:pPr algn="l">
              <a:lnSpc>
                <a:spcPct val="110000"/>
              </a:lnSpc>
              <a:spcAft>
                <a:spcPct val="20000"/>
              </a:spcAft>
              <a:buSzPct val="80000"/>
            </a:pPr>
            <a:r>
              <a:rPr lang="en-US" sz="2100" b="0">
                <a:solidFill>
                  <a:schemeClr val="tx1"/>
                </a:solidFill>
                <a:latin typeface="Arial" charset="0"/>
              </a:rPr>
              <a:t>Ending inventory (market)	70,000</a:t>
            </a:r>
          </a:p>
          <a:p>
            <a:pPr algn="l">
              <a:lnSpc>
                <a:spcPct val="110000"/>
              </a:lnSpc>
              <a:spcAft>
                <a:spcPct val="20000"/>
              </a:spcAft>
              <a:buSzPct val="80000"/>
            </a:pPr>
            <a:r>
              <a:rPr lang="en-US" sz="2100" b="0">
                <a:solidFill>
                  <a:schemeClr val="tx1"/>
                </a:solidFill>
                <a:latin typeface="Arial" charset="0"/>
              </a:rPr>
              <a:t>Adjustment to LCM 	$  12,000</a:t>
            </a:r>
          </a:p>
        </p:txBody>
      </p:sp>
      <p:sp>
        <p:nvSpPr>
          <p:cNvPr id="1064966" name="Freeform 6"/>
          <p:cNvSpPr>
            <a:spLocks/>
          </p:cNvSpPr>
          <p:nvPr/>
        </p:nvSpPr>
        <p:spPr bwMode="auto">
          <a:xfrm>
            <a:off x="6248400" y="2854325"/>
            <a:ext cx="1295400" cy="1588"/>
          </a:xfrm>
          <a:custGeom>
            <a:avLst/>
            <a:gdLst>
              <a:gd name="T0" fmla="*/ 0 w 816"/>
              <a:gd name="T1" fmla="*/ 0 h 1"/>
              <a:gd name="T2" fmla="*/ 816 w 816"/>
              <a:gd name="T3" fmla="*/ 0 h 1"/>
            </a:gdLst>
            <a:ahLst/>
            <a:cxnLst>
              <a:cxn ang="0">
                <a:pos x="T0" y="T1"/>
              </a:cxn>
              <a:cxn ang="0">
                <a:pos x="T2" y="T3"/>
              </a:cxn>
            </a:cxnLst>
            <a:rect l="0" t="0" r="r" b="b"/>
            <a:pathLst>
              <a:path w="816" h="1">
                <a:moveTo>
                  <a:pt x="0" y="0"/>
                </a:moveTo>
                <a:lnTo>
                  <a:pt x="816" y="0"/>
                </a:lnTo>
              </a:path>
            </a:pathLst>
          </a:custGeom>
          <a:noFill/>
          <a:ln w="28575" cap="sq"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4967" name="Freeform 7"/>
          <p:cNvSpPr>
            <a:spLocks/>
          </p:cNvSpPr>
          <p:nvPr/>
        </p:nvSpPr>
        <p:spPr bwMode="auto">
          <a:xfrm>
            <a:off x="6248400" y="3249613"/>
            <a:ext cx="1295400" cy="1587"/>
          </a:xfrm>
          <a:custGeom>
            <a:avLst/>
            <a:gdLst>
              <a:gd name="T0" fmla="*/ 0 w 816"/>
              <a:gd name="T1" fmla="*/ 0 h 1"/>
              <a:gd name="T2" fmla="*/ 816 w 816"/>
              <a:gd name="T3" fmla="*/ 0 h 1"/>
            </a:gdLst>
            <a:ahLst/>
            <a:cxnLst>
              <a:cxn ang="0">
                <a:pos x="T0" y="T1"/>
              </a:cxn>
              <a:cxn ang="0">
                <a:pos x="T2" y="T3"/>
              </a:cxn>
            </a:cxnLst>
            <a:rect l="0" t="0" r="r" b="b"/>
            <a:pathLst>
              <a:path w="816" h="1">
                <a:moveTo>
                  <a:pt x="0" y="0"/>
                </a:moveTo>
                <a:lnTo>
                  <a:pt x="816" y="0"/>
                </a:lnTo>
              </a:path>
            </a:pathLst>
          </a:custGeom>
          <a:noFill/>
          <a:ln w="28575" cap="sq"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4968" name="Text Box 8"/>
          <p:cNvSpPr txBox="1">
            <a:spLocks noChangeArrowheads="1"/>
          </p:cNvSpPr>
          <p:nvPr/>
        </p:nvSpPr>
        <p:spPr bwMode="auto">
          <a:xfrm>
            <a:off x="1828800" y="4221163"/>
            <a:ext cx="7010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a:tabLst>
                <a:tab pos="6635750" algn="r"/>
              </a:tabLst>
              <a:defRPr sz="1900" b="1">
                <a:solidFill>
                  <a:schemeClr val="folHlink"/>
                </a:solidFill>
                <a:latin typeface="Comic Sans MS" pitchFamily="66" charset="0"/>
              </a:defRPr>
            </a:lvl1pPr>
            <a:lvl2pPr marL="742950" indent="-285750">
              <a:tabLst>
                <a:tab pos="6635750" algn="r"/>
              </a:tabLst>
              <a:defRPr sz="1900" b="1">
                <a:solidFill>
                  <a:schemeClr val="folHlink"/>
                </a:solidFill>
                <a:latin typeface="Comic Sans MS" pitchFamily="66" charset="0"/>
              </a:defRPr>
            </a:lvl2pPr>
            <a:lvl3pPr marL="1143000" indent="-228600">
              <a:tabLst>
                <a:tab pos="6635750" algn="r"/>
              </a:tabLst>
              <a:defRPr sz="1900" b="1">
                <a:solidFill>
                  <a:schemeClr val="folHlink"/>
                </a:solidFill>
                <a:latin typeface="Comic Sans MS" pitchFamily="66" charset="0"/>
              </a:defRPr>
            </a:lvl3pPr>
            <a:lvl4pPr marL="1600200" indent="-228600">
              <a:tabLst>
                <a:tab pos="6635750" algn="r"/>
              </a:tabLst>
              <a:defRPr sz="1900" b="1">
                <a:solidFill>
                  <a:schemeClr val="folHlink"/>
                </a:solidFill>
                <a:latin typeface="Comic Sans MS" pitchFamily="66" charset="0"/>
              </a:defRPr>
            </a:lvl4pPr>
            <a:lvl5pPr marL="2057400" indent="-228600">
              <a:tabLst>
                <a:tab pos="6635750" algn="r"/>
              </a:tabLst>
              <a:defRPr sz="1900" b="1">
                <a:solidFill>
                  <a:schemeClr val="folHlink"/>
                </a:solidFill>
                <a:latin typeface="Comic Sans MS" pitchFamily="66" charset="0"/>
              </a:defRPr>
            </a:lvl5pPr>
            <a:lvl6pPr marL="25146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6pPr>
            <a:lvl7pPr marL="29718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7pPr>
            <a:lvl8pPr marL="34290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8pPr>
            <a:lvl9pPr marL="38862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9pPr>
          </a:lstStyle>
          <a:p>
            <a:pPr algn="l">
              <a:spcBef>
                <a:spcPct val="50000"/>
              </a:spcBef>
            </a:pPr>
            <a:r>
              <a:rPr lang="en-US" sz="2100" b="0">
                <a:solidFill>
                  <a:schemeClr val="tx1"/>
                </a:solidFill>
                <a:latin typeface="Arial" charset="0"/>
                <a:cs typeface="Arial" charset="0"/>
              </a:rPr>
              <a:t>Allowance to Reduce Inventory to Market 	12,000</a:t>
            </a:r>
          </a:p>
        </p:txBody>
      </p:sp>
      <p:sp>
        <p:nvSpPr>
          <p:cNvPr id="1064969" name="Text Box 9"/>
          <p:cNvSpPr txBox="1">
            <a:spLocks noChangeArrowheads="1"/>
          </p:cNvSpPr>
          <p:nvPr/>
        </p:nvSpPr>
        <p:spPr bwMode="auto">
          <a:xfrm>
            <a:off x="1828800" y="3762375"/>
            <a:ext cx="7010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1900" b="1">
                <a:solidFill>
                  <a:schemeClr val="folHlink"/>
                </a:solidFill>
                <a:latin typeface="Comic Sans MS" pitchFamily="66" charset="0"/>
              </a:defRPr>
            </a:lvl1pPr>
            <a:lvl2pPr marL="742950" indent="-285750">
              <a:tabLst>
                <a:tab pos="5541963" algn="r"/>
              </a:tabLst>
              <a:defRPr sz="1900" b="1">
                <a:solidFill>
                  <a:schemeClr val="folHlink"/>
                </a:solidFill>
                <a:latin typeface="Comic Sans MS" pitchFamily="66" charset="0"/>
              </a:defRPr>
            </a:lvl2pPr>
            <a:lvl3pPr marL="1143000" indent="-228600">
              <a:tabLst>
                <a:tab pos="5541963" algn="r"/>
              </a:tabLst>
              <a:defRPr sz="1900" b="1">
                <a:solidFill>
                  <a:schemeClr val="folHlink"/>
                </a:solidFill>
                <a:latin typeface="Comic Sans MS" pitchFamily="66" charset="0"/>
              </a:defRPr>
            </a:lvl3pPr>
            <a:lvl4pPr marL="1600200" indent="-228600">
              <a:tabLst>
                <a:tab pos="5541963" algn="r"/>
              </a:tabLst>
              <a:defRPr sz="1900" b="1">
                <a:solidFill>
                  <a:schemeClr val="folHlink"/>
                </a:solidFill>
                <a:latin typeface="Comic Sans MS" pitchFamily="66" charset="0"/>
              </a:defRPr>
            </a:lvl4pPr>
            <a:lvl5pPr marL="2057400" indent="-228600">
              <a:tabLst>
                <a:tab pos="5541963" algn="r"/>
              </a:tabLst>
              <a:defRPr sz="1900" b="1">
                <a:solidFill>
                  <a:schemeClr val="folHlink"/>
                </a:solidFill>
                <a:latin typeface="Comic Sans MS" pitchFamily="66" charset="0"/>
              </a:defRPr>
            </a:lvl5pPr>
            <a:lvl6pPr marL="25146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6pPr>
            <a:lvl7pPr marL="29718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7pPr>
            <a:lvl8pPr marL="34290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8pPr>
            <a:lvl9pPr marL="38862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9pPr>
          </a:lstStyle>
          <a:p>
            <a:pPr algn="l">
              <a:spcBef>
                <a:spcPct val="50000"/>
              </a:spcBef>
            </a:pPr>
            <a:r>
              <a:rPr lang="en-US" sz="2100" b="0">
                <a:solidFill>
                  <a:schemeClr val="tx1"/>
                </a:solidFill>
                <a:latin typeface="Arial" charset="0"/>
                <a:cs typeface="Arial" charset="0"/>
              </a:rPr>
              <a:t>Loss Due to Decline in Inventory	12,000</a:t>
            </a:r>
          </a:p>
        </p:txBody>
      </p:sp>
      <p:sp>
        <p:nvSpPr>
          <p:cNvPr id="1064970" name="Text Box 10"/>
          <p:cNvSpPr txBox="1">
            <a:spLocks noChangeArrowheads="1"/>
          </p:cNvSpPr>
          <p:nvPr/>
        </p:nvSpPr>
        <p:spPr bwMode="auto">
          <a:xfrm>
            <a:off x="1828800" y="5592763"/>
            <a:ext cx="70104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a:tabLst>
                <a:tab pos="6635750" algn="r"/>
              </a:tabLst>
              <a:defRPr sz="1900" b="1">
                <a:solidFill>
                  <a:schemeClr val="folHlink"/>
                </a:solidFill>
                <a:latin typeface="Comic Sans MS" pitchFamily="66" charset="0"/>
              </a:defRPr>
            </a:lvl1pPr>
            <a:lvl2pPr marL="742950" indent="-285750">
              <a:tabLst>
                <a:tab pos="6635750" algn="r"/>
              </a:tabLst>
              <a:defRPr sz="1900" b="1">
                <a:solidFill>
                  <a:schemeClr val="folHlink"/>
                </a:solidFill>
                <a:latin typeface="Comic Sans MS" pitchFamily="66" charset="0"/>
              </a:defRPr>
            </a:lvl2pPr>
            <a:lvl3pPr marL="1143000" indent="-228600">
              <a:tabLst>
                <a:tab pos="6635750" algn="r"/>
              </a:tabLst>
              <a:defRPr sz="1900" b="1">
                <a:solidFill>
                  <a:schemeClr val="folHlink"/>
                </a:solidFill>
                <a:latin typeface="Comic Sans MS" pitchFamily="66" charset="0"/>
              </a:defRPr>
            </a:lvl3pPr>
            <a:lvl4pPr marL="1600200" indent="-228600">
              <a:tabLst>
                <a:tab pos="6635750" algn="r"/>
              </a:tabLst>
              <a:defRPr sz="1900" b="1">
                <a:solidFill>
                  <a:schemeClr val="folHlink"/>
                </a:solidFill>
                <a:latin typeface="Comic Sans MS" pitchFamily="66" charset="0"/>
              </a:defRPr>
            </a:lvl4pPr>
            <a:lvl5pPr marL="2057400" indent="-228600">
              <a:tabLst>
                <a:tab pos="6635750" algn="r"/>
              </a:tabLst>
              <a:defRPr sz="1900" b="1">
                <a:solidFill>
                  <a:schemeClr val="folHlink"/>
                </a:solidFill>
                <a:latin typeface="Comic Sans MS" pitchFamily="66" charset="0"/>
              </a:defRPr>
            </a:lvl5pPr>
            <a:lvl6pPr marL="25146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6pPr>
            <a:lvl7pPr marL="29718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7pPr>
            <a:lvl8pPr marL="34290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8pPr>
            <a:lvl9pPr marL="3886200" indent="-228600" algn="ctr" eaLnBrk="0" fontAlgn="base" hangingPunct="0">
              <a:spcBef>
                <a:spcPct val="0"/>
              </a:spcBef>
              <a:spcAft>
                <a:spcPct val="0"/>
              </a:spcAft>
              <a:tabLst>
                <a:tab pos="6635750" algn="r"/>
              </a:tabLst>
              <a:defRPr sz="1900" b="1">
                <a:solidFill>
                  <a:schemeClr val="folHlink"/>
                </a:solidFill>
                <a:latin typeface="Comic Sans MS" pitchFamily="66" charset="0"/>
              </a:defRPr>
            </a:lvl9pPr>
          </a:lstStyle>
          <a:p>
            <a:pPr algn="l">
              <a:spcBef>
                <a:spcPct val="50000"/>
              </a:spcBef>
            </a:pPr>
            <a:r>
              <a:rPr lang="en-US" sz="2100" b="0">
                <a:solidFill>
                  <a:schemeClr val="tx1"/>
                </a:solidFill>
                <a:latin typeface="Arial" charset="0"/>
                <a:cs typeface="Arial" charset="0"/>
              </a:rPr>
              <a:t>Inventory 	12,000</a:t>
            </a:r>
          </a:p>
        </p:txBody>
      </p:sp>
      <p:sp>
        <p:nvSpPr>
          <p:cNvPr id="1064971" name="Text Box 11"/>
          <p:cNvSpPr txBox="1">
            <a:spLocks noChangeArrowheads="1"/>
          </p:cNvSpPr>
          <p:nvPr/>
        </p:nvSpPr>
        <p:spPr bwMode="auto">
          <a:xfrm>
            <a:off x="1828800" y="5133975"/>
            <a:ext cx="70104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541963" algn="r"/>
              </a:tabLst>
              <a:defRPr sz="1900" b="1">
                <a:solidFill>
                  <a:schemeClr val="folHlink"/>
                </a:solidFill>
                <a:latin typeface="Comic Sans MS" pitchFamily="66" charset="0"/>
              </a:defRPr>
            </a:lvl1pPr>
            <a:lvl2pPr marL="742950" indent="-285750">
              <a:tabLst>
                <a:tab pos="5541963" algn="r"/>
              </a:tabLst>
              <a:defRPr sz="1900" b="1">
                <a:solidFill>
                  <a:schemeClr val="folHlink"/>
                </a:solidFill>
                <a:latin typeface="Comic Sans MS" pitchFamily="66" charset="0"/>
              </a:defRPr>
            </a:lvl2pPr>
            <a:lvl3pPr marL="1143000" indent="-228600">
              <a:tabLst>
                <a:tab pos="5541963" algn="r"/>
              </a:tabLst>
              <a:defRPr sz="1900" b="1">
                <a:solidFill>
                  <a:schemeClr val="folHlink"/>
                </a:solidFill>
                <a:latin typeface="Comic Sans MS" pitchFamily="66" charset="0"/>
              </a:defRPr>
            </a:lvl3pPr>
            <a:lvl4pPr marL="1600200" indent="-228600">
              <a:tabLst>
                <a:tab pos="5541963" algn="r"/>
              </a:tabLst>
              <a:defRPr sz="1900" b="1">
                <a:solidFill>
                  <a:schemeClr val="folHlink"/>
                </a:solidFill>
                <a:latin typeface="Comic Sans MS" pitchFamily="66" charset="0"/>
              </a:defRPr>
            </a:lvl4pPr>
            <a:lvl5pPr marL="2057400" indent="-228600">
              <a:tabLst>
                <a:tab pos="5541963" algn="r"/>
              </a:tabLst>
              <a:defRPr sz="1900" b="1">
                <a:solidFill>
                  <a:schemeClr val="folHlink"/>
                </a:solidFill>
                <a:latin typeface="Comic Sans MS" pitchFamily="66" charset="0"/>
              </a:defRPr>
            </a:lvl5pPr>
            <a:lvl6pPr marL="25146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6pPr>
            <a:lvl7pPr marL="29718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7pPr>
            <a:lvl8pPr marL="34290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8pPr>
            <a:lvl9pPr marL="3886200" indent="-228600" algn="ctr" eaLnBrk="0" fontAlgn="base" hangingPunct="0">
              <a:spcBef>
                <a:spcPct val="0"/>
              </a:spcBef>
              <a:spcAft>
                <a:spcPct val="0"/>
              </a:spcAft>
              <a:tabLst>
                <a:tab pos="5541963" algn="r"/>
              </a:tabLst>
              <a:defRPr sz="1900" b="1">
                <a:solidFill>
                  <a:schemeClr val="folHlink"/>
                </a:solidFill>
                <a:latin typeface="Comic Sans MS" pitchFamily="66" charset="0"/>
              </a:defRPr>
            </a:lvl9pPr>
          </a:lstStyle>
          <a:p>
            <a:pPr algn="l">
              <a:spcBef>
                <a:spcPct val="50000"/>
              </a:spcBef>
            </a:pPr>
            <a:r>
              <a:rPr lang="en-US" sz="2100" b="0">
                <a:solidFill>
                  <a:schemeClr val="tx1"/>
                </a:solidFill>
                <a:latin typeface="Arial" charset="0"/>
                <a:cs typeface="Arial" charset="0"/>
              </a:rPr>
              <a:t>Cost of Goods Sold	12,000</a:t>
            </a:r>
          </a:p>
        </p:txBody>
      </p:sp>
      <p:sp>
        <p:nvSpPr>
          <p:cNvPr id="13322" name="Rectangle 12"/>
          <p:cNvSpPr>
            <a:spLocks noChangeArrowheads="1"/>
          </p:cNvSpPr>
          <p:nvPr/>
        </p:nvSpPr>
        <p:spPr bwMode="auto">
          <a:xfrm>
            <a:off x="311150" y="3740150"/>
            <a:ext cx="1295400" cy="831850"/>
          </a:xfrm>
          <a:prstGeom prst="rect">
            <a:avLst/>
          </a:prstGeom>
          <a:solidFill>
            <a:srgbClr val="FFFF99"/>
          </a:solidFill>
          <a:ln w="28575">
            <a:solidFill>
              <a:schemeClr val="tx1"/>
            </a:solidFill>
            <a:miter lim="800000"/>
            <a:headEnd/>
            <a:tailEnd/>
          </a:ln>
          <a:effectLst>
            <a:outerShdw dist="71842" dir="2700000" algn="ctr" rotWithShape="0">
              <a:schemeClr val="bg2"/>
            </a:outerShdw>
          </a:effectLst>
        </p:spPr>
        <p:txBody>
          <a:bodyPr lIns="90488" tIns="44450" rIns="90488" bIns="44450" anchor="ctr"/>
          <a:lstStyle/>
          <a:p>
            <a:pPr>
              <a:lnSpc>
                <a:spcPct val="90000"/>
              </a:lnSpc>
            </a:pPr>
            <a:r>
              <a:rPr lang="en-US" sz="2100" b="0">
                <a:solidFill>
                  <a:srgbClr val="000000"/>
                </a:solidFill>
                <a:latin typeface="Arial" charset="0"/>
              </a:rPr>
              <a:t>Loss Method</a:t>
            </a:r>
          </a:p>
        </p:txBody>
      </p:sp>
      <p:sp>
        <p:nvSpPr>
          <p:cNvPr id="13323" name="Rectangle 13"/>
          <p:cNvSpPr>
            <a:spLocks noChangeArrowheads="1"/>
          </p:cNvSpPr>
          <p:nvPr/>
        </p:nvSpPr>
        <p:spPr bwMode="auto">
          <a:xfrm>
            <a:off x="304800" y="5105400"/>
            <a:ext cx="1295400" cy="831850"/>
          </a:xfrm>
          <a:prstGeom prst="rect">
            <a:avLst/>
          </a:prstGeom>
          <a:solidFill>
            <a:srgbClr val="FFFF99"/>
          </a:solidFill>
          <a:ln w="28575">
            <a:solidFill>
              <a:schemeClr val="tx1"/>
            </a:solidFill>
            <a:miter lim="800000"/>
            <a:headEnd/>
            <a:tailEnd/>
          </a:ln>
          <a:effectLst>
            <a:outerShdw dist="71842" dir="2700000" algn="ctr" rotWithShape="0">
              <a:schemeClr val="bg2"/>
            </a:outerShdw>
          </a:effectLst>
        </p:spPr>
        <p:txBody>
          <a:bodyPr lIns="90488" tIns="44450" rIns="90488" bIns="44450" anchor="ctr"/>
          <a:lstStyle/>
          <a:p>
            <a:pPr>
              <a:lnSpc>
                <a:spcPct val="90000"/>
              </a:lnSpc>
            </a:pPr>
            <a:r>
              <a:rPr lang="en-US" sz="2100" b="0">
                <a:solidFill>
                  <a:srgbClr val="000000"/>
                </a:solidFill>
                <a:latin typeface="Arial" charset="0"/>
              </a:rPr>
              <a:t>COGS</a:t>
            </a:r>
          </a:p>
          <a:p>
            <a:pPr>
              <a:lnSpc>
                <a:spcPct val="90000"/>
              </a:lnSpc>
            </a:pPr>
            <a:r>
              <a:rPr lang="en-US" sz="2100" b="0">
                <a:solidFill>
                  <a:srgbClr val="000000"/>
                </a:solidFill>
                <a:latin typeface="Arial" charset="0"/>
              </a:rPr>
              <a:t>Method</a:t>
            </a:r>
          </a:p>
        </p:txBody>
      </p:sp>
      <p:sp>
        <p:nvSpPr>
          <p:cNvPr id="13324" name="Text Box 14"/>
          <p:cNvSpPr txBox="1">
            <a:spLocks noChangeArrowheads="1"/>
          </p:cNvSpPr>
          <p:nvPr/>
        </p:nvSpPr>
        <p:spPr bwMode="auto">
          <a:xfrm>
            <a:off x="609600" y="1371600"/>
            <a:ext cx="7391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Recording “Market” Instead of Cost</a:t>
            </a:r>
            <a:endParaRPr lang="en-US" sz="2400" b="0">
              <a:solidFill>
                <a:schemeClr val="tx1"/>
              </a:solidFill>
              <a:latin typeface="Arial" charset="0"/>
            </a:endParaRPr>
          </a:p>
        </p:txBody>
      </p:sp>
      <p:sp>
        <p:nvSpPr>
          <p:cNvPr id="15"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69"/>
                                        </p:tgtEl>
                                        <p:attrNameLst>
                                          <p:attrName>style.visibility</p:attrName>
                                        </p:attrNameLst>
                                      </p:cBhvr>
                                      <p:to>
                                        <p:strVal val="visible"/>
                                      </p:to>
                                    </p:set>
                                    <p:animEffect transition="in" filter="wipe(left)">
                                      <p:cBhvr>
                                        <p:cTn id="7" dur="500"/>
                                        <p:tgtEl>
                                          <p:spTgt spid="1064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68"/>
                                        </p:tgtEl>
                                        <p:attrNameLst>
                                          <p:attrName>style.visibility</p:attrName>
                                        </p:attrNameLst>
                                      </p:cBhvr>
                                      <p:to>
                                        <p:strVal val="visible"/>
                                      </p:to>
                                    </p:set>
                                    <p:animEffect transition="in" filter="wipe(left)">
                                      <p:cBhvr>
                                        <p:cTn id="12" dur="500"/>
                                        <p:tgtEl>
                                          <p:spTgt spid="10649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71"/>
                                        </p:tgtEl>
                                        <p:attrNameLst>
                                          <p:attrName>style.visibility</p:attrName>
                                        </p:attrNameLst>
                                      </p:cBhvr>
                                      <p:to>
                                        <p:strVal val="visible"/>
                                      </p:to>
                                    </p:set>
                                    <p:animEffect transition="in" filter="wipe(left)">
                                      <p:cBhvr>
                                        <p:cTn id="17" dur="500"/>
                                        <p:tgtEl>
                                          <p:spTgt spid="10649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64970"/>
                                        </p:tgtEl>
                                        <p:attrNameLst>
                                          <p:attrName>style.visibility</p:attrName>
                                        </p:attrNameLst>
                                      </p:cBhvr>
                                      <p:to>
                                        <p:strVal val="visible"/>
                                      </p:to>
                                    </p:set>
                                    <p:animEffect transition="in" filter="wipe(left)">
                                      <p:cBhvr>
                                        <p:cTn id="22" dur="500"/>
                                        <p:tgtEl>
                                          <p:spTgt spid="1064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8" grpId="0" autoUpdateAnimBg="0"/>
      <p:bldP spid="1064969" grpId="0" autoUpdateAnimBg="0"/>
      <p:bldP spid="1064970" grpId="0" autoUpdateAnimBg="0"/>
      <p:bldP spid="106497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a:hlinkClick r:id="" action="ppaction://ole?verb=0"/>
          </p:cNvPr>
          <p:cNvGraphicFramePr>
            <a:graphicFrameLocks/>
          </p:cNvGraphicFramePr>
          <p:nvPr/>
        </p:nvGraphicFramePr>
        <p:xfrm>
          <a:off x="590550" y="2009775"/>
          <a:ext cx="7791450" cy="3476625"/>
        </p:xfrm>
        <a:graphic>
          <a:graphicData uri="http://schemas.openxmlformats.org/presentationml/2006/ole">
            <mc:AlternateContent xmlns:mc="http://schemas.openxmlformats.org/markup-compatibility/2006">
              <mc:Choice xmlns:v="urn:schemas-microsoft-com:vml" Requires="v">
                <p:oleObj spid="_x0000_s14344" name="Worksheet" r:id="rId4" imgW="6591416" imgH="2943356" progId="Excel.Sheet.8">
                  <p:embed/>
                </p:oleObj>
              </mc:Choice>
              <mc:Fallback>
                <p:oleObj name="Worksheet" r:id="rId4" imgW="6591416" imgH="2943356"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2009775"/>
                        <a:ext cx="77914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14340" name="Text Box 6"/>
          <p:cNvSpPr txBox="1">
            <a:spLocks noChangeArrowheads="1"/>
          </p:cNvSpPr>
          <p:nvPr/>
        </p:nvSpPr>
        <p:spPr bwMode="auto">
          <a:xfrm>
            <a:off x="609600" y="1371600"/>
            <a:ext cx="73914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500">
                <a:solidFill>
                  <a:schemeClr val="tx1"/>
                </a:solidFill>
                <a:latin typeface="Arial" charset="0"/>
              </a:rPr>
              <a:t>Balance Sheet</a:t>
            </a:r>
            <a:endParaRPr lang="en-US" sz="2500" b="0">
              <a:solidFill>
                <a:schemeClr val="tx1"/>
              </a:solidFill>
              <a:latin typeface="Arial" charset="0"/>
            </a:endParaRPr>
          </a:p>
        </p:txBody>
      </p:sp>
      <p:sp>
        <p:nvSpPr>
          <p:cNvPr id="7"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a:hlinkClick r:id="" action="ppaction://ole?verb=0"/>
          </p:cNvPr>
          <p:cNvGraphicFramePr>
            <a:graphicFrameLocks/>
          </p:cNvGraphicFramePr>
          <p:nvPr/>
        </p:nvGraphicFramePr>
        <p:xfrm>
          <a:off x="609600" y="1404938"/>
          <a:ext cx="8077200" cy="5222875"/>
        </p:xfrm>
        <a:graphic>
          <a:graphicData uri="http://schemas.openxmlformats.org/presentationml/2006/ole">
            <mc:AlternateContent xmlns:mc="http://schemas.openxmlformats.org/markup-compatibility/2006">
              <mc:Choice xmlns:v="urn:schemas-microsoft-com:vml" Requires="v">
                <p:oleObj spid="_x0000_s15368" name="Worksheet" r:id="rId4" imgW="6991290" imgH="4743510" progId="Excel.Sheet.8">
                  <p:embed/>
                </p:oleObj>
              </mc:Choice>
              <mc:Fallback>
                <p:oleObj name="Worksheet" r:id="rId4" imgW="6991290" imgH="4743510" progId="Excel.Shee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04938"/>
                        <a:ext cx="8077200"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
        <p:nvSpPr>
          <p:cNvPr id="15364" name="Text Box 5"/>
          <p:cNvSpPr txBox="1">
            <a:spLocks noChangeArrowheads="1"/>
          </p:cNvSpPr>
          <p:nvPr/>
        </p:nvSpPr>
        <p:spPr bwMode="auto">
          <a:xfrm>
            <a:off x="609600" y="1331913"/>
            <a:ext cx="3581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500">
                <a:solidFill>
                  <a:schemeClr val="tx1"/>
                </a:solidFill>
                <a:latin typeface="Arial" charset="0"/>
              </a:rPr>
              <a:t>Income Statement</a:t>
            </a:r>
          </a:p>
        </p:txBody>
      </p:sp>
      <p:sp>
        <p:nvSpPr>
          <p:cNvPr id="7"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1274763"/>
            <a:ext cx="8153400" cy="110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5000"/>
              </a:lnSpc>
              <a:spcBef>
                <a:spcPct val="30000"/>
              </a:spcBef>
              <a:buSzPct val="80000"/>
            </a:pPr>
            <a:r>
              <a:rPr lang="en-US">
                <a:solidFill>
                  <a:srgbClr val="800000"/>
                </a:solidFill>
                <a:latin typeface="Arial" charset="0"/>
              </a:rPr>
              <a:t>Illustration:</a:t>
            </a:r>
            <a:r>
              <a:rPr lang="en-US" b="0">
                <a:solidFill>
                  <a:srgbClr val="800000"/>
                </a:solidFill>
                <a:latin typeface="Arial" charset="0"/>
              </a:rPr>
              <a:t>  </a:t>
            </a:r>
            <a:r>
              <a:rPr lang="en-US" b="0">
                <a:latin typeface="Arial" charset="0"/>
              </a:rPr>
              <a:t>Remmers Company manufactures desks. The company attempts to obtain a 20% gross margin on selling price. At December 31, 2014, the following finished desks appear in the company’s inventory.</a:t>
            </a:r>
          </a:p>
        </p:txBody>
      </p:sp>
      <p:sp>
        <p:nvSpPr>
          <p:cNvPr id="16387" name="Text Box 3"/>
          <p:cNvSpPr txBox="1">
            <a:spLocks noChangeArrowheads="1"/>
          </p:cNvSpPr>
          <p:nvPr/>
        </p:nvSpPr>
        <p:spPr bwMode="auto">
          <a:xfrm>
            <a:off x="609600" y="4306888"/>
            <a:ext cx="8382000" cy="219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5000"/>
              </a:lnSpc>
              <a:spcBef>
                <a:spcPct val="30000"/>
              </a:spcBef>
              <a:buSzPct val="80000"/>
            </a:pPr>
            <a:r>
              <a:rPr lang="en-US" b="0">
                <a:latin typeface="Arial" charset="0"/>
              </a:rPr>
              <a:t>The 2014 catalog was in effect through November 2014, and the 2015 catalog is effective as of December 1, 2015. </a:t>
            </a:r>
          </a:p>
          <a:p>
            <a:pPr algn="l">
              <a:lnSpc>
                <a:spcPct val="115000"/>
              </a:lnSpc>
              <a:spcBef>
                <a:spcPct val="30000"/>
              </a:spcBef>
              <a:buSzPct val="80000"/>
            </a:pPr>
            <a:r>
              <a:rPr lang="en-US">
                <a:solidFill>
                  <a:srgbClr val="800000"/>
                </a:solidFill>
                <a:latin typeface="Arial" charset="0"/>
              </a:rPr>
              <a:t>Instructions:</a:t>
            </a:r>
            <a:r>
              <a:rPr lang="en-US" b="0">
                <a:latin typeface="Arial" charset="0"/>
              </a:rPr>
              <a:t> At what amount should each of the four desks appear in the company’s December 31, 2015, inventory, assuming that the company has adopted a lower-of-FIFO-cost-or-market approach for valuation of inventories on an individual-item basis?</a:t>
            </a:r>
          </a:p>
        </p:txBody>
      </p:sp>
      <p:sp>
        <p:nvSpPr>
          <p:cNvPr id="8"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6390"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503488"/>
            <a:ext cx="8115300" cy="1611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AutoShape 2"/>
          <p:cNvSpPr>
            <a:spLocks noChangeArrowheads="1"/>
          </p:cNvSpPr>
          <p:nvPr/>
        </p:nvSpPr>
        <p:spPr bwMode="auto">
          <a:xfrm>
            <a:off x="6858000" y="4044950"/>
            <a:ext cx="1066800" cy="838200"/>
          </a:xfrm>
          <a:prstGeom prst="down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&lt;</a:t>
            </a:r>
          </a:p>
        </p:txBody>
      </p:sp>
      <p:sp>
        <p:nvSpPr>
          <p:cNvPr id="1073155" name="Line 3"/>
          <p:cNvSpPr>
            <a:spLocks noChangeShapeType="1"/>
          </p:cNvSpPr>
          <p:nvPr/>
        </p:nvSpPr>
        <p:spPr bwMode="auto">
          <a:xfrm>
            <a:off x="1371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3156" name="Line 4"/>
          <p:cNvSpPr>
            <a:spLocks noChangeShapeType="1"/>
          </p:cNvSpPr>
          <p:nvPr/>
        </p:nvSpPr>
        <p:spPr bwMode="auto">
          <a:xfrm>
            <a:off x="4038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3157" name="Line 5"/>
          <p:cNvSpPr>
            <a:spLocks noChangeShapeType="1"/>
          </p:cNvSpPr>
          <p:nvPr/>
        </p:nvSpPr>
        <p:spPr bwMode="auto">
          <a:xfrm>
            <a:off x="2743200" y="50101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414" name="Rectangle 6"/>
          <p:cNvSpPr>
            <a:spLocks noChangeArrowheads="1"/>
          </p:cNvSpPr>
          <p:nvPr/>
        </p:nvSpPr>
        <p:spPr bwMode="auto">
          <a:xfrm>
            <a:off x="463550" y="3733800"/>
            <a:ext cx="1822450" cy="831850"/>
          </a:xfrm>
          <a:prstGeom prst="rect">
            <a:avLst/>
          </a:prstGeom>
          <a:solidFill>
            <a:srgbClr val="99CC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Cost = 470</a:t>
            </a:r>
          </a:p>
        </p:txBody>
      </p:sp>
      <p:sp>
        <p:nvSpPr>
          <p:cNvPr id="1073159" name="Rectangle 7"/>
          <p:cNvSpPr>
            <a:spLocks noChangeArrowheads="1"/>
          </p:cNvSpPr>
          <p:nvPr/>
        </p:nvSpPr>
        <p:spPr bwMode="auto">
          <a:xfrm>
            <a:off x="2971800" y="3733800"/>
            <a:ext cx="213360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Market = 450</a:t>
            </a:r>
          </a:p>
        </p:txBody>
      </p:sp>
      <p:sp>
        <p:nvSpPr>
          <p:cNvPr id="1073160" name="Rectangle 8"/>
          <p:cNvSpPr>
            <a:spLocks noChangeArrowheads="1"/>
          </p:cNvSpPr>
          <p:nvPr/>
        </p:nvSpPr>
        <p:spPr bwMode="auto">
          <a:xfrm>
            <a:off x="6102350" y="1524000"/>
            <a:ext cx="2730500" cy="8382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Ceiling</a:t>
            </a:r>
            <a:r>
              <a:rPr lang="en-US" sz="2000" dirty="0">
                <a:solidFill>
                  <a:srgbClr val="000000"/>
                </a:solidFill>
                <a:latin typeface="Arial" charset="0"/>
              </a:rPr>
              <a:t> = 450</a:t>
            </a:r>
          </a:p>
          <a:p>
            <a:pPr>
              <a:defRPr/>
            </a:pPr>
            <a:r>
              <a:rPr lang="en-US" sz="1800" dirty="0">
                <a:effectLst>
                  <a:outerShdw blurRad="38100" dist="38100" dir="2700000" algn="tl">
                    <a:srgbClr val="FFFFFF"/>
                  </a:outerShdw>
                </a:effectLst>
                <a:latin typeface="Arial" charset="0"/>
              </a:rPr>
              <a:t>(500 – 50)</a:t>
            </a:r>
          </a:p>
        </p:txBody>
      </p:sp>
      <p:sp>
        <p:nvSpPr>
          <p:cNvPr id="17417" name="Rectangle 9"/>
          <p:cNvSpPr>
            <a:spLocks noChangeArrowheads="1"/>
          </p:cNvSpPr>
          <p:nvPr/>
        </p:nvSpPr>
        <p:spPr bwMode="auto">
          <a:xfrm>
            <a:off x="6102350" y="3206750"/>
            <a:ext cx="2730500" cy="8255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000">
                <a:solidFill>
                  <a:srgbClr val="000000"/>
                </a:solidFill>
                <a:latin typeface="Arial" charset="0"/>
              </a:rPr>
              <a:t>Replacement</a:t>
            </a:r>
          </a:p>
          <a:p>
            <a:r>
              <a:rPr lang="en-US" sz="2000">
                <a:solidFill>
                  <a:srgbClr val="000000"/>
                </a:solidFill>
                <a:latin typeface="Arial" charset="0"/>
              </a:rPr>
              <a:t>Cost = 460</a:t>
            </a:r>
          </a:p>
        </p:txBody>
      </p:sp>
      <p:sp>
        <p:nvSpPr>
          <p:cNvPr id="1073162" name="Rectangle 10"/>
          <p:cNvSpPr>
            <a:spLocks noChangeArrowheads="1"/>
          </p:cNvSpPr>
          <p:nvPr/>
        </p:nvSpPr>
        <p:spPr bwMode="auto">
          <a:xfrm>
            <a:off x="6096000" y="4876800"/>
            <a:ext cx="2730500" cy="90805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Floor</a:t>
            </a:r>
            <a:r>
              <a:rPr lang="en-US" sz="2000" dirty="0">
                <a:solidFill>
                  <a:srgbClr val="000000"/>
                </a:solidFill>
                <a:latin typeface="Arial" charset="0"/>
              </a:rPr>
              <a:t> = 350</a:t>
            </a:r>
          </a:p>
          <a:p>
            <a:pPr>
              <a:defRPr/>
            </a:pPr>
            <a:r>
              <a:rPr lang="en-US" sz="1800" dirty="0">
                <a:effectLst>
                  <a:outerShdw blurRad="38100" dist="38100" dir="2700000" algn="tl">
                    <a:srgbClr val="FFFFFF"/>
                  </a:outerShdw>
                </a:effectLst>
                <a:latin typeface="Arial" charset="0"/>
              </a:rPr>
              <a:t>(450-(500 x 20%))</a:t>
            </a:r>
            <a:endParaRPr lang="en-US" sz="2000" dirty="0">
              <a:solidFill>
                <a:srgbClr val="000000"/>
              </a:solidFill>
              <a:latin typeface="Arial" charset="0"/>
            </a:endParaRPr>
          </a:p>
        </p:txBody>
      </p:sp>
      <p:sp>
        <p:nvSpPr>
          <p:cNvPr id="1073163" name="Freeform 11"/>
          <p:cNvSpPr>
            <a:spLocks/>
          </p:cNvSpPr>
          <p:nvPr/>
        </p:nvSpPr>
        <p:spPr bwMode="auto">
          <a:xfrm>
            <a:off x="1355725" y="5010150"/>
            <a:ext cx="2698750" cy="1588"/>
          </a:xfrm>
          <a:custGeom>
            <a:avLst/>
            <a:gdLst>
              <a:gd name="T0" fmla="*/ 0 w 1700"/>
              <a:gd name="T1" fmla="*/ 0 h 1"/>
              <a:gd name="T2" fmla="*/ 1700 w 1700"/>
              <a:gd name="T3" fmla="*/ 0 h 1"/>
            </a:gdLst>
            <a:ahLst/>
            <a:cxnLst>
              <a:cxn ang="0">
                <a:pos x="T0" y="T1"/>
              </a:cxn>
              <a:cxn ang="0">
                <a:pos x="T2" y="T3"/>
              </a:cxn>
            </a:cxnLst>
            <a:rect l="0" t="0" r="r" b="b"/>
            <a:pathLst>
              <a:path w="1700" h="1">
                <a:moveTo>
                  <a:pt x="0" y="0"/>
                </a:moveTo>
                <a:lnTo>
                  <a:pt x="1700" y="0"/>
                </a:lnTo>
              </a:path>
            </a:pathLst>
          </a:custGeom>
          <a:noFill/>
          <a:ln w="38100" cmpd="sng">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3164" name="Rectangle 12"/>
          <p:cNvSpPr>
            <a:spLocks noChangeArrowheads="1"/>
          </p:cNvSpPr>
          <p:nvPr/>
        </p:nvSpPr>
        <p:spPr bwMode="auto">
          <a:xfrm>
            <a:off x="1835150" y="5397500"/>
            <a:ext cx="1822450" cy="831850"/>
          </a:xfrm>
          <a:prstGeom prst="rect">
            <a:avLst/>
          </a:prstGeom>
          <a:solidFill>
            <a:srgbClr val="FFFF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800000"/>
                </a:solidFill>
                <a:latin typeface="Arial" charset="0"/>
              </a:rPr>
              <a:t>LCM = 450</a:t>
            </a:r>
          </a:p>
        </p:txBody>
      </p:sp>
      <p:sp>
        <p:nvSpPr>
          <p:cNvPr id="1073166" name="AutoShape 14"/>
          <p:cNvSpPr>
            <a:spLocks/>
          </p:cNvSpPr>
          <p:nvPr/>
        </p:nvSpPr>
        <p:spPr bwMode="auto">
          <a:xfrm>
            <a:off x="5334000" y="1447800"/>
            <a:ext cx="533400" cy="4495800"/>
          </a:xfrm>
          <a:prstGeom prst="leftBrace">
            <a:avLst>
              <a:gd name="adj1" fmla="val 70238"/>
              <a:gd name="adj2" fmla="val 60171"/>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3168" name="AutoShape 16"/>
          <p:cNvSpPr>
            <a:spLocks noChangeArrowheads="1"/>
          </p:cNvSpPr>
          <p:nvPr/>
        </p:nvSpPr>
        <p:spPr bwMode="auto">
          <a:xfrm>
            <a:off x="6858000" y="2368550"/>
            <a:ext cx="1066800" cy="838200"/>
          </a:xfrm>
          <a:prstGeom prst="up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&gt;</a:t>
            </a:r>
          </a:p>
        </p:txBody>
      </p:sp>
      <p:graphicFrame>
        <p:nvGraphicFramePr>
          <p:cNvPr id="17423" name="Object 17"/>
          <p:cNvGraphicFramePr>
            <a:graphicFrameLocks noChangeAspect="1"/>
          </p:cNvGraphicFramePr>
          <p:nvPr/>
        </p:nvGraphicFramePr>
        <p:xfrm>
          <a:off x="320675" y="1376363"/>
          <a:ext cx="5013325" cy="1882775"/>
        </p:xfrm>
        <a:graphic>
          <a:graphicData uri="http://schemas.openxmlformats.org/presentationml/2006/ole">
            <mc:AlternateContent xmlns:mc="http://schemas.openxmlformats.org/markup-compatibility/2006">
              <mc:Choice xmlns:v="urn:schemas-microsoft-com:vml" Requires="v">
                <p:oleObj spid="_x0000_s17428" name="Worksheet" r:id="rId4" imgW="3971746" imgH="1486019" progId="Excel.Sheet.8">
                  <p:embed/>
                </p:oleObj>
              </mc:Choice>
              <mc:Fallback>
                <p:oleObj name="Worksheet" r:id="rId4" imgW="3971746" imgH="1486019" progId="Excel.Sheet.8">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376363"/>
                        <a:ext cx="5013325" cy="188277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426"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3160"/>
                                        </p:tgtEl>
                                        <p:attrNameLst>
                                          <p:attrName>style.visibility</p:attrName>
                                        </p:attrNameLst>
                                      </p:cBhvr>
                                      <p:to>
                                        <p:strVal val="visible"/>
                                      </p:to>
                                    </p:set>
                                    <p:animEffect transition="in" filter="wipe(down)">
                                      <p:cBhvr>
                                        <p:cTn id="7" dur="500"/>
                                        <p:tgtEl>
                                          <p:spTgt spid="10731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3162"/>
                                        </p:tgtEl>
                                        <p:attrNameLst>
                                          <p:attrName>style.visibility</p:attrName>
                                        </p:attrNameLst>
                                      </p:cBhvr>
                                      <p:to>
                                        <p:strVal val="visible"/>
                                      </p:to>
                                    </p:set>
                                    <p:animEffect transition="in" filter="wipe(up)">
                                      <p:cBhvr>
                                        <p:cTn id="12" dur="500"/>
                                        <p:tgtEl>
                                          <p:spTgt spid="1073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73159"/>
                                        </p:tgtEl>
                                        <p:attrNameLst>
                                          <p:attrName>style.visibility</p:attrName>
                                        </p:attrNameLst>
                                      </p:cBhvr>
                                      <p:to>
                                        <p:strVal val="visible"/>
                                      </p:to>
                                    </p:set>
                                    <p:animEffect transition="in" filter="wipe(right)">
                                      <p:cBhvr>
                                        <p:cTn id="17" dur="500"/>
                                        <p:tgtEl>
                                          <p:spTgt spid="1073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73164"/>
                                        </p:tgtEl>
                                        <p:attrNameLst>
                                          <p:attrName>style.visibility</p:attrName>
                                        </p:attrNameLst>
                                      </p:cBhvr>
                                      <p:to>
                                        <p:strVal val="visible"/>
                                      </p:to>
                                    </p:set>
                                    <p:animEffect transition="in" filter="wipe(up)">
                                      <p:cBhvr>
                                        <p:cTn id="22" dur="500"/>
                                        <p:tgtEl>
                                          <p:spTgt spid="1073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59" grpId="0" animBg="1"/>
      <p:bldP spid="1073160" grpId="0" animBg="1"/>
      <p:bldP spid="1073162" grpId="0" animBg="1"/>
      <p:bldP spid="10731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AutoShape 2"/>
          <p:cNvSpPr>
            <a:spLocks noChangeArrowheads="1"/>
          </p:cNvSpPr>
          <p:nvPr/>
        </p:nvSpPr>
        <p:spPr bwMode="auto">
          <a:xfrm>
            <a:off x="6858000" y="4044950"/>
            <a:ext cx="1066800" cy="838200"/>
          </a:xfrm>
          <a:prstGeom prst="down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&lt;</a:t>
            </a:r>
          </a:p>
        </p:txBody>
      </p:sp>
      <p:sp>
        <p:nvSpPr>
          <p:cNvPr id="1074179" name="Line 3"/>
          <p:cNvSpPr>
            <a:spLocks noChangeShapeType="1"/>
          </p:cNvSpPr>
          <p:nvPr/>
        </p:nvSpPr>
        <p:spPr bwMode="auto">
          <a:xfrm>
            <a:off x="1371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4180" name="Line 4"/>
          <p:cNvSpPr>
            <a:spLocks noChangeShapeType="1"/>
          </p:cNvSpPr>
          <p:nvPr/>
        </p:nvSpPr>
        <p:spPr bwMode="auto">
          <a:xfrm>
            <a:off x="4038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4181" name="Line 5"/>
          <p:cNvSpPr>
            <a:spLocks noChangeShapeType="1"/>
          </p:cNvSpPr>
          <p:nvPr/>
        </p:nvSpPr>
        <p:spPr bwMode="auto">
          <a:xfrm>
            <a:off x="2743200" y="50101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8438" name="Rectangle 6"/>
          <p:cNvSpPr>
            <a:spLocks noChangeArrowheads="1"/>
          </p:cNvSpPr>
          <p:nvPr/>
        </p:nvSpPr>
        <p:spPr bwMode="auto">
          <a:xfrm>
            <a:off x="463550" y="3733800"/>
            <a:ext cx="1822450" cy="831850"/>
          </a:xfrm>
          <a:prstGeom prst="rect">
            <a:avLst/>
          </a:prstGeom>
          <a:solidFill>
            <a:srgbClr val="99CC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Cost = 450</a:t>
            </a:r>
          </a:p>
        </p:txBody>
      </p:sp>
      <p:sp>
        <p:nvSpPr>
          <p:cNvPr id="1074183" name="Rectangle 7"/>
          <p:cNvSpPr>
            <a:spLocks noChangeArrowheads="1"/>
          </p:cNvSpPr>
          <p:nvPr/>
        </p:nvSpPr>
        <p:spPr bwMode="auto">
          <a:xfrm>
            <a:off x="2971800" y="3733800"/>
            <a:ext cx="213360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Market = 430</a:t>
            </a:r>
          </a:p>
        </p:txBody>
      </p:sp>
      <p:sp>
        <p:nvSpPr>
          <p:cNvPr id="1074184" name="Rectangle 8"/>
          <p:cNvSpPr>
            <a:spLocks noChangeArrowheads="1"/>
          </p:cNvSpPr>
          <p:nvPr/>
        </p:nvSpPr>
        <p:spPr bwMode="auto">
          <a:xfrm>
            <a:off x="6102350" y="1524000"/>
            <a:ext cx="2730500" cy="8382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Ceiling</a:t>
            </a:r>
            <a:r>
              <a:rPr lang="en-US" sz="2000" dirty="0">
                <a:solidFill>
                  <a:srgbClr val="000000"/>
                </a:solidFill>
                <a:latin typeface="Arial" charset="0"/>
              </a:rPr>
              <a:t> = 480</a:t>
            </a:r>
          </a:p>
          <a:p>
            <a:pPr>
              <a:defRPr/>
            </a:pPr>
            <a:r>
              <a:rPr lang="en-US" sz="1800" dirty="0">
                <a:effectLst>
                  <a:outerShdw blurRad="38100" dist="38100" dir="2700000" algn="tl">
                    <a:srgbClr val="FFFFFF"/>
                  </a:outerShdw>
                </a:effectLst>
                <a:latin typeface="Arial" charset="0"/>
              </a:rPr>
              <a:t>(540 – 60)</a:t>
            </a:r>
          </a:p>
        </p:txBody>
      </p:sp>
      <p:sp>
        <p:nvSpPr>
          <p:cNvPr id="18441" name="Rectangle 9"/>
          <p:cNvSpPr>
            <a:spLocks noChangeArrowheads="1"/>
          </p:cNvSpPr>
          <p:nvPr/>
        </p:nvSpPr>
        <p:spPr bwMode="auto">
          <a:xfrm>
            <a:off x="6102350" y="3206750"/>
            <a:ext cx="2730500" cy="8255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000">
                <a:solidFill>
                  <a:srgbClr val="000000"/>
                </a:solidFill>
                <a:latin typeface="Arial" charset="0"/>
              </a:rPr>
              <a:t>Replacement</a:t>
            </a:r>
          </a:p>
          <a:p>
            <a:r>
              <a:rPr lang="en-US" sz="2000">
                <a:solidFill>
                  <a:srgbClr val="000000"/>
                </a:solidFill>
                <a:latin typeface="Arial" charset="0"/>
              </a:rPr>
              <a:t>Cost = 430</a:t>
            </a:r>
          </a:p>
        </p:txBody>
      </p:sp>
      <p:sp>
        <p:nvSpPr>
          <p:cNvPr id="1074186" name="Rectangle 10"/>
          <p:cNvSpPr>
            <a:spLocks noChangeArrowheads="1"/>
          </p:cNvSpPr>
          <p:nvPr/>
        </p:nvSpPr>
        <p:spPr bwMode="auto">
          <a:xfrm>
            <a:off x="6096000" y="4876800"/>
            <a:ext cx="2730500" cy="90805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Floor</a:t>
            </a:r>
            <a:r>
              <a:rPr lang="en-US" sz="2000" dirty="0">
                <a:solidFill>
                  <a:srgbClr val="000000"/>
                </a:solidFill>
                <a:latin typeface="Arial" charset="0"/>
              </a:rPr>
              <a:t> = 372</a:t>
            </a:r>
          </a:p>
          <a:p>
            <a:pPr>
              <a:defRPr/>
            </a:pPr>
            <a:r>
              <a:rPr lang="en-US" sz="1800" dirty="0">
                <a:effectLst>
                  <a:outerShdw blurRad="38100" dist="38100" dir="2700000" algn="tl">
                    <a:srgbClr val="FFFFFF"/>
                  </a:outerShdw>
                </a:effectLst>
                <a:latin typeface="Arial" charset="0"/>
              </a:rPr>
              <a:t>(480-(540 x 20%))</a:t>
            </a:r>
            <a:endParaRPr lang="en-US" sz="2000" dirty="0">
              <a:solidFill>
                <a:srgbClr val="000000"/>
              </a:solidFill>
              <a:latin typeface="Arial" charset="0"/>
            </a:endParaRPr>
          </a:p>
        </p:txBody>
      </p:sp>
      <p:sp>
        <p:nvSpPr>
          <p:cNvPr id="1074187" name="Freeform 11"/>
          <p:cNvSpPr>
            <a:spLocks/>
          </p:cNvSpPr>
          <p:nvPr/>
        </p:nvSpPr>
        <p:spPr bwMode="auto">
          <a:xfrm>
            <a:off x="1355725" y="5010150"/>
            <a:ext cx="2698750" cy="1588"/>
          </a:xfrm>
          <a:custGeom>
            <a:avLst/>
            <a:gdLst>
              <a:gd name="T0" fmla="*/ 0 w 1700"/>
              <a:gd name="T1" fmla="*/ 0 h 1"/>
              <a:gd name="T2" fmla="*/ 1700 w 1700"/>
              <a:gd name="T3" fmla="*/ 0 h 1"/>
            </a:gdLst>
            <a:ahLst/>
            <a:cxnLst>
              <a:cxn ang="0">
                <a:pos x="T0" y="T1"/>
              </a:cxn>
              <a:cxn ang="0">
                <a:pos x="T2" y="T3"/>
              </a:cxn>
            </a:cxnLst>
            <a:rect l="0" t="0" r="r" b="b"/>
            <a:pathLst>
              <a:path w="1700" h="1">
                <a:moveTo>
                  <a:pt x="0" y="0"/>
                </a:moveTo>
                <a:lnTo>
                  <a:pt x="1700" y="0"/>
                </a:lnTo>
              </a:path>
            </a:pathLst>
          </a:custGeom>
          <a:noFill/>
          <a:ln w="38100" cmpd="sng">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4188" name="Rectangle 12"/>
          <p:cNvSpPr>
            <a:spLocks noChangeArrowheads="1"/>
          </p:cNvSpPr>
          <p:nvPr/>
        </p:nvSpPr>
        <p:spPr bwMode="auto">
          <a:xfrm>
            <a:off x="1835150" y="5397500"/>
            <a:ext cx="1822450" cy="831850"/>
          </a:xfrm>
          <a:prstGeom prst="rect">
            <a:avLst/>
          </a:prstGeom>
          <a:solidFill>
            <a:srgbClr val="FFFF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800000"/>
                </a:solidFill>
                <a:latin typeface="Arial" charset="0"/>
              </a:rPr>
              <a:t>LCM = 430</a:t>
            </a:r>
          </a:p>
        </p:txBody>
      </p:sp>
      <p:sp>
        <p:nvSpPr>
          <p:cNvPr id="1074190" name="AutoShape 14"/>
          <p:cNvSpPr>
            <a:spLocks/>
          </p:cNvSpPr>
          <p:nvPr/>
        </p:nvSpPr>
        <p:spPr bwMode="auto">
          <a:xfrm>
            <a:off x="5334000" y="1447800"/>
            <a:ext cx="533400" cy="4495800"/>
          </a:xfrm>
          <a:prstGeom prst="leftBrace">
            <a:avLst>
              <a:gd name="adj1" fmla="val 70238"/>
              <a:gd name="adj2" fmla="val 60171"/>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4192" name="AutoShape 16"/>
          <p:cNvSpPr>
            <a:spLocks noChangeArrowheads="1"/>
          </p:cNvSpPr>
          <p:nvPr/>
        </p:nvSpPr>
        <p:spPr bwMode="auto">
          <a:xfrm>
            <a:off x="6858000" y="2368550"/>
            <a:ext cx="1066800" cy="838200"/>
          </a:xfrm>
          <a:prstGeom prst="up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&gt;</a:t>
            </a:r>
          </a:p>
        </p:txBody>
      </p:sp>
      <p:graphicFrame>
        <p:nvGraphicFramePr>
          <p:cNvPr id="18447" name="Object 18"/>
          <p:cNvGraphicFramePr>
            <a:graphicFrameLocks noChangeAspect="1"/>
          </p:cNvGraphicFramePr>
          <p:nvPr/>
        </p:nvGraphicFramePr>
        <p:xfrm>
          <a:off x="320675" y="1376363"/>
          <a:ext cx="5013325" cy="1882775"/>
        </p:xfrm>
        <a:graphic>
          <a:graphicData uri="http://schemas.openxmlformats.org/presentationml/2006/ole">
            <mc:AlternateContent xmlns:mc="http://schemas.openxmlformats.org/markup-compatibility/2006">
              <mc:Choice xmlns:v="urn:schemas-microsoft-com:vml" Requires="v">
                <p:oleObj spid="_x0000_s18452" name="Worksheet" r:id="rId4" imgW="3971746" imgH="1486019" progId="Excel.Sheet.8">
                  <p:embed/>
                </p:oleObj>
              </mc:Choice>
              <mc:Fallback>
                <p:oleObj name="Worksheet" r:id="rId4" imgW="3971746" imgH="1486019" progId="Excel.Shee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376363"/>
                        <a:ext cx="5013325" cy="188277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8450"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4184"/>
                                        </p:tgtEl>
                                        <p:attrNameLst>
                                          <p:attrName>style.visibility</p:attrName>
                                        </p:attrNameLst>
                                      </p:cBhvr>
                                      <p:to>
                                        <p:strVal val="visible"/>
                                      </p:to>
                                    </p:set>
                                    <p:animEffect transition="in" filter="wipe(down)">
                                      <p:cBhvr>
                                        <p:cTn id="7" dur="500"/>
                                        <p:tgtEl>
                                          <p:spTgt spid="1074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4186"/>
                                        </p:tgtEl>
                                        <p:attrNameLst>
                                          <p:attrName>style.visibility</p:attrName>
                                        </p:attrNameLst>
                                      </p:cBhvr>
                                      <p:to>
                                        <p:strVal val="visible"/>
                                      </p:to>
                                    </p:set>
                                    <p:animEffect transition="in" filter="wipe(up)">
                                      <p:cBhvr>
                                        <p:cTn id="12" dur="500"/>
                                        <p:tgtEl>
                                          <p:spTgt spid="10741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74183"/>
                                        </p:tgtEl>
                                        <p:attrNameLst>
                                          <p:attrName>style.visibility</p:attrName>
                                        </p:attrNameLst>
                                      </p:cBhvr>
                                      <p:to>
                                        <p:strVal val="visible"/>
                                      </p:to>
                                    </p:set>
                                    <p:animEffect transition="in" filter="wipe(right)">
                                      <p:cBhvr>
                                        <p:cTn id="17" dur="500"/>
                                        <p:tgtEl>
                                          <p:spTgt spid="10741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74188"/>
                                        </p:tgtEl>
                                        <p:attrNameLst>
                                          <p:attrName>style.visibility</p:attrName>
                                        </p:attrNameLst>
                                      </p:cBhvr>
                                      <p:to>
                                        <p:strVal val="visible"/>
                                      </p:to>
                                    </p:set>
                                    <p:animEffect transition="in" filter="wipe(up)">
                                      <p:cBhvr>
                                        <p:cTn id="22" dur="500"/>
                                        <p:tgtEl>
                                          <p:spTgt spid="1074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183" grpId="0" animBg="1"/>
      <p:bldP spid="1074184" grpId="0" animBg="1"/>
      <p:bldP spid="1074186" grpId="0" animBg="1"/>
      <p:bldP spid="10741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AutoShape 2"/>
          <p:cNvSpPr>
            <a:spLocks noChangeArrowheads="1"/>
          </p:cNvSpPr>
          <p:nvPr/>
        </p:nvSpPr>
        <p:spPr bwMode="auto">
          <a:xfrm>
            <a:off x="6858000" y="4044950"/>
            <a:ext cx="1066800" cy="838200"/>
          </a:xfrm>
          <a:prstGeom prst="down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&lt;</a:t>
            </a:r>
          </a:p>
        </p:txBody>
      </p:sp>
      <p:sp>
        <p:nvSpPr>
          <p:cNvPr id="1075203" name="Line 3"/>
          <p:cNvSpPr>
            <a:spLocks noChangeShapeType="1"/>
          </p:cNvSpPr>
          <p:nvPr/>
        </p:nvSpPr>
        <p:spPr bwMode="auto">
          <a:xfrm>
            <a:off x="1371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5204" name="Line 4"/>
          <p:cNvSpPr>
            <a:spLocks noChangeShapeType="1"/>
          </p:cNvSpPr>
          <p:nvPr/>
        </p:nvSpPr>
        <p:spPr bwMode="auto">
          <a:xfrm>
            <a:off x="4038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5205" name="Line 5"/>
          <p:cNvSpPr>
            <a:spLocks noChangeShapeType="1"/>
          </p:cNvSpPr>
          <p:nvPr/>
        </p:nvSpPr>
        <p:spPr bwMode="auto">
          <a:xfrm>
            <a:off x="2743200" y="50101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462" name="Rectangle 6"/>
          <p:cNvSpPr>
            <a:spLocks noChangeArrowheads="1"/>
          </p:cNvSpPr>
          <p:nvPr/>
        </p:nvSpPr>
        <p:spPr bwMode="auto">
          <a:xfrm>
            <a:off x="463550" y="3733800"/>
            <a:ext cx="1822450" cy="831850"/>
          </a:xfrm>
          <a:prstGeom prst="rect">
            <a:avLst/>
          </a:prstGeom>
          <a:solidFill>
            <a:srgbClr val="99CC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Cost = 830</a:t>
            </a:r>
          </a:p>
        </p:txBody>
      </p:sp>
      <p:sp>
        <p:nvSpPr>
          <p:cNvPr id="1075207" name="Rectangle 7"/>
          <p:cNvSpPr>
            <a:spLocks noChangeArrowheads="1"/>
          </p:cNvSpPr>
          <p:nvPr/>
        </p:nvSpPr>
        <p:spPr bwMode="auto">
          <a:xfrm>
            <a:off x="2971800" y="3733800"/>
            <a:ext cx="213360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Market = 640</a:t>
            </a:r>
          </a:p>
        </p:txBody>
      </p:sp>
      <p:sp>
        <p:nvSpPr>
          <p:cNvPr id="1075208" name="Rectangle 8"/>
          <p:cNvSpPr>
            <a:spLocks noChangeArrowheads="1"/>
          </p:cNvSpPr>
          <p:nvPr/>
        </p:nvSpPr>
        <p:spPr bwMode="auto">
          <a:xfrm>
            <a:off x="6102350" y="1524000"/>
            <a:ext cx="2730500" cy="8382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Ceiling</a:t>
            </a:r>
            <a:r>
              <a:rPr lang="en-US" sz="2000" dirty="0">
                <a:solidFill>
                  <a:srgbClr val="000000"/>
                </a:solidFill>
                <a:latin typeface="Arial" charset="0"/>
              </a:rPr>
              <a:t> = 820</a:t>
            </a:r>
          </a:p>
          <a:p>
            <a:pPr>
              <a:defRPr/>
            </a:pPr>
            <a:r>
              <a:rPr lang="en-US" sz="1800" dirty="0">
                <a:effectLst>
                  <a:outerShdw blurRad="38100" dist="38100" dir="2700000" algn="tl">
                    <a:srgbClr val="FFFFFF"/>
                  </a:outerShdw>
                </a:effectLst>
                <a:latin typeface="Arial" charset="0"/>
              </a:rPr>
              <a:t>(900 – 80)</a:t>
            </a:r>
          </a:p>
        </p:txBody>
      </p:sp>
      <p:sp>
        <p:nvSpPr>
          <p:cNvPr id="19465" name="Rectangle 9"/>
          <p:cNvSpPr>
            <a:spLocks noChangeArrowheads="1"/>
          </p:cNvSpPr>
          <p:nvPr/>
        </p:nvSpPr>
        <p:spPr bwMode="auto">
          <a:xfrm>
            <a:off x="6102350" y="3206750"/>
            <a:ext cx="2730500" cy="8255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000">
                <a:solidFill>
                  <a:srgbClr val="000000"/>
                </a:solidFill>
                <a:latin typeface="Arial" charset="0"/>
              </a:rPr>
              <a:t>Replacement</a:t>
            </a:r>
          </a:p>
          <a:p>
            <a:r>
              <a:rPr lang="en-US" sz="2000">
                <a:solidFill>
                  <a:srgbClr val="000000"/>
                </a:solidFill>
                <a:latin typeface="Arial" charset="0"/>
              </a:rPr>
              <a:t>Cost = 610</a:t>
            </a:r>
          </a:p>
        </p:txBody>
      </p:sp>
      <p:sp>
        <p:nvSpPr>
          <p:cNvPr id="1075210" name="Rectangle 10"/>
          <p:cNvSpPr>
            <a:spLocks noChangeArrowheads="1"/>
          </p:cNvSpPr>
          <p:nvPr/>
        </p:nvSpPr>
        <p:spPr bwMode="auto">
          <a:xfrm>
            <a:off x="6096000" y="4876800"/>
            <a:ext cx="2730500" cy="90805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Floor</a:t>
            </a:r>
            <a:r>
              <a:rPr lang="en-US" sz="2000" dirty="0">
                <a:solidFill>
                  <a:srgbClr val="000000"/>
                </a:solidFill>
                <a:latin typeface="Arial" charset="0"/>
              </a:rPr>
              <a:t> = 640</a:t>
            </a:r>
          </a:p>
          <a:p>
            <a:pPr>
              <a:defRPr/>
            </a:pPr>
            <a:r>
              <a:rPr lang="en-US" sz="1800" dirty="0">
                <a:effectLst>
                  <a:outerShdw blurRad="38100" dist="38100" dir="2700000" algn="tl">
                    <a:srgbClr val="FFFFFF"/>
                  </a:outerShdw>
                </a:effectLst>
                <a:latin typeface="Arial" charset="0"/>
              </a:rPr>
              <a:t>(820-(900 x 20%))</a:t>
            </a:r>
            <a:endParaRPr lang="en-US" sz="2000" dirty="0">
              <a:solidFill>
                <a:srgbClr val="000000"/>
              </a:solidFill>
              <a:latin typeface="Arial" charset="0"/>
            </a:endParaRPr>
          </a:p>
        </p:txBody>
      </p:sp>
      <p:sp>
        <p:nvSpPr>
          <p:cNvPr id="1075211" name="Freeform 11"/>
          <p:cNvSpPr>
            <a:spLocks/>
          </p:cNvSpPr>
          <p:nvPr/>
        </p:nvSpPr>
        <p:spPr bwMode="auto">
          <a:xfrm>
            <a:off x="1355725" y="5010150"/>
            <a:ext cx="2698750" cy="1588"/>
          </a:xfrm>
          <a:custGeom>
            <a:avLst/>
            <a:gdLst>
              <a:gd name="T0" fmla="*/ 0 w 1700"/>
              <a:gd name="T1" fmla="*/ 0 h 1"/>
              <a:gd name="T2" fmla="*/ 1700 w 1700"/>
              <a:gd name="T3" fmla="*/ 0 h 1"/>
            </a:gdLst>
            <a:ahLst/>
            <a:cxnLst>
              <a:cxn ang="0">
                <a:pos x="T0" y="T1"/>
              </a:cxn>
              <a:cxn ang="0">
                <a:pos x="T2" y="T3"/>
              </a:cxn>
            </a:cxnLst>
            <a:rect l="0" t="0" r="r" b="b"/>
            <a:pathLst>
              <a:path w="1700" h="1">
                <a:moveTo>
                  <a:pt x="0" y="0"/>
                </a:moveTo>
                <a:lnTo>
                  <a:pt x="1700" y="0"/>
                </a:lnTo>
              </a:path>
            </a:pathLst>
          </a:custGeom>
          <a:noFill/>
          <a:ln w="38100" cmpd="sng">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5212" name="Rectangle 12"/>
          <p:cNvSpPr>
            <a:spLocks noChangeArrowheads="1"/>
          </p:cNvSpPr>
          <p:nvPr/>
        </p:nvSpPr>
        <p:spPr bwMode="auto">
          <a:xfrm>
            <a:off x="1835150" y="5397500"/>
            <a:ext cx="1822450" cy="831850"/>
          </a:xfrm>
          <a:prstGeom prst="rect">
            <a:avLst/>
          </a:prstGeom>
          <a:solidFill>
            <a:srgbClr val="FFFF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800000"/>
                </a:solidFill>
                <a:latin typeface="Arial" charset="0"/>
              </a:rPr>
              <a:t>LCM = 640</a:t>
            </a:r>
          </a:p>
        </p:txBody>
      </p:sp>
      <p:sp>
        <p:nvSpPr>
          <p:cNvPr id="1075214" name="AutoShape 14"/>
          <p:cNvSpPr>
            <a:spLocks/>
          </p:cNvSpPr>
          <p:nvPr/>
        </p:nvSpPr>
        <p:spPr bwMode="auto">
          <a:xfrm>
            <a:off x="5334000" y="1447800"/>
            <a:ext cx="533400" cy="4495800"/>
          </a:xfrm>
          <a:prstGeom prst="leftBrace">
            <a:avLst>
              <a:gd name="adj1" fmla="val 70238"/>
              <a:gd name="adj2" fmla="val 60171"/>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5216" name="AutoShape 16"/>
          <p:cNvSpPr>
            <a:spLocks noChangeArrowheads="1"/>
          </p:cNvSpPr>
          <p:nvPr/>
        </p:nvSpPr>
        <p:spPr bwMode="auto">
          <a:xfrm>
            <a:off x="6858000" y="2368550"/>
            <a:ext cx="1066800" cy="838200"/>
          </a:xfrm>
          <a:prstGeom prst="up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&gt;</a:t>
            </a:r>
          </a:p>
        </p:txBody>
      </p:sp>
      <p:graphicFrame>
        <p:nvGraphicFramePr>
          <p:cNvPr id="19471" name="Object 18"/>
          <p:cNvGraphicFramePr>
            <a:graphicFrameLocks noChangeAspect="1"/>
          </p:cNvGraphicFramePr>
          <p:nvPr/>
        </p:nvGraphicFramePr>
        <p:xfrm>
          <a:off x="320675" y="1376363"/>
          <a:ext cx="5013325" cy="1882775"/>
        </p:xfrm>
        <a:graphic>
          <a:graphicData uri="http://schemas.openxmlformats.org/presentationml/2006/ole">
            <mc:AlternateContent xmlns:mc="http://schemas.openxmlformats.org/markup-compatibility/2006">
              <mc:Choice xmlns:v="urn:schemas-microsoft-com:vml" Requires="v">
                <p:oleObj spid="_x0000_s19476" name="Worksheet" r:id="rId4" imgW="3971746" imgH="1486019" progId="Excel.Sheet.8">
                  <p:embed/>
                </p:oleObj>
              </mc:Choice>
              <mc:Fallback>
                <p:oleObj name="Worksheet" r:id="rId4" imgW="3971746" imgH="1486019" progId="Excel.Sheet.8">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376363"/>
                        <a:ext cx="5013325" cy="188277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9474"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208"/>
                                        </p:tgtEl>
                                        <p:attrNameLst>
                                          <p:attrName>style.visibility</p:attrName>
                                        </p:attrNameLst>
                                      </p:cBhvr>
                                      <p:to>
                                        <p:strVal val="visible"/>
                                      </p:to>
                                    </p:set>
                                    <p:animEffect transition="in" filter="wipe(down)">
                                      <p:cBhvr>
                                        <p:cTn id="7" dur="500"/>
                                        <p:tgtEl>
                                          <p:spTgt spid="1075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5210"/>
                                        </p:tgtEl>
                                        <p:attrNameLst>
                                          <p:attrName>style.visibility</p:attrName>
                                        </p:attrNameLst>
                                      </p:cBhvr>
                                      <p:to>
                                        <p:strVal val="visible"/>
                                      </p:to>
                                    </p:set>
                                    <p:animEffect transition="in" filter="wipe(up)">
                                      <p:cBhvr>
                                        <p:cTn id="12" dur="500"/>
                                        <p:tgtEl>
                                          <p:spTgt spid="1075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75207"/>
                                        </p:tgtEl>
                                        <p:attrNameLst>
                                          <p:attrName>style.visibility</p:attrName>
                                        </p:attrNameLst>
                                      </p:cBhvr>
                                      <p:to>
                                        <p:strVal val="visible"/>
                                      </p:to>
                                    </p:set>
                                    <p:animEffect transition="in" filter="wipe(right)">
                                      <p:cBhvr>
                                        <p:cTn id="17" dur="500"/>
                                        <p:tgtEl>
                                          <p:spTgt spid="1075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75212"/>
                                        </p:tgtEl>
                                        <p:attrNameLst>
                                          <p:attrName>style.visibility</p:attrName>
                                        </p:attrNameLst>
                                      </p:cBhvr>
                                      <p:to>
                                        <p:strVal val="visible"/>
                                      </p:to>
                                    </p:set>
                                    <p:animEffect transition="in" filter="wipe(up)">
                                      <p:cBhvr>
                                        <p:cTn id="22" dur="500"/>
                                        <p:tgtEl>
                                          <p:spTgt spid="107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7" grpId="0" animBg="1"/>
      <p:bldP spid="1075208" grpId="0" animBg="1"/>
      <p:bldP spid="1075210" grpId="0" animBg="1"/>
      <p:bldP spid="10752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AutoShape 2"/>
          <p:cNvSpPr>
            <a:spLocks noChangeArrowheads="1"/>
          </p:cNvSpPr>
          <p:nvPr/>
        </p:nvSpPr>
        <p:spPr bwMode="auto">
          <a:xfrm>
            <a:off x="6858000" y="4044950"/>
            <a:ext cx="1066800" cy="838200"/>
          </a:xfrm>
          <a:prstGeom prst="down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&lt;</a:t>
            </a:r>
          </a:p>
        </p:txBody>
      </p:sp>
      <p:sp>
        <p:nvSpPr>
          <p:cNvPr id="1076227" name="Line 3"/>
          <p:cNvSpPr>
            <a:spLocks noChangeShapeType="1"/>
          </p:cNvSpPr>
          <p:nvPr/>
        </p:nvSpPr>
        <p:spPr bwMode="auto">
          <a:xfrm>
            <a:off x="1371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6228" name="Line 4"/>
          <p:cNvSpPr>
            <a:spLocks noChangeShapeType="1"/>
          </p:cNvSpPr>
          <p:nvPr/>
        </p:nvSpPr>
        <p:spPr bwMode="auto">
          <a:xfrm>
            <a:off x="4038600" y="45783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6229" name="Line 5"/>
          <p:cNvSpPr>
            <a:spLocks noChangeShapeType="1"/>
          </p:cNvSpPr>
          <p:nvPr/>
        </p:nvSpPr>
        <p:spPr bwMode="auto">
          <a:xfrm>
            <a:off x="2743200" y="501015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486" name="Rectangle 6"/>
          <p:cNvSpPr>
            <a:spLocks noChangeArrowheads="1"/>
          </p:cNvSpPr>
          <p:nvPr/>
        </p:nvSpPr>
        <p:spPr bwMode="auto">
          <a:xfrm>
            <a:off x="463550" y="3733800"/>
            <a:ext cx="1822450" cy="831850"/>
          </a:xfrm>
          <a:prstGeom prst="rect">
            <a:avLst/>
          </a:prstGeom>
          <a:solidFill>
            <a:srgbClr val="99CC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000000"/>
                </a:solidFill>
                <a:latin typeface="Arial" charset="0"/>
              </a:rPr>
              <a:t>Cost = 960</a:t>
            </a:r>
          </a:p>
        </p:txBody>
      </p:sp>
      <p:sp>
        <p:nvSpPr>
          <p:cNvPr id="1076231" name="Rectangle 7"/>
          <p:cNvSpPr>
            <a:spLocks noChangeArrowheads="1"/>
          </p:cNvSpPr>
          <p:nvPr/>
        </p:nvSpPr>
        <p:spPr bwMode="auto">
          <a:xfrm>
            <a:off x="2895600" y="3733800"/>
            <a:ext cx="228600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000">
                <a:solidFill>
                  <a:srgbClr val="000000"/>
                </a:solidFill>
                <a:latin typeface="Arial" charset="0"/>
              </a:rPr>
              <a:t>Market = 1,000</a:t>
            </a:r>
          </a:p>
        </p:txBody>
      </p:sp>
      <p:sp>
        <p:nvSpPr>
          <p:cNvPr id="1076232" name="Rectangle 8"/>
          <p:cNvSpPr>
            <a:spLocks noChangeArrowheads="1"/>
          </p:cNvSpPr>
          <p:nvPr/>
        </p:nvSpPr>
        <p:spPr bwMode="auto">
          <a:xfrm>
            <a:off x="6102350" y="1524000"/>
            <a:ext cx="2730500" cy="8382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Ceiling</a:t>
            </a:r>
            <a:r>
              <a:rPr lang="en-US" sz="2000" dirty="0">
                <a:solidFill>
                  <a:srgbClr val="000000"/>
                </a:solidFill>
                <a:latin typeface="Arial" charset="0"/>
              </a:rPr>
              <a:t> = 1,070</a:t>
            </a:r>
          </a:p>
          <a:p>
            <a:pPr>
              <a:defRPr/>
            </a:pPr>
            <a:r>
              <a:rPr lang="en-US" sz="1800" dirty="0">
                <a:effectLst>
                  <a:outerShdw blurRad="38100" dist="38100" dir="2700000" algn="tl">
                    <a:srgbClr val="FFFFFF"/>
                  </a:outerShdw>
                </a:effectLst>
                <a:latin typeface="Arial" charset="0"/>
              </a:rPr>
              <a:t>(1,200 – 130)</a:t>
            </a:r>
          </a:p>
        </p:txBody>
      </p:sp>
      <p:sp>
        <p:nvSpPr>
          <p:cNvPr id="20489" name="Rectangle 9"/>
          <p:cNvSpPr>
            <a:spLocks noChangeArrowheads="1"/>
          </p:cNvSpPr>
          <p:nvPr/>
        </p:nvSpPr>
        <p:spPr bwMode="auto">
          <a:xfrm>
            <a:off x="6102350" y="3206750"/>
            <a:ext cx="2730500" cy="8255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000">
                <a:solidFill>
                  <a:srgbClr val="000000"/>
                </a:solidFill>
                <a:latin typeface="Arial" charset="0"/>
              </a:rPr>
              <a:t>Replacement</a:t>
            </a:r>
          </a:p>
          <a:p>
            <a:r>
              <a:rPr lang="en-US" sz="2000">
                <a:solidFill>
                  <a:srgbClr val="000000"/>
                </a:solidFill>
                <a:latin typeface="Arial" charset="0"/>
              </a:rPr>
              <a:t>Cost = 1,000</a:t>
            </a:r>
          </a:p>
        </p:txBody>
      </p:sp>
      <p:sp>
        <p:nvSpPr>
          <p:cNvPr id="1076234" name="Rectangle 10"/>
          <p:cNvSpPr>
            <a:spLocks noChangeArrowheads="1"/>
          </p:cNvSpPr>
          <p:nvPr/>
        </p:nvSpPr>
        <p:spPr bwMode="auto">
          <a:xfrm>
            <a:off x="6096000" y="4876800"/>
            <a:ext cx="2730500" cy="90805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pPr>
              <a:defRPr/>
            </a:pPr>
            <a:r>
              <a:rPr lang="en-US" sz="2000" dirty="0">
                <a:solidFill>
                  <a:srgbClr val="800000"/>
                </a:solidFill>
                <a:latin typeface="Arial" charset="0"/>
              </a:rPr>
              <a:t>Floor</a:t>
            </a:r>
            <a:r>
              <a:rPr lang="en-US" sz="2000" dirty="0">
                <a:solidFill>
                  <a:srgbClr val="000000"/>
                </a:solidFill>
                <a:latin typeface="Arial" charset="0"/>
              </a:rPr>
              <a:t> = 830</a:t>
            </a:r>
          </a:p>
          <a:p>
            <a:pPr>
              <a:defRPr/>
            </a:pPr>
            <a:r>
              <a:rPr lang="en-US" sz="1800" dirty="0">
                <a:effectLst>
                  <a:outerShdw blurRad="38100" dist="38100" dir="2700000" algn="tl">
                    <a:srgbClr val="FFFFFF"/>
                  </a:outerShdw>
                </a:effectLst>
                <a:latin typeface="Arial" charset="0"/>
              </a:rPr>
              <a:t>(1,070-(1,200 x 20%))</a:t>
            </a:r>
            <a:endParaRPr lang="en-US" sz="2000" dirty="0">
              <a:solidFill>
                <a:srgbClr val="000000"/>
              </a:solidFill>
              <a:latin typeface="Arial" charset="0"/>
            </a:endParaRPr>
          </a:p>
        </p:txBody>
      </p:sp>
      <p:sp>
        <p:nvSpPr>
          <p:cNvPr id="1076235" name="Freeform 11"/>
          <p:cNvSpPr>
            <a:spLocks/>
          </p:cNvSpPr>
          <p:nvPr/>
        </p:nvSpPr>
        <p:spPr bwMode="auto">
          <a:xfrm>
            <a:off x="1355725" y="5010150"/>
            <a:ext cx="2698750" cy="1588"/>
          </a:xfrm>
          <a:custGeom>
            <a:avLst/>
            <a:gdLst>
              <a:gd name="T0" fmla="*/ 0 w 1700"/>
              <a:gd name="T1" fmla="*/ 0 h 1"/>
              <a:gd name="T2" fmla="*/ 1700 w 1700"/>
              <a:gd name="T3" fmla="*/ 0 h 1"/>
            </a:gdLst>
            <a:ahLst/>
            <a:cxnLst>
              <a:cxn ang="0">
                <a:pos x="T0" y="T1"/>
              </a:cxn>
              <a:cxn ang="0">
                <a:pos x="T2" y="T3"/>
              </a:cxn>
            </a:cxnLst>
            <a:rect l="0" t="0" r="r" b="b"/>
            <a:pathLst>
              <a:path w="1700" h="1">
                <a:moveTo>
                  <a:pt x="0" y="0"/>
                </a:moveTo>
                <a:lnTo>
                  <a:pt x="1700" y="0"/>
                </a:lnTo>
              </a:path>
            </a:pathLst>
          </a:custGeom>
          <a:noFill/>
          <a:ln w="38100" cmpd="sng">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6236" name="Rectangle 12"/>
          <p:cNvSpPr>
            <a:spLocks noChangeArrowheads="1"/>
          </p:cNvSpPr>
          <p:nvPr/>
        </p:nvSpPr>
        <p:spPr bwMode="auto">
          <a:xfrm>
            <a:off x="1835150" y="5397500"/>
            <a:ext cx="1822450" cy="831850"/>
          </a:xfrm>
          <a:prstGeom prst="rect">
            <a:avLst/>
          </a:prstGeom>
          <a:solidFill>
            <a:srgbClr val="FFFF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200">
                <a:solidFill>
                  <a:srgbClr val="800000"/>
                </a:solidFill>
                <a:latin typeface="Arial" charset="0"/>
              </a:rPr>
              <a:t>LCM = 960</a:t>
            </a:r>
          </a:p>
        </p:txBody>
      </p:sp>
      <p:sp>
        <p:nvSpPr>
          <p:cNvPr id="1076238" name="AutoShape 14"/>
          <p:cNvSpPr>
            <a:spLocks/>
          </p:cNvSpPr>
          <p:nvPr/>
        </p:nvSpPr>
        <p:spPr bwMode="auto">
          <a:xfrm>
            <a:off x="5334000" y="1447800"/>
            <a:ext cx="533400" cy="4495800"/>
          </a:xfrm>
          <a:prstGeom prst="leftBrace">
            <a:avLst>
              <a:gd name="adj1" fmla="val 70238"/>
              <a:gd name="adj2" fmla="val 60171"/>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6240" name="AutoShape 16"/>
          <p:cNvSpPr>
            <a:spLocks noChangeArrowheads="1"/>
          </p:cNvSpPr>
          <p:nvPr/>
        </p:nvSpPr>
        <p:spPr bwMode="auto">
          <a:xfrm>
            <a:off x="6858000" y="2368550"/>
            <a:ext cx="1066800" cy="838200"/>
          </a:xfrm>
          <a:prstGeom prst="up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&gt;</a:t>
            </a:r>
          </a:p>
        </p:txBody>
      </p:sp>
      <p:graphicFrame>
        <p:nvGraphicFramePr>
          <p:cNvPr id="20495" name="Object 19"/>
          <p:cNvGraphicFramePr>
            <a:graphicFrameLocks noChangeAspect="1"/>
          </p:cNvGraphicFramePr>
          <p:nvPr/>
        </p:nvGraphicFramePr>
        <p:xfrm>
          <a:off x="320675" y="1376363"/>
          <a:ext cx="5013325" cy="1882775"/>
        </p:xfrm>
        <a:graphic>
          <a:graphicData uri="http://schemas.openxmlformats.org/presentationml/2006/ole">
            <mc:AlternateContent xmlns:mc="http://schemas.openxmlformats.org/markup-compatibility/2006">
              <mc:Choice xmlns:v="urn:schemas-microsoft-com:vml" Requires="v">
                <p:oleObj spid="_x0000_s20500" name="Worksheet" r:id="rId4" imgW="3971746" imgH="1486019" progId="Excel.Sheet.8">
                  <p:embed/>
                </p:oleObj>
              </mc:Choice>
              <mc:Fallback>
                <p:oleObj name="Worksheet" r:id="rId4" imgW="3971746" imgH="1486019" progId="Excel.Sheet.8">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376363"/>
                        <a:ext cx="5013325" cy="1882775"/>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0498" name="Text Box 3"/>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6232"/>
                                        </p:tgtEl>
                                        <p:attrNameLst>
                                          <p:attrName>style.visibility</p:attrName>
                                        </p:attrNameLst>
                                      </p:cBhvr>
                                      <p:to>
                                        <p:strVal val="visible"/>
                                      </p:to>
                                    </p:set>
                                    <p:animEffect transition="in" filter="wipe(down)">
                                      <p:cBhvr>
                                        <p:cTn id="7" dur="500"/>
                                        <p:tgtEl>
                                          <p:spTgt spid="1076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76234"/>
                                        </p:tgtEl>
                                        <p:attrNameLst>
                                          <p:attrName>style.visibility</p:attrName>
                                        </p:attrNameLst>
                                      </p:cBhvr>
                                      <p:to>
                                        <p:strVal val="visible"/>
                                      </p:to>
                                    </p:set>
                                    <p:animEffect transition="in" filter="wipe(up)">
                                      <p:cBhvr>
                                        <p:cTn id="12" dur="500"/>
                                        <p:tgtEl>
                                          <p:spTgt spid="10762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76231"/>
                                        </p:tgtEl>
                                        <p:attrNameLst>
                                          <p:attrName>style.visibility</p:attrName>
                                        </p:attrNameLst>
                                      </p:cBhvr>
                                      <p:to>
                                        <p:strVal val="visible"/>
                                      </p:to>
                                    </p:set>
                                    <p:animEffect transition="in" filter="wipe(right)">
                                      <p:cBhvr>
                                        <p:cTn id="17" dur="500"/>
                                        <p:tgtEl>
                                          <p:spTgt spid="10762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76236"/>
                                        </p:tgtEl>
                                        <p:attrNameLst>
                                          <p:attrName>style.visibility</p:attrName>
                                        </p:attrNameLst>
                                      </p:cBhvr>
                                      <p:to>
                                        <p:strVal val="visible"/>
                                      </p:to>
                                    </p:set>
                                    <p:animEffect transition="in" filter="wipe(up)">
                                      <p:cBhvr>
                                        <p:cTn id="22" dur="500"/>
                                        <p:tgtEl>
                                          <p:spTgt spid="1076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31" grpId="0" animBg="1"/>
      <p:bldP spid="1076232" grpId="0" animBg="1"/>
      <p:bldP spid="1076234" grpId="0" animBg="1"/>
      <p:bldP spid="10762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21507" name="Text Box 13"/>
          <p:cNvSpPr txBox="1">
            <a:spLocks noChangeArrowheads="1"/>
          </p:cNvSpPr>
          <p:nvPr/>
        </p:nvSpPr>
        <p:spPr bwMode="auto">
          <a:xfrm>
            <a:off x="609600" y="1371600"/>
            <a:ext cx="7391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Use of an Allowance—Multiple Periods</a:t>
            </a:r>
          </a:p>
        </p:txBody>
      </p:sp>
      <p:sp>
        <p:nvSpPr>
          <p:cNvPr id="21508" name="Rectangle 16"/>
          <p:cNvSpPr>
            <a:spLocks noChangeArrowheads="1"/>
          </p:cNvSpPr>
          <p:nvPr/>
        </p:nvSpPr>
        <p:spPr bwMode="auto">
          <a:xfrm>
            <a:off x="609600" y="1981200"/>
            <a:ext cx="7848600" cy="1668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spcBef>
                <a:spcPct val="50000"/>
              </a:spcBef>
            </a:pPr>
            <a:r>
              <a:rPr lang="en-US" sz="2100" b="0">
                <a:latin typeface="Arial" charset="0"/>
              </a:rPr>
              <a:t>In general, accountants leave the allowance account on the books. They merely adjust the balance at the next year-end to agree with the discrepancy between cost and the lower-of-cost-or-market at that balance sheet date.</a:t>
            </a:r>
          </a:p>
        </p:txBody>
      </p:sp>
      <p:sp>
        <p:nvSpPr>
          <p:cNvPr id="21509" name="Text Box 18"/>
          <p:cNvSpPr txBox="1">
            <a:spLocks noChangeArrowheads="1"/>
          </p:cNvSpPr>
          <p:nvPr/>
        </p:nvSpPr>
        <p:spPr bwMode="auto">
          <a:xfrm>
            <a:off x="7239000" y="3687763"/>
            <a:ext cx="1447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9-10</a:t>
            </a:r>
          </a:p>
        </p:txBody>
      </p:sp>
      <p:sp>
        <p:nvSpPr>
          <p:cNvPr id="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151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06850"/>
            <a:ext cx="8153400" cy="1984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9600" y="2520950"/>
            <a:ext cx="7924800" cy="357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685800" indent="-45720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15000"/>
              </a:lnSpc>
              <a:spcBef>
                <a:spcPct val="35000"/>
              </a:spcBef>
              <a:buClr>
                <a:srgbClr val="800000"/>
              </a:buClr>
              <a:buSzPct val="80000"/>
              <a:buFont typeface="Wingdings" pitchFamily="2" charset="2"/>
              <a:buChar char="u"/>
            </a:pPr>
            <a:r>
              <a:rPr lang="en-US" sz="2000" b="0">
                <a:solidFill>
                  <a:schemeClr val="tx1"/>
                </a:solidFill>
                <a:latin typeface="Arial" charset="0"/>
              </a:rPr>
              <a:t>Expense recorded when loss in utility occurs.  Profit on sale recognized at the point of sale.</a:t>
            </a:r>
          </a:p>
          <a:p>
            <a:pPr lvl="1" algn="l">
              <a:lnSpc>
                <a:spcPct val="115000"/>
              </a:lnSpc>
              <a:spcBef>
                <a:spcPct val="35000"/>
              </a:spcBef>
              <a:buClr>
                <a:srgbClr val="800000"/>
              </a:buClr>
              <a:buSzPct val="80000"/>
              <a:buFont typeface="Wingdings" pitchFamily="2" charset="2"/>
              <a:buChar char="u"/>
            </a:pPr>
            <a:r>
              <a:rPr lang="en-US" sz="2000" b="0">
                <a:solidFill>
                  <a:schemeClr val="tx1"/>
                </a:solidFill>
                <a:latin typeface="Arial" charset="0"/>
              </a:rPr>
              <a:t>Inventory valued at cost in one year and at market in the next year.</a:t>
            </a:r>
          </a:p>
          <a:p>
            <a:pPr lvl="1" algn="l">
              <a:lnSpc>
                <a:spcPct val="115000"/>
              </a:lnSpc>
              <a:spcBef>
                <a:spcPct val="35000"/>
              </a:spcBef>
              <a:buClr>
                <a:srgbClr val="800000"/>
              </a:buClr>
              <a:buSzPct val="80000"/>
              <a:buFont typeface="Wingdings" pitchFamily="2" charset="2"/>
              <a:buChar char="u"/>
            </a:pPr>
            <a:r>
              <a:rPr lang="en-US" sz="2000" b="0">
                <a:solidFill>
                  <a:schemeClr val="tx1"/>
                </a:solidFill>
                <a:latin typeface="Arial" charset="0"/>
              </a:rPr>
              <a:t>Net income in year of loss is lower. Net income in subsequent period may be higher than normal if expected reductions in sales price do not materialize.</a:t>
            </a:r>
          </a:p>
          <a:p>
            <a:pPr lvl="1" algn="l">
              <a:lnSpc>
                <a:spcPct val="115000"/>
              </a:lnSpc>
              <a:spcBef>
                <a:spcPct val="35000"/>
              </a:spcBef>
              <a:buClr>
                <a:srgbClr val="800000"/>
              </a:buClr>
              <a:buSzPct val="80000"/>
              <a:buFont typeface="Wingdings" pitchFamily="2" charset="2"/>
              <a:buChar char="u"/>
            </a:pPr>
            <a:r>
              <a:rPr lang="en-US" sz="2000" b="0">
                <a:solidFill>
                  <a:schemeClr val="tx1"/>
                </a:solidFill>
                <a:latin typeface="Arial" charset="0"/>
              </a:rPr>
              <a:t>LCM uses a “normal profit” in determining inventory values, which is a subjective measure. </a:t>
            </a:r>
          </a:p>
        </p:txBody>
      </p:sp>
      <p:sp>
        <p:nvSpPr>
          <p:cNvPr id="22531" name="Text Box 3"/>
          <p:cNvSpPr txBox="1">
            <a:spLocks noChangeArrowheads="1"/>
          </p:cNvSpPr>
          <p:nvPr/>
        </p:nvSpPr>
        <p:spPr bwMode="auto">
          <a:xfrm>
            <a:off x="609600" y="1987550"/>
            <a:ext cx="800100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Some Deficiencies:</a:t>
            </a:r>
          </a:p>
        </p:txBody>
      </p:sp>
      <p:sp>
        <p:nvSpPr>
          <p:cNvPr id="22532"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22533" name="Text Box 6"/>
          <p:cNvSpPr txBox="1">
            <a:spLocks noChangeArrowheads="1"/>
          </p:cNvSpPr>
          <p:nvPr/>
        </p:nvSpPr>
        <p:spPr bwMode="auto">
          <a:xfrm>
            <a:off x="609600" y="1371600"/>
            <a:ext cx="77724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Evaluation of Lower-of-Cost-or-Market Rule</a:t>
            </a:r>
          </a:p>
        </p:txBody>
      </p:sp>
      <p:sp>
        <p:nvSpPr>
          <p:cNvPr id="8"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96900" y="2767013"/>
            <a:ext cx="7556500" cy="233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685800" indent="-45720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0000"/>
              </a:lnSpc>
              <a:spcBef>
                <a:spcPts val="1200"/>
              </a:spcBef>
              <a:buClr>
                <a:srgbClr val="800000"/>
              </a:buClr>
              <a:buSzPct val="80000"/>
              <a:buFont typeface="Wingdings" pitchFamily="2" charset="2"/>
              <a:buChar char="u"/>
            </a:pPr>
            <a:r>
              <a:rPr lang="en-US" sz="2100" b="0">
                <a:solidFill>
                  <a:schemeClr val="tx1"/>
                </a:solidFill>
                <a:latin typeface="Arial" charset="0"/>
              </a:rPr>
              <a:t>Market = Replacement Cost.</a:t>
            </a:r>
          </a:p>
          <a:p>
            <a:pPr lvl="1" algn="l">
              <a:lnSpc>
                <a:spcPct val="120000"/>
              </a:lnSpc>
              <a:spcBef>
                <a:spcPts val="1200"/>
              </a:spcBef>
              <a:buClr>
                <a:srgbClr val="800000"/>
              </a:buClr>
              <a:buSzPct val="80000"/>
              <a:buFont typeface="Wingdings" pitchFamily="2" charset="2"/>
              <a:buChar char="u"/>
            </a:pPr>
            <a:r>
              <a:rPr lang="en-US" sz="2100" b="0">
                <a:solidFill>
                  <a:schemeClr val="tx1"/>
                </a:solidFill>
                <a:latin typeface="Arial" charset="0"/>
              </a:rPr>
              <a:t>Value goods at cost or cost to replace, whichever is lower.</a:t>
            </a:r>
          </a:p>
          <a:p>
            <a:pPr lvl="1" algn="l">
              <a:lnSpc>
                <a:spcPct val="120000"/>
              </a:lnSpc>
              <a:spcBef>
                <a:spcPts val="1200"/>
              </a:spcBef>
              <a:buClr>
                <a:srgbClr val="800000"/>
              </a:buClr>
              <a:buSzPct val="80000"/>
              <a:buFont typeface="Wingdings" pitchFamily="2" charset="2"/>
              <a:buChar char="u"/>
            </a:pPr>
            <a:r>
              <a:rPr lang="en-US" sz="2100" b="0">
                <a:solidFill>
                  <a:schemeClr val="tx1"/>
                </a:solidFill>
                <a:latin typeface="Arial" charset="0"/>
              </a:rPr>
              <a:t>Loss should be recorded when                                    loss occurs, not in the period of sale.</a:t>
            </a:r>
          </a:p>
        </p:txBody>
      </p:sp>
      <p:sp>
        <p:nvSpPr>
          <p:cNvPr id="5123" name="Text Box 3"/>
          <p:cNvSpPr txBox="1">
            <a:spLocks noChangeArrowheads="1"/>
          </p:cNvSpPr>
          <p:nvPr/>
        </p:nvSpPr>
        <p:spPr bwMode="auto">
          <a:xfrm>
            <a:off x="609600" y="1371600"/>
            <a:ext cx="80010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ct val="30000"/>
              </a:spcBef>
              <a:buSzPct val="80000"/>
            </a:pPr>
            <a:r>
              <a:rPr lang="en-US" sz="2200" b="0">
                <a:solidFill>
                  <a:schemeClr val="tx1"/>
                </a:solidFill>
                <a:latin typeface="Arial" charset="0"/>
              </a:rPr>
              <a:t>A company abandons the historical cost principle when the future utility (revenue-producing ability) of the asset drops below its original cost.</a:t>
            </a:r>
          </a:p>
        </p:txBody>
      </p:sp>
      <p:sp>
        <p:nvSpPr>
          <p:cNvPr id="5124"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6"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5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7913" y="4416425"/>
            <a:ext cx="2452687" cy="1450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3995738"/>
            <a:ext cx="4189413" cy="6302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23556"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2355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2355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2356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Text Box 2"/>
          <p:cNvSpPr txBox="1">
            <a:spLocks noChangeArrowheads="1"/>
          </p:cNvSpPr>
          <p:nvPr/>
        </p:nvSpPr>
        <p:spPr bwMode="auto">
          <a:xfrm>
            <a:off x="609600" y="2590800"/>
            <a:ext cx="7480300" cy="249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882775" indent="-457200" algn="l">
              <a:defRPr sz="2400">
                <a:solidFill>
                  <a:schemeClr val="tx1"/>
                </a:solidFill>
                <a:latin typeface="Times New Roman" pitchFamily="18" charset="0"/>
              </a:defRPr>
            </a:lvl3pPr>
            <a:lvl4pPr marL="2454275" indent="-457200" algn="l">
              <a:defRPr sz="2400">
                <a:solidFill>
                  <a:schemeClr val="tx1"/>
                </a:solidFill>
                <a:latin typeface="Times New Roman" pitchFamily="18" charset="0"/>
              </a:defRPr>
            </a:lvl4pPr>
            <a:lvl5pPr marL="3025775" indent="-457200" algn="l">
              <a:defRPr sz="2400">
                <a:solidFill>
                  <a:schemeClr val="tx1"/>
                </a:solidFill>
                <a:latin typeface="Times New Roman" pitchFamily="18" charset="0"/>
              </a:defRPr>
            </a:lvl5pPr>
            <a:lvl6pPr marL="3482975" indent="-457200" eaLnBrk="0" fontAlgn="base" hangingPunct="0">
              <a:spcBef>
                <a:spcPct val="0"/>
              </a:spcBef>
              <a:spcAft>
                <a:spcPct val="0"/>
              </a:spcAft>
              <a:defRPr sz="2400">
                <a:solidFill>
                  <a:schemeClr val="tx1"/>
                </a:solidFill>
                <a:latin typeface="Times New Roman" pitchFamily="18" charset="0"/>
              </a:defRPr>
            </a:lvl6pPr>
            <a:lvl7pPr marL="3940175" indent="-457200" eaLnBrk="0" fontAlgn="base" hangingPunct="0">
              <a:spcBef>
                <a:spcPct val="0"/>
              </a:spcBef>
              <a:spcAft>
                <a:spcPct val="0"/>
              </a:spcAft>
              <a:defRPr sz="2400">
                <a:solidFill>
                  <a:schemeClr val="tx1"/>
                </a:solidFill>
                <a:latin typeface="Times New Roman" pitchFamily="18" charset="0"/>
              </a:defRPr>
            </a:lvl7pPr>
            <a:lvl8pPr marL="4397375" indent="-457200" eaLnBrk="0" fontAlgn="base" hangingPunct="0">
              <a:spcBef>
                <a:spcPct val="0"/>
              </a:spcBef>
              <a:spcAft>
                <a:spcPct val="0"/>
              </a:spcAft>
              <a:defRPr sz="2400">
                <a:solidFill>
                  <a:schemeClr val="tx1"/>
                </a:solidFill>
                <a:latin typeface="Times New Roman" pitchFamily="18" charset="0"/>
              </a:defRPr>
            </a:lvl8pPr>
            <a:lvl9pPr marL="4854575" indent="-457200" eaLnBrk="0" fontAlgn="base" hangingPunct="0">
              <a:spcBef>
                <a:spcPct val="0"/>
              </a:spcBef>
              <a:spcAft>
                <a:spcPct val="0"/>
              </a:spcAft>
              <a:defRPr sz="2400">
                <a:solidFill>
                  <a:schemeClr val="tx1"/>
                </a:solidFill>
                <a:latin typeface="Times New Roman" pitchFamily="18" charset="0"/>
              </a:defRPr>
            </a:lvl9pPr>
          </a:lstStyle>
          <a:p>
            <a:pPr lvl="1">
              <a:lnSpc>
                <a:spcPct val="120000"/>
              </a:lnSpc>
              <a:spcBef>
                <a:spcPts val="1200"/>
              </a:spcBef>
              <a:buClr>
                <a:srgbClr val="800000"/>
              </a:buClr>
              <a:buFontTx/>
              <a:buAutoNum type="arabicParenBoth"/>
              <a:defRPr/>
            </a:pPr>
            <a:r>
              <a:rPr lang="en-US" sz="2100" b="0" dirty="0" smtClean="0">
                <a:latin typeface="Arial" charset="0"/>
              </a:rPr>
              <a:t>a controlled market with a quoted price applicable to all quantities, and </a:t>
            </a:r>
          </a:p>
          <a:p>
            <a:pPr lvl="1">
              <a:lnSpc>
                <a:spcPct val="120000"/>
              </a:lnSpc>
              <a:spcBef>
                <a:spcPts val="1200"/>
              </a:spcBef>
              <a:buClr>
                <a:srgbClr val="800000"/>
              </a:buClr>
              <a:buFontTx/>
              <a:buAutoNum type="arabicParenBoth"/>
              <a:defRPr/>
            </a:pPr>
            <a:r>
              <a:rPr lang="en-US" sz="2100" b="0" dirty="0" smtClean="0">
                <a:latin typeface="Arial" charset="0"/>
              </a:rPr>
              <a:t>no significant costs of disposal </a:t>
            </a:r>
          </a:p>
          <a:p>
            <a:pPr marL="228600" lvl="1" indent="0">
              <a:lnSpc>
                <a:spcPct val="120000"/>
              </a:lnSpc>
              <a:spcBef>
                <a:spcPts val="1200"/>
              </a:spcBef>
              <a:buClr>
                <a:srgbClr val="800000"/>
              </a:buClr>
              <a:tabLst>
                <a:tab pos="692150" algn="l"/>
              </a:tabLst>
              <a:defRPr/>
            </a:pPr>
            <a:r>
              <a:rPr lang="en-US" sz="2100" b="0" dirty="0" smtClean="0">
                <a:latin typeface="Arial" charset="0"/>
              </a:rPr>
              <a:t>	or</a:t>
            </a:r>
          </a:p>
          <a:p>
            <a:pPr lvl="1">
              <a:lnSpc>
                <a:spcPct val="120000"/>
              </a:lnSpc>
              <a:spcBef>
                <a:spcPts val="1200"/>
              </a:spcBef>
              <a:buClr>
                <a:srgbClr val="800000"/>
              </a:buClr>
              <a:buFontTx/>
              <a:buAutoNum type="arabicParenBoth" startAt="3"/>
              <a:defRPr/>
            </a:pPr>
            <a:r>
              <a:rPr lang="en-US" sz="2100" b="0" dirty="0" smtClean="0">
                <a:latin typeface="Arial" charset="0"/>
              </a:rPr>
              <a:t>too difficult to obtain cost figures.</a:t>
            </a:r>
          </a:p>
        </p:txBody>
      </p:sp>
      <p:sp>
        <p:nvSpPr>
          <p:cNvPr id="24579" name="Text Box 3"/>
          <p:cNvSpPr txBox="1">
            <a:spLocks noChangeArrowheads="1"/>
          </p:cNvSpPr>
          <p:nvPr/>
        </p:nvSpPr>
        <p:spPr bwMode="auto">
          <a:xfrm>
            <a:off x="609600" y="1981200"/>
            <a:ext cx="800100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Permitted by GAAP under the following conditions:</a:t>
            </a:r>
          </a:p>
        </p:txBody>
      </p:sp>
      <p:sp>
        <p:nvSpPr>
          <p:cNvPr id="1025028" name="Rectangle 4"/>
          <p:cNvSpPr>
            <a:spLocks noGrp="1" noChangeArrowheads="1"/>
          </p:cNvSpPr>
          <p:nvPr>
            <p:ph type="title"/>
          </p:nvPr>
        </p:nvSpPr>
        <p:spPr bwMode="auto">
          <a:xfrm>
            <a:off x="609600" y="381000"/>
            <a:ext cx="40005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Bases</a:t>
            </a:r>
          </a:p>
        </p:txBody>
      </p:sp>
      <p:sp>
        <p:nvSpPr>
          <p:cNvPr id="24581" name="Text Box 6"/>
          <p:cNvSpPr txBox="1">
            <a:spLocks noChangeArrowheads="1"/>
          </p:cNvSpPr>
          <p:nvPr/>
        </p:nvSpPr>
        <p:spPr bwMode="auto">
          <a:xfrm>
            <a:off x="609600" y="1371600"/>
            <a:ext cx="7391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Valuation at Net Realizable Value</a:t>
            </a:r>
          </a:p>
        </p:txBody>
      </p:sp>
      <p:sp>
        <p:nvSpPr>
          <p:cNvPr id="24582" name="Text Box 8"/>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2  Explain when companies value inventories at net realizable value.</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458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10000"/>
            <a:ext cx="2603500" cy="1538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4581525"/>
            <a:ext cx="4189413" cy="63023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25604"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2560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2560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2560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609600" y="1997075"/>
            <a:ext cx="83820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30000"/>
              </a:spcBef>
              <a:spcAft>
                <a:spcPct val="20000"/>
              </a:spcAft>
              <a:buSzPct val="80000"/>
              <a:defRPr/>
            </a:pPr>
            <a:r>
              <a:rPr lang="en-US" sz="2200" b="0" dirty="0" smtClean="0">
                <a:latin typeface="Arial" charset="0"/>
              </a:rPr>
              <a:t>Used when buying varying units in a single </a:t>
            </a:r>
            <a:r>
              <a:rPr lang="en-US" sz="2200" dirty="0" smtClean="0">
                <a:solidFill>
                  <a:schemeClr val="tx2">
                    <a:lumMod val="75000"/>
                  </a:schemeClr>
                </a:solidFill>
                <a:latin typeface="Arial" charset="0"/>
              </a:rPr>
              <a:t>lump-sum purchase</a:t>
            </a:r>
            <a:r>
              <a:rPr lang="en-US" sz="2200" b="0" dirty="0" smtClean="0">
                <a:latin typeface="Arial" charset="0"/>
              </a:rPr>
              <a:t>.</a:t>
            </a:r>
          </a:p>
        </p:txBody>
      </p:sp>
      <p:sp>
        <p:nvSpPr>
          <p:cNvPr id="873475"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Bases</a:t>
            </a:r>
          </a:p>
        </p:txBody>
      </p:sp>
      <p:sp>
        <p:nvSpPr>
          <p:cNvPr id="26628" name="Text Box 5"/>
          <p:cNvSpPr txBox="1">
            <a:spLocks noChangeArrowheads="1"/>
          </p:cNvSpPr>
          <p:nvPr/>
        </p:nvSpPr>
        <p:spPr bwMode="auto">
          <a:xfrm>
            <a:off x="609600" y="1384300"/>
            <a:ext cx="7391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Valuation Using Relative Sales Value</a:t>
            </a:r>
          </a:p>
        </p:txBody>
      </p:sp>
      <p:sp>
        <p:nvSpPr>
          <p:cNvPr id="26629" name="Text Box 10"/>
          <p:cNvSpPr txBox="1">
            <a:spLocks noChangeArrowheads="1"/>
          </p:cNvSpPr>
          <p:nvPr/>
        </p:nvSpPr>
        <p:spPr bwMode="auto">
          <a:xfrm>
            <a:off x="609600" y="2762250"/>
            <a:ext cx="8153400" cy="241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ts val="1200"/>
              </a:spcBef>
              <a:buSzPct val="80000"/>
            </a:pPr>
            <a:r>
              <a:rPr lang="en-US" sz="2100">
                <a:solidFill>
                  <a:srgbClr val="800000"/>
                </a:solidFill>
                <a:latin typeface="Arial" charset="0"/>
              </a:rPr>
              <a:t>Illustration:  </a:t>
            </a:r>
            <a:r>
              <a:rPr lang="en-US" sz="2100" b="0">
                <a:solidFill>
                  <a:schemeClr val="tx1"/>
                </a:solidFill>
                <a:latin typeface="Arial" charset="0"/>
              </a:rPr>
              <a:t>Woodland Developers purchases land for $1 million that it will subdivide into 400 lots. These lots are of different sizes and shapes but can be roughly sorted into three groups graded A, B, and C. As Woodland sells the lots, it apportions the purchase cost of $1 million among the lots sold and the lots remaining on hand.  Calculate the cost of lots sold and gross profit.</a:t>
            </a:r>
          </a:p>
        </p:txBody>
      </p:sp>
      <p:sp>
        <p:nvSpPr>
          <p:cNvPr id="873515" name="Line 43"/>
          <p:cNvSpPr>
            <a:spLocks noChangeShapeType="1"/>
          </p:cNvSpPr>
          <p:nvPr/>
        </p:nvSpPr>
        <p:spPr bwMode="auto">
          <a:xfrm>
            <a:off x="533400" y="2590800"/>
            <a:ext cx="8229600" cy="0"/>
          </a:xfrm>
          <a:prstGeom prst="line">
            <a:avLst/>
          </a:prstGeom>
          <a:noFill/>
          <a:ln w="28575"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6631" name="Text Box 45"/>
          <p:cNvSpPr txBox="1">
            <a:spLocks noChangeArrowheads="1"/>
          </p:cNvSpPr>
          <p:nvPr/>
        </p:nvSpPr>
        <p:spPr bwMode="auto">
          <a:xfrm>
            <a:off x="3810000" y="6248400"/>
            <a:ext cx="5181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Explain when companies use the relative sales value method to value inventories.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3"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Bases</a:t>
            </a:r>
          </a:p>
        </p:txBody>
      </p:sp>
      <p:sp>
        <p:nvSpPr>
          <p:cNvPr id="27651" name="Text Box 293"/>
          <p:cNvSpPr txBox="1">
            <a:spLocks noChangeArrowheads="1"/>
          </p:cNvSpPr>
          <p:nvPr/>
        </p:nvSpPr>
        <p:spPr bwMode="auto">
          <a:xfrm>
            <a:off x="3810000" y="6248400"/>
            <a:ext cx="5181600" cy="581025"/>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3  Explain when companies use the relative sales value method to value inventories.</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7653" name="Picture 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1288"/>
            <a:ext cx="8382000" cy="2017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5815" name="Picture 2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4219575"/>
            <a:ext cx="8429625"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781800" y="725488"/>
            <a:ext cx="2057400" cy="646112"/>
          </a:xfrm>
          <a:prstGeom prst="rect">
            <a:avLst/>
          </a:prstGeom>
          <a:solidFill>
            <a:schemeClr val="accent3"/>
          </a:solidFill>
        </p:spPr>
        <p:txBody>
          <a:bodyPr>
            <a:spAutoFit/>
          </a:bodyPr>
          <a:lstStyle/>
          <a:p>
            <a:pPr algn="l">
              <a:defRPr/>
            </a:pPr>
            <a:r>
              <a:rPr lang="en-US" sz="1200" dirty="0">
                <a:solidFill>
                  <a:schemeClr val="accent6">
                    <a:lumMod val="50000"/>
                  </a:schemeClr>
                </a:solidFill>
                <a:latin typeface="Arial" pitchFamily="34" charset="0"/>
                <a:cs typeface="Arial" pitchFamily="34" charset="0"/>
              </a:rPr>
              <a:t>Illustration 9-11</a:t>
            </a:r>
          </a:p>
          <a:p>
            <a:pPr algn="l">
              <a:defRPr/>
            </a:pPr>
            <a:r>
              <a:rPr lang="en-US" sz="1200" b="0" dirty="0">
                <a:latin typeface="Arial" pitchFamily="34" charset="0"/>
                <a:cs typeface="Arial" pitchFamily="34" charset="0"/>
              </a:rPr>
              <a:t>Allocation of Costs, </a:t>
            </a:r>
          </a:p>
          <a:p>
            <a:pPr algn="l">
              <a:defRPr/>
            </a:pPr>
            <a:r>
              <a:rPr lang="en-US" sz="1200" b="0" dirty="0">
                <a:latin typeface="Arial" pitchFamily="34" charset="0"/>
                <a:cs typeface="Arial" pitchFamily="34" charset="0"/>
              </a:rPr>
              <a:t>Using Relative Sales Value</a:t>
            </a:r>
            <a:endParaRPr lang="en-US" sz="1200" dirty="0">
              <a:latin typeface="Arial" pitchFamily="34" charset="0"/>
              <a:cs typeface="Arial" pitchFamily="34" charset="0"/>
            </a:endParaRPr>
          </a:p>
        </p:txBody>
      </p:sp>
      <p:sp>
        <p:nvSpPr>
          <p:cNvPr id="3" name="Rectangle 2"/>
          <p:cNvSpPr/>
          <p:nvPr/>
        </p:nvSpPr>
        <p:spPr>
          <a:xfrm>
            <a:off x="6629400" y="3581400"/>
            <a:ext cx="2286000" cy="646113"/>
          </a:xfrm>
          <a:prstGeom prst="rect">
            <a:avLst/>
          </a:prstGeom>
          <a:solidFill>
            <a:schemeClr val="accent3"/>
          </a:solidFill>
        </p:spPr>
        <p:txBody>
          <a:bodyPr>
            <a:spAutoFit/>
          </a:bodyPr>
          <a:lstStyle/>
          <a:p>
            <a:pPr algn="l">
              <a:defRPr/>
            </a:pPr>
            <a:r>
              <a:rPr lang="en-US" sz="1200" dirty="0">
                <a:solidFill>
                  <a:schemeClr val="accent6">
                    <a:lumMod val="50000"/>
                  </a:schemeClr>
                </a:solidFill>
                <a:latin typeface="Arial" pitchFamily="34" charset="0"/>
                <a:cs typeface="Arial" pitchFamily="34" charset="0"/>
              </a:rPr>
              <a:t>Illustration 9-12</a:t>
            </a:r>
          </a:p>
          <a:p>
            <a:pPr algn="l">
              <a:defRPr/>
            </a:pPr>
            <a:r>
              <a:rPr lang="en-US" sz="1200" b="0" dirty="0">
                <a:solidFill>
                  <a:schemeClr val="tx1"/>
                </a:solidFill>
                <a:latin typeface="Arial" pitchFamily="34" charset="0"/>
                <a:cs typeface="Arial" pitchFamily="34" charset="0"/>
              </a:rPr>
              <a:t>Determination of Gross Profit, </a:t>
            </a:r>
          </a:p>
          <a:p>
            <a:pPr algn="l">
              <a:defRPr/>
            </a:pPr>
            <a:r>
              <a:rPr lang="en-US" sz="1200" b="0" dirty="0">
                <a:solidFill>
                  <a:schemeClr val="tx1"/>
                </a:solidFill>
                <a:latin typeface="Arial" pitchFamily="34" charset="0"/>
                <a:cs typeface="Arial" pitchFamily="34" charset="0"/>
              </a:rPr>
              <a:t>Using Relative Sales Value</a:t>
            </a:r>
          </a:p>
        </p:txBody>
      </p:sp>
      <p:sp>
        <p:nvSpPr>
          <p:cNvPr id="22" name="Line 289"/>
          <p:cNvSpPr>
            <a:spLocks noChangeShapeType="1"/>
          </p:cNvSpPr>
          <p:nvPr/>
        </p:nvSpPr>
        <p:spPr bwMode="auto">
          <a:xfrm flipH="1">
            <a:off x="3962400" y="3124200"/>
            <a:ext cx="4343400" cy="12192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cxnSp>
        <p:nvCxnSpPr>
          <p:cNvPr id="5" name="Straight Connector 4"/>
          <p:cNvCxnSpPr>
            <a:cxnSpLocks noChangeShapeType="1"/>
          </p:cNvCxnSpPr>
          <p:nvPr/>
        </p:nvCxnSpPr>
        <p:spPr bwMode="auto">
          <a:xfrm flipV="1">
            <a:off x="8305800" y="2971800"/>
            <a:ext cx="0" cy="152400"/>
          </a:xfrm>
          <a:prstGeom prst="line">
            <a:avLst/>
          </a:prstGeom>
          <a:noFill/>
          <a:ln w="28575" cap="sq" algn="ctr">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875815"/>
                                        </p:tgtEl>
                                        <p:attrNameLst>
                                          <p:attrName>style.visibility</p:attrName>
                                        </p:attrNameLst>
                                      </p:cBhvr>
                                      <p:to>
                                        <p:strVal val="visible"/>
                                      </p:to>
                                    </p:set>
                                    <p:animEffect transition="in" filter="wipe(right)">
                                      <p:cBhvr>
                                        <p:cTn id="19" dur="500"/>
                                        <p:tgtEl>
                                          <p:spTgt spid="875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381000" y="5165725"/>
            <a:ext cx="4189413" cy="63023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28676"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2867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2867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28681"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09600" y="1981200"/>
            <a:ext cx="7620000" cy="400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685800" indent="-45720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0000"/>
              </a:lnSpc>
              <a:spcBef>
                <a:spcPts val="1200"/>
              </a:spcBef>
              <a:buClr>
                <a:srgbClr val="800000"/>
              </a:buClr>
              <a:buSzPct val="90000"/>
              <a:buFont typeface="Arial" charset="0"/>
              <a:buChar char="►"/>
            </a:pPr>
            <a:r>
              <a:rPr lang="en-US" sz="2100" b="0">
                <a:solidFill>
                  <a:schemeClr val="tx1"/>
                </a:solidFill>
                <a:latin typeface="Arial" charset="0"/>
              </a:rPr>
              <a:t>Generally seller retains title to the merchandise.</a:t>
            </a:r>
          </a:p>
          <a:p>
            <a:pPr lvl="1" algn="l">
              <a:lnSpc>
                <a:spcPct val="120000"/>
              </a:lnSpc>
              <a:spcBef>
                <a:spcPts val="1200"/>
              </a:spcBef>
              <a:buClr>
                <a:srgbClr val="800000"/>
              </a:buClr>
              <a:buSzPct val="90000"/>
              <a:buFont typeface="Arial" charset="0"/>
              <a:buChar char="►"/>
            </a:pPr>
            <a:r>
              <a:rPr lang="en-US" sz="2100" b="0">
                <a:solidFill>
                  <a:schemeClr val="tx1"/>
                </a:solidFill>
                <a:latin typeface="Arial" charset="0"/>
              </a:rPr>
              <a:t>Buyer recognizes no asset or liability. </a:t>
            </a:r>
          </a:p>
          <a:p>
            <a:pPr lvl="1" algn="l">
              <a:lnSpc>
                <a:spcPct val="120000"/>
              </a:lnSpc>
              <a:spcBef>
                <a:spcPts val="1200"/>
              </a:spcBef>
              <a:buClr>
                <a:srgbClr val="800000"/>
              </a:buClr>
              <a:buSzPct val="90000"/>
              <a:buFont typeface="Arial" charset="0"/>
              <a:buChar char="►"/>
            </a:pPr>
            <a:r>
              <a:rPr lang="en-US" sz="2100" b="0">
                <a:solidFill>
                  <a:schemeClr val="tx1"/>
                </a:solidFill>
                <a:latin typeface="Arial" charset="0"/>
              </a:rPr>
              <a:t>If material, the buyer should disclose contract details in note in the financial statements.</a:t>
            </a:r>
          </a:p>
          <a:p>
            <a:pPr lvl="1" algn="l">
              <a:lnSpc>
                <a:spcPct val="120000"/>
              </a:lnSpc>
              <a:spcBef>
                <a:spcPts val="1200"/>
              </a:spcBef>
              <a:buClr>
                <a:srgbClr val="800000"/>
              </a:buClr>
              <a:buSzPct val="90000"/>
              <a:buFont typeface="Arial" charset="0"/>
              <a:buChar char="►"/>
            </a:pPr>
            <a:r>
              <a:rPr lang="en-US" sz="2100" b="0">
                <a:solidFill>
                  <a:schemeClr val="tx1"/>
                </a:solidFill>
                <a:latin typeface="Arial" charset="0"/>
              </a:rPr>
              <a:t>If the contract price is </a:t>
            </a:r>
            <a:r>
              <a:rPr lang="en-US" sz="2100">
                <a:solidFill>
                  <a:schemeClr val="tx1"/>
                </a:solidFill>
                <a:latin typeface="Arial" charset="0"/>
              </a:rPr>
              <a:t>greater than the market price</a:t>
            </a:r>
            <a:r>
              <a:rPr lang="en-US" sz="2100" b="0">
                <a:solidFill>
                  <a:schemeClr val="tx1"/>
                </a:solidFill>
                <a:latin typeface="Arial" charset="0"/>
              </a:rPr>
              <a:t>, and the </a:t>
            </a:r>
            <a:r>
              <a:rPr lang="en-US" sz="2100">
                <a:solidFill>
                  <a:schemeClr val="tx1"/>
                </a:solidFill>
                <a:latin typeface="Arial" charset="0"/>
              </a:rPr>
              <a:t>buyer expects that losses will occur</a:t>
            </a:r>
            <a:r>
              <a:rPr lang="en-US" sz="2100" b="0">
                <a:solidFill>
                  <a:schemeClr val="tx1"/>
                </a:solidFill>
                <a:latin typeface="Arial" charset="0"/>
              </a:rPr>
              <a:t> when the purchase is effected, the buyer should recognize losses in the period during which such declines in market prices take place.</a:t>
            </a:r>
          </a:p>
        </p:txBody>
      </p:sp>
      <p:sp>
        <p:nvSpPr>
          <p:cNvPr id="877572"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Bases</a:t>
            </a:r>
          </a:p>
        </p:txBody>
      </p:sp>
      <p:sp>
        <p:nvSpPr>
          <p:cNvPr id="29700"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Discuss accounting issues related to purchase commitments.</a:t>
            </a:r>
          </a:p>
        </p:txBody>
      </p:sp>
      <p:sp>
        <p:nvSpPr>
          <p:cNvPr id="29701" name="Text Box 6"/>
          <p:cNvSpPr txBox="1">
            <a:spLocks noChangeArrowheads="1"/>
          </p:cNvSpPr>
          <p:nvPr/>
        </p:nvSpPr>
        <p:spPr bwMode="auto">
          <a:xfrm>
            <a:off x="609600" y="1371600"/>
            <a:ext cx="82296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Purchase Commitments—A Special Problem</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1"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Bases</a:t>
            </a:r>
          </a:p>
        </p:txBody>
      </p:sp>
      <p:sp>
        <p:nvSpPr>
          <p:cNvPr id="30723"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Discuss accounting issues related to purchase commitments.</a:t>
            </a:r>
          </a:p>
        </p:txBody>
      </p:sp>
      <p:sp>
        <p:nvSpPr>
          <p:cNvPr id="30724" name="Rectangle 6"/>
          <p:cNvSpPr>
            <a:spLocks noChangeArrowheads="1"/>
          </p:cNvSpPr>
          <p:nvPr/>
        </p:nvSpPr>
        <p:spPr bwMode="auto">
          <a:xfrm>
            <a:off x="609600" y="1371600"/>
            <a:ext cx="7848600" cy="210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100">
                <a:solidFill>
                  <a:srgbClr val="800000"/>
                </a:solidFill>
                <a:latin typeface="Arial" charset="0"/>
              </a:rPr>
              <a:t>Illustration: </a:t>
            </a:r>
            <a:r>
              <a:rPr lang="en-US" sz="2100" b="0">
                <a:latin typeface="Arial" charset="0"/>
              </a:rPr>
              <a:t> St. Regis Paper Co. signed timber-cutting contracts to be executed in 2015 at a price of $10,000,000. Assume further that the market price of the timber cutting rights on December 31, 2014, dropped to $7,000,000. St. Regis would make the following entry on December 31, 2014.</a:t>
            </a:r>
          </a:p>
        </p:txBody>
      </p:sp>
      <p:sp>
        <p:nvSpPr>
          <p:cNvPr id="939015" name="Rectangle 7"/>
          <p:cNvSpPr>
            <a:spLocks noChangeArrowheads="1"/>
          </p:cNvSpPr>
          <p:nvPr/>
        </p:nvSpPr>
        <p:spPr bwMode="auto">
          <a:xfrm>
            <a:off x="609600" y="3722688"/>
            <a:ext cx="8229600" cy="460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40000"/>
              </a:spcBef>
              <a:tabLst>
                <a:tab pos="6686550" algn="r"/>
                <a:tab pos="8001000" algn="r"/>
              </a:tabLst>
            </a:pPr>
            <a:r>
              <a:rPr lang="en-US" sz="2100" b="0">
                <a:latin typeface="Arial" charset="0"/>
              </a:rPr>
              <a:t>Unrealized Holding Gain or Loss—Income	3,000,000</a:t>
            </a:r>
          </a:p>
        </p:txBody>
      </p:sp>
      <p:sp>
        <p:nvSpPr>
          <p:cNvPr id="939017" name="Rectangle 9"/>
          <p:cNvSpPr>
            <a:spLocks noChangeArrowheads="1"/>
          </p:cNvSpPr>
          <p:nvPr/>
        </p:nvSpPr>
        <p:spPr bwMode="auto">
          <a:xfrm>
            <a:off x="609600" y="4256088"/>
            <a:ext cx="8001000"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lnSpc>
                <a:spcPct val="115000"/>
              </a:lnSpc>
              <a:spcBef>
                <a:spcPct val="40000"/>
              </a:spcBef>
              <a:tabLst>
                <a:tab pos="7715250" algn="r"/>
                <a:tab pos="8001000" algn="r"/>
              </a:tabLst>
            </a:pPr>
            <a:r>
              <a:rPr lang="en-US" sz="2100" b="0">
                <a:latin typeface="Arial" charset="0"/>
              </a:rPr>
              <a:t>	Estimated Liability on Purchase Commitment	3,000,000</a:t>
            </a:r>
          </a:p>
        </p:txBody>
      </p:sp>
      <p:sp>
        <p:nvSpPr>
          <p:cNvPr id="939018" name="Rectangle 10"/>
          <p:cNvSpPr>
            <a:spLocks noChangeArrowheads="1"/>
          </p:cNvSpPr>
          <p:nvPr/>
        </p:nvSpPr>
        <p:spPr bwMode="auto">
          <a:xfrm>
            <a:off x="685800" y="5018088"/>
            <a:ext cx="6019800" cy="369887"/>
          </a:xfrm>
          <a:prstGeom prst="rect">
            <a:avLst/>
          </a:prstGeom>
          <a:noFill/>
          <a:ln w="19050" cap="sq" algn="ctr">
            <a:solidFill>
              <a:srgbClr val="008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latin typeface="Arial" charset="0"/>
              </a:rPr>
              <a:t>Other expenses and losses</a:t>
            </a:r>
            <a:r>
              <a:rPr lang="en-US" sz="1800" b="0">
                <a:latin typeface="Arial" charset="0"/>
              </a:rPr>
              <a:t> in the Income statement.</a:t>
            </a:r>
          </a:p>
        </p:txBody>
      </p:sp>
      <p:sp>
        <p:nvSpPr>
          <p:cNvPr id="939019" name="Rectangle 11"/>
          <p:cNvSpPr>
            <a:spLocks noChangeArrowheads="1"/>
          </p:cNvSpPr>
          <p:nvPr/>
        </p:nvSpPr>
        <p:spPr bwMode="auto">
          <a:xfrm>
            <a:off x="685800" y="5668963"/>
            <a:ext cx="6019800" cy="369887"/>
          </a:xfrm>
          <a:prstGeom prst="rect">
            <a:avLst/>
          </a:prstGeom>
          <a:noFill/>
          <a:ln w="19050" cap="sq" algn="ctr">
            <a:solidFill>
              <a:srgbClr val="008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800">
                <a:latin typeface="Arial" charset="0"/>
              </a:rPr>
              <a:t>Current liabilities</a:t>
            </a:r>
            <a:r>
              <a:rPr lang="en-US" sz="1800" b="0">
                <a:latin typeface="Arial" charset="0"/>
              </a:rPr>
              <a:t> on the balance sheet.</a:t>
            </a:r>
          </a:p>
        </p:txBody>
      </p:sp>
      <p:cxnSp>
        <p:nvCxnSpPr>
          <p:cNvPr id="939020" name="AutoShape 12"/>
          <p:cNvCxnSpPr>
            <a:cxnSpLocks noChangeShapeType="1"/>
            <a:stCxn id="939015" idx="1"/>
            <a:endCxn id="939018" idx="1"/>
          </p:cNvCxnSpPr>
          <p:nvPr/>
        </p:nvCxnSpPr>
        <p:spPr bwMode="auto">
          <a:xfrm rot="10800000" flipH="1" flipV="1">
            <a:off x="609600" y="3952875"/>
            <a:ext cx="76200" cy="1249363"/>
          </a:xfrm>
          <a:prstGeom prst="bentConnector3">
            <a:avLst>
              <a:gd name="adj1" fmla="val -300000"/>
            </a:avLst>
          </a:prstGeom>
          <a:noFill/>
          <a:ln w="28575"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9021" name="AutoShape 13"/>
          <p:cNvCxnSpPr>
            <a:cxnSpLocks noChangeShapeType="1"/>
            <a:stCxn id="939017" idx="3"/>
            <a:endCxn id="939019" idx="3"/>
          </p:cNvCxnSpPr>
          <p:nvPr/>
        </p:nvCxnSpPr>
        <p:spPr bwMode="auto">
          <a:xfrm flipH="1">
            <a:off x="6705600" y="4471988"/>
            <a:ext cx="1905000" cy="1381125"/>
          </a:xfrm>
          <a:prstGeom prst="bentConnector3">
            <a:avLst>
              <a:gd name="adj1" fmla="val -12000"/>
            </a:avLst>
          </a:prstGeom>
          <a:noFill/>
          <a:ln w="28575" cap="sq">
            <a:solidFill>
              <a:srgbClr val="8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9015">
                                            <p:txEl>
                                              <p:pRg st="0" end="0"/>
                                            </p:txEl>
                                          </p:spTgt>
                                        </p:tgtEl>
                                        <p:attrNameLst>
                                          <p:attrName>style.visibility</p:attrName>
                                        </p:attrNameLst>
                                      </p:cBhvr>
                                      <p:to>
                                        <p:strVal val="visible"/>
                                      </p:to>
                                    </p:set>
                                    <p:animEffect transition="in" filter="wipe(left)">
                                      <p:cBhvr>
                                        <p:cTn id="7" dur="500"/>
                                        <p:tgtEl>
                                          <p:spTgt spid="9390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9017">
                                            <p:txEl>
                                              <p:pRg st="0" end="0"/>
                                            </p:txEl>
                                          </p:spTgt>
                                        </p:tgtEl>
                                        <p:attrNameLst>
                                          <p:attrName>style.visibility</p:attrName>
                                        </p:attrNameLst>
                                      </p:cBhvr>
                                      <p:to>
                                        <p:strVal val="visible"/>
                                      </p:to>
                                    </p:set>
                                    <p:animEffect transition="in" filter="wipe(left)">
                                      <p:cBhvr>
                                        <p:cTn id="12" dur="500"/>
                                        <p:tgtEl>
                                          <p:spTgt spid="9390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39020"/>
                                        </p:tgtEl>
                                        <p:attrNameLst>
                                          <p:attrName>style.visibility</p:attrName>
                                        </p:attrNameLst>
                                      </p:cBhvr>
                                      <p:to>
                                        <p:strVal val="visible"/>
                                      </p:to>
                                    </p:set>
                                    <p:animEffect transition="in" filter="wipe(up)">
                                      <p:cBhvr>
                                        <p:cTn id="17" dur="500"/>
                                        <p:tgtEl>
                                          <p:spTgt spid="939020"/>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39018"/>
                                        </p:tgtEl>
                                        <p:attrNameLst>
                                          <p:attrName>style.visibility</p:attrName>
                                        </p:attrNameLst>
                                      </p:cBhvr>
                                      <p:to>
                                        <p:strVal val="visible"/>
                                      </p:to>
                                    </p:set>
                                    <p:animEffect transition="in" filter="wipe(left)">
                                      <p:cBhvr>
                                        <p:cTn id="21" dur="500"/>
                                        <p:tgtEl>
                                          <p:spTgt spid="9390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939021"/>
                                        </p:tgtEl>
                                        <p:attrNameLst>
                                          <p:attrName>style.visibility</p:attrName>
                                        </p:attrNameLst>
                                      </p:cBhvr>
                                      <p:to>
                                        <p:strVal val="visible"/>
                                      </p:to>
                                    </p:set>
                                    <p:animEffect transition="in" filter="wipe(up)">
                                      <p:cBhvr>
                                        <p:cTn id="26" dur="500"/>
                                        <p:tgtEl>
                                          <p:spTgt spid="939021"/>
                                        </p:tgtEl>
                                      </p:cBhvr>
                                    </p:animEffect>
                                  </p:childTnLst>
                                </p:cTn>
                              </p:par>
                            </p:childTnLst>
                          </p:cTn>
                        </p:par>
                        <p:par>
                          <p:cTn id="27" fill="hold" nodeType="afterGroup">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939019"/>
                                        </p:tgtEl>
                                        <p:attrNameLst>
                                          <p:attrName>style.visibility</p:attrName>
                                        </p:attrNameLst>
                                      </p:cBhvr>
                                      <p:to>
                                        <p:strVal val="visible"/>
                                      </p:to>
                                    </p:set>
                                    <p:animEffect transition="in" filter="wipe(right)">
                                      <p:cBhvr>
                                        <p:cTn id="30" dur="500"/>
                                        <p:tgtEl>
                                          <p:spTgt spid="939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5" grpId="0" build="p"/>
      <p:bldP spid="939017" grpId="0" build="p"/>
      <p:bldP spid="939018" grpId="0" animBg="1"/>
      <p:bldP spid="9390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Valuation Bases</a:t>
            </a:r>
          </a:p>
        </p:txBody>
      </p:sp>
      <p:sp>
        <p:nvSpPr>
          <p:cNvPr id="31747"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4  Discuss accounting issues related to purchase commitments.</a:t>
            </a:r>
          </a:p>
        </p:txBody>
      </p:sp>
      <p:sp>
        <p:nvSpPr>
          <p:cNvPr id="941061" name="Rectangle 5"/>
          <p:cNvSpPr>
            <a:spLocks noChangeArrowheads="1"/>
          </p:cNvSpPr>
          <p:nvPr/>
        </p:nvSpPr>
        <p:spPr bwMode="auto">
          <a:xfrm>
            <a:off x="609600" y="2386013"/>
            <a:ext cx="8153400" cy="1358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6345238" algn="r"/>
                <a:tab pos="7429500" algn="r"/>
              </a:tabLst>
            </a:pPr>
            <a:r>
              <a:rPr lang="en-US" sz="2100" b="0">
                <a:latin typeface="Arial" charset="0"/>
              </a:rPr>
              <a:t>Purchases (Inventory) 	7,000,000</a:t>
            </a:r>
          </a:p>
          <a:p>
            <a:pPr marL="457200" indent="-457200" algn="l">
              <a:lnSpc>
                <a:spcPct val="115000"/>
              </a:lnSpc>
              <a:spcBef>
                <a:spcPct val="25000"/>
              </a:spcBef>
              <a:tabLst>
                <a:tab pos="6345238" algn="r"/>
                <a:tab pos="7429500" algn="r"/>
              </a:tabLst>
            </a:pPr>
            <a:r>
              <a:rPr lang="en-US" sz="2100" b="0">
                <a:latin typeface="Arial" charset="0"/>
              </a:rPr>
              <a:t>Est. Liability on Purchase Commitment  	3,000,000</a:t>
            </a:r>
          </a:p>
          <a:p>
            <a:pPr marL="457200" indent="-457200" algn="l">
              <a:lnSpc>
                <a:spcPct val="115000"/>
              </a:lnSpc>
              <a:spcBef>
                <a:spcPct val="25000"/>
              </a:spcBef>
              <a:tabLst>
                <a:tab pos="6345238" algn="r"/>
                <a:tab pos="7429500" algn="r"/>
              </a:tabLst>
            </a:pPr>
            <a:r>
              <a:rPr lang="en-US" sz="2100" b="0">
                <a:latin typeface="Arial" charset="0"/>
              </a:rPr>
              <a:t>	Cash 		10,000,000</a:t>
            </a:r>
          </a:p>
        </p:txBody>
      </p:sp>
      <p:sp>
        <p:nvSpPr>
          <p:cNvPr id="31749" name="Rectangle 6"/>
          <p:cNvSpPr>
            <a:spLocks noChangeArrowheads="1"/>
          </p:cNvSpPr>
          <p:nvPr/>
        </p:nvSpPr>
        <p:spPr bwMode="auto">
          <a:xfrm>
            <a:off x="609600" y="4089400"/>
            <a:ext cx="8077200" cy="828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5000"/>
              </a:lnSpc>
            </a:pPr>
            <a:r>
              <a:rPr lang="en-US" sz="2100" b="0">
                <a:latin typeface="Arial" charset="0"/>
              </a:rPr>
              <a:t>Assume the Congress permitted St. Regis to reduce its contract price and therefore its commitment by $1,000,000.  </a:t>
            </a:r>
          </a:p>
        </p:txBody>
      </p:sp>
      <p:sp>
        <p:nvSpPr>
          <p:cNvPr id="941063" name="Rectangle 7"/>
          <p:cNvSpPr>
            <a:spLocks noChangeArrowheads="1"/>
          </p:cNvSpPr>
          <p:nvPr/>
        </p:nvSpPr>
        <p:spPr bwMode="auto">
          <a:xfrm>
            <a:off x="609600" y="5110163"/>
            <a:ext cx="8305800" cy="909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l">
              <a:lnSpc>
                <a:spcPct val="115000"/>
              </a:lnSpc>
              <a:spcBef>
                <a:spcPct val="25000"/>
              </a:spcBef>
              <a:tabLst>
                <a:tab pos="6345238" algn="r"/>
                <a:tab pos="7429500" algn="r"/>
              </a:tabLst>
              <a:defRPr/>
            </a:pPr>
            <a:r>
              <a:rPr lang="en-US" sz="2100" b="0" dirty="0">
                <a:latin typeface="Arial" charset="0"/>
              </a:rPr>
              <a:t>Est. Liability on Purchase Commitment</a:t>
            </a:r>
            <a:r>
              <a:rPr lang="en-US" sz="1800" dirty="0">
                <a:effectLst>
                  <a:outerShdw blurRad="38100" dist="38100" dir="2700000" algn="tl">
                    <a:srgbClr val="C0C0C0"/>
                  </a:outerShdw>
                </a:effectLst>
              </a:rPr>
              <a:t> </a:t>
            </a:r>
            <a:r>
              <a:rPr lang="en-US" sz="2100" b="0" dirty="0">
                <a:latin typeface="Arial" charset="0"/>
              </a:rPr>
              <a:t>	1,000,000</a:t>
            </a:r>
          </a:p>
          <a:p>
            <a:pPr marL="457200" indent="-457200" algn="l">
              <a:lnSpc>
                <a:spcPct val="115000"/>
              </a:lnSpc>
              <a:spcBef>
                <a:spcPct val="25000"/>
              </a:spcBef>
              <a:tabLst>
                <a:tab pos="5715000" algn="r"/>
                <a:tab pos="7883525" algn="r"/>
              </a:tabLst>
              <a:defRPr/>
            </a:pPr>
            <a:r>
              <a:rPr lang="en-US" sz="2100" b="0" dirty="0">
                <a:latin typeface="Arial" charset="0"/>
              </a:rPr>
              <a:t>	Unrealized Holding Gain or Loss—Income		1,000,000</a:t>
            </a:r>
          </a:p>
        </p:txBody>
      </p:sp>
      <p:sp>
        <p:nvSpPr>
          <p:cNvPr id="941064" name="Line 8"/>
          <p:cNvSpPr>
            <a:spLocks noChangeShapeType="1"/>
          </p:cNvSpPr>
          <p:nvPr/>
        </p:nvSpPr>
        <p:spPr bwMode="auto">
          <a:xfrm>
            <a:off x="304800" y="3886200"/>
            <a:ext cx="8458200" cy="0"/>
          </a:xfrm>
          <a:prstGeom prst="line">
            <a:avLst/>
          </a:prstGeom>
          <a:noFill/>
          <a:ln w="28575" cap="sq">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1752" name="Rectangle 10"/>
          <p:cNvSpPr>
            <a:spLocks noChangeArrowheads="1"/>
          </p:cNvSpPr>
          <p:nvPr/>
        </p:nvSpPr>
        <p:spPr bwMode="auto">
          <a:xfrm>
            <a:off x="609600" y="1371600"/>
            <a:ext cx="7848600" cy="860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100">
                <a:solidFill>
                  <a:srgbClr val="800000"/>
                </a:solidFill>
                <a:latin typeface="Arial" charset="0"/>
              </a:rPr>
              <a:t>Illustration</a:t>
            </a:r>
            <a:r>
              <a:rPr lang="en-US" sz="2100" b="0">
                <a:solidFill>
                  <a:schemeClr val="tx1"/>
                </a:solidFill>
                <a:latin typeface="Arial" charset="0"/>
              </a:rPr>
              <a:t>:  When St. Regis cuts the timber at a cost of $10 million, it would make the following entry.</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41061">
                                            <p:txEl>
                                              <p:pRg st="0" end="0"/>
                                            </p:txEl>
                                          </p:spTgt>
                                        </p:tgtEl>
                                        <p:attrNameLst>
                                          <p:attrName>style.visibility</p:attrName>
                                        </p:attrNameLst>
                                      </p:cBhvr>
                                      <p:to>
                                        <p:strVal val="visible"/>
                                      </p:to>
                                    </p:set>
                                    <p:animEffect transition="in" filter="wipe(left)">
                                      <p:cBhvr>
                                        <p:cTn id="7" dur="500"/>
                                        <p:tgtEl>
                                          <p:spTgt spid="941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1061">
                                            <p:txEl>
                                              <p:pRg st="1" end="1"/>
                                            </p:txEl>
                                          </p:spTgt>
                                        </p:tgtEl>
                                        <p:attrNameLst>
                                          <p:attrName>style.visibility</p:attrName>
                                        </p:attrNameLst>
                                      </p:cBhvr>
                                      <p:to>
                                        <p:strVal val="visible"/>
                                      </p:to>
                                    </p:set>
                                    <p:animEffect transition="in" filter="wipe(left)">
                                      <p:cBhvr>
                                        <p:cTn id="12" dur="500"/>
                                        <p:tgtEl>
                                          <p:spTgt spid="9410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1061">
                                            <p:txEl>
                                              <p:pRg st="2" end="2"/>
                                            </p:txEl>
                                          </p:spTgt>
                                        </p:tgtEl>
                                        <p:attrNameLst>
                                          <p:attrName>style.visibility</p:attrName>
                                        </p:attrNameLst>
                                      </p:cBhvr>
                                      <p:to>
                                        <p:strVal val="visible"/>
                                      </p:to>
                                    </p:set>
                                    <p:animEffect transition="in" filter="wipe(left)">
                                      <p:cBhvr>
                                        <p:cTn id="17" dur="500"/>
                                        <p:tgtEl>
                                          <p:spTgt spid="9410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1063">
                                            <p:txEl>
                                              <p:pRg st="0" end="0"/>
                                            </p:txEl>
                                          </p:spTgt>
                                        </p:tgtEl>
                                        <p:attrNameLst>
                                          <p:attrName>style.visibility</p:attrName>
                                        </p:attrNameLst>
                                      </p:cBhvr>
                                      <p:to>
                                        <p:strVal val="visible"/>
                                      </p:to>
                                    </p:set>
                                    <p:animEffect transition="in" filter="wipe(left)">
                                      <p:cBhvr>
                                        <p:cTn id="22" dur="500"/>
                                        <p:tgtEl>
                                          <p:spTgt spid="94106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41063">
                                            <p:txEl>
                                              <p:pRg st="1" end="1"/>
                                            </p:txEl>
                                          </p:spTgt>
                                        </p:tgtEl>
                                        <p:attrNameLst>
                                          <p:attrName>style.visibility</p:attrName>
                                        </p:attrNameLst>
                                      </p:cBhvr>
                                      <p:to>
                                        <p:strVal val="visible"/>
                                      </p:to>
                                    </p:set>
                                    <p:animEffect transition="in" filter="wipe(left)">
                                      <p:cBhvr>
                                        <p:cTn id="27" dur="500"/>
                                        <p:tgtEl>
                                          <p:spTgt spid="9410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61" grpId="0" build="p"/>
      <p:bldP spid="9410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8200" y="3408363"/>
            <a:ext cx="4189413" cy="6302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3277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3277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3277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3277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6659563" cy="524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5"/>
          <p:cNvSpPr txBox="1">
            <a:spLocks noChangeArrowheads="1"/>
          </p:cNvSpPr>
          <p:nvPr/>
        </p:nvSpPr>
        <p:spPr bwMode="auto">
          <a:xfrm>
            <a:off x="8305800" y="6369050"/>
            <a:ext cx="6858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a:t>
            </a:r>
          </a:p>
        </p:txBody>
      </p:sp>
      <p:sp>
        <p:nvSpPr>
          <p:cNvPr id="7"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14119" name="Text Box 7"/>
          <p:cNvSpPr txBox="1">
            <a:spLocks noChangeArrowheads="1"/>
          </p:cNvSpPr>
          <p:nvPr/>
        </p:nvSpPr>
        <p:spPr bwMode="auto">
          <a:xfrm>
            <a:off x="6294438" y="990600"/>
            <a:ext cx="1706562" cy="646113"/>
          </a:xfrm>
          <a:prstGeom prst="rect">
            <a:avLst/>
          </a:prstGeom>
          <a:solidFill>
            <a:schemeClr val="accent3"/>
          </a:solidFill>
          <a:ln>
            <a:noFill/>
          </a:ln>
          <a:effectLst/>
        </p:spPr>
        <p:txBody>
          <a:bodyPr>
            <a:spAutoFit/>
          </a:bodyPr>
          <a:lstStyle/>
          <a:p>
            <a:pPr algn="l">
              <a:spcBef>
                <a:spcPct val="50000"/>
              </a:spcBef>
              <a:defRPr/>
            </a:pPr>
            <a:r>
              <a:rPr lang="en-US" sz="1200" dirty="0">
                <a:solidFill>
                  <a:srgbClr val="800000"/>
                </a:solidFill>
                <a:latin typeface="Arial" charset="0"/>
              </a:rPr>
              <a:t>Illustration 9-1 </a:t>
            </a:r>
            <a:r>
              <a:rPr lang="en-US" sz="1200" b="0" dirty="0">
                <a:solidFill>
                  <a:schemeClr val="tx1"/>
                </a:solidFill>
                <a:latin typeface="Arial" charset="0"/>
              </a:rPr>
              <a:t>Lower-of-Cost-or-Market Disclosures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Determine ending inventory by applying the gross profit method.</a:t>
            </a:r>
          </a:p>
        </p:txBody>
      </p:sp>
      <p:sp>
        <p:nvSpPr>
          <p:cNvPr id="33795" name="Text Box 6"/>
          <p:cNvSpPr txBox="1">
            <a:spLocks noChangeArrowheads="1"/>
          </p:cNvSpPr>
          <p:nvPr/>
        </p:nvSpPr>
        <p:spPr bwMode="auto">
          <a:xfrm>
            <a:off x="609600" y="1828800"/>
            <a:ext cx="83058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500">
                <a:solidFill>
                  <a:schemeClr val="tx1"/>
                </a:solidFill>
                <a:latin typeface="Arial" charset="0"/>
              </a:rPr>
              <a:t>Substitute Measure to Approximate Inventory</a:t>
            </a:r>
          </a:p>
        </p:txBody>
      </p:sp>
      <p:sp>
        <p:nvSpPr>
          <p:cNvPr id="33796" name="Text Box 7"/>
          <p:cNvSpPr txBox="1">
            <a:spLocks noChangeArrowheads="1"/>
          </p:cNvSpPr>
          <p:nvPr/>
        </p:nvSpPr>
        <p:spPr bwMode="auto">
          <a:xfrm>
            <a:off x="596900" y="2438400"/>
            <a:ext cx="7937500" cy="246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685800" indent="-45720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5000"/>
              </a:lnSpc>
              <a:spcBef>
                <a:spcPct val="60000"/>
              </a:spcBef>
              <a:buClr>
                <a:schemeClr val="tx1"/>
              </a:buClr>
              <a:buFont typeface="Comic Sans MS" pitchFamily="66" charset="0"/>
              <a:buAutoNum type="arabicPeriod"/>
            </a:pPr>
            <a:r>
              <a:rPr lang="en-US" sz="2100" b="0">
                <a:solidFill>
                  <a:schemeClr val="tx1"/>
                </a:solidFill>
                <a:latin typeface="Arial" charset="0"/>
              </a:rPr>
              <a:t>Beginning inventory plus purchases equal total goods to be accounted for.</a:t>
            </a:r>
          </a:p>
          <a:p>
            <a:pPr lvl="1" algn="l">
              <a:lnSpc>
                <a:spcPct val="125000"/>
              </a:lnSpc>
              <a:spcBef>
                <a:spcPct val="60000"/>
              </a:spcBef>
              <a:buClr>
                <a:schemeClr val="tx1"/>
              </a:buClr>
              <a:buFont typeface="Comic Sans MS" pitchFamily="66" charset="0"/>
              <a:buAutoNum type="arabicPeriod"/>
            </a:pPr>
            <a:r>
              <a:rPr lang="en-US" sz="2100" b="0">
                <a:solidFill>
                  <a:schemeClr val="tx1"/>
                </a:solidFill>
                <a:latin typeface="Arial" charset="0"/>
              </a:rPr>
              <a:t>Goods not sold must be on hand.</a:t>
            </a:r>
          </a:p>
          <a:p>
            <a:pPr lvl="1" algn="l">
              <a:lnSpc>
                <a:spcPct val="125000"/>
              </a:lnSpc>
              <a:spcBef>
                <a:spcPct val="60000"/>
              </a:spcBef>
              <a:buClr>
                <a:schemeClr val="tx1"/>
              </a:buClr>
              <a:buFont typeface="Comic Sans MS" pitchFamily="66" charset="0"/>
              <a:buAutoNum type="arabicPeriod"/>
            </a:pPr>
            <a:r>
              <a:rPr lang="en-US" sz="2100" b="0">
                <a:solidFill>
                  <a:schemeClr val="tx1"/>
                </a:solidFill>
                <a:latin typeface="Arial" charset="0"/>
              </a:rPr>
              <a:t>The sales, reduced to cost, deducted from the sum of the opening inventory plus purchases, equal ending inventory.</a:t>
            </a:r>
          </a:p>
        </p:txBody>
      </p:sp>
      <p:sp>
        <p:nvSpPr>
          <p:cNvPr id="7" name="Rectangle 2"/>
          <p:cNvSpPr txBox="1">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Gross Profit Method of Estimating Inventory</a:t>
            </a:r>
          </a:p>
        </p:txBody>
      </p:sp>
      <p:sp>
        <p:nvSpPr>
          <p:cNvPr id="8" name="Line 16"/>
          <p:cNvSpPr>
            <a:spLocks noChangeShapeType="1"/>
          </p:cNvSpPr>
          <p:nvPr/>
        </p:nvSpPr>
        <p:spPr bwMode="auto">
          <a:xfrm>
            <a:off x="381000" y="15240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9963"/>
            <a:ext cx="8153400" cy="2662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1675" name="Rectangle 11"/>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34820" name="Text Box 12"/>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Determine ending inventory by applying the gross profit method.</a:t>
            </a:r>
          </a:p>
        </p:txBody>
      </p:sp>
      <p:sp>
        <p:nvSpPr>
          <p:cNvPr id="34821" name="Rectangle 13"/>
          <p:cNvSpPr>
            <a:spLocks noChangeArrowheads="1"/>
          </p:cNvSpPr>
          <p:nvPr/>
        </p:nvSpPr>
        <p:spPr bwMode="auto">
          <a:xfrm>
            <a:off x="609600" y="1371600"/>
            <a:ext cx="8001000" cy="1698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100">
                <a:solidFill>
                  <a:srgbClr val="800000"/>
                </a:solidFill>
                <a:latin typeface="Arial" charset="0"/>
              </a:rPr>
              <a:t>Illustration:  </a:t>
            </a:r>
            <a:r>
              <a:rPr lang="en-US" sz="2100" b="0">
                <a:latin typeface="Arial" charset="0"/>
              </a:rPr>
              <a:t>Cetus Corp. has a beginning inventory of $60,000 and purchases of $200,000, both at cost. Sales at selling price amount to $280,000. The gross profit on selling price is 30 percent. Cetus applies the gross margin method as follows.</a:t>
            </a:r>
          </a:p>
        </p:txBody>
      </p:sp>
      <p:sp>
        <p:nvSpPr>
          <p:cNvPr id="34822" name="Text Box 16"/>
          <p:cNvSpPr txBox="1">
            <a:spLocks noChangeArrowheads="1"/>
          </p:cNvSpPr>
          <p:nvPr/>
        </p:nvSpPr>
        <p:spPr bwMode="auto">
          <a:xfrm>
            <a:off x="7315200" y="32004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9-14</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75" name="Rectangle 11"/>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35843" name="Text Box 12"/>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Determine ending inventory by applying the gross profit method.</a:t>
            </a:r>
          </a:p>
        </p:txBody>
      </p:sp>
      <p:sp>
        <p:nvSpPr>
          <p:cNvPr id="35844" name="Rectangle 13"/>
          <p:cNvSpPr>
            <a:spLocks noChangeArrowheads="1"/>
          </p:cNvSpPr>
          <p:nvPr/>
        </p:nvSpPr>
        <p:spPr bwMode="auto">
          <a:xfrm>
            <a:off x="609600" y="1981200"/>
            <a:ext cx="8001000" cy="1668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sz="2100">
                <a:solidFill>
                  <a:srgbClr val="800000"/>
                </a:solidFill>
                <a:latin typeface="Arial" charset="0"/>
              </a:rPr>
              <a:t>Illustration:  </a:t>
            </a:r>
            <a:r>
              <a:rPr lang="en-US" sz="2100" b="0">
                <a:latin typeface="Arial" charset="0"/>
              </a:rPr>
              <a:t>In Illustration 9-14, the gross profit was a given. But how did Cetus derive that figure? To see how to compute a gross profit percentage, assume that an article cost $15 and sells for $20, a gross profit of $5.</a:t>
            </a:r>
          </a:p>
        </p:txBody>
      </p:sp>
      <p:sp>
        <p:nvSpPr>
          <p:cNvPr id="35845" name="Text Box 16"/>
          <p:cNvSpPr txBox="1">
            <a:spLocks noChangeArrowheads="1"/>
          </p:cNvSpPr>
          <p:nvPr/>
        </p:nvSpPr>
        <p:spPr bwMode="auto">
          <a:xfrm>
            <a:off x="7315200" y="38100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9-15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14800"/>
            <a:ext cx="8153400" cy="939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Text Box 5"/>
          <p:cNvSpPr txBox="1">
            <a:spLocks noChangeArrowheads="1"/>
          </p:cNvSpPr>
          <p:nvPr/>
        </p:nvSpPr>
        <p:spPr bwMode="auto">
          <a:xfrm>
            <a:off x="609600" y="1371600"/>
            <a:ext cx="8305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Computation of Gross Profit Percentage</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Grp="1" noChangeArrowheads="1"/>
          </p:cNvSpPr>
          <p:nvPr>
            <p:ph type="title"/>
          </p:nvPr>
        </p:nvSpPr>
        <p:spPr bwMode="auto">
          <a:xfrm>
            <a:off x="609600" y="381000"/>
            <a:ext cx="46482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36867" name="Text Box 4"/>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pic>
        <p:nvPicPr>
          <p:cNvPr id="3686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7010400" cy="2960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3687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772400" cy="1481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7086600" y="762000"/>
            <a:ext cx="1447800" cy="646113"/>
          </a:xfrm>
          <a:prstGeom prst="rect">
            <a:avLst/>
          </a:prstGeom>
          <a:solidFill>
            <a:schemeClr val="accent3"/>
          </a:solidFill>
          <a:ln>
            <a:noFill/>
          </a:ln>
          <a:effectLst/>
        </p:spPr>
        <p:txBody>
          <a:bodyPr>
            <a:spAutoFit/>
          </a:bodyPr>
          <a:lstStyle/>
          <a:p>
            <a:pPr algn="l">
              <a:spcBef>
                <a:spcPct val="50000"/>
              </a:spcBef>
              <a:defRPr/>
            </a:pPr>
            <a:r>
              <a:rPr lang="en-US" sz="1200" dirty="0">
                <a:solidFill>
                  <a:srgbClr val="800000"/>
                </a:solidFill>
                <a:latin typeface="Arial" charset="0"/>
              </a:rPr>
              <a:t>Illustration 9-16 </a:t>
            </a:r>
            <a:r>
              <a:rPr lang="en-US" sz="1200" b="0" dirty="0">
                <a:solidFill>
                  <a:schemeClr val="tx1"/>
                </a:solidFill>
                <a:latin typeface="Arial" charset="0"/>
              </a:rPr>
              <a:t>Formulas Relating to Gross Profit</a:t>
            </a:r>
          </a:p>
        </p:txBody>
      </p:sp>
      <p:sp>
        <p:nvSpPr>
          <p:cNvPr id="945160" name="Text Box 8"/>
          <p:cNvSpPr txBox="1">
            <a:spLocks noChangeArrowheads="1"/>
          </p:cNvSpPr>
          <p:nvPr/>
        </p:nvSpPr>
        <p:spPr bwMode="auto">
          <a:xfrm>
            <a:off x="7086600" y="3886200"/>
            <a:ext cx="1752600" cy="646113"/>
          </a:xfrm>
          <a:prstGeom prst="rect">
            <a:avLst/>
          </a:prstGeom>
          <a:solidFill>
            <a:schemeClr val="accent3"/>
          </a:solidFill>
          <a:ln>
            <a:noFill/>
          </a:ln>
          <a:effectLst/>
        </p:spPr>
        <p:txBody>
          <a:bodyPr>
            <a:spAutoFit/>
          </a:bodyPr>
          <a:lstStyle>
            <a:defPPr>
              <a:defRPr lang="en-US"/>
            </a:defPPr>
            <a:lvl1pPr algn="l">
              <a:spcBef>
                <a:spcPct val="50000"/>
              </a:spcBef>
              <a:defRPr sz="1200">
                <a:solidFill>
                  <a:srgbClr val="800000"/>
                </a:solidFill>
                <a:effectLst/>
                <a:latin typeface="Arial" charset="0"/>
              </a:defRPr>
            </a:lvl1pPr>
          </a:lstStyle>
          <a:p>
            <a:pPr>
              <a:spcBef>
                <a:spcPts val="0"/>
              </a:spcBef>
              <a:defRPr/>
            </a:pPr>
            <a:r>
              <a:rPr lang="en-US" dirty="0" smtClean="0"/>
              <a:t>Illustration 9-17</a:t>
            </a:r>
          </a:p>
          <a:p>
            <a:pPr>
              <a:spcBef>
                <a:spcPts val="0"/>
              </a:spcBef>
              <a:defRPr/>
            </a:pPr>
            <a:r>
              <a:rPr lang="en-US" b="0" dirty="0" smtClean="0">
                <a:solidFill>
                  <a:schemeClr val="tx1"/>
                </a:solidFill>
              </a:rPr>
              <a:t>Application of Gross Profit Formulas</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1371600"/>
            <a:ext cx="8153400"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ts val="600"/>
              </a:spcBef>
              <a:buSzPct val="80000"/>
            </a:pPr>
            <a:r>
              <a:rPr lang="en-US" sz="2000">
                <a:solidFill>
                  <a:srgbClr val="800000"/>
                </a:solidFill>
                <a:latin typeface="Arial" charset="0"/>
              </a:rPr>
              <a:t>Illustration:</a:t>
            </a:r>
            <a:r>
              <a:rPr lang="en-US" sz="2000">
                <a:solidFill>
                  <a:schemeClr val="tx1"/>
                </a:solidFill>
                <a:latin typeface="Arial" charset="0"/>
              </a:rPr>
              <a:t>  </a:t>
            </a:r>
            <a:r>
              <a:rPr lang="en-US" sz="2000" b="0">
                <a:latin typeface="Arial" charset="0"/>
              </a:rPr>
              <a:t>Astaire Company uses the gross profit method to estimate inventory for monthly reporting purposes. Presented below is information for the month of May.</a:t>
            </a:r>
          </a:p>
        </p:txBody>
      </p:sp>
      <p:sp>
        <p:nvSpPr>
          <p:cNvPr id="37891" name="Text Box 3"/>
          <p:cNvSpPr txBox="1">
            <a:spLocks noChangeArrowheads="1"/>
          </p:cNvSpPr>
          <p:nvPr/>
        </p:nvSpPr>
        <p:spPr bwMode="auto">
          <a:xfrm>
            <a:off x="609600" y="4521200"/>
            <a:ext cx="82296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ts val="600"/>
              </a:spcBef>
              <a:buSzPct val="80000"/>
            </a:pPr>
            <a:r>
              <a:rPr lang="en-US" sz="2000">
                <a:solidFill>
                  <a:srgbClr val="800000"/>
                </a:solidFill>
                <a:latin typeface="Arial" charset="0"/>
              </a:rPr>
              <a:t>Instructions:</a:t>
            </a:r>
            <a:endParaRPr lang="en-US" sz="2000">
              <a:solidFill>
                <a:srgbClr val="009AA6"/>
              </a:solidFill>
              <a:latin typeface="Arial" charset="0"/>
            </a:endParaRPr>
          </a:p>
          <a:p>
            <a:pPr algn="l">
              <a:lnSpc>
                <a:spcPct val="105000"/>
              </a:lnSpc>
              <a:spcBef>
                <a:spcPts val="600"/>
              </a:spcBef>
              <a:buSzPct val="80000"/>
            </a:pPr>
            <a:r>
              <a:rPr lang="en-US" sz="2000" b="0">
                <a:solidFill>
                  <a:srgbClr val="800000"/>
                </a:solidFill>
                <a:latin typeface="Arial" charset="0"/>
              </a:rPr>
              <a:t>(a)</a:t>
            </a:r>
            <a:r>
              <a:rPr lang="en-US" sz="2000">
                <a:solidFill>
                  <a:srgbClr val="000000"/>
                </a:solidFill>
                <a:latin typeface="Arial" charset="0"/>
              </a:rPr>
              <a:t>  </a:t>
            </a:r>
            <a:r>
              <a:rPr lang="en-US" sz="2000" b="0">
                <a:solidFill>
                  <a:srgbClr val="000000"/>
                </a:solidFill>
                <a:latin typeface="Arial" charset="0"/>
              </a:rPr>
              <a:t>Compute the estimated inventory at May 31, assuming that the gross profit is 25% of </a:t>
            </a:r>
            <a:r>
              <a:rPr lang="en-US" sz="2000">
                <a:solidFill>
                  <a:srgbClr val="800000"/>
                </a:solidFill>
                <a:latin typeface="Arial" charset="0"/>
              </a:rPr>
              <a:t>sales</a:t>
            </a:r>
            <a:r>
              <a:rPr lang="en-US" sz="2000" b="0">
                <a:solidFill>
                  <a:srgbClr val="000000"/>
                </a:solidFill>
                <a:latin typeface="Arial" charset="0"/>
              </a:rPr>
              <a:t>.</a:t>
            </a:r>
          </a:p>
          <a:p>
            <a:pPr algn="l">
              <a:lnSpc>
                <a:spcPct val="105000"/>
              </a:lnSpc>
              <a:spcBef>
                <a:spcPts val="600"/>
              </a:spcBef>
              <a:buSzPct val="80000"/>
            </a:pPr>
            <a:r>
              <a:rPr lang="en-US" sz="2000" b="0">
                <a:solidFill>
                  <a:srgbClr val="800000"/>
                </a:solidFill>
                <a:latin typeface="Arial" charset="0"/>
              </a:rPr>
              <a:t>(b)</a:t>
            </a:r>
            <a:r>
              <a:rPr lang="en-US" sz="2000">
                <a:solidFill>
                  <a:srgbClr val="000000"/>
                </a:solidFill>
                <a:latin typeface="Arial" charset="0"/>
              </a:rPr>
              <a:t>  </a:t>
            </a:r>
            <a:r>
              <a:rPr lang="en-US" sz="2000" b="0">
                <a:solidFill>
                  <a:srgbClr val="000000"/>
                </a:solidFill>
                <a:latin typeface="Arial" charset="0"/>
              </a:rPr>
              <a:t>Compute the estimated inventory at May 31, assuming that the gross profit is 25% of </a:t>
            </a:r>
            <a:r>
              <a:rPr lang="en-US" sz="2000">
                <a:solidFill>
                  <a:srgbClr val="800000"/>
                </a:solidFill>
                <a:latin typeface="Arial" charset="0"/>
              </a:rPr>
              <a:t>cost</a:t>
            </a:r>
            <a:r>
              <a:rPr lang="en-US" sz="2000" b="0">
                <a:solidFill>
                  <a:srgbClr val="000000"/>
                </a:solidFill>
                <a:latin typeface="Arial" charset="0"/>
              </a:rPr>
              <a:t>.</a:t>
            </a:r>
          </a:p>
        </p:txBody>
      </p:sp>
      <p:graphicFrame>
        <p:nvGraphicFramePr>
          <p:cNvPr id="37892" name="Object 4"/>
          <p:cNvGraphicFramePr>
            <a:graphicFrameLocks noChangeAspect="1"/>
          </p:cNvGraphicFramePr>
          <p:nvPr/>
        </p:nvGraphicFramePr>
        <p:xfrm>
          <a:off x="3097213" y="2668588"/>
          <a:ext cx="4251325" cy="1979612"/>
        </p:xfrm>
        <a:graphic>
          <a:graphicData uri="http://schemas.openxmlformats.org/presentationml/2006/ole">
            <mc:AlternateContent xmlns:mc="http://schemas.openxmlformats.org/markup-compatibility/2006">
              <mc:Choice xmlns:v="urn:schemas-microsoft-com:vml" Requires="v">
                <p:oleObj spid="_x0000_s37897" name="Worksheet" r:id="rId4" imgW="3914656" imgH="1752719" progId="Excel.Sheet.8">
                  <p:embed/>
                </p:oleObj>
              </mc:Choice>
              <mc:Fallback>
                <p:oleObj name="Worksheet" r:id="rId4" imgW="3914656" imgH="175271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7213" y="2668588"/>
                        <a:ext cx="4251325" cy="1979612"/>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3109" name="Rectangle 5"/>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37894" name="Text Box 6"/>
          <p:cNvSpPr txBox="1">
            <a:spLocks noChangeArrowheads="1"/>
          </p:cNvSpPr>
          <p:nvPr/>
        </p:nvSpPr>
        <p:spPr bwMode="auto">
          <a:xfrm>
            <a:off x="8153400" y="6369050"/>
            <a:ext cx="838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3"/>
          <p:cNvGraphicFramePr>
            <a:graphicFrameLocks noChangeAspect="1"/>
          </p:cNvGraphicFramePr>
          <p:nvPr/>
        </p:nvGraphicFramePr>
        <p:xfrm>
          <a:off x="533400" y="2209800"/>
          <a:ext cx="8162925" cy="4071938"/>
        </p:xfrm>
        <a:graphic>
          <a:graphicData uri="http://schemas.openxmlformats.org/presentationml/2006/ole">
            <mc:AlternateContent xmlns:mc="http://schemas.openxmlformats.org/markup-compatibility/2006">
              <mc:Choice xmlns:v="urn:schemas-microsoft-com:vml" Requires="v">
                <p:oleObj spid="_x0000_s38920" name="Worksheet" r:id="rId4" imgW="4895918" imgH="2571657" progId="Excel.Sheet.8">
                  <p:embed/>
                </p:oleObj>
              </mc:Choice>
              <mc:Fallback>
                <p:oleObj name="Worksheet" r:id="rId4" imgW="4895918" imgH="2571657"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8162925" cy="4071938"/>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5764" name="Rectangle 4"/>
          <p:cNvSpPr>
            <a:spLocks noChangeArrowheads="1"/>
          </p:cNvSpPr>
          <p:nvPr/>
        </p:nvSpPr>
        <p:spPr bwMode="auto">
          <a:xfrm>
            <a:off x="609600" y="1295400"/>
            <a:ext cx="8001000" cy="715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spcBef>
                <a:spcPct val="30000"/>
              </a:spcBef>
              <a:buSzPct val="80000"/>
              <a:tabLst>
                <a:tab pos="401638" algn="l"/>
              </a:tabLst>
              <a:defRPr/>
            </a:pPr>
            <a:r>
              <a:rPr lang="en-US" sz="2000" b="0" dirty="0">
                <a:solidFill>
                  <a:schemeClr val="accent6">
                    <a:lumMod val="50000"/>
                  </a:schemeClr>
                </a:solidFill>
                <a:latin typeface="Arial" charset="0"/>
              </a:rPr>
              <a:t>(a)</a:t>
            </a:r>
            <a:r>
              <a:rPr lang="en-US" sz="2000" b="0" dirty="0">
                <a:solidFill>
                  <a:srgbClr val="000000"/>
                </a:solidFill>
                <a:latin typeface="Arial" charset="0"/>
              </a:rPr>
              <a:t>	Compute the estimated inventory at May 31, assuming that the 	gross profit is 25% of </a:t>
            </a:r>
            <a:r>
              <a:rPr lang="en-US" sz="2000" dirty="0">
                <a:solidFill>
                  <a:srgbClr val="800000"/>
                </a:solidFill>
                <a:latin typeface="Arial" charset="0"/>
              </a:rPr>
              <a:t>sales</a:t>
            </a:r>
            <a:r>
              <a:rPr lang="en-US" sz="2000" b="0" dirty="0">
                <a:solidFill>
                  <a:srgbClr val="000000"/>
                </a:solidFill>
                <a:latin typeface="Arial" charset="0"/>
              </a:rPr>
              <a:t>.</a:t>
            </a:r>
          </a:p>
        </p:txBody>
      </p:sp>
      <p:sp>
        <p:nvSpPr>
          <p:cNvPr id="885765" name="Rectangle 5"/>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38917" name="Text Box 6"/>
          <p:cNvSpPr txBox="1">
            <a:spLocks noChangeArrowheads="1"/>
          </p:cNvSpPr>
          <p:nvPr/>
        </p:nvSpPr>
        <p:spPr bwMode="auto">
          <a:xfrm>
            <a:off x="1295400" y="64452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Determine ending inventory by applying the gross profit method.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3"/>
          <p:cNvGraphicFramePr>
            <a:graphicFrameLocks noChangeAspect="1"/>
          </p:cNvGraphicFramePr>
          <p:nvPr/>
        </p:nvGraphicFramePr>
        <p:xfrm>
          <a:off x="533400" y="2209800"/>
          <a:ext cx="8162925" cy="4071938"/>
        </p:xfrm>
        <a:graphic>
          <a:graphicData uri="http://schemas.openxmlformats.org/presentationml/2006/ole">
            <mc:AlternateContent xmlns:mc="http://schemas.openxmlformats.org/markup-compatibility/2006">
              <mc:Choice xmlns:v="urn:schemas-microsoft-com:vml" Requires="v">
                <p:oleObj spid="_x0000_s39949" name="Worksheet" r:id="rId4" imgW="4895918" imgH="2571657" progId="Excel.Sheet.8">
                  <p:embed/>
                </p:oleObj>
              </mc:Choice>
              <mc:Fallback>
                <p:oleObj name="Worksheet" r:id="rId4" imgW="4895918" imgH="2571657"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209800"/>
                        <a:ext cx="8162925" cy="4071938"/>
                      </a:xfrm>
                      <a:prstGeom prst="rect">
                        <a:avLst/>
                      </a:prstGeom>
                      <a:noFill/>
                      <a:ln w="28575" cap="sq">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413" name="Rectangle 5"/>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39940" name="Text Box 6"/>
          <p:cNvSpPr txBox="1">
            <a:spLocks noChangeArrowheads="1"/>
          </p:cNvSpPr>
          <p:nvPr/>
        </p:nvSpPr>
        <p:spPr bwMode="auto">
          <a:xfrm>
            <a:off x="1295400" y="64452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Determine ending inventory by applying the gross profit method.</a:t>
            </a:r>
          </a:p>
        </p:txBody>
      </p:sp>
      <p:sp>
        <p:nvSpPr>
          <p:cNvPr id="1041415" name="Rectangle 7"/>
          <p:cNvSpPr>
            <a:spLocks noChangeArrowheads="1"/>
          </p:cNvSpPr>
          <p:nvPr/>
        </p:nvSpPr>
        <p:spPr bwMode="auto">
          <a:xfrm>
            <a:off x="3733800" y="2667000"/>
            <a:ext cx="3505200" cy="685800"/>
          </a:xfrm>
          <a:prstGeom prst="rect">
            <a:avLst/>
          </a:prstGeom>
          <a:solidFill>
            <a:schemeClr val="bg1"/>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9942" name="Rectangle 9"/>
          <p:cNvSpPr>
            <a:spLocks noChangeArrowheads="1"/>
          </p:cNvSpPr>
          <p:nvPr/>
        </p:nvSpPr>
        <p:spPr bwMode="auto">
          <a:xfrm>
            <a:off x="3733800" y="2667000"/>
            <a:ext cx="16002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20000"/>
              </a:spcAft>
            </a:pPr>
            <a:r>
              <a:rPr lang="en-US" sz="1600">
                <a:latin typeface="Arial" charset="0"/>
              </a:rPr>
              <a:t>25%</a:t>
            </a:r>
          </a:p>
          <a:p>
            <a:r>
              <a:rPr lang="en-US" sz="1600">
                <a:latin typeface="Arial" charset="0"/>
              </a:rPr>
              <a:t>100% + 25%</a:t>
            </a:r>
          </a:p>
        </p:txBody>
      </p:sp>
      <p:sp>
        <p:nvSpPr>
          <p:cNvPr id="39943" name="Rectangle 10"/>
          <p:cNvSpPr>
            <a:spLocks noChangeArrowheads="1"/>
          </p:cNvSpPr>
          <p:nvPr/>
        </p:nvSpPr>
        <p:spPr bwMode="auto">
          <a:xfrm>
            <a:off x="5105400" y="2667000"/>
            <a:ext cx="2057400"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Aft>
                <a:spcPct val="20000"/>
              </a:spcAft>
            </a:pPr>
            <a:r>
              <a:rPr lang="en-US" sz="1600">
                <a:latin typeface="Arial" charset="0"/>
              </a:rPr>
              <a:t>=   20% of sales</a:t>
            </a:r>
          </a:p>
        </p:txBody>
      </p:sp>
      <p:sp>
        <p:nvSpPr>
          <p:cNvPr id="1041419" name="Freeform 11"/>
          <p:cNvSpPr>
            <a:spLocks/>
          </p:cNvSpPr>
          <p:nvPr/>
        </p:nvSpPr>
        <p:spPr bwMode="auto">
          <a:xfrm>
            <a:off x="3878263" y="2994025"/>
            <a:ext cx="1319212" cy="1588"/>
          </a:xfrm>
          <a:custGeom>
            <a:avLst/>
            <a:gdLst>
              <a:gd name="T0" fmla="*/ 0 w 831"/>
              <a:gd name="T1" fmla="*/ 0 h 1"/>
              <a:gd name="T2" fmla="*/ 831 w 831"/>
              <a:gd name="T3" fmla="*/ 0 h 1"/>
            </a:gdLst>
            <a:ahLst/>
            <a:cxnLst>
              <a:cxn ang="0">
                <a:pos x="T0" y="T1"/>
              </a:cxn>
              <a:cxn ang="0">
                <a:pos x="T2" y="T3"/>
              </a:cxn>
            </a:cxnLst>
            <a:rect l="0" t="0" r="r" b="b"/>
            <a:pathLst>
              <a:path w="831" h="1">
                <a:moveTo>
                  <a:pt x="0" y="0"/>
                </a:moveTo>
                <a:lnTo>
                  <a:pt x="831" y="0"/>
                </a:lnTo>
              </a:path>
            </a:pathLst>
          </a:custGeom>
          <a:noFill/>
          <a:ln w="28575" cap="sq"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41420" name="Line 12"/>
          <p:cNvSpPr>
            <a:spLocks noChangeShapeType="1"/>
          </p:cNvSpPr>
          <p:nvPr/>
        </p:nvSpPr>
        <p:spPr bwMode="auto">
          <a:xfrm flipH="1">
            <a:off x="3581400" y="3200400"/>
            <a:ext cx="2133600" cy="17526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4"/>
          <p:cNvSpPr>
            <a:spLocks noChangeArrowheads="1"/>
          </p:cNvSpPr>
          <p:nvPr/>
        </p:nvSpPr>
        <p:spPr bwMode="auto">
          <a:xfrm>
            <a:off x="609600" y="1295400"/>
            <a:ext cx="8001000" cy="738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5000"/>
              </a:lnSpc>
              <a:spcBef>
                <a:spcPct val="30000"/>
              </a:spcBef>
              <a:buSzPct val="80000"/>
              <a:tabLst>
                <a:tab pos="401638" algn="l"/>
              </a:tabLst>
              <a:defRPr/>
            </a:pPr>
            <a:r>
              <a:rPr lang="en-US" sz="2000" b="0" dirty="0">
                <a:solidFill>
                  <a:schemeClr val="accent6">
                    <a:lumMod val="50000"/>
                  </a:schemeClr>
                </a:solidFill>
                <a:latin typeface="Arial" charset="0"/>
              </a:rPr>
              <a:t>(b)</a:t>
            </a:r>
            <a:r>
              <a:rPr lang="en-US" sz="2000" b="0" dirty="0">
                <a:solidFill>
                  <a:srgbClr val="000000"/>
                </a:solidFill>
                <a:latin typeface="Arial" charset="0"/>
              </a:rPr>
              <a:t>	Compute the estimated inventory at May 31, assuming that the 	gross profit is 25% of </a:t>
            </a:r>
            <a:r>
              <a:rPr lang="en-US" sz="2000" dirty="0">
                <a:solidFill>
                  <a:srgbClr val="800000"/>
                </a:solidFill>
                <a:latin typeface="Arial" charset="0"/>
              </a:rPr>
              <a:t>cost</a:t>
            </a:r>
            <a:r>
              <a:rPr lang="en-US" sz="2000" b="0" dirty="0">
                <a:solidFill>
                  <a:srgbClr val="000000"/>
                </a:solidFill>
                <a:latin typeface="Arial" charset="0"/>
              </a:rPr>
              <a:t>.</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1981200"/>
            <a:ext cx="80010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300" b="0">
                <a:solidFill>
                  <a:schemeClr val="tx1"/>
                </a:solidFill>
                <a:latin typeface="Arial" charset="0"/>
              </a:rPr>
              <a:t>Disadvantages:</a:t>
            </a:r>
          </a:p>
        </p:txBody>
      </p:sp>
      <p:sp>
        <p:nvSpPr>
          <p:cNvPr id="887811"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smtClean="0">
                <a:solidFill>
                  <a:schemeClr val="tx2">
                    <a:lumMod val="75000"/>
                  </a:schemeClr>
                </a:solidFill>
                <a:effectLst/>
                <a:latin typeface="+mn-lt"/>
                <a:ea typeface="+mn-ea"/>
                <a:cs typeface="+mn-cs"/>
              </a:rPr>
              <a:t>Gross Profit Method</a:t>
            </a:r>
          </a:p>
        </p:txBody>
      </p:sp>
      <p:sp>
        <p:nvSpPr>
          <p:cNvPr id="40964"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5  Determine ending inventory by applying the gross profit method.</a:t>
            </a:r>
          </a:p>
        </p:txBody>
      </p:sp>
      <p:sp>
        <p:nvSpPr>
          <p:cNvPr id="40965" name="Text Box 6"/>
          <p:cNvSpPr txBox="1">
            <a:spLocks noChangeArrowheads="1"/>
          </p:cNvSpPr>
          <p:nvPr/>
        </p:nvSpPr>
        <p:spPr bwMode="auto">
          <a:xfrm>
            <a:off x="609600" y="2581275"/>
            <a:ext cx="7937500" cy="296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742950" indent="-5143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0000"/>
              </a:lnSpc>
              <a:spcBef>
                <a:spcPts val="1200"/>
              </a:spcBef>
              <a:buClr>
                <a:srgbClr val="800000"/>
              </a:buClr>
              <a:buFontTx/>
              <a:buAutoNum type="arabicParenBoth"/>
            </a:pPr>
            <a:r>
              <a:rPr lang="en-US" sz="2100" b="0">
                <a:solidFill>
                  <a:schemeClr val="tx1"/>
                </a:solidFill>
                <a:latin typeface="Arial" charset="0"/>
              </a:rPr>
              <a:t>Provides an estimate of ending inventory.</a:t>
            </a:r>
          </a:p>
          <a:p>
            <a:pPr lvl="1" algn="l">
              <a:lnSpc>
                <a:spcPct val="120000"/>
              </a:lnSpc>
              <a:spcBef>
                <a:spcPts val="1200"/>
              </a:spcBef>
              <a:buClr>
                <a:srgbClr val="800000"/>
              </a:buClr>
              <a:buFontTx/>
              <a:buAutoNum type="arabicParenBoth"/>
            </a:pPr>
            <a:r>
              <a:rPr lang="en-US" sz="2100" b="0">
                <a:solidFill>
                  <a:schemeClr val="tx1"/>
                </a:solidFill>
                <a:latin typeface="Arial" charset="0"/>
              </a:rPr>
              <a:t>Uses past percentages in calculation.</a:t>
            </a:r>
          </a:p>
          <a:p>
            <a:pPr lvl="1" algn="l">
              <a:lnSpc>
                <a:spcPct val="120000"/>
              </a:lnSpc>
              <a:spcBef>
                <a:spcPts val="1200"/>
              </a:spcBef>
              <a:buClr>
                <a:srgbClr val="800000"/>
              </a:buClr>
              <a:buFontTx/>
              <a:buAutoNum type="arabicParenBoth"/>
            </a:pPr>
            <a:r>
              <a:rPr lang="en-US" sz="2100" b="0">
                <a:solidFill>
                  <a:schemeClr val="tx1"/>
                </a:solidFill>
                <a:latin typeface="Arial" charset="0"/>
              </a:rPr>
              <a:t>A blanket gross profit rate may not be representative.</a:t>
            </a:r>
          </a:p>
          <a:p>
            <a:pPr lvl="1" algn="l">
              <a:lnSpc>
                <a:spcPct val="120000"/>
              </a:lnSpc>
              <a:spcBef>
                <a:spcPts val="1200"/>
              </a:spcBef>
              <a:buClr>
                <a:srgbClr val="800000"/>
              </a:buClr>
              <a:buFontTx/>
              <a:buAutoNum type="arabicParenBoth"/>
            </a:pPr>
            <a:r>
              <a:rPr lang="en-US" sz="2100" b="0">
                <a:solidFill>
                  <a:schemeClr val="tx1"/>
                </a:solidFill>
                <a:latin typeface="Arial" charset="0"/>
              </a:rPr>
              <a:t>Normally unacceptable for financial reporting purposes.  GAAP requires a physical inventory as additional verification.</a:t>
            </a:r>
          </a:p>
        </p:txBody>
      </p:sp>
      <p:sp>
        <p:nvSpPr>
          <p:cNvPr id="40966" name="Text Box 7"/>
          <p:cNvSpPr txBox="1">
            <a:spLocks noChangeArrowheads="1"/>
          </p:cNvSpPr>
          <p:nvPr/>
        </p:nvSpPr>
        <p:spPr bwMode="auto">
          <a:xfrm>
            <a:off x="609600" y="1371600"/>
            <a:ext cx="8305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Evaluation of Gross Profit Method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8200" y="3995738"/>
            <a:ext cx="4189413" cy="630237"/>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43012"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4301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4301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43017"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9"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sp>
        <p:nvSpPr>
          <p:cNvPr id="44035"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Determine ending inventory by applying the retail inventory method.</a:t>
            </a:r>
          </a:p>
        </p:txBody>
      </p:sp>
      <p:sp>
        <p:nvSpPr>
          <p:cNvPr id="44036" name="Text Box 5"/>
          <p:cNvSpPr txBox="1">
            <a:spLocks noChangeArrowheads="1"/>
          </p:cNvSpPr>
          <p:nvPr/>
        </p:nvSpPr>
        <p:spPr bwMode="auto">
          <a:xfrm>
            <a:off x="609600" y="1371600"/>
            <a:ext cx="8077200" cy="142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ts val="1200"/>
              </a:spcBef>
              <a:buSzPct val="80000"/>
            </a:pPr>
            <a:r>
              <a:rPr lang="en-US" sz="2200" b="0">
                <a:solidFill>
                  <a:schemeClr val="tx1"/>
                </a:solidFill>
                <a:latin typeface="Arial" charset="0"/>
              </a:rPr>
              <a:t>A method used by retailers, to value inventory without a physical count, by converting retail prices to cost.</a:t>
            </a:r>
          </a:p>
          <a:p>
            <a:pPr algn="l">
              <a:lnSpc>
                <a:spcPct val="120000"/>
              </a:lnSpc>
              <a:spcBef>
                <a:spcPts val="1200"/>
              </a:spcBef>
              <a:buSzPct val="80000"/>
            </a:pPr>
            <a:r>
              <a:rPr lang="en-US" sz="2200" b="0">
                <a:solidFill>
                  <a:schemeClr val="tx1"/>
                </a:solidFill>
                <a:latin typeface="Arial" charset="0"/>
              </a:rPr>
              <a:t>Requires retailers to keep:</a:t>
            </a:r>
          </a:p>
        </p:txBody>
      </p:sp>
      <p:sp>
        <p:nvSpPr>
          <p:cNvPr id="44037" name="Text Box 6"/>
          <p:cNvSpPr txBox="1">
            <a:spLocks noChangeArrowheads="1"/>
          </p:cNvSpPr>
          <p:nvPr/>
        </p:nvSpPr>
        <p:spPr bwMode="auto">
          <a:xfrm>
            <a:off x="596900" y="2895600"/>
            <a:ext cx="7937500" cy="158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742950" indent="-5143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0000"/>
              </a:lnSpc>
              <a:spcBef>
                <a:spcPts val="1200"/>
              </a:spcBef>
              <a:buClr>
                <a:srgbClr val="800000"/>
              </a:buClr>
              <a:buFontTx/>
              <a:buAutoNum type="arabicParenBoth"/>
            </a:pPr>
            <a:r>
              <a:rPr lang="en-US" sz="2100" b="0">
                <a:solidFill>
                  <a:schemeClr val="tx1"/>
                </a:solidFill>
                <a:latin typeface="Arial" charset="0"/>
              </a:rPr>
              <a:t>Total cost and retail value of goods purchased. </a:t>
            </a:r>
          </a:p>
          <a:p>
            <a:pPr lvl="1" algn="l">
              <a:lnSpc>
                <a:spcPct val="120000"/>
              </a:lnSpc>
              <a:spcBef>
                <a:spcPts val="1200"/>
              </a:spcBef>
              <a:buClr>
                <a:srgbClr val="800000"/>
              </a:buClr>
              <a:buFontTx/>
              <a:buAutoNum type="arabicParenBoth"/>
            </a:pPr>
            <a:r>
              <a:rPr lang="en-US" sz="2100" b="0">
                <a:solidFill>
                  <a:schemeClr val="tx1"/>
                </a:solidFill>
                <a:latin typeface="Arial" charset="0"/>
              </a:rPr>
              <a:t>Total cost and retail value of the goods available for sale. </a:t>
            </a:r>
          </a:p>
          <a:p>
            <a:pPr lvl="1" algn="l">
              <a:lnSpc>
                <a:spcPct val="120000"/>
              </a:lnSpc>
              <a:spcBef>
                <a:spcPts val="1200"/>
              </a:spcBef>
              <a:buClr>
                <a:srgbClr val="800000"/>
              </a:buClr>
              <a:buFontTx/>
              <a:buAutoNum type="arabicParenBoth"/>
            </a:pPr>
            <a:r>
              <a:rPr lang="en-US" sz="2100" b="0">
                <a:solidFill>
                  <a:schemeClr val="tx1"/>
                </a:solidFill>
                <a:latin typeface="Arial" charset="0"/>
              </a:rPr>
              <a:t>Sales for the period.</a:t>
            </a:r>
          </a:p>
        </p:txBody>
      </p:sp>
      <p:sp>
        <p:nvSpPr>
          <p:cNvPr id="41991" name="Text Box 8"/>
          <p:cNvSpPr txBox="1">
            <a:spLocks noChangeArrowheads="1"/>
          </p:cNvSpPr>
          <p:nvPr/>
        </p:nvSpPr>
        <p:spPr bwMode="auto">
          <a:xfrm>
            <a:off x="4495800" y="4156075"/>
            <a:ext cx="3352800" cy="1939925"/>
          </a:xfrm>
          <a:prstGeom prst="rect">
            <a:avLst/>
          </a:prstGeom>
          <a:solidFill>
            <a:schemeClr val="accent3"/>
          </a:solidFill>
          <a:ln w="19050" cap="sq">
            <a:solidFill>
              <a:schemeClr val="tx1"/>
            </a:solidFill>
            <a:miter lim="800000"/>
            <a:headEnd/>
            <a:tailEnd/>
          </a:ln>
          <a:effectLst>
            <a:outerShdw blurRad="50800" dist="38100" dir="2700000" algn="tl" rotWithShape="0">
              <a:prstClr val="black">
                <a:alpha val="40000"/>
              </a:prstClr>
            </a:outerShdw>
          </a:effectLst>
        </p:spPr>
        <p:txBody>
          <a:bodyPr>
            <a:spAutoFit/>
          </a:bodyPr>
          <a:lstStyle>
            <a:lvl1pPr marL="457200" indent="-3429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marL="55563" indent="0" algn="l">
              <a:spcBef>
                <a:spcPct val="25000"/>
              </a:spcBef>
              <a:buClr>
                <a:srgbClr val="800000"/>
              </a:buClr>
              <a:buSzPct val="80000"/>
              <a:buFont typeface="Wingdings" pitchFamily="2" charset="2"/>
              <a:buNone/>
              <a:defRPr/>
            </a:pPr>
            <a:r>
              <a:rPr lang="en-US" sz="2000" dirty="0" smtClean="0">
                <a:latin typeface="Arial" charset="0"/>
              </a:rPr>
              <a:t>Methods</a:t>
            </a:r>
          </a:p>
          <a:p>
            <a:pPr marL="568325" indent="-333375" algn="l">
              <a:spcBef>
                <a:spcPct val="25000"/>
              </a:spcBef>
              <a:buClr>
                <a:srgbClr val="800000"/>
              </a:buClr>
              <a:buSzPct val="80000"/>
              <a:buFont typeface="Wingdings" pitchFamily="2" charset="2"/>
              <a:buChar char="u"/>
              <a:defRPr/>
            </a:pPr>
            <a:r>
              <a:rPr lang="en-US" sz="2000" b="0" dirty="0" smtClean="0">
                <a:latin typeface="Arial" charset="0"/>
              </a:rPr>
              <a:t>Conventional Method</a:t>
            </a:r>
          </a:p>
          <a:p>
            <a:pPr marL="568325" indent="-333375" algn="l">
              <a:spcBef>
                <a:spcPct val="25000"/>
              </a:spcBef>
              <a:buClr>
                <a:srgbClr val="800000"/>
              </a:buClr>
              <a:buSzPct val="80000"/>
              <a:buFont typeface="Wingdings" pitchFamily="2" charset="2"/>
              <a:buChar char="u"/>
              <a:defRPr/>
            </a:pPr>
            <a:r>
              <a:rPr lang="en-US" sz="2000" b="0" dirty="0" smtClean="0">
                <a:latin typeface="Arial" charset="0"/>
              </a:rPr>
              <a:t>Cost Method</a:t>
            </a:r>
          </a:p>
          <a:p>
            <a:pPr marL="568325" indent="-333375" algn="l">
              <a:spcBef>
                <a:spcPct val="25000"/>
              </a:spcBef>
              <a:buClr>
                <a:srgbClr val="800000"/>
              </a:buClr>
              <a:buSzPct val="80000"/>
              <a:buFont typeface="Wingdings" pitchFamily="2" charset="2"/>
              <a:buChar char="u"/>
              <a:defRPr/>
            </a:pPr>
            <a:r>
              <a:rPr lang="en-US" sz="2000" b="0" dirty="0" smtClean="0">
                <a:latin typeface="Arial" charset="0"/>
              </a:rPr>
              <a:t>LIFO Retail</a:t>
            </a:r>
          </a:p>
          <a:p>
            <a:pPr marL="568325" indent="-333375" algn="l">
              <a:spcBef>
                <a:spcPct val="25000"/>
              </a:spcBef>
              <a:buClr>
                <a:srgbClr val="800000"/>
              </a:buClr>
              <a:buSzPct val="80000"/>
              <a:buFont typeface="Wingdings" pitchFamily="2" charset="2"/>
              <a:buChar char="u"/>
              <a:defRPr/>
            </a:pPr>
            <a:r>
              <a:rPr lang="en-US" sz="2000" b="0" dirty="0" smtClean="0">
                <a:latin typeface="Arial" charset="0"/>
              </a:rPr>
              <a:t>Dollar-value LIFO</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2520950"/>
            <a:ext cx="7937500" cy="310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685800" indent="-457200">
              <a:defRPr sz="1900" b="1">
                <a:solidFill>
                  <a:schemeClr val="folHlink"/>
                </a:solidFill>
                <a:latin typeface="Comic Sans MS" pitchFamily="66" charset="0"/>
              </a:defRPr>
            </a:lvl2pPr>
            <a:lvl3pPr marL="1257300" indent="-4572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5000"/>
              </a:lnSpc>
              <a:spcBef>
                <a:spcPct val="50000"/>
              </a:spcBef>
              <a:buClr>
                <a:srgbClr val="800000"/>
              </a:buClr>
              <a:buSzPct val="80000"/>
              <a:buFont typeface="Wingdings" pitchFamily="2" charset="2"/>
              <a:buChar char="u"/>
            </a:pPr>
            <a:r>
              <a:rPr lang="en-US" sz="2100" b="0" dirty="0">
                <a:solidFill>
                  <a:schemeClr val="tx1"/>
                </a:solidFill>
                <a:latin typeface="Arial" charset="0"/>
              </a:rPr>
              <a:t>Decline in the RC usually = decline in selling price.</a:t>
            </a:r>
          </a:p>
          <a:p>
            <a:pPr lvl="1" algn="l">
              <a:lnSpc>
                <a:spcPct val="125000"/>
              </a:lnSpc>
              <a:spcBef>
                <a:spcPct val="50000"/>
              </a:spcBef>
              <a:buClr>
                <a:srgbClr val="800000"/>
              </a:buClr>
              <a:buSzPct val="80000"/>
              <a:buFont typeface="Wingdings" pitchFamily="2" charset="2"/>
              <a:buChar char="u"/>
            </a:pPr>
            <a:r>
              <a:rPr lang="en-US" sz="2100" b="0" dirty="0">
                <a:solidFill>
                  <a:schemeClr val="tx1"/>
                </a:solidFill>
                <a:latin typeface="Arial" charset="0"/>
              </a:rPr>
              <a:t>RC allows a consistent rate of gross profit.</a:t>
            </a:r>
          </a:p>
          <a:p>
            <a:pPr lvl="1" algn="l">
              <a:lnSpc>
                <a:spcPct val="125000"/>
              </a:lnSpc>
              <a:spcBef>
                <a:spcPct val="50000"/>
              </a:spcBef>
              <a:buClr>
                <a:srgbClr val="800000"/>
              </a:buClr>
              <a:buSzPct val="80000"/>
              <a:buFont typeface="Wingdings" pitchFamily="2" charset="2"/>
              <a:buChar char="u"/>
            </a:pPr>
            <a:r>
              <a:rPr lang="en-US" sz="2100" b="0" dirty="0">
                <a:solidFill>
                  <a:schemeClr val="tx1"/>
                </a:solidFill>
                <a:latin typeface="Arial" charset="0"/>
              </a:rPr>
              <a:t>If reduction in RC fails to indicate reduction in utility, then two additional valuation limitations are used: </a:t>
            </a:r>
          </a:p>
          <a:p>
            <a:pPr lvl="2" algn="l">
              <a:lnSpc>
                <a:spcPct val="125000"/>
              </a:lnSpc>
              <a:spcBef>
                <a:spcPct val="50000"/>
              </a:spcBef>
              <a:buClr>
                <a:srgbClr val="800000"/>
              </a:buClr>
              <a:buSzPct val="80000"/>
              <a:buFont typeface="Arial" charset="0"/>
              <a:buChar char="►"/>
            </a:pPr>
            <a:r>
              <a:rPr lang="en-US" sz="2000" dirty="0">
                <a:solidFill>
                  <a:schemeClr val="tx1"/>
                </a:solidFill>
                <a:latin typeface="Arial" charset="0"/>
              </a:rPr>
              <a:t>Ceiling</a:t>
            </a:r>
            <a:r>
              <a:rPr lang="en-US" sz="2000" b="0" dirty="0">
                <a:solidFill>
                  <a:schemeClr val="tx1"/>
                </a:solidFill>
                <a:latin typeface="Arial" charset="0"/>
              </a:rPr>
              <a:t> - net realizable value and</a:t>
            </a:r>
          </a:p>
          <a:p>
            <a:pPr lvl="2" algn="l">
              <a:lnSpc>
                <a:spcPct val="125000"/>
              </a:lnSpc>
              <a:spcBef>
                <a:spcPct val="50000"/>
              </a:spcBef>
              <a:buClr>
                <a:srgbClr val="800000"/>
              </a:buClr>
              <a:buSzPct val="80000"/>
              <a:buFont typeface="Arial" charset="0"/>
              <a:buChar char="►"/>
            </a:pPr>
            <a:r>
              <a:rPr lang="en-US" sz="2000" dirty="0">
                <a:solidFill>
                  <a:schemeClr val="tx1"/>
                </a:solidFill>
                <a:latin typeface="Arial" charset="0"/>
              </a:rPr>
              <a:t>Floor</a:t>
            </a:r>
            <a:r>
              <a:rPr lang="en-US" sz="2000" b="0" dirty="0">
                <a:solidFill>
                  <a:schemeClr val="tx1"/>
                </a:solidFill>
                <a:latin typeface="Arial" charset="0"/>
              </a:rPr>
              <a:t> - net realizable value less a normal profit margin.</a:t>
            </a:r>
          </a:p>
        </p:txBody>
      </p:sp>
      <p:sp>
        <p:nvSpPr>
          <p:cNvPr id="7171" name="Text Box 3"/>
          <p:cNvSpPr txBox="1">
            <a:spLocks noChangeArrowheads="1"/>
          </p:cNvSpPr>
          <p:nvPr/>
        </p:nvSpPr>
        <p:spPr bwMode="auto">
          <a:xfrm>
            <a:off x="609600" y="1987550"/>
            <a:ext cx="800100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Why use Replacement Cost (RC) for Market?</a:t>
            </a:r>
          </a:p>
        </p:txBody>
      </p:sp>
      <p:sp>
        <p:nvSpPr>
          <p:cNvPr id="7172" name="Text Box 5"/>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7173" name="Text Box 6"/>
          <p:cNvSpPr txBox="1">
            <a:spLocks noChangeArrowheads="1"/>
          </p:cNvSpPr>
          <p:nvPr/>
        </p:nvSpPr>
        <p:spPr bwMode="auto">
          <a:xfrm>
            <a:off x="609600" y="1371600"/>
            <a:ext cx="7391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Ceiling and Floor</a:t>
            </a:r>
          </a:p>
        </p:txBody>
      </p:sp>
      <p:sp>
        <p:nvSpPr>
          <p:cNvPr id="8"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381125"/>
            <a:ext cx="8153400" cy="151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buSzPct val="80000"/>
            </a:pPr>
            <a:r>
              <a:rPr lang="en-US" sz="2100">
                <a:solidFill>
                  <a:srgbClr val="800000"/>
                </a:solidFill>
                <a:latin typeface="Arial" charset="0"/>
              </a:rPr>
              <a:t>Illustration:</a:t>
            </a:r>
            <a:r>
              <a:rPr lang="en-US" sz="2100">
                <a:solidFill>
                  <a:schemeClr val="tx1"/>
                </a:solidFill>
                <a:latin typeface="Arial" charset="0"/>
              </a:rPr>
              <a:t>  </a:t>
            </a:r>
            <a:r>
              <a:rPr lang="en-US" sz="2100" b="0">
                <a:latin typeface="Arial" charset="0"/>
              </a:rPr>
              <a:t>Fuque Inc. uses the retail inventory method to estimate ending inventory for its monthly financial statements. The following data pertain to a single department for the month of October.</a:t>
            </a:r>
          </a:p>
        </p:txBody>
      </p:sp>
      <p:sp>
        <p:nvSpPr>
          <p:cNvPr id="898052" name="Rectangle 4"/>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graphicFrame>
        <p:nvGraphicFramePr>
          <p:cNvPr id="45060" name="Object 5"/>
          <p:cNvGraphicFramePr>
            <a:graphicFrameLocks noChangeAspect="1"/>
          </p:cNvGraphicFramePr>
          <p:nvPr/>
        </p:nvGraphicFramePr>
        <p:xfrm>
          <a:off x="457200" y="3124200"/>
          <a:ext cx="5511800" cy="2870200"/>
        </p:xfrm>
        <a:graphic>
          <a:graphicData uri="http://schemas.openxmlformats.org/presentationml/2006/ole">
            <mc:AlternateContent xmlns:mc="http://schemas.openxmlformats.org/markup-compatibility/2006">
              <mc:Choice xmlns:v="urn:schemas-microsoft-com:vml" Requires="v">
                <p:oleObj spid="_x0000_s45065" name="Worksheet" r:id="rId4" imgW="3905071" imgH="2057340" progId="Excel.Sheet.8">
                  <p:embed/>
                </p:oleObj>
              </mc:Choice>
              <mc:Fallback>
                <p:oleObj name="Worksheet" r:id="rId4" imgW="3905071" imgH="205734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24200"/>
                        <a:ext cx="5511800" cy="2870200"/>
                      </a:xfrm>
                      <a:prstGeom prst="rect">
                        <a:avLst/>
                      </a:prstGeom>
                      <a:noFill/>
                      <a:ln w="28575" cap="sq">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1" name="Text Box 6"/>
          <p:cNvSpPr txBox="1">
            <a:spLocks noChangeArrowheads="1"/>
          </p:cNvSpPr>
          <p:nvPr/>
        </p:nvSpPr>
        <p:spPr bwMode="auto">
          <a:xfrm>
            <a:off x="6172200" y="3117850"/>
            <a:ext cx="2819400" cy="252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000">
                <a:solidFill>
                  <a:srgbClr val="800000"/>
                </a:solidFill>
                <a:latin typeface="Arial" charset="0"/>
              </a:rPr>
              <a:t>Instructions:</a:t>
            </a:r>
            <a:r>
              <a:rPr lang="en-US" sz="2000">
                <a:solidFill>
                  <a:srgbClr val="000000"/>
                </a:solidFill>
                <a:latin typeface="Arial" charset="0"/>
              </a:rPr>
              <a:t> </a:t>
            </a:r>
          </a:p>
          <a:p>
            <a:pPr algn="l">
              <a:lnSpc>
                <a:spcPct val="105000"/>
              </a:lnSpc>
              <a:spcBef>
                <a:spcPct val="30000"/>
              </a:spcBef>
              <a:buSzPct val="80000"/>
            </a:pPr>
            <a:r>
              <a:rPr lang="en-US" b="0">
                <a:solidFill>
                  <a:srgbClr val="000000"/>
                </a:solidFill>
                <a:latin typeface="Arial" charset="0"/>
              </a:rPr>
              <a:t>Prepare a schedule computing estimate retail inventory using the following methods: </a:t>
            </a:r>
          </a:p>
          <a:p>
            <a:pPr algn="l">
              <a:lnSpc>
                <a:spcPct val="105000"/>
              </a:lnSpc>
              <a:spcBef>
                <a:spcPct val="30000"/>
              </a:spcBef>
              <a:buSzPct val="80000"/>
            </a:pPr>
            <a:r>
              <a:rPr lang="en-US" b="0">
                <a:solidFill>
                  <a:srgbClr val="800000"/>
                </a:solidFill>
                <a:latin typeface="Arial" charset="0"/>
              </a:rPr>
              <a:t>(1)</a:t>
            </a:r>
            <a:r>
              <a:rPr lang="en-US" b="0">
                <a:solidFill>
                  <a:srgbClr val="000000"/>
                </a:solidFill>
                <a:latin typeface="Arial" charset="0"/>
              </a:rPr>
              <a:t> Conventional (LCM)</a:t>
            </a:r>
          </a:p>
          <a:p>
            <a:pPr algn="l">
              <a:lnSpc>
                <a:spcPct val="105000"/>
              </a:lnSpc>
              <a:spcBef>
                <a:spcPct val="30000"/>
              </a:spcBef>
              <a:buSzPct val="80000"/>
            </a:pPr>
            <a:r>
              <a:rPr lang="en-US" b="0">
                <a:solidFill>
                  <a:srgbClr val="800000"/>
                </a:solidFill>
                <a:latin typeface="Arial" charset="0"/>
              </a:rPr>
              <a:t>(2)</a:t>
            </a:r>
            <a:r>
              <a:rPr lang="en-US" b="0">
                <a:solidFill>
                  <a:srgbClr val="000000"/>
                </a:solidFill>
                <a:latin typeface="Arial" charset="0"/>
              </a:rPr>
              <a:t> Cost</a:t>
            </a:r>
          </a:p>
        </p:txBody>
      </p:sp>
      <p:sp>
        <p:nvSpPr>
          <p:cNvPr id="45062" name="Text Box 7"/>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Determine ending inventory by applying the retail inventory method.</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sp>
        <p:nvSpPr>
          <p:cNvPr id="46083"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Determine ending inventory by applying the retail inventory method.</a:t>
            </a:r>
          </a:p>
        </p:txBody>
      </p:sp>
      <p:graphicFrame>
        <p:nvGraphicFramePr>
          <p:cNvPr id="46084" name="Object 5"/>
          <p:cNvGraphicFramePr>
            <a:graphicFrameLocks noChangeAspect="1"/>
          </p:cNvGraphicFramePr>
          <p:nvPr/>
        </p:nvGraphicFramePr>
        <p:xfrm>
          <a:off x="762000" y="1308100"/>
          <a:ext cx="7620000" cy="4940300"/>
        </p:xfrm>
        <a:graphic>
          <a:graphicData uri="http://schemas.openxmlformats.org/presentationml/2006/ole">
            <mc:AlternateContent xmlns:mc="http://schemas.openxmlformats.org/markup-compatibility/2006">
              <mc:Choice xmlns:v="urn:schemas-microsoft-com:vml" Requires="v">
                <p:oleObj spid="_x0000_s46089" name="Worksheet" r:id="rId4" imgW="5143453" imgH="3362293" progId="Excel.Sheet.8">
                  <p:embed/>
                </p:oleObj>
              </mc:Choice>
              <mc:Fallback>
                <p:oleObj name="Worksheet" r:id="rId4" imgW="5143453" imgH="3362293"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08100"/>
                        <a:ext cx="7620000" cy="4940300"/>
                      </a:xfrm>
                      <a:prstGeom prst="rect">
                        <a:avLst/>
                      </a:prstGeom>
                      <a:noFill/>
                      <a:ln w="28575" cap="sq">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4" name="Text Box 6"/>
          <p:cNvSpPr txBox="1">
            <a:spLocks noChangeArrowheads="1"/>
          </p:cNvSpPr>
          <p:nvPr/>
        </p:nvSpPr>
        <p:spPr bwMode="auto">
          <a:xfrm>
            <a:off x="7162800" y="3886200"/>
            <a:ext cx="228600" cy="269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5000"/>
              </a:lnSpc>
              <a:defRPr/>
            </a:pPr>
            <a:r>
              <a:rPr lang="en-US" sz="1800" dirty="0">
                <a:solidFill>
                  <a:srgbClr val="800000"/>
                </a:solidFill>
                <a:effectLst>
                  <a:outerShdw blurRad="38100" dist="38100" dir="2700000" algn="tl">
                    <a:srgbClr val="C0C0C0"/>
                  </a:outerShdw>
                </a:effectLst>
                <a:latin typeface="Arial" charset="0"/>
              </a:rPr>
              <a:t>=</a:t>
            </a:r>
          </a:p>
        </p:txBody>
      </p:sp>
      <p:sp>
        <p:nvSpPr>
          <p:cNvPr id="908295" name="Text Box 7"/>
          <p:cNvSpPr txBox="1">
            <a:spLocks noChangeArrowheads="1"/>
          </p:cNvSpPr>
          <p:nvPr/>
        </p:nvSpPr>
        <p:spPr bwMode="auto">
          <a:xfrm>
            <a:off x="5562600" y="3933825"/>
            <a:ext cx="228600"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defRPr/>
            </a:pPr>
            <a:r>
              <a:rPr lang="en-US" sz="1800" dirty="0">
                <a:solidFill>
                  <a:srgbClr val="800000"/>
                </a:solidFill>
                <a:effectLst>
                  <a:outerShdw blurRad="38100" dist="38100" dir="2700000" algn="tl">
                    <a:srgbClr val="C0C0C0"/>
                  </a:outerShdw>
                </a:effectLst>
                <a:latin typeface="Arial" charset="0"/>
              </a:rPr>
              <a: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sp>
        <p:nvSpPr>
          <p:cNvPr id="47107" name="Text Box 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Determine ending inventory by applying the retail inventory method.</a:t>
            </a:r>
          </a:p>
        </p:txBody>
      </p:sp>
      <p:graphicFrame>
        <p:nvGraphicFramePr>
          <p:cNvPr id="47108" name="Object 4"/>
          <p:cNvGraphicFramePr>
            <a:graphicFrameLocks noChangeAspect="1"/>
          </p:cNvGraphicFramePr>
          <p:nvPr/>
        </p:nvGraphicFramePr>
        <p:xfrm>
          <a:off x="762000" y="1308100"/>
          <a:ext cx="7620000" cy="4940300"/>
        </p:xfrm>
        <a:graphic>
          <a:graphicData uri="http://schemas.openxmlformats.org/presentationml/2006/ole">
            <mc:AlternateContent xmlns:mc="http://schemas.openxmlformats.org/markup-compatibility/2006">
              <mc:Choice xmlns:v="urn:schemas-microsoft-com:vml" Requires="v">
                <p:oleObj spid="_x0000_s47113" name="Worksheet" r:id="rId4" imgW="5143453" imgH="3362293" progId="Excel.Sheet.8">
                  <p:embed/>
                </p:oleObj>
              </mc:Choice>
              <mc:Fallback>
                <p:oleObj name="Worksheet" r:id="rId4" imgW="5143453" imgH="3362293"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08100"/>
                        <a:ext cx="7620000" cy="4940300"/>
                      </a:xfrm>
                      <a:prstGeom prst="rect">
                        <a:avLst/>
                      </a:prstGeom>
                      <a:noFill/>
                      <a:ln w="28575" cap="sq">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0261" name="Text Box 5"/>
          <p:cNvSpPr txBox="1">
            <a:spLocks noChangeArrowheads="1"/>
          </p:cNvSpPr>
          <p:nvPr/>
        </p:nvSpPr>
        <p:spPr bwMode="auto">
          <a:xfrm>
            <a:off x="7162800" y="3886200"/>
            <a:ext cx="228600" cy="269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5000"/>
              </a:lnSpc>
              <a:defRPr/>
            </a:pPr>
            <a:r>
              <a:rPr lang="en-US" sz="1800" dirty="0">
                <a:solidFill>
                  <a:srgbClr val="800000"/>
                </a:solidFill>
                <a:effectLst>
                  <a:outerShdw blurRad="38100" dist="38100" dir="2700000" algn="tl">
                    <a:srgbClr val="C0C0C0"/>
                  </a:outerShdw>
                </a:effectLst>
                <a:latin typeface="Arial" charset="0"/>
              </a:rPr>
              <a:t>=</a:t>
            </a:r>
          </a:p>
        </p:txBody>
      </p:sp>
      <p:sp>
        <p:nvSpPr>
          <p:cNvPr id="1120262" name="Text Box 6"/>
          <p:cNvSpPr txBox="1">
            <a:spLocks noChangeArrowheads="1"/>
          </p:cNvSpPr>
          <p:nvPr/>
        </p:nvSpPr>
        <p:spPr bwMode="auto">
          <a:xfrm>
            <a:off x="5562600" y="3933825"/>
            <a:ext cx="228600"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defRPr/>
            </a:pPr>
            <a:r>
              <a:rPr lang="en-US" sz="1800" dirty="0">
                <a:solidFill>
                  <a:srgbClr val="800000"/>
                </a:solidFill>
                <a:effectLst>
                  <a:outerShdw blurRad="38100" dist="38100" dir="2700000" algn="tl">
                    <a:srgbClr val="C0C0C0"/>
                  </a:outerShdw>
                </a:effectLst>
                <a:latin typeface="Arial" charset="0"/>
              </a:rPr>
              <a:t>/</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3" name="Rectangle 5"/>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sp>
        <p:nvSpPr>
          <p:cNvPr id="48131" name="Text Box 6"/>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Determine ending inventory by applying the retail inventory method.</a:t>
            </a:r>
          </a:p>
        </p:txBody>
      </p:sp>
      <p:sp>
        <p:nvSpPr>
          <p:cNvPr id="48132" name="Text Box 8"/>
          <p:cNvSpPr txBox="1">
            <a:spLocks noChangeArrowheads="1"/>
          </p:cNvSpPr>
          <p:nvPr/>
        </p:nvSpPr>
        <p:spPr bwMode="auto">
          <a:xfrm>
            <a:off x="609600" y="1981200"/>
            <a:ext cx="6553200" cy="3859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900" b="1">
                <a:solidFill>
                  <a:schemeClr val="folHlink"/>
                </a:solidFill>
                <a:latin typeface="Comic Sans MS" pitchFamily="66" charset="0"/>
              </a:defRPr>
            </a:lvl1pPr>
            <a:lvl2pPr marL="685800" indent="-45720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lvl="1" algn="l">
              <a:lnSpc>
                <a:spcPct val="120000"/>
              </a:lnSpc>
              <a:spcBef>
                <a:spcPts val="1200"/>
              </a:spcBef>
              <a:buClr>
                <a:srgbClr val="800000"/>
              </a:buClr>
              <a:buSzPct val="80000"/>
              <a:buFont typeface="Wingdings" pitchFamily="2" charset="2"/>
              <a:buChar char="u"/>
            </a:pPr>
            <a:r>
              <a:rPr lang="en-US" sz="2200" b="0">
                <a:latin typeface="Arial" charset="0"/>
              </a:rPr>
              <a:t>Freight costs</a:t>
            </a:r>
          </a:p>
          <a:p>
            <a:pPr lvl="1" algn="l">
              <a:lnSpc>
                <a:spcPct val="120000"/>
              </a:lnSpc>
              <a:spcBef>
                <a:spcPts val="1200"/>
              </a:spcBef>
              <a:buClr>
                <a:srgbClr val="800000"/>
              </a:buClr>
              <a:buSzPct val="80000"/>
              <a:buFont typeface="Wingdings" pitchFamily="2" charset="2"/>
              <a:buChar char="u"/>
            </a:pPr>
            <a:r>
              <a:rPr lang="en-US" sz="2200" b="0">
                <a:latin typeface="Arial" charset="0"/>
              </a:rPr>
              <a:t>Purchase returns</a:t>
            </a:r>
          </a:p>
          <a:p>
            <a:pPr lvl="1" algn="l">
              <a:lnSpc>
                <a:spcPct val="120000"/>
              </a:lnSpc>
              <a:spcBef>
                <a:spcPts val="1200"/>
              </a:spcBef>
              <a:buClr>
                <a:srgbClr val="800000"/>
              </a:buClr>
              <a:buSzPct val="80000"/>
              <a:buFont typeface="Wingdings" pitchFamily="2" charset="2"/>
              <a:buChar char="u"/>
            </a:pPr>
            <a:r>
              <a:rPr lang="en-US" sz="2200" b="0">
                <a:latin typeface="Arial" charset="0"/>
              </a:rPr>
              <a:t>Purchase discounts and allowances</a:t>
            </a:r>
          </a:p>
          <a:p>
            <a:pPr lvl="1" algn="l">
              <a:lnSpc>
                <a:spcPct val="120000"/>
              </a:lnSpc>
              <a:spcBef>
                <a:spcPts val="1200"/>
              </a:spcBef>
              <a:buClr>
                <a:srgbClr val="800000"/>
              </a:buClr>
              <a:buSzPct val="80000"/>
              <a:buFont typeface="Wingdings" pitchFamily="2" charset="2"/>
              <a:buChar char="u"/>
            </a:pPr>
            <a:r>
              <a:rPr lang="en-US" sz="2200" b="0">
                <a:latin typeface="Arial" charset="0"/>
              </a:rPr>
              <a:t>Transfers-in</a:t>
            </a:r>
          </a:p>
          <a:p>
            <a:pPr lvl="1" algn="l">
              <a:lnSpc>
                <a:spcPct val="120000"/>
              </a:lnSpc>
              <a:spcBef>
                <a:spcPts val="1200"/>
              </a:spcBef>
              <a:buClr>
                <a:srgbClr val="800000"/>
              </a:buClr>
              <a:buSzPct val="80000"/>
              <a:buFont typeface="Wingdings" pitchFamily="2" charset="2"/>
              <a:buChar char="u"/>
            </a:pPr>
            <a:r>
              <a:rPr lang="en-US" sz="2200" b="0">
                <a:latin typeface="Arial" charset="0"/>
              </a:rPr>
              <a:t>Normal shortages</a:t>
            </a:r>
          </a:p>
          <a:p>
            <a:pPr lvl="1" algn="l">
              <a:lnSpc>
                <a:spcPct val="120000"/>
              </a:lnSpc>
              <a:spcBef>
                <a:spcPts val="1200"/>
              </a:spcBef>
              <a:buClr>
                <a:srgbClr val="800000"/>
              </a:buClr>
              <a:buSzPct val="80000"/>
              <a:buFont typeface="Wingdings" pitchFamily="2" charset="2"/>
              <a:buChar char="u"/>
            </a:pPr>
            <a:r>
              <a:rPr lang="en-US" sz="2200" b="0">
                <a:latin typeface="Arial" charset="0"/>
              </a:rPr>
              <a:t>Abnormal shortages</a:t>
            </a:r>
          </a:p>
          <a:p>
            <a:pPr lvl="1" algn="l">
              <a:lnSpc>
                <a:spcPct val="120000"/>
              </a:lnSpc>
              <a:spcBef>
                <a:spcPts val="1200"/>
              </a:spcBef>
              <a:buClr>
                <a:srgbClr val="800000"/>
              </a:buClr>
              <a:buSzPct val="80000"/>
              <a:buFont typeface="Wingdings" pitchFamily="2" charset="2"/>
              <a:buChar char="u"/>
            </a:pPr>
            <a:r>
              <a:rPr lang="en-US" sz="2200" b="0">
                <a:latin typeface="Arial" charset="0"/>
              </a:rPr>
              <a:t>Employee discounts</a:t>
            </a:r>
          </a:p>
        </p:txBody>
      </p:sp>
      <p:sp>
        <p:nvSpPr>
          <p:cNvPr id="48133" name="Text Box 9"/>
          <p:cNvSpPr txBox="1">
            <a:spLocks noChangeArrowheads="1"/>
          </p:cNvSpPr>
          <p:nvPr/>
        </p:nvSpPr>
        <p:spPr bwMode="auto">
          <a:xfrm>
            <a:off x="609600" y="1371600"/>
            <a:ext cx="8305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Special Items Relating to Retail Method</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Rectangle 1"/>
          <p:cNvSpPr/>
          <p:nvPr/>
        </p:nvSpPr>
        <p:spPr>
          <a:xfrm>
            <a:off x="4876800" y="4057650"/>
            <a:ext cx="3429000" cy="1200150"/>
          </a:xfrm>
          <a:prstGeom prst="rect">
            <a:avLst/>
          </a:prstGeom>
          <a:solidFill>
            <a:schemeClr val="accent3"/>
          </a:solidFill>
          <a:ln w="28575" cap="sq">
            <a:solidFill>
              <a:schemeClr val="tx1"/>
            </a:solidFill>
            <a:miter lim="800000"/>
            <a:headEnd type="none" w="sm" len="sm"/>
            <a:tailEnd type="none" w="sm" len="sm"/>
          </a:ln>
          <a:effectLst>
            <a:outerShdw blurRad="50800" dist="38100" dir="2700000" algn="tl" rotWithShape="0">
              <a:prstClr val="black">
                <a:alpha val="40000"/>
              </a:prstClr>
            </a:outerShdw>
          </a:effectLst>
        </p:spPr>
        <p:txBody>
          <a:bodyPr>
            <a:spAutoFit/>
          </a:bodyPr>
          <a:lstStyle/>
          <a:p>
            <a:pPr>
              <a:lnSpc>
                <a:spcPct val="120000"/>
              </a:lnSpc>
              <a:spcBef>
                <a:spcPts val="1200"/>
              </a:spcBef>
              <a:buSzPct val="80000"/>
              <a:defRPr/>
            </a:pPr>
            <a:r>
              <a:rPr lang="en-US" sz="2000" b="0" dirty="0">
                <a:solidFill>
                  <a:schemeClr val="tx1"/>
                </a:solidFill>
                <a:latin typeface="Arial" charset="0"/>
              </a:rPr>
              <a:t>When sales are recorded gross, companies </a:t>
            </a:r>
            <a:r>
              <a:rPr lang="en-US" sz="2000" dirty="0">
                <a:solidFill>
                  <a:schemeClr val="tx1"/>
                </a:solidFill>
                <a:latin typeface="Arial" charset="0"/>
              </a:rPr>
              <a:t>do not </a:t>
            </a:r>
            <a:r>
              <a:rPr lang="en-US" sz="2000" b="0" dirty="0">
                <a:solidFill>
                  <a:schemeClr val="tx1"/>
                </a:solidFill>
                <a:latin typeface="Arial" charset="0"/>
              </a:rPr>
              <a:t>recognize </a:t>
            </a:r>
            <a:r>
              <a:rPr lang="en-US" sz="2000" dirty="0">
                <a:solidFill>
                  <a:schemeClr val="tx1"/>
                </a:solidFill>
                <a:latin typeface="Arial" charset="0"/>
              </a:rPr>
              <a:t>sales discounts</a:t>
            </a:r>
            <a:r>
              <a:rPr lang="en-US" sz="2000" b="0" dirty="0">
                <a:solidFill>
                  <a:schemeClr val="tx1"/>
                </a:solidFill>
                <a:latin typeface="Arial" charset="0"/>
              </a:rPr>
              <a:t>.</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1441450"/>
            <a:ext cx="1600200"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Special Items</a:t>
            </a:r>
          </a:p>
        </p:txBody>
      </p:sp>
      <p:sp>
        <p:nvSpPr>
          <p:cNvPr id="1043459"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sp>
        <p:nvSpPr>
          <p:cNvPr id="49156" name="Text Box 4"/>
          <p:cNvSpPr txBox="1">
            <a:spLocks noChangeArrowheads="1"/>
          </p:cNvSpPr>
          <p:nvPr/>
        </p:nvSpPr>
        <p:spPr bwMode="auto">
          <a:xfrm>
            <a:off x="8077200" y="6445250"/>
            <a:ext cx="9906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a:t>
            </a:r>
          </a:p>
        </p:txBody>
      </p:sp>
      <p:sp>
        <p:nvSpPr>
          <p:cNvPr id="49157" name="Text Box 7"/>
          <p:cNvSpPr txBox="1">
            <a:spLocks noChangeArrowheads="1"/>
          </p:cNvSpPr>
          <p:nvPr/>
        </p:nvSpPr>
        <p:spPr bwMode="auto">
          <a:xfrm>
            <a:off x="381000" y="60198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9-23</a:t>
            </a:r>
          </a:p>
        </p:txBody>
      </p:sp>
      <p:pic>
        <p:nvPicPr>
          <p:cNvPr id="491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0"/>
            <a:ext cx="6400800" cy="527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09600" y="1981200"/>
            <a:ext cx="800100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Used for the following reasons:</a:t>
            </a:r>
          </a:p>
        </p:txBody>
      </p:sp>
      <p:sp>
        <p:nvSpPr>
          <p:cNvPr id="50179" name="Text Box 6"/>
          <p:cNvSpPr txBox="1">
            <a:spLocks noChangeArrowheads="1"/>
          </p:cNvSpPr>
          <p:nvPr/>
        </p:nvSpPr>
        <p:spPr bwMode="auto">
          <a:xfrm>
            <a:off x="609600" y="2514600"/>
            <a:ext cx="7937500" cy="249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9215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To permit the computation of net income without a physical count of inventory.</a:t>
            </a:r>
          </a:p>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Control measure in determining inventory shortages. </a:t>
            </a:r>
          </a:p>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Regulating quantities of merchandise on hand. </a:t>
            </a:r>
          </a:p>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Insurance information.</a:t>
            </a:r>
          </a:p>
        </p:txBody>
      </p:sp>
      <p:sp>
        <p:nvSpPr>
          <p:cNvPr id="910344" name="Rectangle 8"/>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Retail Inventory Method</a:t>
            </a:r>
          </a:p>
        </p:txBody>
      </p:sp>
      <p:sp>
        <p:nvSpPr>
          <p:cNvPr id="50181" name="Text Box 9"/>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6  Determine ending inventory by applying the retail inventory method.</a:t>
            </a:r>
          </a:p>
        </p:txBody>
      </p:sp>
      <p:sp>
        <p:nvSpPr>
          <p:cNvPr id="50182" name="Text Box 10"/>
          <p:cNvSpPr txBox="1">
            <a:spLocks noChangeArrowheads="1"/>
          </p:cNvSpPr>
          <p:nvPr/>
        </p:nvSpPr>
        <p:spPr bwMode="auto">
          <a:xfrm>
            <a:off x="381000" y="5273675"/>
            <a:ext cx="8382000" cy="757238"/>
          </a:xfrm>
          <a:prstGeom prst="rect">
            <a:avLst/>
          </a:prstGeom>
          <a:solidFill>
            <a:srgbClr val="FFFF99"/>
          </a:solidFill>
          <a:ln w="28575" cap="sq">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ct val="45000"/>
              </a:spcBef>
              <a:buClr>
                <a:srgbClr val="800000"/>
              </a:buClr>
            </a:pPr>
            <a:r>
              <a:rPr lang="en-US" sz="1800" b="0">
                <a:solidFill>
                  <a:schemeClr val="tx1"/>
                </a:solidFill>
                <a:latin typeface="Arial" charset="0"/>
              </a:rPr>
              <a:t>Some companies refine the retail method by computing inventory separately by departments or class of merchandise with similar gross profits.</a:t>
            </a:r>
          </a:p>
        </p:txBody>
      </p:sp>
      <p:sp>
        <p:nvSpPr>
          <p:cNvPr id="50183" name="Text Box 11"/>
          <p:cNvSpPr txBox="1">
            <a:spLocks noChangeArrowheads="1"/>
          </p:cNvSpPr>
          <p:nvPr/>
        </p:nvSpPr>
        <p:spPr bwMode="auto">
          <a:xfrm>
            <a:off x="609600" y="1371600"/>
            <a:ext cx="8305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Evaluation of Retail Inventory Method</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648200" y="4581525"/>
            <a:ext cx="4189413" cy="630238"/>
          </a:xfrm>
          <a:prstGeom prst="roundRect">
            <a:avLst/>
          </a:prstGeom>
          <a:solidFill>
            <a:srgbClr val="FFFF00"/>
          </a:solidFill>
          <a:ln w="28575" cap="sq" cmpd="sng" algn="ctr">
            <a:solidFill>
              <a:srgbClr val="800000"/>
            </a:solidFill>
            <a:prstDash val="solid"/>
            <a:round/>
            <a:headEnd type="none" w="med" len="med"/>
            <a:tailEnd type="none" w="med" len="med"/>
          </a:ln>
          <a:effectLs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3076" name="Rectangle 18"/>
          <p:cNvSpPr>
            <a:spLocks noChangeArrowheads="1"/>
          </p:cNvSpPr>
          <p:nvPr/>
        </p:nvSpPr>
        <p:spPr bwMode="auto">
          <a:xfrm>
            <a:off x="4724400" y="34290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gross profit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Determine ending inventory by applying the retail inventory method.</a:t>
            </a:r>
          </a:p>
          <a:p>
            <a:pPr marL="342900" indent="-342900" algn="l">
              <a:lnSpc>
                <a:spcPct val="115000"/>
              </a:lnSpc>
              <a:spcBef>
                <a:spcPct val="45000"/>
              </a:spcBef>
              <a:buClr>
                <a:srgbClr val="A50021"/>
              </a:buClr>
              <a:buSzPct val="100000"/>
              <a:buFont typeface="+mj-lt"/>
              <a:buAutoNum type="arabicPeriod" startAt="5"/>
              <a:defRPr/>
            </a:pPr>
            <a:r>
              <a:rPr lang="en-US" sz="1400" dirty="0">
                <a:solidFill>
                  <a:schemeClr val="bg2"/>
                </a:solidFill>
                <a:latin typeface="+mn-lt"/>
              </a:rPr>
              <a:t>Explain how to report and analyze inventory.</a:t>
            </a:r>
          </a:p>
        </p:txBody>
      </p:sp>
      <p:sp>
        <p:nvSpPr>
          <p:cNvPr id="51204" name="Rectangle 19"/>
          <p:cNvSpPr>
            <a:spLocks noChangeArrowheads="1"/>
          </p:cNvSpPr>
          <p:nvPr/>
        </p:nvSpPr>
        <p:spPr bwMode="auto">
          <a:xfrm>
            <a:off x="457200" y="3048000"/>
            <a:ext cx="5181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marL="285750" indent="-285750" algn="l">
              <a:lnSpc>
                <a:spcPct val="115000"/>
              </a:lnSpc>
              <a:spcBef>
                <a:spcPct val="45000"/>
              </a:spcBef>
              <a:buClr>
                <a:srgbClr val="A50021"/>
              </a:buClr>
              <a:buFont typeface="Wingdings" pitchFamily="2" charset="2"/>
              <a:buNone/>
            </a:pPr>
            <a:r>
              <a:rPr lang="en-US" sz="1400" i="1">
                <a:solidFill>
                  <a:schemeClr val="bg2"/>
                </a:solidFill>
                <a:latin typeface="Arial" charset="0"/>
              </a:rPr>
              <a:t>After studying this chapter, you should be able to:</a:t>
            </a:r>
          </a:p>
        </p:txBody>
      </p:sp>
      <p:pic>
        <p:nvPicPr>
          <p:cNvPr id="5120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0"/>
            <a:ext cx="68199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2" name="Rectangle 24"/>
          <p:cNvSpPr>
            <a:spLocks noChangeArrowheads="1"/>
          </p:cNvSpPr>
          <p:nvPr/>
        </p:nvSpPr>
        <p:spPr bwMode="auto">
          <a:xfrm>
            <a:off x="2438400" y="641350"/>
            <a:ext cx="6626225"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defRPr/>
            </a:pPr>
            <a:r>
              <a:rPr lang="en-US" sz="4200" dirty="0">
                <a:solidFill>
                  <a:schemeClr val="bg1"/>
                </a:solidFill>
                <a:effectLst>
                  <a:outerShdw blurRad="38100" dist="38100" dir="2700000" algn="tl">
                    <a:srgbClr val="000000">
                      <a:alpha val="43137"/>
                    </a:srgbClr>
                  </a:outerShdw>
                </a:effectLst>
                <a:latin typeface="Arial" charset="0"/>
              </a:rPr>
              <a:t>Inventories: Additional Valuation Issues</a:t>
            </a:r>
          </a:p>
        </p:txBody>
      </p:sp>
      <p:pic>
        <p:nvPicPr>
          <p:cNvPr id="51207"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1275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4" name="Text Box 26"/>
          <p:cNvSpPr txBox="1">
            <a:spLocks noChangeArrowheads="1"/>
          </p:cNvSpPr>
          <p:nvPr/>
        </p:nvSpPr>
        <p:spPr bwMode="auto">
          <a:xfrm>
            <a:off x="533400" y="304800"/>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0700" dirty="0" smtClean="0">
                <a:solidFill>
                  <a:srgbClr val="5F5F5F"/>
                </a:solidFill>
                <a:effectLst>
                  <a:outerShdw blurRad="38100" dist="38100" dir="2700000" algn="tl">
                    <a:srgbClr val="000000">
                      <a:alpha val="43137"/>
                    </a:srgbClr>
                  </a:outerShdw>
                </a:effectLst>
                <a:latin typeface="Arial" charset="0"/>
              </a:rPr>
              <a:t>9</a:t>
            </a:r>
          </a:p>
        </p:txBody>
      </p:sp>
      <p:pic>
        <p:nvPicPr>
          <p:cNvPr id="51209"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5"/>
          <p:cNvSpPr txBox="1">
            <a:spLocks noChangeArrowheads="1"/>
          </p:cNvSpPr>
          <p:nvPr/>
        </p:nvSpPr>
        <p:spPr bwMode="auto">
          <a:xfrm>
            <a:off x="381000" y="2362200"/>
            <a:ext cx="3886200" cy="533400"/>
          </a:xfrm>
          <a:prstGeom prst="rect">
            <a:avLst/>
          </a:prstGeom>
          <a:solidFill>
            <a:srgbClr val="339933"/>
          </a:solidFill>
          <a:ln>
            <a:noFill/>
          </a:ln>
          <a:effectLst>
            <a:outerShdw sx="999" sy="999"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defRPr/>
            </a:pPr>
            <a:r>
              <a:rPr lang="en-US" sz="2400" dirty="0" smtClean="0">
                <a:solidFill>
                  <a:schemeClr val="bg1"/>
                </a:solidFill>
                <a:effectLst>
                  <a:outerShdw blurRad="38100" dist="38100" dir="2700000" algn="tl">
                    <a:srgbClr val="000000">
                      <a:alpha val="43137"/>
                    </a:srgbClr>
                  </a:outerShdw>
                </a:effectLst>
                <a:latin typeface="Arial" charset="0"/>
              </a:rPr>
              <a:t>LEARNING OBJECTIVES</a:t>
            </a:r>
          </a:p>
        </p:txBody>
      </p:sp>
      <p:sp>
        <p:nvSpPr>
          <p:cNvPr id="3074" name="Rectangle 2"/>
          <p:cNvSpPr>
            <a:spLocks noGrp="1" noChangeArrowheads="1"/>
          </p:cNvSpPr>
          <p:nvPr>
            <p:ph type="body" idx="1"/>
          </p:nvPr>
        </p:nvSpPr>
        <p:spPr>
          <a:xfrm>
            <a:off x="457200" y="3429000"/>
            <a:ext cx="4114800" cy="304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a:lnSpc>
                <a:spcPct val="115000"/>
              </a:lnSpc>
              <a:spcBef>
                <a:spcPct val="45000"/>
              </a:spcBef>
              <a:buClr>
                <a:srgbClr val="A50021"/>
              </a:buClr>
              <a:buSzPct val="100000"/>
              <a:buFont typeface="+mj-lt"/>
              <a:buAutoNum type="arabicPeriod"/>
              <a:defRPr/>
            </a:pPr>
            <a:r>
              <a:rPr lang="en-US" sz="1400" kern="1200" dirty="0" smtClean="0">
                <a:effectLst/>
              </a:rPr>
              <a:t>Describe </a:t>
            </a:r>
            <a:r>
              <a:rPr lang="en-US" sz="1400" kern="1200" dirty="0">
                <a:effectLst/>
              </a:rPr>
              <a:t>and apply the lower-of-cost-or-market </a:t>
            </a:r>
            <a:r>
              <a:rPr lang="en-US" sz="1400" kern="1200" dirty="0" smtClean="0">
                <a:effectLst/>
              </a:rPr>
              <a:t>rule.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value inventories at </a:t>
            </a:r>
            <a:r>
              <a:rPr lang="en-US" sz="1400" kern="1200" dirty="0" smtClean="0">
                <a:effectLst/>
              </a:rPr>
              <a:t>net realizable value.</a:t>
            </a:r>
          </a:p>
          <a:p>
            <a:pPr>
              <a:lnSpc>
                <a:spcPct val="115000"/>
              </a:lnSpc>
              <a:spcBef>
                <a:spcPct val="45000"/>
              </a:spcBef>
              <a:buClr>
                <a:srgbClr val="A50021"/>
              </a:buClr>
              <a:buSzPct val="100000"/>
              <a:buFont typeface="+mj-lt"/>
              <a:buAutoNum type="arabicPeriod"/>
              <a:defRPr/>
            </a:pPr>
            <a:r>
              <a:rPr lang="en-US" sz="1400" kern="1200" dirty="0" smtClean="0">
                <a:effectLst/>
              </a:rPr>
              <a:t>Explain </a:t>
            </a:r>
            <a:r>
              <a:rPr lang="en-US" sz="1400" kern="1200" dirty="0">
                <a:effectLst/>
              </a:rPr>
              <a:t>when companies use the relative </a:t>
            </a:r>
            <a:r>
              <a:rPr lang="en-US" sz="1400" kern="1200" dirty="0" smtClean="0">
                <a:effectLst/>
              </a:rPr>
              <a:t>sales value </a:t>
            </a:r>
            <a:r>
              <a:rPr lang="en-US" sz="1400" kern="1200" dirty="0">
                <a:effectLst/>
              </a:rPr>
              <a:t>method to value </a:t>
            </a:r>
            <a:r>
              <a:rPr lang="en-US" sz="1400" kern="1200" dirty="0" smtClean="0">
                <a:effectLst/>
              </a:rPr>
              <a:t>inventories.</a:t>
            </a:r>
          </a:p>
          <a:p>
            <a:pPr>
              <a:lnSpc>
                <a:spcPct val="115000"/>
              </a:lnSpc>
              <a:spcBef>
                <a:spcPct val="45000"/>
              </a:spcBef>
              <a:buClr>
                <a:srgbClr val="A50021"/>
              </a:buClr>
              <a:buSzPct val="100000"/>
              <a:buFont typeface="+mj-lt"/>
              <a:buAutoNum type="arabicPeriod"/>
              <a:defRPr/>
            </a:pPr>
            <a:r>
              <a:rPr lang="en-US" sz="1400" kern="1200" dirty="0" smtClean="0">
                <a:effectLst/>
              </a:rPr>
              <a:t>Discuss </a:t>
            </a:r>
            <a:r>
              <a:rPr lang="en-US" sz="1400" kern="1200" dirty="0">
                <a:effectLst/>
              </a:rPr>
              <a:t>accounting issues related to </a:t>
            </a:r>
            <a:r>
              <a:rPr lang="en-US" sz="1400" kern="1200" dirty="0" smtClean="0">
                <a:effectLst/>
              </a:rPr>
              <a:t>purchase commitments</a:t>
            </a:r>
            <a:r>
              <a:rPr lang="en-US" sz="1400" kern="1200" dirty="0">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1981200"/>
            <a:ext cx="775811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Accounting standards require disclosure of:</a:t>
            </a:r>
          </a:p>
        </p:txBody>
      </p:sp>
      <p:sp>
        <p:nvSpPr>
          <p:cNvPr id="91238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2228"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inventory.</a:t>
            </a:r>
          </a:p>
        </p:txBody>
      </p:sp>
      <p:sp>
        <p:nvSpPr>
          <p:cNvPr id="52229" name="Text Box 5"/>
          <p:cNvSpPr txBox="1">
            <a:spLocks noChangeArrowheads="1"/>
          </p:cNvSpPr>
          <p:nvPr/>
        </p:nvSpPr>
        <p:spPr bwMode="auto">
          <a:xfrm>
            <a:off x="609600" y="1371600"/>
            <a:ext cx="7543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Presentation of Inventories</a:t>
            </a:r>
          </a:p>
        </p:txBody>
      </p:sp>
      <p:sp>
        <p:nvSpPr>
          <p:cNvPr id="52230" name="Text Box 6"/>
          <p:cNvSpPr txBox="1">
            <a:spLocks noChangeArrowheads="1"/>
          </p:cNvSpPr>
          <p:nvPr/>
        </p:nvSpPr>
        <p:spPr bwMode="auto">
          <a:xfrm>
            <a:off x="609600" y="2517775"/>
            <a:ext cx="8001000" cy="311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9215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Composition of the inventory, inventory financing arrangements, and the inventory costing methods employed. </a:t>
            </a:r>
          </a:p>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Consistent application of costing methods from one period to another.</a:t>
            </a:r>
          </a:p>
          <a:p>
            <a:pPr algn="l">
              <a:lnSpc>
                <a:spcPct val="120000"/>
              </a:lnSpc>
              <a:spcBef>
                <a:spcPts val="1200"/>
              </a:spcBef>
              <a:buClr>
                <a:srgbClr val="800000"/>
              </a:buClr>
              <a:buFont typeface="Comic Sans MS" pitchFamily="66" charset="0"/>
              <a:buAutoNum type="arabicParenR"/>
            </a:pPr>
            <a:r>
              <a:rPr lang="en-US" sz="2100" b="0">
                <a:solidFill>
                  <a:schemeClr val="tx1"/>
                </a:solidFill>
                <a:latin typeface="Arial" charset="0"/>
              </a:rPr>
              <a:t>Inventory composition either in the balance sheet or in a separate schedule in the notes.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3251"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inventory.</a:t>
            </a:r>
          </a:p>
        </p:txBody>
      </p:sp>
      <p:sp>
        <p:nvSpPr>
          <p:cNvPr id="53252" name="Text Box 5"/>
          <p:cNvSpPr txBox="1">
            <a:spLocks noChangeArrowheads="1"/>
          </p:cNvSpPr>
          <p:nvPr/>
        </p:nvSpPr>
        <p:spPr bwMode="auto">
          <a:xfrm>
            <a:off x="609600" y="1371600"/>
            <a:ext cx="7543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Presentation of Inventories</a:t>
            </a:r>
          </a:p>
        </p:txBody>
      </p:sp>
      <p:sp>
        <p:nvSpPr>
          <p:cNvPr id="53253" name="Text Box 6"/>
          <p:cNvSpPr txBox="1">
            <a:spLocks noChangeArrowheads="1"/>
          </p:cNvSpPr>
          <p:nvPr/>
        </p:nvSpPr>
        <p:spPr bwMode="auto">
          <a:xfrm>
            <a:off x="609600" y="2514600"/>
            <a:ext cx="7696200" cy="311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9215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0000"/>
              </a:lnSpc>
              <a:spcBef>
                <a:spcPts val="1200"/>
              </a:spcBef>
              <a:buClr>
                <a:srgbClr val="800000"/>
              </a:buClr>
              <a:buFont typeface="Comic Sans MS" pitchFamily="66" charset="0"/>
              <a:buAutoNum type="arabicParenR" startAt="4"/>
            </a:pPr>
            <a:r>
              <a:rPr lang="en-US" sz="2100" b="0">
                <a:solidFill>
                  <a:schemeClr val="tx1"/>
                </a:solidFill>
                <a:latin typeface="Arial" charset="0"/>
              </a:rPr>
              <a:t>Significant or unusual financing arrangements relating to inventories. </a:t>
            </a:r>
          </a:p>
          <a:p>
            <a:pPr algn="l">
              <a:lnSpc>
                <a:spcPct val="120000"/>
              </a:lnSpc>
              <a:spcBef>
                <a:spcPts val="1200"/>
              </a:spcBef>
              <a:buClr>
                <a:srgbClr val="800000"/>
              </a:buClr>
              <a:buFont typeface="Comic Sans MS" pitchFamily="66" charset="0"/>
              <a:buAutoNum type="arabicParenR" startAt="4"/>
            </a:pPr>
            <a:r>
              <a:rPr lang="en-US" sz="2100" b="0">
                <a:solidFill>
                  <a:schemeClr val="tx1"/>
                </a:solidFill>
                <a:latin typeface="Arial" charset="0"/>
              </a:rPr>
              <a:t>Inventories pledged as collateral for a loan in the current assets section rather than as an offset to the liability.</a:t>
            </a:r>
          </a:p>
          <a:p>
            <a:pPr algn="l">
              <a:lnSpc>
                <a:spcPct val="120000"/>
              </a:lnSpc>
              <a:spcBef>
                <a:spcPts val="1200"/>
              </a:spcBef>
              <a:buClr>
                <a:srgbClr val="800000"/>
              </a:buClr>
              <a:buFont typeface="Comic Sans MS" pitchFamily="66" charset="0"/>
              <a:buAutoNum type="arabicParenR" startAt="4"/>
            </a:pPr>
            <a:r>
              <a:rPr lang="en-US" sz="2100" b="0">
                <a:solidFill>
                  <a:schemeClr val="tx1"/>
                </a:solidFill>
                <a:latin typeface="Arial" charset="0"/>
              </a:rPr>
              <a:t>Basis on which it states inventory amounts (lower of-cost-or-market) and the method used in determining cost (LIFO, FIFO, average cost, etc.).</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3255" name="Text Box 2"/>
          <p:cNvSpPr txBox="1">
            <a:spLocks noChangeArrowheads="1"/>
          </p:cNvSpPr>
          <p:nvPr/>
        </p:nvSpPr>
        <p:spPr bwMode="auto">
          <a:xfrm>
            <a:off x="609600" y="1981200"/>
            <a:ext cx="7758113"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10000"/>
              </a:lnSpc>
              <a:spcBef>
                <a:spcPct val="30000"/>
              </a:spcBef>
              <a:spcAft>
                <a:spcPct val="20000"/>
              </a:spcAft>
              <a:buSzPct val="80000"/>
            </a:pPr>
            <a:r>
              <a:rPr lang="en-US" sz="2200" b="0">
                <a:solidFill>
                  <a:schemeClr val="tx1"/>
                </a:solidFill>
                <a:latin typeface="Arial" charset="0"/>
              </a:rPr>
              <a:t>Accounting standards require disclosure of:</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8458200" cy="2927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4355"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4276"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inventory.</a:t>
            </a:r>
          </a:p>
        </p:txBody>
      </p:sp>
      <p:sp>
        <p:nvSpPr>
          <p:cNvPr id="54277" name="Text Box 5"/>
          <p:cNvSpPr txBox="1">
            <a:spLocks noChangeArrowheads="1"/>
          </p:cNvSpPr>
          <p:nvPr/>
        </p:nvSpPr>
        <p:spPr bwMode="auto">
          <a:xfrm>
            <a:off x="609600" y="1371600"/>
            <a:ext cx="7543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Presentation of Inventories</a:t>
            </a:r>
          </a:p>
        </p:txBody>
      </p:sp>
      <p:sp>
        <p:nvSpPr>
          <p:cNvPr id="54278" name="Rectangle 8"/>
          <p:cNvSpPr>
            <a:spLocks noChangeArrowheads="1"/>
          </p:cNvSpPr>
          <p:nvPr/>
        </p:nvSpPr>
        <p:spPr bwMode="auto">
          <a:xfrm>
            <a:off x="6858000" y="2057400"/>
            <a:ext cx="1905000" cy="646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a:solidFill>
                  <a:srgbClr val="800000"/>
                </a:solidFill>
                <a:latin typeface="Arial" charset="0"/>
              </a:rPr>
              <a:t>Illustration 9-24</a:t>
            </a:r>
          </a:p>
          <a:p>
            <a:pPr algn="l"/>
            <a:r>
              <a:rPr lang="en-US" sz="1200" b="0">
                <a:latin typeface="Arial" charset="0"/>
              </a:rPr>
              <a:t>Disclosure of Inventory</a:t>
            </a:r>
          </a:p>
          <a:p>
            <a:pPr algn="l"/>
            <a:r>
              <a:rPr lang="en-US" sz="1200" b="0">
                <a:latin typeface="Arial" charset="0"/>
              </a:rPr>
              <a:t>Methods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8" name="Rectangle 2056"/>
          <p:cNvSpPr>
            <a:spLocks noChangeArrowheads="1"/>
          </p:cNvSpPr>
          <p:nvPr/>
        </p:nvSpPr>
        <p:spPr bwMode="auto">
          <a:xfrm>
            <a:off x="609600" y="1371600"/>
            <a:ext cx="7620000" cy="176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defRPr/>
            </a:pPr>
            <a:r>
              <a:rPr lang="en-US" sz="2200" dirty="0">
                <a:solidFill>
                  <a:schemeClr val="tx2">
                    <a:lumMod val="75000"/>
                  </a:schemeClr>
                </a:solidFill>
                <a:latin typeface="Arial" charset="0"/>
              </a:rPr>
              <a:t>Net realizable value (NRV) </a:t>
            </a:r>
            <a:r>
              <a:rPr lang="en-US" sz="2200" b="0" dirty="0">
                <a:latin typeface="Arial" charset="0"/>
              </a:rPr>
              <a:t>is the is the estimated selling price in the ordinary course of business, less reasonably predictable costs of completion and disposal (often referred to as net selling price).</a:t>
            </a:r>
          </a:p>
        </p:txBody>
      </p:sp>
      <p:sp>
        <p:nvSpPr>
          <p:cNvPr id="8195" name="Text Box 2058"/>
          <p:cNvSpPr txBox="1">
            <a:spLocks noChangeArrowheads="1"/>
          </p:cNvSpPr>
          <p:nvPr/>
        </p:nvSpPr>
        <p:spPr bwMode="auto">
          <a:xfrm>
            <a:off x="6934200" y="3211513"/>
            <a:ext cx="1447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9-2</a:t>
            </a:r>
          </a:p>
        </p:txBody>
      </p:sp>
      <p:pic>
        <p:nvPicPr>
          <p:cNvPr id="8196" name="Picture 2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05200"/>
            <a:ext cx="7620000" cy="1885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2063"/>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8"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8305800" y="6445250"/>
            <a:ext cx="7620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a:t>
            </a:r>
          </a:p>
        </p:txBody>
      </p:sp>
      <p:pic>
        <p:nvPicPr>
          <p:cNvPr id="552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924800" cy="4827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02" name="Rectangle 2"/>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5301" name="Rectangle 6"/>
          <p:cNvSpPr>
            <a:spLocks noChangeArrowheads="1"/>
          </p:cNvSpPr>
          <p:nvPr/>
        </p:nvSpPr>
        <p:spPr bwMode="auto">
          <a:xfrm>
            <a:off x="6858000" y="1311275"/>
            <a:ext cx="1676400" cy="830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a:solidFill>
                  <a:srgbClr val="800000"/>
                </a:solidFill>
                <a:latin typeface="Arial" charset="0"/>
              </a:rPr>
              <a:t>Illustration 9-25</a:t>
            </a:r>
          </a:p>
          <a:p>
            <a:pPr algn="l"/>
            <a:r>
              <a:rPr lang="en-US" sz="1200" b="0">
                <a:latin typeface="Arial" charset="0"/>
              </a:rPr>
              <a:t>Disclosure of Trade Practice in Valuing Inventories</a:t>
            </a:r>
          </a:p>
        </p:txBody>
      </p:sp>
      <p:sp>
        <p:nvSpPr>
          <p:cNvPr id="55302" name="Text Box 4"/>
          <p:cNvSpPr txBox="1">
            <a:spLocks noChangeArrowheads="1"/>
          </p:cNvSpPr>
          <p:nvPr/>
        </p:nvSpPr>
        <p:spPr bwMode="auto">
          <a:xfrm>
            <a:off x="1371600" y="1371600"/>
            <a:ext cx="5105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Presentation of Inventories</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553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14600"/>
            <a:ext cx="381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6323"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inventory.</a:t>
            </a:r>
          </a:p>
        </p:txBody>
      </p:sp>
      <p:sp>
        <p:nvSpPr>
          <p:cNvPr id="56324" name="Text Box 7"/>
          <p:cNvSpPr txBox="1">
            <a:spLocks noChangeArrowheads="1"/>
          </p:cNvSpPr>
          <p:nvPr/>
        </p:nvSpPr>
        <p:spPr bwMode="auto">
          <a:xfrm>
            <a:off x="609600" y="1981200"/>
            <a:ext cx="7758113"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30000"/>
              </a:lnSpc>
              <a:spcBef>
                <a:spcPct val="50000"/>
              </a:spcBef>
              <a:spcAft>
                <a:spcPct val="20000"/>
              </a:spcAft>
              <a:buSzPct val="80000"/>
            </a:pPr>
            <a:r>
              <a:rPr lang="en-US" sz="2200" b="0">
                <a:solidFill>
                  <a:schemeClr val="tx1"/>
                </a:solidFill>
                <a:latin typeface="Arial" charset="0"/>
              </a:rPr>
              <a:t>Common ratios used in the management and evaluation of inventory levels are </a:t>
            </a:r>
            <a:r>
              <a:rPr lang="en-US" sz="2200">
                <a:solidFill>
                  <a:schemeClr val="tx1"/>
                </a:solidFill>
                <a:latin typeface="Arial" charset="0"/>
              </a:rPr>
              <a:t>inventory turnover</a:t>
            </a:r>
            <a:r>
              <a:rPr lang="en-US" sz="2200" b="0">
                <a:solidFill>
                  <a:schemeClr val="tx1"/>
                </a:solidFill>
                <a:latin typeface="Arial" charset="0"/>
              </a:rPr>
              <a:t> and </a:t>
            </a:r>
            <a:r>
              <a:rPr lang="en-US" sz="2200">
                <a:solidFill>
                  <a:schemeClr val="tx1"/>
                </a:solidFill>
                <a:latin typeface="Arial" charset="0"/>
              </a:rPr>
              <a:t>average days to sell the inventory</a:t>
            </a:r>
            <a:r>
              <a:rPr lang="en-US" sz="2200" b="0">
                <a:solidFill>
                  <a:schemeClr val="tx1"/>
                </a:solidFill>
                <a:latin typeface="Arial" charset="0"/>
              </a:rPr>
              <a:t>.</a:t>
            </a:r>
          </a:p>
        </p:txBody>
      </p:sp>
      <p:sp>
        <p:nvSpPr>
          <p:cNvPr id="56325" name="Text Box 8"/>
          <p:cNvSpPr txBox="1">
            <a:spLocks noChangeArrowheads="1"/>
          </p:cNvSpPr>
          <p:nvPr/>
        </p:nvSpPr>
        <p:spPr bwMode="auto">
          <a:xfrm>
            <a:off x="609600" y="1371600"/>
            <a:ext cx="75438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Analysis of Inventories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09600" y="1981200"/>
            <a:ext cx="7758113"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5000"/>
              </a:lnSpc>
              <a:spcBef>
                <a:spcPct val="30000"/>
              </a:spcBef>
              <a:spcAft>
                <a:spcPct val="20000"/>
              </a:spcAft>
              <a:buSzPct val="80000"/>
            </a:pPr>
            <a:r>
              <a:rPr lang="en-US" sz="2200" b="0">
                <a:solidFill>
                  <a:schemeClr val="tx1"/>
                </a:solidFill>
                <a:latin typeface="Arial" charset="0"/>
              </a:rPr>
              <a:t>Measures the number of times on average a company sells the inventory during the period. </a:t>
            </a:r>
          </a:p>
        </p:txBody>
      </p:sp>
      <p:sp>
        <p:nvSpPr>
          <p:cNvPr id="915459"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7348"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inventory.</a:t>
            </a:r>
          </a:p>
        </p:txBody>
      </p:sp>
      <p:sp>
        <p:nvSpPr>
          <p:cNvPr id="57349" name="Text Box 5"/>
          <p:cNvSpPr txBox="1">
            <a:spLocks noChangeArrowheads="1"/>
          </p:cNvSpPr>
          <p:nvPr/>
        </p:nvSpPr>
        <p:spPr bwMode="auto">
          <a:xfrm>
            <a:off x="609600" y="1371600"/>
            <a:ext cx="7543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600">
                <a:solidFill>
                  <a:schemeClr val="tx1"/>
                </a:solidFill>
                <a:latin typeface="Arial" charset="0"/>
              </a:rPr>
              <a:t>Inventory Turnover Ratio</a:t>
            </a:r>
          </a:p>
        </p:txBody>
      </p:sp>
      <p:sp>
        <p:nvSpPr>
          <p:cNvPr id="57350" name="Text Box 8"/>
          <p:cNvSpPr txBox="1">
            <a:spLocks noChangeArrowheads="1"/>
          </p:cNvSpPr>
          <p:nvPr/>
        </p:nvSpPr>
        <p:spPr bwMode="auto">
          <a:xfrm>
            <a:off x="7315200" y="45720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9-26</a:t>
            </a:r>
          </a:p>
        </p:txBody>
      </p:sp>
      <p:sp>
        <p:nvSpPr>
          <p:cNvPr id="54279" name="Rectangle 13"/>
          <p:cNvSpPr>
            <a:spLocks noChangeArrowheads="1"/>
          </p:cNvSpPr>
          <p:nvPr/>
        </p:nvSpPr>
        <p:spPr bwMode="auto">
          <a:xfrm>
            <a:off x="609600" y="3124200"/>
            <a:ext cx="8153400" cy="1304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defRPr/>
            </a:pPr>
            <a:r>
              <a:rPr lang="en-US" sz="2100" dirty="0">
                <a:solidFill>
                  <a:srgbClr val="800000"/>
                </a:solidFill>
                <a:latin typeface="Arial" charset="0"/>
              </a:rPr>
              <a:t>Illustration:</a:t>
            </a:r>
            <a:r>
              <a:rPr lang="en-US" sz="2100" b="0" dirty="0">
                <a:latin typeface="Arial" charset="0"/>
              </a:rPr>
              <a:t>  In its 2011 annual report </a:t>
            </a:r>
            <a:r>
              <a:rPr lang="en-US" sz="2100" dirty="0">
                <a:solidFill>
                  <a:schemeClr val="accent6">
                    <a:lumMod val="50000"/>
                  </a:schemeClr>
                </a:solidFill>
                <a:latin typeface="Arial" charset="0"/>
              </a:rPr>
              <a:t>Kellogg Company </a:t>
            </a:r>
            <a:r>
              <a:rPr lang="en-US" sz="2100" b="0" dirty="0">
                <a:latin typeface="Arial" charset="0"/>
              </a:rPr>
              <a:t>reported a beginning inventory of $1,056 million, an ending inventory of $1,132 million, and cost of goods sold of $7,750 million for the year. </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5735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4876800"/>
            <a:ext cx="8139112"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8"/>
          <p:cNvSpPr txBox="1">
            <a:spLocks noChangeArrowheads="1"/>
          </p:cNvSpPr>
          <p:nvPr/>
        </p:nvSpPr>
        <p:spPr bwMode="auto">
          <a:xfrm>
            <a:off x="7315200" y="29718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9-26</a:t>
            </a:r>
          </a:p>
        </p:txBody>
      </p:sp>
      <p:pic>
        <p:nvPicPr>
          <p:cNvPr id="5837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3276600"/>
            <a:ext cx="8139112"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Text Box 2"/>
          <p:cNvSpPr txBox="1">
            <a:spLocks noChangeArrowheads="1"/>
          </p:cNvSpPr>
          <p:nvPr/>
        </p:nvSpPr>
        <p:spPr bwMode="auto">
          <a:xfrm>
            <a:off x="609600" y="1981200"/>
            <a:ext cx="7758113" cy="89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25000"/>
              </a:lnSpc>
              <a:spcBef>
                <a:spcPct val="30000"/>
              </a:spcBef>
              <a:spcAft>
                <a:spcPct val="20000"/>
              </a:spcAft>
              <a:buSzPct val="80000"/>
            </a:pPr>
            <a:r>
              <a:rPr lang="en-US" sz="2200" b="0">
                <a:solidFill>
                  <a:schemeClr val="tx1"/>
                </a:solidFill>
                <a:latin typeface="Arial" charset="0"/>
              </a:rPr>
              <a:t>Measure represents the average number of days’ sales for which a company has inventory on hand.</a:t>
            </a:r>
          </a:p>
        </p:txBody>
      </p:sp>
      <p:sp>
        <p:nvSpPr>
          <p:cNvPr id="917507" name="Rectangle 3"/>
          <p:cNvSpPr>
            <a:spLocks noGrp="1" noChangeArrowheads="1"/>
          </p:cNvSpPr>
          <p:nvPr>
            <p:ph type="title"/>
          </p:nvPr>
        </p:nvSpPr>
        <p:spPr bwMode="auto">
          <a:xfrm>
            <a:off x="609600" y="381000"/>
            <a:ext cx="8229600" cy="560388"/>
          </a:xfr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indent="0" algn="l">
              <a:defRPr/>
            </a:pPr>
            <a:r>
              <a:rPr lang="en-US" sz="3200" i="0" kern="1200" dirty="0">
                <a:solidFill>
                  <a:schemeClr val="tx2">
                    <a:lumMod val="75000"/>
                  </a:schemeClr>
                </a:solidFill>
                <a:effectLst/>
                <a:latin typeface="+mn-lt"/>
                <a:ea typeface="+mn-ea"/>
                <a:cs typeface="+mn-cs"/>
              </a:rPr>
              <a:t>Presentation and Analysis</a:t>
            </a:r>
          </a:p>
        </p:txBody>
      </p:sp>
      <p:sp>
        <p:nvSpPr>
          <p:cNvPr id="58374"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7  Explain how to report and analyze inventory.</a:t>
            </a:r>
          </a:p>
        </p:txBody>
      </p:sp>
      <p:sp>
        <p:nvSpPr>
          <p:cNvPr id="58375" name="Text Box 5"/>
          <p:cNvSpPr txBox="1">
            <a:spLocks noChangeArrowheads="1"/>
          </p:cNvSpPr>
          <p:nvPr/>
        </p:nvSpPr>
        <p:spPr bwMode="auto">
          <a:xfrm>
            <a:off x="609600" y="1371600"/>
            <a:ext cx="75438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600">
                <a:solidFill>
                  <a:schemeClr val="tx1"/>
                </a:solidFill>
                <a:latin typeface="Arial" charset="0"/>
              </a:rPr>
              <a:t>Average Days to Sell Inventory</a:t>
            </a:r>
          </a:p>
        </p:txBody>
      </p:sp>
      <p:sp>
        <p:nvSpPr>
          <p:cNvPr id="917513" name="Text Box 9"/>
          <p:cNvSpPr txBox="1">
            <a:spLocks noChangeArrowheads="1"/>
          </p:cNvSpPr>
          <p:nvPr/>
        </p:nvSpPr>
        <p:spPr bwMode="auto">
          <a:xfrm>
            <a:off x="1143000" y="5486400"/>
            <a:ext cx="6858000" cy="461963"/>
          </a:xfrm>
          <a:prstGeom prst="rect">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spcBef>
                <a:spcPct val="50000"/>
              </a:spcBef>
            </a:pPr>
            <a:r>
              <a:rPr lang="en-US" sz="2400" b="0">
                <a:solidFill>
                  <a:schemeClr val="tx1"/>
                </a:solidFill>
                <a:latin typeface="Arial" charset="0"/>
              </a:rPr>
              <a:t>365 days / 7.08 times = every 51.5 days</a:t>
            </a:r>
          </a:p>
        </p:txBody>
      </p:sp>
      <p:sp>
        <p:nvSpPr>
          <p:cNvPr id="58377" name="Text Box 13"/>
          <p:cNvSpPr txBox="1">
            <a:spLocks noChangeArrowheads="1"/>
          </p:cNvSpPr>
          <p:nvPr/>
        </p:nvSpPr>
        <p:spPr bwMode="auto">
          <a:xfrm>
            <a:off x="457200" y="4416425"/>
            <a:ext cx="3124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nSpc>
                <a:spcPct val="110000"/>
              </a:lnSpc>
              <a:spcBef>
                <a:spcPct val="30000"/>
              </a:spcBef>
              <a:spcAft>
                <a:spcPct val="20000"/>
              </a:spcAft>
              <a:buSzPct val="80000"/>
            </a:pPr>
            <a:r>
              <a:rPr lang="en-US" sz="2200" b="0">
                <a:solidFill>
                  <a:schemeClr val="tx1"/>
                </a:solidFill>
                <a:latin typeface="Arial" charset="0"/>
              </a:rPr>
              <a:t>Average Days to Sell</a:t>
            </a:r>
          </a:p>
        </p:txBody>
      </p:sp>
      <p:sp>
        <p:nvSpPr>
          <p:cNvPr id="917519" name="Line 15"/>
          <p:cNvSpPr>
            <a:spLocks noChangeShapeType="1"/>
          </p:cNvSpPr>
          <p:nvPr/>
        </p:nvSpPr>
        <p:spPr bwMode="auto">
          <a:xfrm>
            <a:off x="2286000" y="4876800"/>
            <a:ext cx="457200" cy="457200"/>
          </a:xfrm>
          <a:prstGeom prst="line">
            <a:avLst/>
          </a:prstGeom>
          <a:noFill/>
          <a:ln w="28575" cap="sq">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17520" name="Line 16"/>
          <p:cNvSpPr>
            <a:spLocks noChangeShapeType="1"/>
          </p:cNvSpPr>
          <p:nvPr/>
        </p:nvSpPr>
        <p:spPr bwMode="auto">
          <a:xfrm flipH="1">
            <a:off x="4724400" y="3962400"/>
            <a:ext cx="2743200" cy="1371600"/>
          </a:xfrm>
          <a:prstGeom prst="line">
            <a:avLst/>
          </a:prstGeom>
          <a:noFill/>
          <a:ln w="28575" cap="sq">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7513"/>
                                        </p:tgtEl>
                                        <p:attrNameLst>
                                          <p:attrName>style.visibility</p:attrName>
                                        </p:attrNameLst>
                                      </p:cBhvr>
                                      <p:to>
                                        <p:strVal val="visible"/>
                                      </p:to>
                                    </p:set>
                                    <p:animEffect transition="in" filter="wipe(left)">
                                      <p:cBhvr>
                                        <p:cTn id="7" dur="500"/>
                                        <p:tgtEl>
                                          <p:spTgt spid="917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AutoShape 2"/>
          <p:cNvSpPr>
            <a:spLocks noChangeArrowheads="1"/>
          </p:cNvSpPr>
          <p:nvPr/>
        </p:nvSpPr>
        <p:spPr bwMode="auto">
          <a:xfrm>
            <a:off x="6858000" y="3962400"/>
            <a:ext cx="1066800" cy="838200"/>
          </a:xfrm>
          <a:prstGeom prst="down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&lt;</a:t>
            </a:r>
          </a:p>
        </p:txBody>
      </p:sp>
      <p:sp>
        <p:nvSpPr>
          <p:cNvPr id="1057795" name="Line 3"/>
          <p:cNvSpPr>
            <a:spLocks noChangeShapeType="1"/>
          </p:cNvSpPr>
          <p:nvPr/>
        </p:nvSpPr>
        <p:spPr bwMode="auto">
          <a:xfrm>
            <a:off x="1371600" y="421640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57796" name="Line 4"/>
          <p:cNvSpPr>
            <a:spLocks noChangeShapeType="1"/>
          </p:cNvSpPr>
          <p:nvPr/>
        </p:nvSpPr>
        <p:spPr bwMode="auto">
          <a:xfrm>
            <a:off x="4038600" y="421640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57797" name="Line 5"/>
          <p:cNvSpPr>
            <a:spLocks noChangeShapeType="1"/>
          </p:cNvSpPr>
          <p:nvPr/>
        </p:nvSpPr>
        <p:spPr bwMode="auto">
          <a:xfrm>
            <a:off x="2743200" y="4648200"/>
            <a:ext cx="0" cy="4318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222" name="Rectangle 6"/>
          <p:cNvSpPr>
            <a:spLocks noChangeArrowheads="1"/>
          </p:cNvSpPr>
          <p:nvPr/>
        </p:nvSpPr>
        <p:spPr bwMode="auto">
          <a:xfrm>
            <a:off x="463550" y="3371850"/>
            <a:ext cx="1822450" cy="831850"/>
          </a:xfrm>
          <a:prstGeom prst="rect">
            <a:avLst/>
          </a:prstGeom>
          <a:solidFill>
            <a:srgbClr val="99CC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600">
                <a:solidFill>
                  <a:srgbClr val="000000"/>
                </a:solidFill>
                <a:latin typeface="Arial" charset="0"/>
              </a:rPr>
              <a:t>Cost</a:t>
            </a:r>
          </a:p>
        </p:txBody>
      </p:sp>
      <p:sp>
        <p:nvSpPr>
          <p:cNvPr id="9223" name="Rectangle 7"/>
          <p:cNvSpPr>
            <a:spLocks noChangeArrowheads="1"/>
          </p:cNvSpPr>
          <p:nvPr/>
        </p:nvSpPr>
        <p:spPr bwMode="auto">
          <a:xfrm>
            <a:off x="3124200" y="3371850"/>
            <a:ext cx="1822450" cy="831850"/>
          </a:xfrm>
          <a:prstGeom prst="rect">
            <a:avLst/>
          </a:prstGeom>
          <a:solidFill>
            <a:srgbClr val="FFFF99"/>
          </a:solidFill>
          <a:ln w="28575">
            <a:solidFill>
              <a:srgbClr val="800000"/>
            </a:solidFill>
            <a:miter lim="800000"/>
            <a:headEnd/>
            <a:tailEnd/>
          </a:ln>
          <a:effectLst>
            <a:outerShdw dist="71842" dir="2700000" algn="ctr" rotWithShape="0">
              <a:schemeClr val="bg2"/>
            </a:outerShdw>
          </a:effectLst>
        </p:spPr>
        <p:txBody>
          <a:bodyPr wrap="none" lIns="90488" tIns="44450" rIns="90488" bIns="44450" anchor="ctr"/>
          <a:lstStyle/>
          <a:p>
            <a:r>
              <a:rPr lang="en-US" sz="2600">
                <a:solidFill>
                  <a:srgbClr val="000000"/>
                </a:solidFill>
                <a:latin typeface="Arial" charset="0"/>
              </a:rPr>
              <a:t>Market</a:t>
            </a:r>
          </a:p>
        </p:txBody>
      </p:sp>
      <p:sp>
        <p:nvSpPr>
          <p:cNvPr id="9224" name="Rectangle 8"/>
          <p:cNvSpPr>
            <a:spLocks noChangeArrowheads="1"/>
          </p:cNvSpPr>
          <p:nvPr/>
        </p:nvSpPr>
        <p:spPr bwMode="auto">
          <a:xfrm>
            <a:off x="6102350" y="1600200"/>
            <a:ext cx="2730500" cy="6858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200">
                <a:solidFill>
                  <a:srgbClr val="800000"/>
                </a:solidFill>
                <a:latin typeface="Arial" charset="0"/>
              </a:rPr>
              <a:t>Ceiling</a:t>
            </a:r>
            <a:r>
              <a:rPr lang="en-US" sz="2200">
                <a:solidFill>
                  <a:srgbClr val="000000"/>
                </a:solidFill>
                <a:latin typeface="Arial" charset="0"/>
              </a:rPr>
              <a:t> = NRV</a:t>
            </a:r>
          </a:p>
        </p:txBody>
      </p:sp>
      <p:sp>
        <p:nvSpPr>
          <p:cNvPr id="9225" name="Rectangle 9"/>
          <p:cNvSpPr>
            <a:spLocks noChangeArrowheads="1"/>
          </p:cNvSpPr>
          <p:nvPr/>
        </p:nvSpPr>
        <p:spPr bwMode="auto">
          <a:xfrm>
            <a:off x="6102350" y="3124200"/>
            <a:ext cx="2730500" cy="82550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200">
                <a:solidFill>
                  <a:srgbClr val="000000"/>
                </a:solidFill>
                <a:latin typeface="Arial" charset="0"/>
              </a:rPr>
              <a:t>Replacement</a:t>
            </a:r>
          </a:p>
          <a:p>
            <a:r>
              <a:rPr lang="en-US" sz="2200">
                <a:solidFill>
                  <a:srgbClr val="000000"/>
                </a:solidFill>
                <a:latin typeface="Arial" charset="0"/>
              </a:rPr>
              <a:t>Cost</a:t>
            </a:r>
          </a:p>
        </p:txBody>
      </p:sp>
      <p:sp>
        <p:nvSpPr>
          <p:cNvPr id="9226" name="Rectangle 10"/>
          <p:cNvSpPr>
            <a:spLocks noChangeArrowheads="1"/>
          </p:cNvSpPr>
          <p:nvPr/>
        </p:nvSpPr>
        <p:spPr bwMode="auto">
          <a:xfrm>
            <a:off x="6102350" y="4800600"/>
            <a:ext cx="2730500" cy="1212850"/>
          </a:xfrm>
          <a:prstGeom prst="rect">
            <a:avLst/>
          </a:prstGeom>
          <a:solidFill>
            <a:srgbClr val="FFFF99"/>
          </a:solidFill>
          <a:ln w="28575">
            <a:solidFill>
              <a:srgbClr val="800000"/>
            </a:solidFill>
            <a:miter lim="800000"/>
            <a:headEnd/>
            <a:tailEnd/>
          </a:ln>
          <a:effectLst>
            <a:outerShdw dist="35921" dir="2700000" algn="ctr" rotWithShape="0">
              <a:schemeClr val="bg2"/>
            </a:outerShdw>
          </a:effectLst>
        </p:spPr>
        <p:txBody>
          <a:bodyPr wrap="none" lIns="90488" tIns="44450" rIns="90488" bIns="44450" anchor="ctr"/>
          <a:lstStyle/>
          <a:p>
            <a:r>
              <a:rPr lang="en-US" sz="2200">
                <a:solidFill>
                  <a:srgbClr val="800000"/>
                </a:solidFill>
                <a:latin typeface="Arial" charset="0"/>
              </a:rPr>
              <a:t>Floor</a:t>
            </a:r>
            <a:r>
              <a:rPr lang="en-US" sz="2200">
                <a:solidFill>
                  <a:srgbClr val="000000"/>
                </a:solidFill>
                <a:latin typeface="Arial" charset="0"/>
              </a:rPr>
              <a:t> =</a:t>
            </a:r>
          </a:p>
          <a:p>
            <a:r>
              <a:rPr lang="en-US" sz="2200">
                <a:solidFill>
                  <a:srgbClr val="000000"/>
                </a:solidFill>
                <a:latin typeface="Arial" charset="0"/>
              </a:rPr>
              <a:t>NRV less Normal</a:t>
            </a:r>
          </a:p>
          <a:p>
            <a:r>
              <a:rPr lang="en-US" sz="2200">
                <a:solidFill>
                  <a:srgbClr val="000000"/>
                </a:solidFill>
                <a:latin typeface="Arial" charset="0"/>
              </a:rPr>
              <a:t>Profit Margin</a:t>
            </a:r>
          </a:p>
        </p:txBody>
      </p:sp>
      <p:sp>
        <p:nvSpPr>
          <p:cNvPr id="1057803" name="Freeform 11"/>
          <p:cNvSpPr>
            <a:spLocks/>
          </p:cNvSpPr>
          <p:nvPr/>
        </p:nvSpPr>
        <p:spPr bwMode="auto">
          <a:xfrm>
            <a:off x="1355725" y="4648200"/>
            <a:ext cx="2698750" cy="1588"/>
          </a:xfrm>
          <a:custGeom>
            <a:avLst/>
            <a:gdLst>
              <a:gd name="T0" fmla="*/ 0 w 1700"/>
              <a:gd name="T1" fmla="*/ 0 h 1"/>
              <a:gd name="T2" fmla="*/ 1700 w 1700"/>
              <a:gd name="T3" fmla="*/ 0 h 1"/>
            </a:gdLst>
            <a:ahLst/>
            <a:cxnLst>
              <a:cxn ang="0">
                <a:pos x="T0" y="T1"/>
              </a:cxn>
              <a:cxn ang="0">
                <a:pos x="T2" y="T3"/>
              </a:cxn>
            </a:cxnLst>
            <a:rect l="0" t="0" r="r" b="b"/>
            <a:pathLst>
              <a:path w="1700" h="1">
                <a:moveTo>
                  <a:pt x="0" y="0"/>
                </a:moveTo>
                <a:lnTo>
                  <a:pt x="1700" y="0"/>
                </a:lnTo>
              </a:path>
            </a:pathLst>
          </a:custGeom>
          <a:noFill/>
          <a:ln w="38100" cmpd="sng">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228" name="Rectangle 12"/>
          <p:cNvSpPr>
            <a:spLocks noChangeArrowheads="1"/>
          </p:cNvSpPr>
          <p:nvPr/>
        </p:nvSpPr>
        <p:spPr bwMode="auto">
          <a:xfrm>
            <a:off x="1835150" y="5035550"/>
            <a:ext cx="1822450" cy="1136650"/>
          </a:xfrm>
          <a:prstGeom prst="rect">
            <a:avLst/>
          </a:prstGeom>
          <a:solidFill>
            <a:srgbClr val="FFFFFF"/>
          </a:solidFill>
          <a:ln w="28575">
            <a:solidFill>
              <a:schemeClr val="tx1"/>
            </a:solidFill>
            <a:miter lim="800000"/>
            <a:headEnd/>
            <a:tailEnd/>
          </a:ln>
          <a:effectLst>
            <a:outerShdw dist="71842" dir="2700000" algn="ctr" rotWithShape="0">
              <a:schemeClr val="bg2"/>
            </a:outerShdw>
          </a:effectLst>
        </p:spPr>
        <p:txBody>
          <a:bodyPr wrap="none" lIns="90488" tIns="44450" rIns="90488" bIns="44450" anchor="ctr"/>
          <a:lstStyle/>
          <a:p>
            <a:r>
              <a:rPr lang="en-US" sz="2600" u="sng">
                <a:solidFill>
                  <a:srgbClr val="000000"/>
                </a:solidFill>
                <a:latin typeface="Arial" charset="0"/>
              </a:rPr>
              <a:t>GAAP</a:t>
            </a:r>
          </a:p>
          <a:p>
            <a:r>
              <a:rPr lang="en-US" sz="2600">
                <a:solidFill>
                  <a:srgbClr val="000000"/>
                </a:solidFill>
                <a:latin typeface="Arial" charset="0"/>
              </a:rPr>
              <a:t>LCM</a:t>
            </a:r>
          </a:p>
        </p:txBody>
      </p:sp>
      <p:sp>
        <p:nvSpPr>
          <p:cNvPr id="9229" name="Rectangle 13"/>
          <p:cNvSpPr>
            <a:spLocks noChangeArrowheads="1"/>
          </p:cNvSpPr>
          <p:nvPr/>
        </p:nvSpPr>
        <p:spPr bwMode="auto">
          <a:xfrm>
            <a:off x="609600" y="1371600"/>
            <a:ext cx="4572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25000"/>
              </a:lnSpc>
              <a:spcBef>
                <a:spcPct val="50000"/>
              </a:spcBef>
            </a:pPr>
            <a:r>
              <a:rPr lang="en-US" sz="2300" b="0">
                <a:solidFill>
                  <a:schemeClr val="tx1"/>
                </a:solidFill>
                <a:latin typeface="Arial" charset="0"/>
              </a:rPr>
              <a:t>What is the rationale for the</a:t>
            </a:r>
            <a:r>
              <a:rPr lang="en-US" sz="2300">
                <a:solidFill>
                  <a:schemeClr val="tx1"/>
                </a:solidFill>
                <a:latin typeface="Arial" charset="0"/>
              </a:rPr>
              <a:t> Ceiling </a:t>
            </a:r>
            <a:r>
              <a:rPr lang="en-US" sz="2300" b="0">
                <a:solidFill>
                  <a:schemeClr val="tx1"/>
                </a:solidFill>
                <a:latin typeface="Arial" charset="0"/>
              </a:rPr>
              <a:t>and</a:t>
            </a:r>
            <a:r>
              <a:rPr lang="en-US" sz="2300">
                <a:solidFill>
                  <a:schemeClr val="tx1"/>
                </a:solidFill>
                <a:latin typeface="Arial" charset="0"/>
              </a:rPr>
              <a:t> Floor </a:t>
            </a:r>
            <a:r>
              <a:rPr lang="en-US" sz="2300" b="0">
                <a:solidFill>
                  <a:schemeClr val="tx1"/>
                </a:solidFill>
                <a:latin typeface="Arial" charset="0"/>
              </a:rPr>
              <a:t>limitations?</a:t>
            </a:r>
          </a:p>
        </p:txBody>
      </p:sp>
      <p:sp>
        <p:nvSpPr>
          <p:cNvPr id="1057807" name="AutoShape 15"/>
          <p:cNvSpPr>
            <a:spLocks/>
          </p:cNvSpPr>
          <p:nvPr/>
        </p:nvSpPr>
        <p:spPr bwMode="auto">
          <a:xfrm>
            <a:off x="5334000" y="1524000"/>
            <a:ext cx="533400" cy="4495800"/>
          </a:xfrm>
          <a:prstGeom prst="leftBrace">
            <a:avLst>
              <a:gd name="adj1" fmla="val 70238"/>
              <a:gd name="adj2" fmla="val 50000"/>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231" name="Text Box 16"/>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1057809" name="AutoShape 17"/>
          <p:cNvSpPr>
            <a:spLocks noChangeArrowheads="1"/>
          </p:cNvSpPr>
          <p:nvPr/>
        </p:nvSpPr>
        <p:spPr bwMode="auto">
          <a:xfrm>
            <a:off x="6858000" y="2286000"/>
            <a:ext cx="1066800" cy="838200"/>
          </a:xfrm>
          <a:prstGeom prst="upArrow">
            <a:avLst>
              <a:gd name="adj1" fmla="val 50000"/>
              <a:gd name="adj2" fmla="val 25000"/>
            </a:avLst>
          </a:prstGeom>
          <a:solidFill>
            <a:schemeClr val="bg1"/>
          </a:solidFill>
          <a:ln w="28575" cap="sq">
            <a:solidFill>
              <a:srgbClr val="8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sz="1600" dirty="0">
                <a:effectLst>
                  <a:outerShdw blurRad="38100" dist="38100" dir="2700000" algn="tl">
                    <a:srgbClr val="C0C0C0"/>
                  </a:outerShdw>
                </a:effectLst>
                <a:latin typeface="Arial" charset="0"/>
              </a:rPr>
              <a:t>Not</a:t>
            </a:r>
          </a:p>
          <a:p>
            <a:pPr>
              <a:defRPr/>
            </a:pPr>
            <a:r>
              <a:rPr lang="en-US" sz="1600" dirty="0">
                <a:effectLst>
                  <a:outerShdw blurRad="38100" dist="38100" dir="2700000" algn="tl">
                    <a:srgbClr val="C0C0C0"/>
                  </a:outerShdw>
                </a:effectLst>
                <a:latin typeface="Arial" charset="0"/>
              </a:rPr>
              <a:t>&gt;</a:t>
            </a:r>
          </a:p>
        </p:txBody>
      </p:sp>
      <p:sp>
        <p:nvSpPr>
          <p:cNvPr id="9233" name="Text Box 18"/>
          <p:cNvSpPr txBox="1">
            <a:spLocks noChangeArrowheads="1"/>
          </p:cNvSpPr>
          <p:nvPr/>
        </p:nvSpPr>
        <p:spPr bwMode="auto">
          <a:xfrm>
            <a:off x="7467600" y="1249363"/>
            <a:ext cx="14478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9-3</a:t>
            </a:r>
          </a:p>
        </p:txBody>
      </p:sp>
      <p:sp>
        <p:nvSpPr>
          <p:cNvPr id="20"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2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Text Box 2"/>
          <p:cNvSpPr txBox="1">
            <a:spLocks noChangeArrowheads="1"/>
          </p:cNvSpPr>
          <p:nvPr/>
        </p:nvSpPr>
        <p:spPr bwMode="auto">
          <a:xfrm>
            <a:off x="609600" y="2011363"/>
            <a:ext cx="8001000"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692150" indent="-457200">
              <a:lnSpc>
                <a:spcPct val="120000"/>
              </a:lnSpc>
              <a:spcBef>
                <a:spcPts val="1200"/>
              </a:spcBef>
              <a:spcAft>
                <a:spcPts val="0"/>
              </a:spcAft>
              <a:buClr>
                <a:schemeClr val="accent6">
                  <a:lumMod val="50000"/>
                </a:schemeClr>
              </a:buClr>
              <a:buSzPct val="80000"/>
              <a:buFont typeface="Wingdings" pitchFamily="2" charset="2"/>
              <a:buChar char="u"/>
              <a:defRPr/>
            </a:pPr>
            <a:r>
              <a:rPr lang="en-US" sz="2200" dirty="0" smtClean="0">
                <a:solidFill>
                  <a:srgbClr val="800000"/>
                </a:solidFill>
                <a:latin typeface="Arial" charset="0"/>
              </a:rPr>
              <a:t>Ceiling</a:t>
            </a:r>
            <a:r>
              <a:rPr lang="en-US" sz="2100" b="0" dirty="0" smtClean="0">
                <a:latin typeface="Arial" charset="0"/>
              </a:rPr>
              <a:t> – prevents overstatement of the value of obsolete, damaged, or shopworn inventories.</a:t>
            </a:r>
          </a:p>
          <a:p>
            <a:pPr marL="692150" indent="-457200">
              <a:lnSpc>
                <a:spcPct val="120000"/>
              </a:lnSpc>
              <a:spcBef>
                <a:spcPts val="1200"/>
              </a:spcBef>
              <a:spcAft>
                <a:spcPts val="0"/>
              </a:spcAft>
              <a:buClr>
                <a:schemeClr val="accent6">
                  <a:lumMod val="50000"/>
                </a:schemeClr>
              </a:buClr>
              <a:buSzPct val="80000"/>
              <a:buFont typeface="Wingdings" pitchFamily="2" charset="2"/>
              <a:buChar char="u"/>
              <a:defRPr/>
            </a:pPr>
            <a:r>
              <a:rPr lang="en-US" sz="2200" dirty="0" smtClean="0">
                <a:solidFill>
                  <a:srgbClr val="800000"/>
                </a:solidFill>
                <a:latin typeface="Arial" charset="0"/>
              </a:rPr>
              <a:t>Floor</a:t>
            </a:r>
            <a:r>
              <a:rPr lang="en-US" sz="2100" b="0" dirty="0" smtClean="0">
                <a:latin typeface="Arial" charset="0"/>
              </a:rPr>
              <a:t> – deters understatement of inventory and overstatement of the loss in the current period.</a:t>
            </a:r>
          </a:p>
        </p:txBody>
      </p:sp>
      <p:sp>
        <p:nvSpPr>
          <p:cNvPr id="10243"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7"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246" name="Rectangle 13"/>
          <p:cNvSpPr>
            <a:spLocks noChangeArrowheads="1"/>
          </p:cNvSpPr>
          <p:nvPr/>
        </p:nvSpPr>
        <p:spPr bwMode="auto">
          <a:xfrm>
            <a:off x="609600" y="1371600"/>
            <a:ext cx="8001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25000"/>
              </a:lnSpc>
              <a:spcBef>
                <a:spcPct val="50000"/>
              </a:spcBef>
            </a:pPr>
            <a:r>
              <a:rPr lang="en-US" sz="2300">
                <a:solidFill>
                  <a:schemeClr val="tx1"/>
                </a:solidFill>
                <a:latin typeface="Arial" charset="0"/>
              </a:rPr>
              <a:t>What is the rationale </a:t>
            </a:r>
            <a:r>
              <a:rPr lang="en-US" sz="2300" b="0">
                <a:solidFill>
                  <a:schemeClr val="tx1"/>
                </a:solidFill>
                <a:latin typeface="Arial" charset="0"/>
              </a:rPr>
              <a:t>for the</a:t>
            </a:r>
            <a:r>
              <a:rPr lang="en-US" sz="2300">
                <a:solidFill>
                  <a:schemeClr val="tx1"/>
                </a:solidFill>
                <a:latin typeface="Arial" charset="0"/>
              </a:rPr>
              <a:t> Ceiling </a:t>
            </a:r>
            <a:r>
              <a:rPr lang="en-US" sz="2300" b="0">
                <a:solidFill>
                  <a:schemeClr val="tx1"/>
                </a:solidFill>
                <a:latin typeface="Arial" charset="0"/>
              </a:rPr>
              <a:t>and</a:t>
            </a:r>
            <a:r>
              <a:rPr lang="en-US" sz="2300">
                <a:solidFill>
                  <a:schemeClr val="tx1"/>
                </a:solidFill>
                <a:latin typeface="Arial" charset="0"/>
              </a:rPr>
              <a:t> Floor </a:t>
            </a:r>
            <a:r>
              <a:rPr lang="en-US" sz="2300" b="0">
                <a:solidFill>
                  <a:schemeClr val="tx1"/>
                </a:solidFill>
                <a:latin typeface="Arial" charset="0"/>
              </a:rPr>
              <a:t>limitations?</a:t>
            </a: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06888"/>
            <a:ext cx="3181350" cy="1331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41550"/>
            <a:ext cx="8458200" cy="309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11268" name="Text Box 5"/>
          <p:cNvSpPr txBox="1">
            <a:spLocks noChangeArrowheads="1"/>
          </p:cNvSpPr>
          <p:nvPr/>
        </p:nvSpPr>
        <p:spPr bwMode="auto">
          <a:xfrm>
            <a:off x="609600" y="1371600"/>
            <a:ext cx="73914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How Lower-of-Cost-or-Market Works</a:t>
            </a:r>
            <a:endParaRPr lang="en-US" sz="2400" b="0">
              <a:solidFill>
                <a:schemeClr val="tx1"/>
              </a:solidFill>
              <a:latin typeface="Arial" charset="0"/>
            </a:endParaRPr>
          </a:p>
        </p:txBody>
      </p:sp>
      <p:sp>
        <p:nvSpPr>
          <p:cNvPr id="11269" name="Text Box 6"/>
          <p:cNvSpPr txBox="1">
            <a:spLocks noChangeArrowheads="1"/>
          </p:cNvSpPr>
          <p:nvPr/>
        </p:nvSpPr>
        <p:spPr bwMode="auto">
          <a:xfrm>
            <a:off x="7391400" y="19050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9-5</a:t>
            </a:r>
          </a:p>
        </p:txBody>
      </p:sp>
      <p:sp>
        <p:nvSpPr>
          <p:cNvPr id="1060871" name="Rectangle 7"/>
          <p:cNvSpPr>
            <a:spLocks noChangeArrowheads="1"/>
          </p:cNvSpPr>
          <p:nvPr/>
        </p:nvSpPr>
        <p:spPr bwMode="auto">
          <a:xfrm>
            <a:off x="6629400" y="35052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2" name="Rectangle 8"/>
          <p:cNvSpPr>
            <a:spLocks noChangeArrowheads="1"/>
          </p:cNvSpPr>
          <p:nvPr/>
        </p:nvSpPr>
        <p:spPr bwMode="auto">
          <a:xfrm>
            <a:off x="6629400" y="37338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3" name="Rectangle 9"/>
          <p:cNvSpPr>
            <a:spLocks noChangeArrowheads="1"/>
          </p:cNvSpPr>
          <p:nvPr/>
        </p:nvSpPr>
        <p:spPr bwMode="auto">
          <a:xfrm>
            <a:off x="6629400" y="39624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4" name="Rectangle 10"/>
          <p:cNvSpPr>
            <a:spLocks noChangeArrowheads="1"/>
          </p:cNvSpPr>
          <p:nvPr/>
        </p:nvSpPr>
        <p:spPr bwMode="auto">
          <a:xfrm>
            <a:off x="6629400" y="4191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5" name="Rectangle 11"/>
          <p:cNvSpPr>
            <a:spLocks noChangeArrowheads="1"/>
          </p:cNvSpPr>
          <p:nvPr/>
        </p:nvSpPr>
        <p:spPr bwMode="auto">
          <a:xfrm>
            <a:off x="6629400" y="4572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6" name="Rectangle 12"/>
          <p:cNvSpPr>
            <a:spLocks noChangeArrowheads="1"/>
          </p:cNvSpPr>
          <p:nvPr/>
        </p:nvSpPr>
        <p:spPr bwMode="auto">
          <a:xfrm>
            <a:off x="7696200" y="35052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7" name="Rectangle 13"/>
          <p:cNvSpPr>
            <a:spLocks noChangeArrowheads="1"/>
          </p:cNvSpPr>
          <p:nvPr/>
        </p:nvSpPr>
        <p:spPr bwMode="auto">
          <a:xfrm>
            <a:off x="7696200" y="37338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8" name="Rectangle 14"/>
          <p:cNvSpPr>
            <a:spLocks noChangeArrowheads="1"/>
          </p:cNvSpPr>
          <p:nvPr/>
        </p:nvSpPr>
        <p:spPr bwMode="auto">
          <a:xfrm>
            <a:off x="7696200" y="39624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79" name="Rectangle 15"/>
          <p:cNvSpPr>
            <a:spLocks noChangeArrowheads="1"/>
          </p:cNvSpPr>
          <p:nvPr/>
        </p:nvSpPr>
        <p:spPr bwMode="auto">
          <a:xfrm>
            <a:off x="7696200" y="4191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80" name="Rectangle 16"/>
          <p:cNvSpPr>
            <a:spLocks noChangeArrowheads="1"/>
          </p:cNvSpPr>
          <p:nvPr/>
        </p:nvSpPr>
        <p:spPr bwMode="auto">
          <a:xfrm>
            <a:off x="7696200" y="4572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0881" name="Rectangle 17"/>
          <p:cNvSpPr>
            <a:spLocks noChangeArrowheads="1"/>
          </p:cNvSpPr>
          <p:nvPr/>
        </p:nvSpPr>
        <p:spPr bwMode="auto">
          <a:xfrm>
            <a:off x="7696200" y="48768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283" name="Rectangle 20"/>
          <p:cNvSpPr>
            <a:spLocks noChangeArrowheads="1"/>
          </p:cNvSpPr>
          <p:nvPr/>
        </p:nvSpPr>
        <p:spPr bwMode="auto">
          <a:xfrm>
            <a:off x="990600" y="6096000"/>
            <a:ext cx="1739900" cy="646113"/>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a:solidFill>
                  <a:schemeClr val="bg2"/>
                </a:solidFill>
                <a:latin typeface="Arial" charset="0"/>
              </a:rPr>
              <a:t>Advance slide in presentation mode to reveal answers.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60871"/>
                                        </p:tgtEl>
                                      </p:cBhvr>
                                    </p:animEffect>
                                    <p:set>
                                      <p:cBhvr>
                                        <p:cTn id="7" dur="1" fill="hold">
                                          <p:stCondLst>
                                            <p:cond delay="499"/>
                                          </p:stCondLst>
                                        </p:cTn>
                                        <p:tgtEl>
                                          <p:spTgt spid="10608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60876"/>
                                        </p:tgtEl>
                                      </p:cBhvr>
                                    </p:animEffect>
                                    <p:set>
                                      <p:cBhvr>
                                        <p:cTn id="12" dur="1" fill="hold">
                                          <p:stCondLst>
                                            <p:cond delay="499"/>
                                          </p:stCondLst>
                                        </p:cTn>
                                        <p:tgtEl>
                                          <p:spTgt spid="10608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60872"/>
                                        </p:tgtEl>
                                      </p:cBhvr>
                                    </p:animEffect>
                                    <p:set>
                                      <p:cBhvr>
                                        <p:cTn id="17" dur="1" fill="hold">
                                          <p:stCondLst>
                                            <p:cond delay="499"/>
                                          </p:stCondLst>
                                        </p:cTn>
                                        <p:tgtEl>
                                          <p:spTgt spid="10608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60877"/>
                                        </p:tgtEl>
                                      </p:cBhvr>
                                    </p:animEffect>
                                    <p:set>
                                      <p:cBhvr>
                                        <p:cTn id="22" dur="1" fill="hold">
                                          <p:stCondLst>
                                            <p:cond delay="499"/>
                                          </p:stCondLst>
                                        </p:cTn>
                                        <p:tgtEl>
                                          <p:spTgt spid="106087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60873"/>
                                        </p:tgtEl>
                                      </p:cBhvr>
                                    </p:animEffect>
                                    <p:set>
                                      <p:cBhvr>
                                        <p:cTn id="27" dur="1" fill="hold">
                                          <p:stCondLst>
                                            <p:cond delay="499"/>
                                          </p:stCondLst>
                                        </p:cTn>
                                        <p:tgtEl>
                                          <p:spTgt spid="106087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060878"/>
                                        </p:tgtEl>
                                      </p:cBhvr>
                                    </p:animEffect>
                                    <p:set>
                                      <p:cBhvr>
                                        <p:cTn id="32" dur="1" fill="hold">
                                          <p:stCondLst>
                                            <p:cond delay="499"/>
                                          </p:stCondLst>
                                        </p:cTn>
                                        <p:tgtEl>
                                          <p:spTgt spid="106087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060874"/>
                                        </p:tgtEl>
                                      </p:cBhvr>
                                    </p:animEffect>
                                    <p:set>
                                      <p:cBhvr>
                                        <p:cTn id="37" dur="1" fill="hold">
                                          <p:stCondLst>
                                            <p:cond delay="499"/>
                                          </p:stCondLst>
                                        </p:cTn>
                                        <p:tgtEl>
                                          <p:spTgt spid="1060874"/>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060879"/>
                                        </p:tgtEl>
                                      </p:cBhvr>
                                    </p:animEffect>
                                    <p:set>
                                      <p:cBhvr>
                                        <p:cTn id="42" dur="1" fill="hold">
                                          <p:stCondLst>
                                            <p:cond delay="499"/>
                                          </p:stCondLst>
                                        </p:cTn>
                                        <p:tgtEl>
                                          <p:spTgt spid="106087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1060875"/>
                                        </p:tgtEl>
                                      </p:cBhvr>
                                    </p:animEffect>
                                    <p:set>
                                      <p:cBhvr>
                                        <p:cTn id="47" dur="1" fill="hold">
                                          <p:stCondLst>
                                            <p:cond delay="499"/>
                                          </p:stCondLst>
                                        </p:cTn>
                                        <p:tgtEl>
                                          <p:spTgt spid="1060875"/>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1060880"/>
                                        </p:tgtEl>
                                      </p:cBhvr>
                                    </p:animEffect>
                                    <p:set>
                                      <p:cBhvr>
                                        <p:cTn id="52" dur="1" fill="hold">
                                          <p:stCondLst>
                                            <p:cond delay="499"/>
                                          </p:stCondLst>
                                        </p:cTn>
                                        <p:tgtEl>
                                          <p:spTgt spid="1060880"/>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xit" presetSubtype="8" fill="hold" grpId="0" nodeType="afterEffect">
                                  <p:stCondLst>
                                    <p:cond delay="0"/>
                                  </p:stCondLst>
                                  <p:childTnLst>
                                    <p:animEffect transition="out" filter="wipe(left)">
                                      <p:cBhvr>
                                        <p:cTn id="55" dur="500"/>
                                        <p:tgtEl>
                                          <p:spTgt spid="1060881"/>
                                        </p:tgtEl>
                                      </p:cBhvr>
                                    </p:animEffect>
                                    <p:set>
                                      <p:cBhvr>
                                        <p:cTn id="56" dur="1" fill="hold">
                                          <p:stCondLst>
                                            <p:cond delay="499"/>
                                          </p:stCondLst>
                                        </p:cTn>
                                        <p:tgtEl>
                                          <p:spTgt spid="1060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71" grpId="0" animBg="1"/>
      <p:bldP spid="1060872" grpId="0" animBg="1"/>
      <p:bldP spid="1060873" grpId="0" animBg="1"/>
      <p:bldP spid="1060874" grpId="0" animBg="1"/>
      <p:bldP spid="1060875" grpId="0" animBg="1"/>
      <p:bldP spid="1060876" grpId="0" animBg="1"/>
      <p:bldP spid="1060877" grpId="0" animBg="1"/>
      <p:bldP spid="1060878" grpId="0" animBg="1"/>
      <p:bldP spid="1060879" grpId="0" animBg="1"/>
      <p:bldP spid="1060880" grpId="0" animBg="1"/>
      <p:bldP spid="10608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08225"/>
            <a:ext cx="8458200" cy="3711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Text Box 4"/>
          <p:cNvSpPr txBox="1">
            <a:spLocks noChangeArrowheads="1"/>
          </p:cNvSpPr>
          <p:nvPr/>
        </p:nvSpPr>
        <p:spPr bwMode="auto">
          <a:xfrm>
            <a:off x="1295400" y="6369050"/>
            <a:ext cx="76962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600" i="1">
                <a:solidFill>
                  <a:schemeClr val="bg2"/>
                </a:solidFill>
                <a:latin typeface="Arial" charset="0"/>
              </a:rPr>
              <a:t>LO 1  Describe and apply the lower-of-cost-or-market rule.</a:t>
            </a:r>
          </a:p>
        </p:txBody>
      </p:sp>
      <p:sp>
        <p:nvSpPr>
          <p:cNvPr id="12292" name="Text Box 5"/>
          <p:cNvSpPr txBox="1">
            <a:spLocks noChangeArrowheads="1"/>
          </p:cNvSpPr>
          <p:nvPr/>
        </p:nvSpPr>
        <p:spPr bwMode="auto">
          <a:xfrm>
            <a:off x="609600" y="1371600"/>
            <a:ext cx="8077200" cy="544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l">
              <a:lnSpc>
                <a:spcPct val="105000"/>
              </a:lnSpc>
              <a:spcBef>
                <a:spcPct val="30000"/>
              </a:spcBef>
              <a:buSzPct val="80000"/>
            </a:pPr>
            <a:r>
              <a:rPr lang="en-US" sz="2800">
                <a:solidFill>
                  <a:srgbClr val="800000"/>
                </a:solidFill>
                <a:latin typeface="Arial" charset="0"/>
              </a:rPr>
              <a:t>Methods of Applying Lower-of-Cost-or-Market</a:t>
            </a:r>
            <a:endParaRPr lang="en-US" sz="2400" b="0">
              <a:solidFill>
                <a:schemeClr val="tx1"/>
              </a:solidFill>
              <a:latin typeface="Arial" charset="0"/>
            </a:endParaRPr>
          </a:p>
        </p:txBody>
      </p:sp>
      <p:sp>
        <p:nvSpPr>
          <p:cNvPr id="1062919" name="Rectangle 7"/>
          <p:cNvSpPr>
            <a:spLocks noChangeArrowheads="1"/>
          </p:cNvSpPr>
          <p:nvPr/>
        </p:nvSpPr>
        <p:spPr bwMode="auto">
          <a:xfrm>
            <a:off x="4953000" y="33528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0" name="Rectangle 8"/>
          <p:cNvSpPr>
            <a:spLocks noChangeArrowheads="1"/>
          </p:cNvSpPr>
          <p:nvPr/>
        </p:nvSpPr>
        <p:spPr bwMode="auto">
          <a:xfrm>
            <a:off x="4953000" y="35814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1" name="Rectangle 9"/>
          <p:cNvSpPr>
            <a:spLocks noChangeArrowheads="1"/>
          </p:cNvSpPr>
          <p:nvPr/>
        </p:nvSpPr>
        <p:spPr bwMode="auto">
          <a:xfrm>
            <a:off x="4953000" y="3810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2" name="Rectangle 10"/>
          <p:cNvSpPr>
            <a:spLocks noChangeArrowheads="1"/>
          </p:cNvSpPr>
          <p:nvPr/>
        </p:nvSpPr>
        <p:spPr bwMode="auto">
          <a:xfrm>
            <a:off x="4953000" y="4572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3" name="Rectangle 11"/>
          <p:cNvSpPr>
            <a:spLocks noChangeArrowheads="1"/>
          </p:cNvSpPr>
          <p:nvPr/>
        </p:nvSpPr>
        <p:spPr bwMode="auto">
          <a:xfrm>
            <a:off x="4953000" y="48006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4" name="Rectangle 12"/>
          <p:cNvSpPr>
            <a:spLocks noChangeArrowheads="1"/>
          </p:cNvSpPr>
          <p:nvPr/>
        </p:nvSpPr>
        <p:spPr bwMode="auto">
          <a:xfrm>
            <a:off x="4953000" y="5334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5" name="Rectangle 13"/>
          <p:cNvSpPr>
            <a:spLocks noChangeArrowheads="1"/>
          </p:cNvSpPr>
          <p:nvPr/>
        </p:nvSpPr>
        <p:spPr bwMode="auto">
          <a:xfrm>
            <a:off x="6324600" y="41148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6" name="Rectangle 14"/>
          <p:cNvSpPr>
            <a:spLocks noChangeArrowheads="1"/>
          </p:cNvSpPr>
          <p:nvPr/>
        </p:nvSpPr>
        <p:spPr bwMode="auto">
          <a:xfrm>
            <a:off x="6324600" y="50292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7" name="Rectangle 15"/>
          <p:cNvSpPr>
            <a:spLocks noChangeArrowheads="1"/>
          </p:cNvSpPr>
          <p:nvPr/>
        </p:nvSpPr>
        <p:spPr bwMode="auto">
          <a:xfrm>
            <a:off x="6324600" y="5334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2928" name="Rectangle 16"/>
          <p:cNvSpPr>
            <a:spLocks noChangeArrowheads="1"/>
          </p:cNvSpPr>
          <p:nvPr/>
        </p:nvSpPr>
        <p:spPr bwMode="auto">
          <a:xfrm>
            <a:off x="7696200" y="5334000"/>
            <a:ext cx="914400" cy="228600"/>
          </a:xfrm>
          <a:prstGeom prst="rect">
            <a:avLst/>
          </a:prstGeom>
          <a:solidFill>
            <a:schemeClr val="bg1"/>
          </a:solidFill>
          <a:ln w="12700"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303" name="Text Box 20"/>
          <p:cNvSpPr txBox="1">
            <a:spLocks noChangeArrowheads="1"/>
          </p:cNvSpPr>
          <p:nvPr/>
        </p:nvSpPr>
        <p:spPr bwMode="auto">
          <a:xfrm>
            <a:off x="7391400" y="1981200"/>
            <a:ext cx="14478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900" b="1">
                <a:solidFill>
                  <a:schemeClr val="folHlink"/>
                </a:solidFill>
                <a:latin typeface="Comic Sans MS" pitchFamily="66" charset="0"/>
              </a:defRPr>
            </a:lvl1pPr>
            <a:lvl2pPr marL="742950" indent="-285750">
              <a:defRPr sz="1900" b="1">
                <a:solidFill>
                  <a:schemeClr val="folHlink"/>
                </a:solidFill>
                <a:latin typeface="Comic Sans MS" pitchFamily="66" charset="0"/>
              </a:defRPr>
            </a:lvl2pPr>
            <a:lvl3pPr marL="1143000" indent="-228600">
              <a:defRPr sz="1900" b="1">
                <a:solidFill>
                  <a:schemeClr val="folHlink"/>
                </a:solidFill>
                <a:latin typeface="Comic Sans MS" pitchFamily="66" charset="0"/>
              </a:defRPr>
            </a:lvl3pPr>
            <a:lvl4pPr marL="1600200" indent="-228600">
              <a:defRPr sz="1900" b="1">
                <a:solidFill>
                  <a:schemeClr val="folHlink"/>
                </a:solidFill>
                <a:latin typeface="Comic Sans MS" pitchFamily="66" charset="0"/>
              </a:defRPr>
            </a:lvl4pPr>
            <a:lvl5pPr marL="2057400" indent="-228600">
              <a:defRPr sz="1900" b="1">
                <a:solidFill>
                  <a:schemeClr val="folHlink"/>
                </a:solidFill>
                <a:latin typeface="Comic Sans MS" pitchFamily="66" charset="0"/>
              </a:defRPr>
            </a:lvl5pPr>
            <a:lvl6pPr marL="2514600" indent="-228600" algn="ctr" eaLnBrk="0" fontAlgn="base" hangingPunct="0">
              <a:spcBef>
                <a:spcPct val="0"/>
              </a:spcBef>
              <a:spcAft>
                <a:spcPct val="0"/>
              </a:spcAft>
              <a:defRPr sz="1900" b="1">
                <a:solidFill>
                  <a:schemeClr val="folHlink"/>
                </a:solidFill>
                <a:latin typeface="Comic Sans MS" pitchFamily="66" charset="0"/>
              </a:defRPr>
            </a:lvl6pPr>
            <a:lvl7pPr marL="2971800" indent="-228600" algn="ctr" eaLnBrk="0" fontAlgn="base" hangingPunct="0">
              <a:spcBef>
                <a:spcPct val="0"/>
              </a:spcBef>
              <a:spcAft>
                <a:spcPct val="0"/>
              </a:spcAft>
              <a:defRPr sz="1900" b="1">
                <a:solidFill>
                  <a:schemeClr val="folHlink"/>
                </a:solidFill>
                <a:latin typeface="Comic Sans MS" pitchFamily="66" charset="0"/>
              </a:defRPr>
            </a:lvl7pPr>
            <a:lvl8pPr marL="3429000" indent="-228600" algn="ctr" eaLnBrk="0" fontAlgn="base" hangingPunct="0">
              <a:spcBef>
                <a:spcPct val="0"/>
              </a:spcBef>
              <a:spcAft>
                <a:spcPct val="0"/>
              </a:spcAft>
              <a:defRPr sz="1900" b="1">
                <a:solidFill>
                  <a:schemeClr val="folHlink"/>
                </a:solidFill>
                <a:latin typeface="Comic Sans MS" pitchFamily="66" charset="0"/>
              </a:defRPr>
            </a:lvl8pPr>
            <a:lvl9pPr marL="3886200" indent="-228600" algn="ctr" eaLnBrk="0" fontAlgn="base" hangingPunct="0">
              <a:spcBef>
                <a:spcPct val="0"/>
              </a:spcBef>
              <a:spcAft>
                <a:spcPct val="0"/>
              </a:spcAft>
              <a:defRPr sz="1900" b="1">
                <a:solidFill>
                  <a:schemeClr val="folHlink"/>
                </a:solidFill>
                <a:latin typeface="Comic Sans MS" pitchFamily="66" charset="0"/>
              </a:defRPr>
            </a:lvl9pPr>
          </a:lstStyle>
          <a:p>
            <a:pPr algn="r">
              <a:spcBef>
                <a:spcPct val="50000"/>
              </a:spcBef>
            </a:pPr>
            <a:r>
              <a:rPr lang="en-US" sz="1200">
                <a:solidFill>
                  <a:srgbClr val="800000"/>
                </a:solidFill>
                <a:latin typeface="Arial" charset="0"/>
              </a:rPr>
              <a:t>Illustration 9-6</a:t>
            </a:r>
          </a:p>
        </p:txBody>
      </p:sp>
      <p:sp>
        <p:nvSpPr>
          <p:cNvPr id="18" name="Rectangle 4"/>
          <p:cNvSpPr txBox="1">
            <a:spLocks noChangeArrowheads="1"/>
          </p:cNvSpPr>
          <p:nvPr/>
        </p:nvSpPr>
        <p:spPr>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lvl1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a:lstStyle>
          <a:p>
            <a:pPr marL="0" algn="l">
              <a:defRPr/>
            </a:pPr>
            <a:r>
              <a:rPr lang="en-US" sz="3200" i="0" dirty="0" smtClean="0">
                <a:solidFill>
                  <a:schemeClr val="tx2">
                    <a:lumMod val="75000"/>
                  </a:schemeClr>
                </a:solidFill>
                <a:effectLst/>
                <a:latin typeface="+mn-lt"/>
                <a:ea typeface="+mn-ea"/>
                <a:cs typeface="+mn-cs"/>
              </a:rPr>
              <a:t>Lower-of-Cost-or-Market</a:t>
            </a:r>
            <a:endParaRPr lang="en-US" sz="3200" i="0" dirty="0">
              <a:solidFill>
                <a:schemeClr val="tx2">
                  <a:lumMod val="75000"/>
                </a:schemeClr>
              </a:solidFill>
              <a:effectLst/>
              <a:latin typeface="+mn-lt"/>
              <a:ea typeface="+mn-ea"/>
              <a:cs typeface="+mn-cs"/>
            </a:endParaRPr>
          </a:p>
        </p:txBody>
      </p:sp>
      <p:sp>
        <p:nvSpPr>
          <p:cNvPr id="1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306" name="Rectangle 19"/>
          <p:cNvSpPr>
            <a:spLocks noChangeArrowheads="1"/>
          </p:cNvSpPr>
          <p:nvPr/>
        </p:nvSpPr>
        <p:spPr bwMode="auto">
          <a:xfrm>
            <a:off x="990600" y="6096000"/>
            <a:ext cx="1739900" cy="646113"/>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0">
                <a:solidFill>
                  <a:schemeClr val="bg2"/>
                </a:solidFill>
                <a:latin typeface="Arial" charset="0"/>
              </a:rPr>
              <a:t>Advance slide in presentation mode to reveal answers.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062919"/>
                                        </p:tgtEl>
                                      </p:cBhvr>
                                    </p:animEffect>
                                    <p:set>
                                      <p:cBhvr>
                                        <p:cTn id="7" dur="1" fill="hold">
                                          <p:stCondLst>
                                            <p:cond delay="499"/>
                                          </p:stCondLst>
                                        </p:cTn>
                                        <p:tgtEl>
                                          <p:spTgt spid="106291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062920"/>
                                        </p:tgtEl>
                                      </p:cBhvr>
                                    </p:animEffect>
                                    <p:set>
                                      <p:cBhvr>
                                        <p:cTn id="12" dur="1" fill="hold">
                                          <p:stCondLst>
                                            <p:cond delay="499"/>
                                          </p:stCondLst>
                                        </p:cTn>
                                        <p:tgtEl>
                                          <p:spTgt spid="106292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062921"/>
                                        </p:tgtEl>
                                      </p:cBhvr>
                                    </p:animEffect>
                                    <p:set>
                                      <p:cBhvr>
                                        <p:cTn id="17" dur="1" fill="hold">
                                          <p:stCondLst>
                                            <p:cond delay="499"/>
                                          </p:stCondLst>
                                        </p:cTn>
                                        <p:tgtEl>
                                          <p:spTgt spid="106292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062922"/>
                                        </p:tgtEl>
                                      </p:cBhvr>
                                    </p:animEffect>
                                    <p:set>
                                      <p:cBhvr>
                                        <p:cTn id="22" dur="1" fill="hold">
                                          <p:stCondLst>
                                            <p:cond delay="499"/>
                                          </p:stCondLst>
                                        </p:cTn>
                                        <p:tgtEl>
                                          <p:spTgt spid="106292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062923"/>
                                        </p:tgtEl>
                                      </p:cBhvr>
                                    </p:animEffect>
                                    <p:set>
                                      <p:cBhvr>
                                        <p:cTn id="27" dur="1" fill="hold">
                                          <p:stCondLst>
                                            <p:cond delay="499"/>
                                          </p:stCondLst>
                                        </p:cTn>
                                        <p:tgtEl>
                                          <p:spTgt spid="1062923"/>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8" fill="hold" grpId="0" nodeType="clickEffect">
                                  <p:stCondLst>
                                    <p:cond delay="0"/>
                                  </p:stCondLst>
                                  <p:childTnLst>
                                    <p:animEffect transition="out" filter="wipe(left)">
                                      <p:cBhvr>
                                        <p:cTn id="31" dur="500"/>
                                        <p:tgtEl>
                                          <p:spTgt spid="1062924"/>
                                        </p:tgtEl>
                                      </p:cBhvr>
                                    </p:animEffect>
                                    <p:set>
                                      <p:cBhvr>
                                        <p:cTn id="32" dur="1" fill="hold">
                                          <p:stCondLst>
                                            <p:cond delay="499"/>
                                          </p:stCondLst>
                                        </p:cTn>
                                        <p:tgtEl>
                                          <p:spTgt spid="106292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8" fill="hold" grpId="0" nodeType="clickEffect">
                                  <p:stCondLst>
                                    <p:cond delay="0"/>
                                  </p:stCondLst>
                                  <p:childTnLst>
                                    <p:animEffect transition="out" filter="wipe(left)">
                                      <p:cBhvr>
                                        <p:cTn id="36" dur="500"/>
                                        <p:tgtEl>
                                          <p:spTgt spid="1062925"/>
                                        </p:tgtEl>
                                      </p:cBhvr>
                                    </p:animEffect>
                                    <p:set>
                                      <p:cBhvr>
                                        <p:cTn id="37" dur="1" fill="hold">
                                          <p:stCondLst>
                                            <p:cond delay="499"/>
                                          </p:stCondLst>
                                        </p:cTn>
                                        <p:tgtEl>
                                          <p:spTgt spid="106292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8" fill="hold" grpId="0" nodeType="clickEffect">
                                  <p:stCondLst>
                                    <p:cond delay="0"/>
                                  </p:stCondLst>
                                  <p:childTnLst>
                                    <p:animEffect transition="out" filter="wipe(left)">
                                      <p:cBhvr>
                                        <p:cTn id="41" dur="500"/>
                                        <p:tgtEl>
                                          <p:spTgt spid="1062926"/>
                                        </p:tgtEl>
                                      </p:cBhvr>
                                    </p:animEffect>
                                    <p:set>
                                      <p:cBhvr>
                                        <p:cTn id="42" dur="1" fill="hold">
                                          <p:stCondLst>
                                            <p:cond delay="499"/>
                                          </p:stCondLst>
                                        </p:cTn>
                                        <p:tgtEl>
                                          <p:spTgt spid="106292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grpId="0" nodeType="clickEffect">
                                  <p:stCondLst>
                                    <p:cond delay="0"/>
                                  </p:stCondLst>
                                  <p:childTnLst>
                                    <p:animEffect transition="out" filter="wipe(left)">
                                      <p:cBhvr>
                                        <p:cTn id="46" dur="500"/>
                                        <p:tgtEl>
                                          <p:spTgt spid="1062927"/>
                                        </p:tgtEl>
                                      </p:cBhvr>
                                    </p:animEffect>
                                    <p:set>
                                      <p:cBhvr>
                                        <p:cTn id="47" dur="1" fill="hold">
                                          <p:stCondLst>
                                            <p:cond delay="499"/>
                                          </p:stCondLst>
                                        </p:cTn>
                                        <p:tgtEl>
                                          <p:spTgt spid="106292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8" fill="hold" grpId="0" nodeType="clickEffect">
                                  <p:stCondLst>
                                    <p:cond delay="0"/>
                                  </p:stCondLst>
                                  <p:childTnLst>
                                    <p:animEffect transition="out" filter="wipe(left)">
                                      <p:cBhvr>
                                        <p:cTn id="51" dur="500"/>
                                        <p:tgtEl>
                                          <p:spTgt spid="1062928"/>
                                        </p:tgtEl>
                                      </p:cBhvr>
                                    </p:animEffect>
                                    <p:set>
                                      <p:cBhvr>
                                        <p:cTn id="52" dur="1" fill="hold">
                                          <p:stCondLst>
                                            <p:cond delay="499"/>
                                          </p:stCondLst>
                                        </p:cTn>
                                        <p:tgtEl>
                                          <p:spTgt spid="10629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9" grpId="0" animBg="1"/>
      <p:bldP spid="1062920" grpId="0" animBg="1"/>
      <p:bldP spid="1062921" grpId="0" animBg="1"/>
      <p:bldP spid="1062922" grpId="0" animBg="1"/>
      <p:bldP spid="1062923" grpId="0" animBg="1"/>
      <p:bldP spid="1062924" grpId="0" animBg="1"/>
      <p:bldP spid="1062925" grpId="0" animBg="1"/>
      <p:bldP spid="1062926" grpId="0" animBg="1"/>
      <p:bldP spid="1062927" grpId="0" animBg="1"/>
      <p:bldP spid="1062928" grpId="0" animBg="1"/>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9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9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14922</TotalTime>
  <Pages>43</Pages>
  <Words>2927</Words>
  <Application>Microsoft Office PowerPoint</Application>
  <PresentationFormat>On-screen Show (4:3)</PresentationFormat>
  <Paragraphs>409</Paragraphs>
  <Slides>53</Slides>
  <Notes>53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2" baseType="lpstr">
      <vt:lpstr>Comic Sans MS</vt:lpstr>
      <vt:lpstr>Arial</vt:lpstr>
      <vt:lpstr>Wingdings</vt:lpstr>
      <vt:lpstr>Verdana</vt:lpstr>
      <vt:lpstr>Trebuchet MS</vt:lpstr>
      <vt:lpstr>Times New Roman</vt:lpstr>
      <vt:lpstr>movnglnc</vt:lpstr>
      <vt:lpstr>Microsoft Excel 97-2003 Worksheet</vt:lpstr>
      <vt:lpstr>Microsoft Office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Valuation Bases</vt:lpstr>
      <vt:lpstr>PowerPoint Presentation</vt:lpstr>
      <vt:lpstr>Valuation Bases</vt:lpstr>
      <vt:lpstr>Valuation Bases</vt:lpstr>
      <vt:lpstr>PowerPoint Presentation</vt:lpstr>
      <vt:lpstr>Valuation Bases</vt:lpstr>
      <vt:lpstr>Valuation Bases</vt:lpstr>
      <vt:lpstr>Valuation Bases</vt:lpstr>
      <vt:lpstr>PowerPoint Presentation</vt:lpstr>
      <vt:lpstr>PowerPoint Presentation</vt:lpstr>
      <vt:lpstr>Gross Profit Method</vt:lpstr>
      <vt:lpstr>Gross Profit Method</vt:lpstr>
      <vt:lpstr>Gross Profit Method</vt:lpstr>
      <vt:lpstr>Gross Profit Method</vt:lpstr>
      <vt:lpstr>Gross Profit Method</vt:lpstr>
      <vt:lpstr>Gross Profit Method</vt:lpstr>
      <vt:lpstr>Gross Profit Method</vt:lpstr>
      <vt:lpstr>PowerPoint Presentation</vt:lpstr>
      <vt:lpstr>Retail Inventory Method</vt:lpstr>
      <vt:lpstr>Retail Inventory Method</vt:lpstr>
      <vt:lpstr>Retail Inventory Method</vt:lpstr>
      <vt:lpstr>Retail Inventory Method</vt:lpstr>
      <vt:lpstr>Retail Inventory Method</vt:lpstr>
      <vt:lpstr>Retail Inventory Method</vt:lpstr>
      <vt:lpstr>Retail Inventory Method</vt:lpstr>
      <vt:lpstr>PowerPoint Presentation</vt:lpstr>
      <vt:lpstr>Presentation and Analysis</vt:lpstr>
      <vt:lpstr>Presentation and Analysis</vt:lpstr>
      <vt:lpstr>Presentation and Analysis</vt:lpstr>
      <vt:lpstr>Presentation and Analysis</vt:lpstr>
      <vt:lpstr>Presentation and Analysis</vt:lpstr>
      <vt:lpstr>Presentation and Analysis</vt:lpstr>
      <vt:lpstr>Presentation and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aoyon</cp:lastModifiedBy>
  <cp:revision>2140</cp:revision>
  <cp:lastPrinted>1999-09-16T17:08:20Z</cp:lastPrinted>
  <dcterms:created xsi:type="dcterms:W3CDTF">1997-03-28T18:03:02Z</dcterms:created>
  <dcterms:modified xsi:type="dcterms:W3CDTF">2016-11-01T03:26:34Z</dcterms:modified>
</cp:coreProperties>
</file>