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1"/>
  </p:notesMasterIdLst>
  <p:handoutMasterIdLst>
    <p:handoutMasterId r:id="rId72"/>
  </p:handoutMasterIdLst>
  <p:sldIdLst>
    <p:sldId id="695" r:id="rId2"/>
    <p:sldId id="354" r:id="rId3"/>
    <p:sldId id="696" r:id="rId4"/>
    <p:sldId id="593" r:id="rId5"/>
    <p:sldId id="595" r:id="rId6"/>
    <p:sldId id="668" r:id="rId7"/>
    <p:sldId id="596" r:id="rId8"/>
    <p:sldId id="597" r:id="rId9"/>
    <p:sldId id="680" r:id="rId10"/>
    <p:sldId id="681" r:id="rId11"/>
    <p:sldId id="697" r:id="rId12"/>
    <p:sldId id="602" r:id="rId13"/>
    <p:sldId id="698" r:id="rId14"/>
    <p:sldId id="603" r:id="rId15"/>
    <p:sldId id="604" r:id="rId16"/>
    <p:sldId id="605" r:id="rId17"/>
    <p:sldId id="606" r:id="rId18"/>
    <p:sldId id="607" r:id="rId19"/>
    <p:sldId id="634" r:id="rId20"/>
    <p:sldId id="609" r:id="rId21"/>
    <p:sldId id="610" r:id="rId22"/>
    <p:sldId id="611" r:id="rId23"/>
    <p:sldId id="613" r:id="rId24"/>
    <p:sldId id="612" r:id="rId25"/>
    <p:sldId id="636" r:id="rId26"/>
    <p:sldId id="677" r:id="rId27"/>
    <p:sldId id="638" r:id="rId28"/>
    <p:sldId id="639" r:id="rId29"/>
    <p:sldId id="640" r:id="rId30"/>
    <p:sldId id="641" r:id="rId31"/>
    <p:sldId id="642" r:id="rId32"/>
    <p:sldId id="702" r:id="rId33"/>
    <p:sldId id="669" r:id="rId34"/>
    <p:sldId id="699" r:id="rId35"/>
    <p:sldId id="614" r:id="rId36"/>
    <p:sldId id="615" r:id="rId37"/>
    <p:sldId id="616" r:id="rId38"/>
    <p:sldId id="617" r:id="rId39"/>
    <p:sldId id="618" r:id="rId40"/>
    <p:sldId id="650" r:id="rId41"/>
    <p:sldId id="651" r:id="rId42"/>
    <p:sldId id="652" r:id="rId43"/>
    <p:sldId id="653" r:id="rId44"/>
    <p:sldId id="655" r:id="rId45"/>
    <p:sldId id="656" r:id="rId46"/>
    <p:sldId id="658" r:id="rId47"/>
    <p:sldId id="682" r:id="rId48"/>
    <p:sldId id="683" r:id="rId49"/>
    <p:sldId id="684" r:id="rId50"/>
    <p:sldId id="685" r:id="rId51"/>
    <p:sldId id="659" r:id="rId52"/>
    <p:sldId id="645" r:id="rId53"/>
    <p:sldId id="646" r:id="rId54"/>
    <p:sldId id="647" r:id="rId55"/>
    <p:sldId id="670" r:id="rId56"/>
    <p:sldId id="671" r:id="rId57"/>
    <p:sldId id="690" r:id="rId58"/>
    <p:sldId id="672" r:id="rId59"/>
    <p:sldId id="704" r:id="rId60"/>
    <p:sldId id="700" r:id="rId61"/>
    <p:sldId id="627" r:id="rId62"/>
    <p:sldId id="628" r:id="rId63"/>
    <p:sldId id="691" r:id="rId64"/>
    <p:sldId id="701" r:id="rId65"/>
    <p:sldId id="629" r:id="rId66"/>
    <p:sldId id="664" r:id="rId67"/>
    <p:sldId id="705" r:id="rId68"/>
    <p:sldId id="631" r:id="rId69"/>
    <p:sldId id="706" r:id="rId70"/>
  </p:sldIdLst>
  <p:sldSz cx="9144000" cy="6858000" type="screen4x3"/>
  <p:notesSz cx="6858000" cy="9190038"/>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b="1" kern="1200">
        <a:solidFill>
          <a:schemeClr val="folHlink"/>
        </a:solidFill>
        <a:latin typeface="Comic Sans MS" pitchFamily="66" charset="0"/>
        <a:ea typeface="+mn-ea"/>
        <a:cs typeface="+mn-cs"/>
      </a:defRPr>
    </a:lvl1pPr>
    <a:lvl2pPr marL="457200" algn="ctr" rtl="0" eaLnBrk="0" fontAlgn="base" hangingPunct="0">
      <a:spcBef>
        <a:spcPct val="0"/>
      </a:spcBef>
      <a:spcAft>
        <a:spcPct val="0"/>
      </a:spcAft>
      <a:defRPr b="1" kern="1200">
        <a:solidFill>
          <a:schemeClr val="folHlink"/>
        </a:solidFill>
        <a:latin typeface="Comic Sans MS" pitchFamily="66" charset="0"/>
        <a:ea typeface="+mn-ea"/>
        <a:cs typeface="+mn-cs"/>
      </a:defRPr>
    </a:lvl2pPr>
    <a:lvl3pPr marL="914400" algn="ctr" rtl="0" eaLnBrk="0" fontAlgn="base" hangingPunct="0">
      <a:spcBef>
        <a:spcPct val="0"/>
      </a:spcBef>
      <a:spcAft>
        <a:spcPct val="0"/>
      </a:spcAft>
      <a:defRPr b="1" kern="1200">
        <a:solidFill>
          <a:schemeClr val="folHlink"/>
        </a:solidFill>
        <a:latin typeface="Comic Sans MS" pitchFamily="66" charset="0"/>
        <a:ea typeface="+mn-ea"/>
        <a:cs typeface="+mn-cs"/>
      </a:defRPr>
    </a:lvl3pPr>
    <a:lvl4pPr marL="1371600" algn="ctr" rtl="0" eaLnBrk="0" fontAlgn="base" hangingPunct="0">
      <a:spcBef>
        <a:spcPct val="0"/>
      </a:spcBef>
      <a:spcAft>
        <a:spcPct val="0"/>
      </a:spcAft>
      <a:defRPr b="1" kern="1200">
        <a:solidFill>
          <a:schemeClr val="folHlink"/>
        </a:solidFill>
        <a:latin typeface="Comic Sans MS" pitchFamily="66" charset="0"/>
        <a:ea typeface="+mn-ea"/>
        <a:cs typeface="+mn-cs"/>
      </a:defRPr>
    </a:lvl4pPr>
    <a:lvl5pPr marL="1828800" algn="ctr" rtl="0" eaLnBrk="0" fontAlgn="base" hangingPunct="0">
      <a:spcBef>
        <a:spcPct val="0"/>
      </a:spcBef>
      <a:spcAft>
        <a:spcPct val="0"/>
      </a:spcAft>
      <a:defRPr b="1" kern="1200">
        <a:solidFill>
          <a:schemeClr val="folHlink"/>
        </a:solidFill>
        <a:latin typeface="Comic Sans MS" pitchFamily="66" charset="0"/>
        <a:ea typeface="+mn-ea"/>
        <a:cs typeface="+mn-cs"/>
      </a:defRPr>
    </a:lvl5pPr>
    <a:lvl6pPr marL="2286000" algn="l" defTabSz="914400" rtl="0" eaLnBrk="1" latinLnBrk="0" hangingPunct="1">
      <a:defRPr b="1" kern="1200">
        <a:solidFill>
          <a:schemeClr val="folHlink"/>
        </a:solidFill>
        <a:latin typeface="Comic Sans MS" pitchFamily="66" charset="0"/>
        <a:ea typeface="+mn-ea"/>
        <a:cs typeface="+mn-cs"/>
      </a:defRPr>
    </a:lvl6pPr>
    <a:lvl7pPr marL="2743200" algn="l" defTabSz="914400" rtl="0" eaLnBrk="1" latinLnBrk="0" hangingPunct="1">
      <a:defRPr b="1" kern="1200">
        <a:solidFill>
          <a:schemeClr val="folHlink"/>
        </a:solidFill>
        <a:latin typeface="Comic Sans MS" pitchFamily="66" charset="0"/>
        <a:ea typeface="+mn-ea"/>
        <a:cs typeface="+mn-cs"/>
      </a:defRPr>
    </a:lvl7pPr>
    <a:lvl8pPr marL="3200400" algn="l" defTabSz="914400" rtl="0" eaLnBrk="1" latinLnBrk="0" hangingPunct="1">
      <a:defRPr b="1" kern="1200">
        <a:solidFill>
          <a:schemeClr val="folHlink"/>
        </a:solidFill>
        <a:latin typeface="Comic Sans MS" pitchFamily="66" charset="0"/>
        <a:ea typeface="+mn-ea"/>
        <a:cs typeface="+mn-cs"/>
      </a:defRPr>
    </a:lvl8pPr>
    <a:lvl9pPr marL="3657600" algn="l" defTabSz="914400" rtl="0" eaLnBrk="1" latinLnBrk="0" hangingPunct="1">
      <a:defRPr b="1" kern="1200">
        <a:solidFill>
          <a:schemeClr val="folHlink"/>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1DC8F"/>
    <a:srgbClr val="FFFF7D"/>
    <a:srgbClr val="FFFF99"/>
    <a:srgbClr val="00FF99"/>
    <a:srgbClr val="FFFFCC"/>
    <a:srgbClr val="800000"/>
    <a:srgbClr val="005B88"/>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1" autoAdjust="0"/>
    <p:restoredTop sz="79004" autoAdjust="0"/>
  </p:normalViewPr>
  <p:slideViewPr>
    <p:cSldViewPr>
      <p:cViewPr varScale="1">
        <p:scale>
          <a:sx n="57" d="100"/>
          <a:sy n="57" d="100"/>
        </p:scale>
        <p:origin x="-912"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Lst>
  </p:outlineViewPr>
  <p:notesTextViewPr>
    <p:cViewPr>
      <p:scale>
        <a:sx n="100" d="100"/>
        <a:sy n="100" d="100"/>
      </p:scale>
      <p:origin x="0" y="0"/>
    </p:cViewPr>
  </p:notesTextViewPr>
  <p:sorterViewPr>
    <p:cViewPr>
      <p:scale>
        <a:sx n="130" d="100"/>
        <a:sy n="130" d="100"/>
      </p:scale>
      <p:origin x="0" y="25896"/>
    </p:cViewPr>
  </p:sorterViewPr>
  <p:notesViewPr>
    <p:cSldViewPr>
      <p:cViewPr>
        <p:scale>
          <a:sx n="75" d="100"/>
          <a:sy n="75" d="100"/>
        </p:scale>
        <p:origin x="-2442" y="-270"/>
      </p:cViewPr>
      <p:guideLst>
        <p:guide orient="horz" pos="289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47" Type="http://schemas.openxmlformats.org/officeDocument/2006/relationships/slide" Target="slides/slide47.xml"/><Relationship Id="rId50" Type="http://schemas.openxmlformats.org/officeDocument/2006/relationships/slide" Target="slides/slide50.xml"/><Relationship Id="rId55" Type="http://schemas.openxmlformats.org/officeDocument/2006/relationships/slide" Target="slides/slide55.xml"/><Relationship Id="rId63" Type="http://schemas.openxmlformats.org/officeDocument/2006/relationships/slide" Target="slides/slide63.xml"/><Relationship Id="rId68" Type="http://schemas.openxmlformats.org/officeDocument/2006/relationships/slide" Target="slides/slide68.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3" Type="http://schemas.openxmlformats.org/officeDocument/2006/relationships/slide" Target="slides/slide53.xml"/><Relationship Id="rId58" Type="http://schemas.openxmlformats.org/officeDocument/2006/relationships/slide" Target="slides/slide58.xml"/><Relationship Id="rId66" Type="http://schemas.openxmlformats.org/officeDocument/2006/relationships/slide" Target="slides/slide66.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49" Type="http://schemas.openxmlformats.org/officeDocument/2006/relationships/slide" Target="slides/slide49.xml"/><Relationship Id="rId57" Type="http://schemas.openxmlformats.org/officeDocument/2006/relationships/slide" Target="slides/slide57.xml"/><Relationship Id="rId61" Type="http://schemas.openxmlformats.org/officeDocument/2006/relationships/slide" Target="slides/slide61.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4.xml"/><Relationship Id="rId52" Type="http://schemas.openxmlformats.org/officeDocument/2006/relationships/slide" Target="slides/slide52.xml"/><Relationship Id="rId60" Type="http://schemas.openxmlformats.org/officeDocument/2006/relationships/slide" Target="slides/slide60.xml"/><Relationship Id="rId65" Type="http://schemas.openxmlformats.org/officeDocument/2006/relationships/slide" Target="slides/slide65.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48" Type="http://schemas.openxmlformats.org/officeDocument/2006/relationships/slide" Target="slides/slide48.xml"/><Relationship Id="rId56" Type="http://schemas.openxmlformats.org/officeDocument/2006/relationships/slide" Target="slides/slide56.xml"/><Relationship Id="rId64" Type="http://schemas.openxmlformats.org/officeDocument/2006/relationships/slide" Target="slides/slide64.xml"/><Relationship Id="rId69" Type="http://schemas.openxmlformats.org/officeDocument/2006/relationships/slide" Target="slides/slide69.xml"/><Relationship Id="rId8" Type="http://schemas.openxmlformats.org/officeDocument/2006/relationships/slide" Target="slides/slide8.xml"/><Relationship Id="rId51" Type="http://schemas.openxmlformats.org/officeDocument/2006/relationships/slide" Target="slides/slide51.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59" Type="http://schemas.openxmlformats.org/officeDocument/2006/relationships/slide" Target="slides/slide59.xml"/><Relationship Id="rId67" Type="http://schemas.openxmlformats.org/officeDocument/2006/relationships/slide" Target="slides/slide67.xml"/><Relationship Id="rId20" Type="http://schemas.openxmlformats.org/officeDocument/2006/relationships/slide" Target="slides/slide20.xml"/><Relationship Id="rId41" Type="http://schemas.openxmlformats.org/officeDocument/2006/relationships/slide" Target="slides/slide41.xml"/><Relationship Id="rId54" Type="http://schemas.openxmlformats.org/officeDocument/2006/relationships/slide" Target="slides/slide54.xml"/><Relationship Id="rId62" Type="http://schemas.openxmlformats.org/officeDocument/2006/relationships/slide" Target="slides/slide6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5412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1000" y="4365625"/>
            <a:ext cx="6172200" cy="41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6803" name="Rectangle 3"/>
          <p:cNvSpPr>
            <a:spLocks noChangeArrowheads="1" noTextEdit="1"/>
          </p:cNvSpPr>
          <p:nvPr>
            <p:ph type="sldImg" idx="2"/>
          </p:nvPr>
        </p:nvSpPr>
        <p:spPr bwMode="auto">
          <a:xfrm>
            <a:off x="1139825" y="695325"/>
            <a:ext cx="4578350" cy="34337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903231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noTextEdit="1"/>
          </p:cNvSpPr>
          <p:nvPr>
            <p:ph type="sldImg"/>
          </p:nvPr>
        </p:nvSpPr>
        <p:spPr>
          <a:ln/>
        </p:spPr>
      </p:sp>
      <p:sp>
        <p:nvSpPr>
          <p:cNvPr id="79875"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noTextEdit="1"/>
          </p:cNvSpPr>
          <p:nvPr>
            <p:ph type="sldImg"/>
          </p:nvPr>
        </p:nvSpPr>
        <p:spPr>
          <a:ln/>
        </p:spPr>
      </p:sp>
      <p:sp>
        <p:nvSpPr>
          <p:cNvPr id="90115"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noTextEdit="1"/>
          </p:cNvSpPr>
          <p:nvPr>
            <p:ph type="sldImg"/>
          </p:nvPr>
        </p:nvSpPr>
        <p:spPr>
          <a:ln/>
        </p:spPr>
      </p:sp>
      <p:sp>
        <p:nvSpPr>
          <p:cNvPr id="92163"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26"/>
          <p:cNvSpPr>
            <a:spLocks noChangeArrowheads="1" noTextEdit="1"/>
          </p:cNvSpPr>
          <p:nvPr>
            <p:ph type="sldImg"/>
          </p:nvPr>
        </p:nvSpPr>
        <p:spPr>
          <a:ln/>
        </p:spPr>
      </p:sp>
      <p:sp>
        <p:nvSpPr>
          <p:cNvPr id="96259" name="Rectangle 1027"/>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noTextEdit="1"/>
          </p:cNvSpPr>
          <p:nvPr>
            <p:ph type="sldImg"/>
          </p:nvPr>
        </p:nvSpPr>
        <p:spPr>
          <a:ln/>
        </p:spPr>
      </p:sp>
      <p:sp>
        <p:nvSpPr>
          <p:cNvPr id="10240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noTextEdit="1"/>
          </p:cNvSpPr>
          <p:nvPr>
            <p:ph type="sldImg"/>
          </p:nvPr>
        </p:nvSpPr>
        <p:spPr>
          <a:ln/>
        </p:spPr>
      </p:sp>
      <p:sp>
        <p:nvSpPr>
          <p:cNvPr id="104451"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noTextEdit="1"/>
          </p:cNvSpPr>
          <p:nvPr>
            <p:ph type="sldImg"/>
          </p:nvPr>
        </p:nvSpPr>
        <p:spPr>
          <a:ln/>
        </p:spPr>
      </p:sp>
      <p:sp>
        <p:nvSpPr>
          <p:cNvPr id="106499" name="Rectangle 5"/>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noTextEdit="1"/>
          </p:cNvSpPr>
          <p:nvPr>
            <p:ph type="sldImg"/>
          </p:nvPr>
        </p:nvSpPr>
        <p:spPr>
          <a:ln/>
        </p:spPr>
      </p:sp>
      <p:sp>
        <p:nvSpPr>
          <p:cNvPr id="107523" name="Rectangle 5"/>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noTextEdit="1"/>
          </p:cNvSpPr>
          <p:nvPr>
            <p:ph type="sldImg"/>
          </p:nvPr>
        </p:nvSpPr>
        <p:spPr>
          <a:ln/>
        </p:spPr>
      </p:sp>
      <p:sp>
        <p:nvSpPr>
          <p:cNvPr id="108547"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noTextEdit="1"/>
          </p:cNvSpPr>
          <p:nvPr>
            <p:ph type="sldImg"/>
          </p:nvPr>
        </p:nvSpPr>
        <p:spPr>
          <a:ln/>
        </p:spPr>
      </p:sp>
      <p:sp>
        <p:nvSpPr>
          <p:cNvPr id="81923"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noTextEdit="1"/>
          </p:cNvSpPr>
          <p:nvPr>
            <p:ph type="sldImg"/>
          </p:nvPr>
        </p:nvSpPr>
        <p:spPr>
          <a:ln/>
        </p:spPr>
      </p:sp>
      <p:sp>
        <p:nvSpPr>
          <p:cNvPr id="11059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noTextEdit="1"/>
          </p:cNvSpPr>
          <p:nvPr>
            <p:ph type="sldImg"/>
          </p:nvPr>
        </p:nvSpPr>
        <p:spPr>
          <a:ln/>
        </p:spPr>
      </p:sp>
      <p:sp>
        <p:nvSpPr>
          <p:cNvPr id="11264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noTextEdit="1"/>
          </p:cNvSpPr>
          <p:nvPr>
            <p:ph type="sldImg"/>
          </p:nvPr>
        </p:nvSpPr>
        <p:spPr>
          <a:ln/>
        </p:spPr>
      </p:sp>
      <p:sp>
        <p:nvSpPr>
          <p:cNvPr id="113667"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noTextEdit="1"/>
          </p:cNvSpPr>
          <p:nvPr>
            <p:ph type="sldImg"/>
          </p:nvPr>
        </p:nvSpPr>
        <p:spPr>
          <a:ln/>
        </p:spPr>
      </p:sp>
      <p:sp>
        <p:nvSpPr>
          <p:cNvPr id="12697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noTextEdit="1"/>
          </p:cNvSpPr>
          <p:nvPr>
            <p:ph type="sldImg"/>
          </p:nvPr>
        </p:nvSpPr>
        <p:spPr>
          <a:ln/>
        </p:spPr>
      </p:sp>
      <p:sp>
        <p:nvSpPr>
          <p:cNvPr id="129027"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noTextEdit="1"/>
          </p:cNvSpPr>
          <p:nvPr>
            <p:ph type="sldImg"/>
          </p:nvPr>
        </p:nvSpPr>
        <p:spPr>
          <a:ln/>
        </p:spPr>
      </p:sp>
      <p:sp>
        <p:nvSpPr>
          <p:cNvPr id="141315"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noTextEdit="1"/>
          </p:cNvSpPr>
          <p:nvPr>
            <p:ph type="sldImg"/>
          </p:nvPr>
        </p:nvSpPr>
        <p:spPr>
          <a:ln/>
        </p:spPr>
      </p:sp>
      <p:sp>
        <p:nvSpPr>
          <p:cNvPr id="145411"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noTextEdit="1"/>
          </p:cNvSpPr>
          <p:nvPr>
            <p:ph type="sldImg"/>
          </p:nvPr>
        </p:nvSpPr>
        <p:spPr>
          <a:ln/>
        </p:spPr>
      </p:sp>
      <p:sp>
        <p:nvSpPr>
          <p:cNvPr id="1474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noTextEdit="1"/>
          </p:cNvSpPr>
          <p:nvPr>
            <p:ph type="sldImg"/>
          </p:nvPr>
        </p:nvSpPr>
        <p:spPr>
          <a:ln/>
        </p:spPr>
      </p:sp>
      <p:sp>
        <p:nvSpPr>
          <p:cNvPr id="14848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43729569"/>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555344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74638"/>
            <a:ext cx="2095500" cy="56689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4638"/>
            <a:ext cx="61341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675629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1582131"/>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31029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3262491"/>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123483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977567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58832"/>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45724473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806383"/>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094516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508219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Text Box 16"/>
          <p:cNvSpPr txBox="1">
            <a:spLocks noChangeArrowheads="1"/>
          </p:cNvSpPr>
          <p:nvPr/>
        </p:nvSpPr>
        <p:spPr bwMode="auto">
          <a:xfrm>
            <a:off x="76200" y="6430963"/>
            <a:ext cx="685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defRPr/>
            </a:pPr>
            <a:r>
              <a:rPr lang="en-US" sz="1200" smtClean="0">
                <a:solidFill>
                  <a:schemeClr val="tx1"/>
                </a:solidFill>
                <a:latin typeface="Arial" charset="0"/>
              </a:rPr>
              <a:t>10-</a:t>
            </a:r>
            <a:fld id="{7CD9EB2F-01B6-479D-BE57-6EB92F616584}" type="slidenum">
              <a:rPr lang="en-US" sz="1200" smtClean="0">
                <a:solidFill>
                  <a:schemeClr val="tx1"/>
                </a:solidFill>
                <a:latin typeface="Arial" charset="0"/>
              </a:rPr>
              <a:pPr>
                <a:spcBef>
                  <a:spcPct val="50000"/>
                </a:spcBef>
                <a:defRPr/>
              </a:pPr>
              <a:t>‹#›</a:t>
            </a:fld>
            <a:endParaRPr lang="en-US" sz="1200" smtClean="0">
              <a:solidFill>
                <a:schemeClr val="tx1"/>
              </a:solidFill>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xStyles>
    <p:title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Microsoft_Excel_97-2003_Worksheet1.xls"/></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7.e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1.emf"/><Relationship Id="rId4" Type="http://schemas.openxmlformats.org/officeDocument/2006/relationships/oleObject" Target="../embeddings/Microsoft_Excel_97-2003_Worksheet2.xls"/></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2.emf"/><Relationship Id="rId4" Type="http://schemas.openxmlformats.org/officeDocument/2006/relationships/oleObject" Target="../embeddings/oleObject5.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81000" y="3402013"/>
            <a:ext cx="4189413" cy="401637"/>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Understand accounting issues related to acquiring and valuing plant assets.</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Describe the accounting treatment for costs subsequent to acquisition.</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Describe the accounting treatment for the disposal of property, plant, and equipment.</a:t>
            </a:r>
          </a:p>
        </p:txBody>
      </p:sp>
      <p:sp>
        <p:nvSpPr>
          <p:cNvPr id="4100"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pic>
        <p:nvPicPr>
          <p:cNvPr id="410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Rectangle 24"/>
          <p:cNvSpPr>
            <a:spLocks noChangeArrowheads="1"/>
          </p:cNvSpPr>
          <p:nvPr/>
        </p:nvSpPr>
        <p:spPr bwMode="auto">
          <a:xfrm>
            <a:off x="2822575" y="533400"/>
            <a:ext cx="60928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3400" dirty="0">
                <a:solidFill>
                  <a:schemeClr val="bg1"/>
                </a:solidFill>
                <a:effectLst>
                  <a:outerShdw blurRad="38100" dist="38100" dir="2700000" algn="tl">
                    <a:srgbClr val="000000">
                      <a:alpha val="43137"/>
                    </a:srgbClr>
                  </a:outerShdw>
                </a:effectLst>
                <a:latin typeface="Arial" charset="0"/>
              </a:rPr>
              <a:t>Acquisition and Disposition of Property, Plant, and Equipment</a:t>
            </a:r>
          </a:p>
        </p:txBody>
      </p:sp>
      <p:pic>
        <p:nvPicPr>
          <p:cNvPr id="410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10</a:t>
            </a:r>
          </a:p>
        </p:txBody>
      </p:sp>
      <p:pic>
        <p:nvPicPr>
          <p:cNvPr id="4105"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property, plant, and </a:t>
            </a:r>
            <a:r>
              <a:rPr lang="en-US" sz="1400" kern="1200" dirty="0" smtClean="0">
                <a:effectLst/>
              </a:rPr>
              <a:t>equipment.</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costs to include in initial valuation of property, plant, and </a:t>
            </a:r>
            <a:r>
              <a:rPr lang="en-US" sz="1400" kern="1200" dirty="0" smtClean="0">
                <a:effectLst/>
              </a:rPr>
              <a:t>equipment.</a:t>
            </a:r>
          </a:p>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the accounting problems associated with self-constructed </a:t>
            </a:r>
            <a:r>
              <a:rPr lang="en-US" sz="1400" kern="1200" dirty="0" smtClean="0">
                <a:effectLst/>
              </a:rPr>
              <a:t>assets.</a:t>
            </a:r>
          </a:p>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the accounting problems associated with interest capitalization.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Grp="1" noChangeArrowheads="1"/>
          </p:cNvSpPr>
          <p:nvPr>
            <p:ph type="title"/>
          </p:nvPr>
        </p:nvSpPr>
        <p:spPr bwMode="auto">
          <a:xfrm>
            <a:off x="457200" y="2286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a:solidFill>
                  <a:schemeClr val="tx2">
                    <a:lumMod val="75000"/>
                  </a:schemeClr>
                </a:solidFill>
                <a:effectLst/>
                <a:latin typeface="+mn-lt"/>
                <a:ea typeface="+mn-ea"/>
                <a:cs typeface="+mn-cs"/>
              </a:rPr>
              <a:t>Acquisition of PP&amp;E</a:t>
            </a:r>
          </a:p>
        </p:txBody>
      </p:sp>
      <p:sp>
        <p:nvSpPr>
          <p:cNvPr id="13315" name="Rectangle 3"/>
          <p:cNvSpPr>
            <a:spLocks noChangeArrowheads="1"/>
          </p:cNvSpPr>
          <p:nvPr/>
        </p:nvSpPr>
        <p:spPr bwMode="auto">
          <a:xfrm>
            <a:off x="457200" y="2286000"/>
            <a:ext cx="5867400" cy="3960813"/>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08000" indent="-508000" algn="l">
              <a:lnSpc>
                <a:spcPct val="110000"/>
              </a:lnSpc>
              <a:spcBef>
                <a:spcPct val="50000"/>
              </a:spcBef>
              <a:tabLst>
                <a:tab pos="7886700" algn="r"/>
              </a:tabLst>
            </a:pPr>
            <a:r>
              <a:rPr lang="en-US" sz="1900" b="0">
                <a:solidFill>
                  <a:srgbClr val="000000"/>
                </a:solidFill>
                <a:latin typeface="Arial" charset="0"/>
              </a:rPr>
              <a:t>(g) 	</a:t>
            </a:r>
            <a:r>
              <a:rPr lang="en-US" sz="1900" b="0">
                <a:latin typeface="Arial" charset="0"/>
              </a:rPr>
              <a:t>Architect’s fee on building</a:t>
            </a:r>
          </a:p>
          <a:p>
            <a:pPr marL="508000" indent="-508000" algn="l">
              <a:lnSpc>
                <a:spcPct val="110000"/>
              </a:lnSpc>
              <a:spcBef>
                <a:spcPct val="50000"/>
              </a:spcBef>
              <a:tabLst>
                <a:tab pos="7886700" algn="r"/>
              </a:tabLst>
            </a:pPr>
            <a:r>
              <a:rPr lang="en-US" sz="1900" b="0">
                <a:latin typeface="Arial" charset="0"/>
              </a:rPr>
              <a:t>(h) 	Cost of real estate purchased as a plant site (land $200,000 and building $50,000)</a:t>
            </a:r>
          </a:p>
          <a:p>
            <a:pPr marL="508000" indent="-508000" algn="l">
              <a:lnSpc>
                <a:spcPct val="110000"/>
              </a:lnSpc>
              <a:spcBef>
                <a:spcPct val="50000"/>
              </a:spcBef>
              <a:tabLst>
                <a:tab pos="7886700" algn="r"/>
              </a:tabLst>
            </a:pPr>
            <a:r>
              <a:rPr lang="en-US" sz="1900" b="0">
                <a:latin typeface="Arial" charset="0"/>
              </a:rPr>
              <a:t>(i) 	Commission fee paid to real estate agency</a:t>
            </a:r>
          </a:p>
          <a:p>
            <a:pPr marL="508000" indent="-508000" algn="l">
              <a:lnSpc>
                <a:spcPct val="110000"/>
              </a:lnSpc>
              <a:spcBef>
                <a:spcPct val="50000"/>
              </a:spcBef>
              <a:tabLst>
                <a:tab pos="7886700" algn="r"/>
              </a:tabLst>
            </a:pPr>
            <a:r>
              <a:rPr lang="en-US" sz="1900" b="0">
                <a:latin typeface="Arial" charset="0"/>
              </a:rPr>
              <a:t>(j) 	Installation of fences around property</a:t>
            </a:r>
          </a:p>
          <a:p>
            <a:pPr marL="508000" indent="-508000" algn="l">
              <a:lnSpc>
                <a:spcPct val="110000"/>
              </a:lnSpc>
              <a:spcBef>
                <a:spcPct val="50000"/>
              </a:spcBef>
              <a:tabLst>
                <a:tab pos="7886700" algn="r"/>
              </a:tabLst>
            </a:pPr>
            <a:r>
              <a:rPr lang="en-US" sz="1900" b="0">
                <a:solidFill>
                  <a:srgbClr val="000000"/>
                </a:solidFill>
                <a:latin typeface="Arial" charset="0"/>
              </a:rPr>
              <a:t>(k) 	Cost of razing and removing building</a:t>
            </a:r>
          </a:p>
          <a:p>
            <a:pPr marL="508000" indent="-508000" algn="l">
              <a:lnSpc>
                <a:spcPct val="110000"/>
              </a:lnSpc>
              <a:spcBef>
                <a:spcPct val="50000"/>
              </a:spcBef>
              <a:buClr>
                <a:schemeClr val="tx1"/>
              </a:buClr>
              <a:buFontTx/>
              <a:buAutoNum type="alphaLcParenBoth" startAt="12"/>
              <a:tabLst>
                <a:tab pos="7886700" algn="r"/>
              </a:tabLst>
            </a:pPr>
            <a:r>
              <a:rPr lang="en-US" sz="1900" b="0">
                <a:solidFill>
                  <a:srgbClr val="800000"/>
                </a:solidFill>
                <a:latin typeface="Arial" charset="0"/>
              </a:rPr>
              <a:t>Proceeds</a:t>
            </a:r>
            <a:r>
              <a:rPr lang="en-US" sz="1900" b="0">
                <a:solidFill>
                  <a:srgbClr val="000000"/>
                </a:solidFill>
                <a:latin typeface="Arial" charset="0"/>
              </a:rPr>
              <a:t> from salvage of demolished building</a:t>
            </a:r>
          </a:p>
          <a:p>
            <a:pPr marL="508000" indent="-508000" algn="l">
              <a:lnSpc>
                <a:spcPct val="110000"/>
              </a:lnSpc>
              <a:spcBef>
                <a:spcPct val="50000"/>
              </a:spcBef>
              <a:buClr>
                <a:schemeClr val="tx1"/>
              </a:buClr>
              <a:buFontTx/>
              <a:buAutoNum type="alphaLcParenBoth" startAt="12"/>
              <a:tabLst>
                <a:tab pos="7886700" algn="r"/>
              </a:tabLst>
            </a:pPr>
            <a:r>
              <a:rPr lang="en-US" sz="1900" b="0">
                <a:solidFill>
                  <a:srgbClr val="000000"/>
                </a:solidFill>
                <a:latin typeface="Arial" charset="0"/>
              </a:rPr>
              <a:t>Cost of parking lots and driveways</a:t>
            </a:r>
          </a:p>
          <a:p>
            <a:pPr marL="508000" indent="-508000" algn="l">
              <a:lnSpc>
                <a:spcPct val="110000"/>
              </a:lnSpc>
              <a:spcBef>
                <a:spcPct val="50000"/>
              </a:spcBef>
              <a:buClr>
                <a:schemeClr val="tx1"/>
              </a:buClr>
              <a:buFontTx/>
              <a:buAutoNum type="alphaLcParenBoth" startAt="12"/>
              <a:tabLst>
                <a:tab pos="7886700" algn="r"/>
              </a:tabLst>
            </a:pPr>
            <a:r>
              <a:rPr lang="en-US" sz="1900" b="0">
                <a:solidFill>
                  <a:srgbClr val="000000"/>
                </a:solidFill>
                <a:latin typeface="Arial" charset="0"/>
              </a:rPr>
              <a:t>Cost of trees and shrubbery (permanent)</a:t>
            </a:r>
          </a:p>
        </p:txBody>
      </p:sp>
      <p:sp>
        <p:nvSpPr>
          <p:cNvPr id="1136644" name="Line 4"/>
          <p:cNvSpPr>
            <a:spLocks noChangeShapeType="1"/>
          </p:cNvSpPr>
          <p:nvPr/>
        </p:nvSpPr>
        <p:spPr bwMode="auto">
          <a:xfrm>
            <a:off x="6858000" y="2514600"/>
            <a:ext cx="13716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136645" name="Text Box 5"/>
          <p:cNvSpPr txBox="1">
            <a:spLocks noChangeArrowheads="1"/>
          </p:cNvSpPr>
          <p:nvPr/>
        </p:nvSpPr>
        <p:spPr bwMode="auto">
          <a:xfrm>
            <a:off x="6477000" y="2362200"/>
            <a:ext cx="22098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nSpc>
                <a:spcPct val="95000"/>
              </a:lnSpc>
              <a:spcBef>
                <a:spcPct val="15000"/>
              </a:spcBef>
              <a:spcAft>
                <a:spcPct val="10000"/>
              </a:spcAft>
            </a:pPr>
            <a:r>
              <a:rPr lang="en-US" sz="2000">
                <a:solidFill>
                  <a:srgbClr val="000066"/>
                </a:solidFill>
                <a:latin typeface="Arial" charset="0"/>
              </a:rPr>
              <a:t>Building</a:t>
            </a:r>
          </a:p>
        </p:txBody>
      </p:sp>
      <p:sp>
        <p:nvSpPr>
          <p:cNvPr id="13318" name="Text Box 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2</a:t>
            </a:r>
          </a:p>
        </p:txBody>
      </p:sp>
      <p:sp>
        <p:nvSpPr>
          <p:cNvPr id="1136647" name="Text Box 7"/>
          <p:cNvSpPr txBox="1">
            <a:spLocks noChangeArrowheads="1"/>
          </p:cNvSpPr>
          <p:nvPr/>
        </p:nvSpPr>
        <p:spPr bwMode="auto">
          <a:xfrm>
            <a:off x="6477000" y="2895600"/>
            <a:ext cx="22098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nSpc>
                <a:spcPct val="95000"/>
              </a:lnSpc>
              <a:spcBef>
                <a:spcPct val="15000"/>
              </a:spcBef>
              <a:spcAft>
                <a:spcPct val="10000"/>
              </a:spcAft>
            </a:pPr>
            <a:r>
              <a:rPr lang="en-US" sz="2000">
                <a:solidFill>
                  <a:srgbClr val="000066"/>
                </a:solidFill>
                <a:latin typeface="Arial" charset="0"/>
              </a:rPr>
              <a:t>Land</a:t>
            </a:r>
          </a:p>
        </p:txBody>
      </p:sp>
      <p:sp>
        <p:nvSpPr>
          <p:cNvPr id="1136648" name="Text Box 8"/>
          <p:cNvSpPr txBox="1">
            <a:spLocks noChangeArrowheads="1"/>
          </p:cNvSpPr>
          <p:nvPr/>
        </p:nvSpPr>
        <p:spPr bwMode="auto">
          <a:xfrm>
            <a:off x="6477000" y="3581400"/>
            <a:ext cx="22098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nSpc>
                <a:spcPct val="95000"/>
              </a:lnSpc>
              <a:spcBef>
                <a:spcPct val="15000"/>
              </a:spcBef>
              <a:spcAft>
                <a:spcPct val="10000"/>
              </a:spcAft>
            </a:pPr>
            <a:r>
              <a:rPr lang="en-US" sz="2000">
                <a:solidFill>
                  <a:srgbClr val="000066"/>
                </a:solidFill>
                <a:latin typeface="Arial" charset="0"/>
              </a:rPr>
              <a:t>Land</a:t>
            </a:r>
          </a:p>
        </p:txBody>
      </p:sp>
      <p:sp>
        <p:nvSpPr>
          <p:cNvPr id="1136649" name="Text Box 9"/>
          <p:cNvSpPr txBox="1">
            <a:spLocks noChangeArrowheads="1"/>
          </p:cNvSpPr>
          <p:nvPr/>
        </p:nvSpPr>
        <p:spPr bwMode="auto">
          <a:xfrm>
            <a:off x="6172200" y="4038600"/>
            <a:ext cx="27432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nSpc>
                <a:spcPct val="95000"/>
              </a:lnSpc>
              <a:spcBef>
                <a:spcPct val="15000"/>
              </a:spcBef>
              <a:spcAft>
                <a:spcPct val="10000"/>
              </a:spcAft>
            </a:pPr>
            <a:r>
              <a:rPr lang="en-US" sz="2000">
                <a:solidFill>
                  <a:srgbClr val="000066"/>
                </a:solidFill>
                <a:latin typeface="Arial" charset="0"/>
              </a:rPr>
              <a:t>Land Improvements</a:t>
            </a:r>
          </a:p>
        </p:txBody>
      </p:sp>
      <p:sp>
        <p:nvSpPr>
          <p:cNvPr id="1136650" name="Text Box 10"/>
          <p:cNvSpPr txBox="1">
            <a:spLocks noChangeArrowheads="1"/>
          </p:cNvSpPr>
          <p:nvPr/>
        </p:nvSpPr>
        <p:spPr bwMode="auto">
          <a:xfrm>
            <a:off x="6172200" y="4495800"/>
            <a:ext cx="27432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nSpc>
                <a:spcPct val="95000"/>
              </a:lnSpc>
              <a:spcBef>
                <a:spcPct val="15000"/>
              </a:spcBef>
              <a:spcAft>
                <a:spcPct val="10000"/>
              </a:spcAft>
            </a:pPr>
            <a:r>
              <a:rPr lang="en-US" sz="2000">
                <a:solidFill>
                  <a:srgbClr val="000066"/>
                </a:solidFill>
                <a:latin typeface="Arial" charset="0"/>
              </a:rPr>
              <a:t>Land</a:t>
            </a:r>
          </a:p>
        </p:txBody>
      </p:sp>
      <p:sp>
        <p:nvSpPr>
          <p:cNvPr id="1136651" name="Text Box 11"/>
          <p:cNvSpPr txBox="1">
            <a:spLocks noChangeArrowheads="1"/>
          </p:cNvSpPr>
          <p:nvPr/>
        </p:nvSpPr>
        <p:spPr bwMode="auto">
          <a:xfrm>
            <a:off x="6477000" y="4953000"/>
            <a:ext cx="22098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nSpc>
                <a:spcPct val="95000"/>
              </a:lnSpc>
              <a:spcBef>
                <a:spcPct val="15000"/>
              </a:spcBef>
              <a:spcAft>
                <a:spcPct val="10000"/>
              </a:spcAft>
            </a:pPr>
            <a:r>
              <a:rPr lang="en-US" sz="2000">
                <a:solidFill>
                  <a:srgbClr val="800000"/>
                </a:solidFill>
                <a:latin typeface="Arial" charset="0"/>
              </a:rPr>
              <a:t>(Land)</a:t>
            </a:r>
          </a:p>
        </p:txBody>
      </p:sp>
      <p:sp>
        <p:nvSpPr>
          <p:cNvPr id="1136652" name="Text Box 12"/>
          <p:cNvSpPr txBox="1">
            <a:spLocks noChangeArrowheads="1"/>
          </p:cNvSpPr>
          <p:nvPr/>
        </p:nvSpPr>
        <p:spPr bwMode="auto">
          <a:xfrm>
            <a:off x="6172200" y="5410200"/>
            <a:ext cx="27432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nSpc>
                <a:spcPct val="95000"/>
              </a:lnSpc>
              <a:spcBef>
                <a:spcPct val="15000"/>
              </a:spcBef>
              <a:spcAft>
                <a:spcPct val="10000"/>
              </a:spcAft>
            </a:pPr>
            <a:r>
              <a:rPr lang="en-US" sz="2000">
                <a:solidFill>
                  <a:srgbClr val="000066"/>
                </a:solidFill>
                <a:latin typeface="Arial" charset="0"/>
              </a:rPr>
              <a:t>Land Improvements</a:t>
            </a:r>
          </a:p>
        </p:txBody>
      </p:sp>
      <p:sp>
        <p:nvSpPr>
          <p:cNvPr id="1136653" name="Text Box 13"/>
          <p:cNvSpPr txBox="1">
            <a:spLocks noChangeArrowheads="1"/>
          </p:cNvSpPr>
          <p:nvPr/>
        </p:nvSpPr>
        <p:spPr bwMode="auto">
          <a:xfrm>
            <a:off x="6172200" y="5867400"/>
            <a:ext cx="27432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nSpc>
                <a:spcPct val="95000"/>
              </a:lnSpc>
              <a:spcBef>
                <a:spcPct val="15000"/>
              </a:spcBef>
              <a:spcAft>
                <a:spcPct val="10000"/>
              </a:spcAft>
            </a:pPr>
            <a:r>
              <a:rPr lang="en-US" sz="2000">
                <a:solidFill>
                  <a:srgbClr val="000066"/>
                </a:solidFill>
                <a:latin typeface="Arial" charset="0"/>
              </a:rPr>
              <a:t>Land</a:t>
            </a:r>
          </a:p>
        </p:txBody>
      </p:sp>
      <p:sp>
        <p:nvSpPr>
          <p:cNvPr id="13326" name="Text Box 14"/>
          <p:cNvSpPr txBox="1">
            <a:spLocks noChangeArrowheads="1"/>
          </p:cNvSpPr>
          <p:nvPr/>
        </p:nvSpPr>
        <p:spPr bwMode="auto">
          <a:xfrm>
            <a:off x="457200" y="1066800"/>
            <a:ext cx="8153400" cy="1101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30000"/>
              </a:spcBef>
              <a:buSzPct val="80000"/>
            </a:pPr>
            <a:r>
              <a:rPr lang="en-US" sz="1900">
                <a:solidFill>
                  <a:srgbClr val="800000"/>
                </a:solidFill>
                <a:latin typeface="Arial" charset="0"/>
              </a:rPr>
              <a:t>Illustration:</a:t>
            </a:r>
            <a:r>
              <a:rPr lang="en-US" sz="1900">
                <a:solidFill>
                  <a:schemeClr val="tx1"/>
                </a:solidFill>
                <a:latin typeface="Arial" charset="0"/>
              </a:rPr>
              <a:t> </a:t>
            </a:r>
            <a:r>
              <a:rPr lang="en-US" sz="1900" b="0">
                <a:solidFill>
                  <a:schemeClr val="tx1"/>
                </a:solidFill>
                <a:latin typeface="Arial" charset="0"/>
              </a:rPr>
              <a:t>The expenditures and receipts below are related to land, land improvements, and buildings acquired for use in a business enterprise.  Determine how the following should be </a:t>
            </a:r>
            <a:r>
              <a:rPr lang="en-US" sz="1900">
                <a:solidFill>
                  <a:schemeClr val="tx1"/>
                </a:solidFill>
                <a:latin typeface="Arial" charset="0"/>
              </a:rPr>
              <a:t>classified</a:t>
            </a:r>
            <a:r>
              <a:rPr lang="en-US" sz="1900" b="0">
                <a:solidFill>
                  <a:schemeClr val="tx1"/>
                </a:solidFill>
                <a:latin typeface="Arial" charset="0"/>
              </a:rPr>
              <a:t>:</a:t>
            </a:r>
          </a:p>
        </p:txBody>
      </p:sp>
      <p:sp>
        <p:nvSpPr>
          <p:cNvPr id="15" name="Line 16"/>
          <p:cNvSpPr>
            <a:spLocks noChangeShapeType="1"/>
          </p:cNvSpPr>
          <p:nvPr/>
        </p:nvSpPr>
        <p:spPr bwMode="auto">
          <a:xfrm>
            <a:off x="381000" y="9144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6645"/>
                                        </p:tgtEl>
                                        <p:attrNameLst>
                                          <p:attrName>style.visibility</p:attrName>
                                        </p:attrNameLst>
                                      </p:cBhvr>
                                      <p:to>
                                        <p:strVal val="visible"/>
                                      </p:to>
                                    </p:set>
                                    <p:animEffect transition="in" filter="wipe(left)">
                                      <p:cBhvr>
                                        <p:cTn id="7" dur="500"/>
                                        <p:tgtEl>
                                          <p:spTgt spid="11366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6647"/>
                                        </p:tgtEl>
                                        <p:attrNameLst>
                                          <p:attrName>style.visibility</p:attrName>
                                        </p:attrNameLst>
                                      </p:cBhvr>
                                      <p:to>
                                        <p:strVal val="visible"/>
                                      </p:to>
                                    </p:set>
                                    <p:animEffect transition="in" filter="wipe(left)">
                                      <p:cBhvr>
                                        <p:cTn id="12" dur="500"/>
                                        <p:tgtEl>
                                          <p:spTgt spid="11366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6648"/>
                                        </p:tgtEl>
                                        <p:attrNameLst>
                                          <p:attrName>style.visibility</p:attrName>
                                        </p:attrNameLst>
                                      </p:cBhvr>
                                      <p:to>
                                        <p:strVal val="visible"/>
                                      </p:to>
                                    </p:set>
                                    <p:animEffect transition="in" filter="wipe(left)">
                                      <p:cBhvr>
                                        <p:cTn id="17" dur="500"/>
                                        <p:tgtEl>
                                          <p:spTgt spid="11366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6649"/>
                                        </p:tgtEl>
                                        <p:attrNameLst>
                                          <p:attrName>style.visibility</p:attrName>
                                        </p:attrNameLst>
                                      </p:cBhvr>
                                      <p:to>
                                        <p:strVal val="visible"/>
                                      </p:to>
                                    </p:set>
                                    <p:animEffect transition="in" filter="wipe(left)">
                                      <p:cBhvr>
                                        <p:cTn id="22" dur="500"/>
                                        <p:tgtEl>
                                          <p:spTgt spid="11366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36650"/>
                                        </p:tgtEl>
                                        <p:attrNameLst>
                                          <p:attrName>style.visibility</p:attrName>
                                        </p:attrNameLst>
                                      </p:cBhvr>
                                      <p:to>
                                        <p:strVal val="visible"/>
                                      </p:to>
                                    </p:set>
                                    <p:animEffect transition="in" filter="wipe(left)">
                                      <p:cBhvr>
                                        <p:cTn id="27" dur="500"/>
                                        <p:tgtEl>
                                          <p:spTgt spid="11366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36651"/>
                                        </p:tgtEl>
                                        <p:attrNameLst>
                                          <p:attrName>style.visibility</p:attrName>
                                        </p:attrNameLst>
                                      </p:cBhvr>
                                      <p:to>
                                        <p:strVal val="visible"/>
                                      </p:to>
                                    </p:set>
                                    <p:animEffect transition="in" filter="wipe(left)">
                                      <p:cBhvr>
                                        <p:cTn id="32" dur="500"/>
                                        <p:tgtEl>
                                          <p:spTgt spid="113665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36652"/>
                                        </p:tgtEl>
                                        <p:attrNameLst>
                                          <p:attrName>style.visibility</p:attrName>
                                        </p:attrNameLst>
                                      </p:cBhvr>
                                      <p:to>
                                        <p:strVal val="visible"/>
                                      </p:to>
                                    </p:set>
                                    <p:animEffect transition="in" filter="wipe(left)">
                                      <p:cBhvr>
                                        <p:cTn id="37" dur="500"/>
                                        <p:tgtEl>
                                          <p:spTgt spid="113665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36653"/>
                                        </p:tgtEl>
                                        <p:attrNameLst>
                                          <p:attrName>style.visibility</p:attrName>
                                        </p:attrNameLst>
                                      </p:cBhvr>
                                      <p:to>
                                        <p:strVal val="visible"/>
                                      </p:to>
                                    </p:set>
                                    <p:animEffect transition="in" filter="wipe(left)">
                                      <p:cBhvr>
                                        <p:cTn id="42" dur="500"/>
                                        <p:tgtEl>
                                          <p:spTgt spid="1136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45" grpId="0" autoUpdateAnimBg="0"/>
      <p:bldP spid="1136647" grpId="0" autoUpdateAnimBg="0"/>
      <p:bldP spid="1136648" grpId="0" autoUpdateAnimBg="0"/>
      <p:bldP spid="1136649" grpId="0" autoUpdateAnimBg="0"/>
      <p:bldP spid="1136650" grpId="0" autoUpdateAnimBg="0"/>
      <p:bldP spid="1136651" grpId="0" autoUpdateAnimBg="0"/>
      <p:bldP spid="1136652" grpId="0" autoUpdateAnimBg="0"/>
      <p:bldP spid="113665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81000" y="4608513"/>
            <a:ext cx="4189413" cy="554037"/>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Understand accounting issues related to acquiring and valuing plant assets.</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Describe the accounting treatment for costs subsequent to acquisition.</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Describe the accounting treatment for the disposal of property, plant, and equipment.</a:t>
            </a:r>
          </a:p>
        </p:txBody>
      </p:sp>
      <p:sp>
        <p:nvSpPr>
          <p:cNvPr id="14340"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pic>
        <p:nvPicPr>
          <p:cNvPr id="1434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Rectangle 24"/>
          <p:cNvSpPr>
            <a:spLocks noChangeArrowheads="1"/>
          </p:cNvSpPr>
          <p:nvPr/>
        </p:nvSpPr>
        <p:spPr bwMode="auto">
          <a:xfrm>
            <a:off x="2822575" y="533400"/>
            <a:ext cx="60928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3400" dirty="0">
                <a:solidFill>
                  <a:schemeClr val="bg1"/>
                </a:solidFill>
                <a:effectLst>
                  <a:outerShdw blurRad="38100" dist="38100" dir="2700000" algn="tl">
                    <a:srgbClr val="000000">
                      <a:alpha val="43137"/>
                    </a:srgbClr>
                  </a:outerShdw>
                </a:effectLst>
                <a:latin typeface="Arial" charset="0"/>
              </a:rPr>
              <a:t>Acquisition and Disposition of Property, Plant, and Equipment</a:t>
            </a:r>
          </a:p>
        </p:txBody>
      </p:sp>
      <p:pic>
        <p:nvPicPr>
          <p:cNvPr id="1434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10</a:t>
            </a:r>
          </a:p>
        </p:txBody>
      </p:sp>
      <p:pic>
        <p:nvPicPr>
          <p:cNvPr id="14345"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property, plant, and </a:t>
            </a:r>
            <a:r>
              <a:rPr lang="en-US" sz="1400" kern="1200" dirty="0" smtClean="0">
                <a:effectLst/>
              </a:rPr>
              <a:t>equipment.</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costs to include in initial valuation of property, plant, and </a:t>
            </a:r>
            <a:r>
              <a:rPr lang="en-US" sz="1400" kern="1200" dirty="0" smtClean="0">
                <a:effectLst/>
              </a:rPr>
              <a:t>equipment.</a:t>
            </a:r>
          </a:p>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the accounting problems associated with self-constructed </a:t>
            </a:r>
            <a:r>
              <a:rPr lang="en-US" sz="1400" kern="1200" dirty="0" smtClean="0">
                <a:effectLst/>
              </a:rPr>
              <a:t>assets.</a:t>
            </a:r>
          </a:p>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the accounting problems associated with interest capitalization.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609600" y="1371600"/>
            <a:ext cx="80010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05000"/>
              </a:lnSpc>
              <a:spcBef>
                <a:spcPct val="30000"/>
              </a:spcBef>
              <a:buSzPct val="80000"/>
            </a:pPr>
            <a:r>
              <a:rPr lang="en-US" sz="2800">
                <a:solidFill>
                  <a:srgbClr val="800000"/>
                </a:solidFill>
                <a:latin typeface="Arial" charset="0"/>
              </a:rPr>
              <a:t>Self-Constructed Assets</a:t>
            </a:r>
          </a:p>
        </p:txBody>
      </p:sp>
      <p:sp>
        <p:nvSpPr>
          <p:cNvPr id="13316" name="Text Box 6"/>
          <p:cNvSpPr txBox="1">
            <a:spLocks noChangeArrowheads="1"/>
          </p:cNvSpPr>
          <p:nvPr/>
        </p:nvSpPr>
        <p:spPr bwMode="auto">
          <a:xfrm>
            <a:off x="622300" y="1981200"/>
            <a:ext cx="7861300" cy="354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514350">
              <a:defRPr b="1">
                <a:solidFill>
                  <a:schemeClr val="folHlink"/>
                </a:solidFill>
                <a:latin typeface="Comic Sans MS" pitchFamily="66" charset="0"/>
              </a:defRPr>
            </a:lvl2pPr>
            <a:lvl3pPr marL="1257300" indent="-40005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ts val="1200"/>
              </a:spcBef>
              <a:buClr>
                <a:srgbClr val="800000"/>
              </a:buClr>
              <a:defRPr/>
            </a:pPr>
            <a:r>
              <a:rPr lang="en-US" sz="2200" b="0" dirty="0" smtClean="0">
                <a:solidFill>
                  <a:schemeClr val="tx1"/>
                </a:solidFill>
                <a:latin typeface="Arial" charset="0"/>
              </a:rPr>
              <a:t>Costs include:</a:t>
            </a:r>
          </a:p>
          <a:p>
            <a:pPr marL="682625" lvl="1" indent="-454025" algn="l">
              <a:lnSpc>
                <a:spcPct val="120000"/>
              </a:lnSpc>
              <a:spcBef>
                <a:spcPts val="1200"/>
              </a:spcBef>
              <a:buClr>
                <a:srgbClr val="800000"/>
              </a:buClr>
              <a:buFont typeface="+mj-lt"/>
              <a:buAutoNum type="arabicParenR"/>
              <a:defRPr/>
            </a:pPr>
            <a:r>
              <a:rPr lang="en-US" sz="2100" b="0" dirty="0" smtClean="0">
                <a:solidFill>
                  <a:schemeClr val="tx1"/>
                </a:solidFill>
                <a:latin typeface="Arial" charset="0"/>
              </a:rPr>
              <a:t>Materials and direct labor</a:t>
            </a:r>
          </a:p>
          <a:p>
            <a:pPr marL="682625" lvl="1" indent="-454025" algn="l">
              <a:lnSpc>
                <a:spcPct val="120000"/>
              </a:lnSpc>
              <a:spcBef>
                <a:spcPts val="1200"/>
              </a:spcBef>
              <a:buClr>
                <a:srgbClr val="800000"/>
              </a:buClr>
              <a:buFont typeface="+mj-lt"/>
              <a:buAutoNum type="arabicParenR"/>
              <a:defRPr/>
            </a:pPr>
            <a:r>
              <a:rPr lang="en-US" sz="2100" b="0" dirty="0" smtClean="0">
                <a:solidFill>
                  <a:schemeClr val="tx1"/>
                </a:solidFill>
                <a:latin typeface="Arial" charset="0"/>
              </a:rPr>
              <a:t>Overhead can be handled in two ways:</a:t>
            </a:r>
          </a:p>
          <a:p>
            <a:pPr lvl="2" indent="-452438" algn="l">
              <a:lnSpc>
                <a:spcPct val="120000"/>
              </a:lnSpc>
              <a:spcBef>
                <a:spcPts val="1200"/>
              </a:spcBef>
              <a:buClr>
                <a:srgbClr val="800000"/>
              </a:buClr>
              <a:buFontTx/>
              <a:buAutoNum type="arabicPeriod"/>
              <a:defRPr/>
            </a:pPr>
            <a:r>
              <a:rPr lang="en-US" sz="2000" b="0" dirty="0" smtClean="0">
                <a:solidFill>
                  <a:schemeClr val="tx1"/>
                </a:solidFill>
                <a:latin typeface="Arial" charset="0"/>
              </a:rPr>
              <a:t>Assign no fixed overhead.</a:t>
            </a:r>
          </a:p>
          <a:p>
            <a:pPr lvl="2" indent="-452438" algn="l">
              <a:lnSpc>
                <a:spcPct val="120000"/>
              </a:lnSpc>
              <a:spcBef>
                <a:spcPts val="1200"/>
              </a:spcBef>
              <a:buClr>
                <a:srgbClr val="800000"/>
              </a:buClr>
              <a:buFontTx/>
              <a:buAutoNum type="arabicPeriod"/>
              <a:defRPr/>
            </a:pPr>
            <a:r>
              <a:rPr lang="en-US" sz="2000" b="0" dirty="0" smtClean="0">
                <a:solidFill>
                  <a:schemeClr val="tx1"/>
                </a:solidFill>
                <a:latin typeface="Arial" charset="0"/>
              </a:rPr>
              <a:t>Assign a portion of all overhead to the construction process.</a:t>
            </a:r>
          </a:p>
          <a:p>
            <a:pPr lvl="1" algn="l">
              <a:lnSpc>
                <a:spcPct val="120000"/>
              </a:lnSpc>
              <a:spcBef>
                <a:spcPts val="1200"/>
              </a:spcBef>
              <a:buClr>
                <a:srgbClr val="800000"/>
              </a:buClr>
              <a:defRPr/>
            </a:pPr>
            <a:r>
              <a:rPr lang="en-US" sz="2100" b="0" dirty="0" smtClean="0">
                <a:solidFill>
                  <a:schemeClr val="tx1"/>
                </a:solidFill>
                <a:latin typeface="Arial" charset="0"/>
              </a:rPr>
              <a:t>Companies use the second method extensively.</a:t>
            </a:r>
          </a:p>
        </p:txBody>
      </p:sp>
      <p:sp>
        <p:nvSpPr>
          <p:cNvPr id="15364" name="Text Box 7"/>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  Describe the accounting problems associated with self-constructed assets.</a:t>
            </a:r>
          </a:p>
        </p:txBody>
      </p:sp>
      <p:sp>
        <p:nvSpPr>
          <p:cNvPr id="8" name="Rectangle 8"/>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a:solidFill>
                  <a:schemeClr val="tx2">
                    <a:lumMod val="75000"/>
                  </a:schemeClr>
                </a:solidFill>
                <a:effectLst/>
                <a:latin typeface="+mn-lt"/>
                <a:ea typeface="+mn-ea"/>
                <a:cs typeface="+mn-cs"/>
              </a:rPr>
              <a:t>Acquisition of PP&amp;E</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81000" y="5181600"/>
            <a:ext cx="4189413" cy="609600"/>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Understand accounting issues related to acquiring and valuing plant assets.</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Describe the accounting treatment for costs subsequent to acquisition.</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Describe the accounting treatment for the disposal of property, plant, and equipment.</a:t>
            </a:r>
          </a:p>
        </p:txBody>
      </p:sp>
      <p:sp>
        <p:nvSpPr>
          <p:cNvPr id="16388"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pic>
        <p:nvPicPr>
          <p:cNvPr id="16389"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Rectangle 24"/>
          <p:cNvSpPr>
            <a:spLocks noChangeArrowheads="1"/>
          </p:cNvSpPr>
          <p:nvPr/>
        </p:nvSpPr>
        <p:spPr bwMode="auto">
          <a:xfrm>
            <a:off x="2822575" y="533400"/>
            <a:ext cx="60928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3400" dirty="0">
                <a:solidFill>
                  <a:schemeClr val="bg1"/>
                </a:solidFill>
                <a:effectLst>
                  <a:outerShdw blurRad="38100" dist="38100" dir="2700000" algn="tl">
                    <a:srgbClr val="000000">
                      <a:alpha val="43137"/>
                    </a:srgbClr>
                  </a:outerShdw>
                </a:effectLst>
                <a:latin typeface="Arial" charset="0"/>
              </a:rPr>
              <a:t>Acquisition and Disposition of Property, Plant, and Equipment</a:t>
            </a:r>
          </a:p>
        </p:txBody>
      </p:sp>
      <p:pic>
        <p:nvPicPr>
          <p:cNvPr id="16391"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10</a:t>
            </a:r>
          </a:p>
        </p:txBody>
      </p:sp>
      <p:pic>
        <p:nvPicPr>
          <p:cNvPr id="16393"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property, plant, and </a:t>
            </a:r>
            <a:r>
              <a:rPr lang="en-US" sz="1400" kern="1200" dirty="0" smtClean="0">
                <a:effectLst/>
              </a:rPr>
              <a:t>equipment.</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costs to include in initial valuation of property, plant, and </a:t>
            </a:r>
            <a:r>
              <a:rPr lang="en-US" sz="1400" kern="1200" dirty="0" smtClean="0">
                <a:effectLst/>
              </a:rPr>
              <a:t>equipment.</a:t>
            </a:r>
          </a:p>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the accounting problems associated with self-constructed </a:t>
            </a:r>
            <a:r>
              <a:rPr lang="en-US" sz="1400" kern="1200" dirty="0" smtClean="0">
                <a:effectLst/>
              </a:rPr>
              <a:t>assets.</a:t>
            </a:r>
          </a:p>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the accounting problems associated with interest capitalization.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09600" y="1981200"/>
            <a:ext cx="7861300"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buSzPct val="80000"/>
            </a:pPr>
            <a:r>
              <a:rPr lang="en-US" sz="2100" b="0">
                <a:solidFill>
                  <a:schemeClr val="tx1"/>
                </a:solidFill>
                <a:latin typeface="Arial" charset="0"/>
              </a:rPr>
              <a:t>Three approaches have been suggested to account for the interest incurred in financing the construction.</a:t>
            </a:r>
          </a:p>
        </p:txBody>
      </p:sp>
      <p:sp>
        <p:nvSpPr>
          <p:cNvPr id="17411" name="Text Box 3"/>
          <p:cNvSpPr txBox="1">
            <a:spLocks noChangeArrowheads="1"/>
          </p:cNvSpPr>
          <p:nvPr/>
        </p:nvSpPr>
        <p:spPr bwMode="auto">
          <a:xfrm>
            <a:off x="609600" y="1371600"/>
            <a:ext cx="80010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05000"/>
              </a:lnSpc>
              <a:spcBef>
                <a:spcPct val="30000"/>
              </a:spcBef>
              <a:buSzPct val="80000"/>
            </a:pPr>
            <a:r>
              <a:rPr lang="en-US" sz="2800">
                <a:solidFill>
                  <a:srgbClr val="800000"/>
                </a:solidFill>
                <a:latin typeface="Arial" charset="0"/>
              </a:rPr>
              <a:t>Interest Costs During Construction</a:t>
            </a:r>
          </a:p>
        </p:txBody>
      </p:sp>
      <p:sp>
        <p:nvSpPr>
          <p:cNvPr id="17412" name="Text Box 6"/>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Describe the accounting problems associated with interest capitalization.</a:t>
            </a:r>
          </a:p>
        </p:txBody>
      </p:sp>
      <p:sp>
        <p:nvSpPr>
          <p:cNvPr id="17413" name="Text Box 8"/>
          <p:cNvSpPr txBox="1">
            <a:spLocks noChangeArrowheads="1"/>
          </p:cNvSpPr>
          <p:nvPr/>
        </p:nvSpPr>
        <p:spPr bwMode="auto">
          <a:xfrm>
            <a:off x="457200" y="4038600"/>
            <a:ext cx="1676400" cy="923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b="0">
                <a:latin typeface="Arial" charset="0"/>
              </a:rPr>
              <a:t>Capitalize no interest during construction</a:t>
            </a:r>
          </a:p>
        </p:txBody>
      </p:sp>
      <p:sp>
        <p:nvSpPr>
          <p:cNvPr id="17414" name="Text Box 10"/>
          <p:cNvSpPr txBox="1">
            <a:spLocks noChangeArrowheads="1"/>
          </p:cNvSpPr>
          <p:nvPr/>
        </p:nvSpPr>
        <p:spPr bwMode="auto">
          <a:xfrm>
            <a:off x="7162800" y="4038600"/>
            <a:ext cx="1371600" cy="915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b="0">
                <a:latin typeface="Arial" charset="0"/>
              </a:rPr>
              <a:t>Capitalize all costs of funds</a:t>
            </a:r>
          </a:p>
        </p:txBody>
      </p:sp>
      <p:sp>
        <p:nvSpPr>
          <p:cNvPr id="955404" name="Line 12"/>
          <p:cNvSpPr>
            <a:spLocks noChangeShapeType="1"/>
          </p:cNvSpPr>
          <p:nvPr/>
        </p:nvSpPr>
        <p:spPr bwMode="auto">
          <a:xfrm>
            <a:off x="1295400" y="3797300"/>
            <a:ext cx="6477000" cy="0"/>
          </a:xfrm>
          <a:prstGeom prst="line">
            <a:avLst/>
          </a:prstGeom>
          <a:noFill/>
          <a:ln w="28575" cap="sq">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55405" name="Line 13"/>
          <p:cNvSpPr>
            <a:spLocks noChangeShapeType="1"/>
          </p:cNvSpPr>
          <p:nvPr/>
        </p:nvSpPr>
        <p:spPr bwMode="auto">
          <a:xfrm flipV="1">
            <a:off x="4572000" y="3797300"/>
            <a:ext cx="0" cy="457200"/>
          </a:xfrm>
          <a:prstGeom prst="line">
            <a:avLst/>
          </a:prstGeom>
          <a:noFill/>
          <a:ln w="28575" cap="sq">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55406" name="Line 14"/>
          <p:cNvSpPr>
            <a:spLocks noChangeShapeType="1"/>
          </p:cNvSpPr>
          <p:nvPr/>
        </p:nvSpPr>
        <p:spPr bwMode="auto">
          <a:xfrm flipV="1">
            <a:off x="4572000" y="5137150"/>
            <a:ext cx="0" cy="381000"/>
          </a:xfrm>
          <a:prstGeom prst="line">
            <a:avLst/>
          </a:prstGeom>
          <a:noFill/>
          <a:ln w="28575" cap="sq">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7418" name="Text Box 15"/>
          <p:cNvSpPr txBox="1">
            <a:spLocks noChangeArrowheads="1"/>
          </p:cNvSpPr>
          <p:nvPr/>
        </p:nvSpPr>
        <p:spPr bwMode="auto">
          <a:xfrm>
            <a:off x="4038600" y="559435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a:solidFill>
                  <a:schemeClr val="tx1"/>
                </a:solidFill>
                <a:latin typeface="Arial" charset="0"/>
              </a:rPr>
              <a:t>GAAP</a:t>
            </a:r>
          </a:p>
        </p:txBody>
      </p:sp>
      <p:sp>
        <p:nvSpPr>
          <p:cNvPr id="955408" name="Line 16"/>
          <p:cNvSpPr>
            <a:spLocks noChangeShapeType="1"/>
          </p:cNvSpPr>
          <p:nvPr/>
        </p:nvSpPr>
        <p:spPr bwMode="auto">
          <a:xfrm>
            <a:off x="1295400" y="3568700"/>
            <a:ext cx="0" cy="457200"/>
          </a:xfrm>
          <a:prstGeom prst="line">
            <a:avLst/>
          </a:prstGeom>
          <a:noFill/>
          <a:ln w="28575" cap="sq">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55409" name="Line 17"/>
          <p:cNvSpPr>
            <a:spLocks noChangeShapeType="1"/>
          </p:cNvSpPr>
          <p:nvPr/>
        </p:nvSpPr>
        <p:spPr bwMode="auto">
          <a:xfrm>
            <a:off x="7848600" y="3568700"/>
            <a:ext cx="0" cy="457200"/>
          </a:xfrm>
          <a:prstGeom prst="line">
            <a:avLst/>
          </a:prstGeom>
          <a:noFill/>
          <a:ln w="28575" cap="sq">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7421" name="Text Box 18"/>
          <p:cNvSpPr txBox="1">
            <a:spLocks noChangeArrowheads="1"/>
          </p:cNvSpPr>
          <p:nvPr/>
        </p:nvSpPr>
        <p:spPr bwMode="auto">
          <a:xfrm>
            <a:off x="990600" y="3232150"/>
            <a:ext cx="6858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1600">
                <a:latin typeface="Arial" charset="0"/>
              </a:rPr>
              <a:t>$ 0</a:t>
            </a:r>
          </a:p>
        </p:txBody>
      </p:sp>
      <p:sp>
        <p:nvSpPr>
          <p:cNvPr id="17422" name="Text Box 19"/>
          <p:cNvSpPr txBox="1">
            <a:spLocks noChangeArrowheads="1"/>
          </p:cNvSpPr>
          <p:nvPr/>
        </p:nvSpPr>
        <p:spPr bwMode="auto">
          <a:xfrm>
            <a:off x="7467600" y="3232150"/>
            <a:ext cx="6858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1600">
                <a:latin typeface="Arial" charset="0"/>
              </a:rPr>
              <a:t>$ ?</a:t>
            </a:r>
          </a:p>
        </p:txBody>
      </p:sp>
      <p:sp>
        <p:nvSpPr>
          <p:cNvPr id="17423" name="Text Box 20"/>
          <p:cNvSpPr txBox="1">
            <a:spLocks noChangeArrowheads="1"/>
          </p:cNvSpPr>
          <p:nvPr/>
        </p:nvSpPr>
        <p:spPr bwMode="auto">
          <a:xfrm>
            <a:off x="3048000" y="3094038"/>
            <a:ext cx="30480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atin typeface="Arial" charset="0"/>
              </a:rPr>
              <a:t>Increase to Cost of Asset</a:t>
            </a:r>
          </a:p>
        </p:txBody>
      </p:sp>
      <p:sp>
        <p:nvSpPr>
          <p:cNvPr id="17424" name="Text Box 21"/>
          <p:cNvSpPr txBox="1">
            <a:spLocks noChangeArrowheads="1"/>
          </p:cNvSpPr>
          <p:nvPr/>
        </p:nvSpPr>
        <p:spPr bwMode="auto">
          <a:xfrm>
            <a:off x="7010400" y="2851150"/>
            <a:ext cx="16002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10-1</a:t>
            </a:r>
          </a:p>
        </p:txBody>
      </p:sp>
      <p:sp>
        <p:nvSpPr>
          <p:cNvPr id="20" name="Rectangle 8"/>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a:solidFill>
                  <a:schemeClr val="tx2">
                    <a:lumMod val="75000"/>
                  </a:schemeClr>
                </a:solidFill>
                <a:effectLst/>
                <a:latin typeface="+mn-lt"/>
                <a:ea typeface="+mn-ea"/>
                <a:cs typeface="+mn-cs"/>
              </a:rPr>
              <a:t>Acquisition of PP&amp;E</a:t>
            </a:r>
          </a:p>
        </p:txBody>
      </p:sp>
      <p:sp>
        <p:nvSpPr>
          <p:cNvPr id="2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7415" name="Text Box 9"/>
          <p:cNvSpPr txBox="1">
            <a:spLocks noChangeArrowheads="1"/>
          </p:cNvSpPr>
          <p:nvPr/>
        </p:nvSpPr>
        <p:spPr bwMode="auto">
          <a:xfrm>
            <a:off x="3352800" y="4222750"/>
            <a:ext cx="2438400" cy="915988"/>
          </a:xfrm>
          <a:prstGeom prst="rect">
            <a:avLst/>
          </a:prstGeom>
          <a:solidFill>
            <a:srgbClr val="F1DC8F"/>
          </a:solidFill>
          <a:ln w="19050" cap="sq">
            <a:solidFill>
              <a:schemeClr val="tx1"/>
            </a:solidFill>
            <a:miter lim="800000"/>
            <a:headEnd/>
            <a:tailEnd/>
          </a:ln>
          <a:effectLst>
            <a:outerShdw blurRad="50800" dist="38100" dir="8100000" algn="tr" rotWithShape="0">
              <a:prstClr val="black">
                <a:alpha val="40000"/>
              </a:prstClr>
            </a:outerShdw>
          </a:effec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defRPr/>
            </a:pPr>
            <a:r>
              <a:rPr lang="en-US" b="0" dirty="0" smtClean="0">
                <a:latin typeface="Arial" charset="0"/>
              </a:rPr>
              <a:t>Capitalize actual costs incurred </a:t>
            </a:r>
            <a:r>
              <a:rPr lang="en-US" dirty="0" smtClean="0">
                <a:solidFill>
                  <a:srgbClr val="800000"/>
                </a:solidFill>
                <a:latin typeface="Arial" charset="0"/>
              </a:rPr>
              <a:t>during</a:t>
            </a:r>
            <a:r>
              <a:rPr lang="en-US" b="0" dirty="0" smtClean="0">
                <a:latin typeface="Arial" charset="0"/>
              </a:rPr>
              <a:t> construction</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026"/>
          <p:cNvSpPr txBox="1">
            <a:spLocks noChangeArrowheads="1"/>
          </p:cNvSpPr>
          <p:nvPr/>
        </p:nvSpPr>
        <p:spPr bwMode="auto">
          <a:xfrm>
            <a:off x="609600" y="1981200"/>
            <a:ext cx="7937500" cy="359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257300" indent="-4572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lvl="1" algn="l">
              <a:lnSpc>
                <a:spcPct val="125000"/>
              </a:lnSpc>
              <a:spcBef>
                <a:spcPts val="1200"/>
              </a:spcBef>
              <a:buClr>
                <a:srgbClr val="800000"/>
              </a:buClr>
              <a:buSzPct val="80000"/>
              <a:buFont typeface="Wingdings" pitchFamily="2" charset="2"/>
              <a:buChar char="u"/>
            </a:pPr>
            <a:r>
              <a:rPr lang="en-US" sz="2100">
                <a:solidFill>
                  <a:schemeClr val="tx1"/>
                </a:solidFill>
                <a:latin typeface="Arial" charset="0"/>
              </a:rPr>
              <a:t>GAAP</a:t>
            </a:r>
            <a:r>
              <a:rPr lang="en-US" sz="2100" b="0">
                <a:solidFill>
                  <a:schemeClr val="tx1"/>
                </a:solidFill>
                <a:latin typeface="Arial" charset="0"/>
              </a:rPr>
              <a:t> requires — capitalizing actual interest (with modification).</a:t>
            </a:r>
          </a:p>
          <a:p>
            <a:pPr lvl="1" algn="l">
              <a:lnSpc>
                <a:spcPct val="125000"/>
              </a:lnSpc>
              <a:spcBef>
                <a:spcPts val="1200"/>
              </a:spcBef>
              <a:buClr>
                <a:srgbClr val="800000"/>
              </a:buClr>
              <a:buSzPct val="80000"/>
              <a:buFont typeface="Wingdings" pitchFamily="2" charset="2"/>
              <a:buChar char="u"/>
            </a:pPr>
            <a:r>
              <a:rPr lang="en-US" sz="2100" b="0">
                <a:solidFill>
                  <a:schemeClr val="tx1"/>
                </a:solidFill>
                <a:latin typeface="Arial" charset="0"/>
              </a:rPr>
              <a:t>Consistent with historical cost.</a:t>
            </a:r>
          </a:p>
          <a:p>
            <a:pPr lvl="1" algn="l">
              <a:lnSpc>
                <a:spcPct val="125000"/>
              </a:lnSpc>
              <a:spcBef>
                <a:spcPts val="1200"/>
              </a:spcBef>
              <a:buClr>
                <a:srgbClr val="800000"/>
              </a:buClr>
              <a:buSzPct val="80000"/>
              <a:buFont typeface="Wingdings" pitchFamily="2" charset="2"/>
              <a:buChar char="u"/>
            </a:pPr>
            <a:r>
              <a:rPr lang="en-US" sz="2100" b="0">
                <a:solidFill>
                  <a:schemeClr val="tx1"/>
                </a:solidFill>
                <a:latin typeface="Arial" charset="0"/>
              </a:rPr>
              <a:t>Capitalization considers three items:</a:t>
            </a:r>
          </a:p>
          <a:p>
            <a:pPr lvl="2" algn="l">
              <a:lnSpc>
                <a:spcPct val="125000"/>
              </a:lnSpc>
              <a:spcBef>
                <a:spcPts val="1200"/>
              </a:spcBef>
              <a:buClr>
                <a:srgbClr val="800000"/>
              </a:buClr>
              <a:buFontTx/>
              <a:buAutoNum type="arabicPeriod"/>
            </a:pPr>
            <a:r>
              <a:rPr lang="en-US" sz="2000" b="0">
                <a:solidFill>
                  <a:schemeClr val="tx1"/>
                </a:solidFill>
                <a:latin typeface="Arial" charset="0"/>
              </a:rPr>
              <a:t>Qualifying assets.</a:t>
            </a:r>
          </a:p>
          <a:p>
            <a:pPr lvl="2" algn="l">
              <a:lnSpc>
                <a:spcPct val="125000"/>
              </a:lnSpc>
              <a:spcBef>
                <a:spcPts val="1200"/>
              </a:spcBef>
              <a:buClr>
                <a:srgbClr val="800000"/>
              </a:buClr>
              <a:buFontTx/>
              <a:buAutoNum type="arabicPeriod"/>
            </a:pPr>
            <a:r>
              <a:rPr lang="en-US" sz="2000" b="0">
                <a:solidFill>
                  <a:schemeClr val="tx1"/>
                </a:solidFill>
                <a:latin typeface="Arial" charset="0"/>
              </a:rPr>
              <a:t>Capitalization period.</a:t>
            </a:r>
          </a:p>
          <a:p>
            <a:pPr lvl="2" algn="l">
              <a:lnSpc>
                <a:spcPct val="125000"/>
              </a:lnSpc>
              <a:spcBef>
                <a:spcPts val="1200"/>
              </a:spcBef>
              <a:buClr>
                <a:srgbClr val="800000"/>
              </a:buClr>
              <a:buFontTx/>
              <a:buAutoNum type="arabicPeriod"/>
            </a:pPr>
            <a:r>
              <a:rPr lang="en-US" sz="2000" b="0">
                <a:solidFill>
                  <a:schemeClr val="tx1"/>
                </a:solidFill>
                <a:latin typeface="Arial" charset="0"/>
              </a:rPr>
              <a:t>Amount to capitalize.</a:t>
            </a:r>
          </a:p>
        </p:txBody>
      </p:sp>
      <p:sp>
        <p:nvSpPr>
          <p:cNvPr id="18435" name="Text Box 1027"/>
          <p:cNvSpPr txBox="1">
            <a:spLocks noChangeArrowheads="1"/>
          </p:cNvSpPr>
          <p:nvPr/>
        </p:nvSpPr>
        <p:spPr bwMode="auto">
          <a:xfrm>
            <a:off x="609600" y="1371600"/>
            <a:ext cx="80010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05000"/>
              </a:lnSpc>
              <a:spcBef>
                <a:spcPct val="30000"/>
              </a:spcBef>
              <a:buSzPct val="80000"/>
            </a:pPr>
            <a:r>
              <a:rPr lang="en-US" sz="2800">
                <a:solidFill>
                  <a:srgbClr val="800000"/>
                </a:solidFill>
                <a:latin typeface="Arial" charset="0"/>
              </a:rPr>
              <a:t>Interest Costs During Construction</a:t>
            </a:r>
          </a:p>
        </p:txBody>
      </p:sp>
      <p:sp>
        <p:nvSpPr>
          <p:cNvPr id="957444" name="Rectangle 1028"/>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Acquisition of PP&amp;E</a:t>
            </a:r>
          </a:p>
        </p:txBody>
      </p:sp>
      <p:sp>
        <p:nvSpPr>
          <p:cNvPr id="18437" name="Text Box 1029"/>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Describe the accounting problems associated with interest capitalization.</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09600" y="1981200"/>
            <a:ext cx="7708900" cy="288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681038" indent="-454025">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ts val="1200"/>
              </a:spcBef>
              <a:buSzPct val="80000"/>
            </a:pPr>
            <a:r>
              <a:rPr lang="en-US" sz="2100" b="0">
                <a:solidFill>
                  <a:schemeClr val="tx1"/>
                </a:solidFill>
                <a:latin typeface="Arial" charset="0"/>
              </a:rPr>
              <a:t>Require a period of time to get them ready for their intended use.</a:t>
            </a:r>
          </a:p>
          <a:p>
            <a:pPr algn="l">
              <a:lnSpc>
                <a:spcPct val="120000"/>
              </a:lnSpc>
              <a:spcBef>
                <a:spcPts val="1200"/>
              </a:spcBef>
              <a:buSzPct val="80000"/>
            </a:pPr>
            <a:r>
              <a:rPr lang="en-US" sz="2100" b="0">
                <a:solidFill>
                  <a:schemeClr val="tx1"/>
                </a:solidFill>
                <a:latin typeface="Arial" charset="0"/>
              </a:rPr>
              <a:t>Two types of assets:</a:t>
            </a:r>
          </a:p>
          <a:p>
            <a:pPr lvl="1" algn="l">
              <a:lnSpc>
                <a:spcPct val="120000"/>
              </a:lnSpc>
              <a:spcBef>
                <a:spcPts val="1200"/>
              </a:spcBef>
              <a:buClr>
                <a:srgbClr val="800000"/>
              </a:buClr>
              <a:buSzPct val="80000"/>
              <a:buFont typeface="Wingdings" pitchFamily="2" charset="2"/>
              <a:buChar char="u"/>
            </a:pPr>
            <a:r>
              <a:rPr lang="en-US" sz="2100" b="0">
                <a:solidFill>
                  <a:schemeClr val="tx1"/>
                </a:solidFill>
                <a:latin typeface="Arial" charset="0"/>
              </a:rPr>
              <a:t>Assets under construction for a company’s own use. </a:t>
            </a:r>
          </a:p>
          <a:p>
            <a:pPr lvl="1" algn="l">
              <a:lnSpc>
                <a:spcPct val="120000"/>
              </a:lnSpc>
              <a:spcBef>
                <a:spcPts val="1200"/>
              </a:spcBef>
              <a:buClr>
                <a:srgbClr val="800000"/>
              </a:buClr>
              <a:buSzPct val="80000"/>
              <a:buFont typeface="Wingdings" pitchFamily="2" charset="2"/>
              <a:buChar char="u"/>
            </a:pPr>
            <a:r>
              <a:rPr lang="en-US" sz="2100" b="0">
                <a:solidFill>
                  <a:schemeClr val="tx1"/>
                </a:solidFill>
                <a:latin typeface="Arial" charset="0"/>
              </a:rPr>
              <a:t>Assets intended for sale or lease that are constructed or produced as discrete projects.</a:t>
            </a:r>
          </a:p>
        </p:txBody>
      </p:sp>
      <p:sp>
        <p:nvSpPr>
          <p:cNvPr id="19459" name="Text Box 3"/>
          <p:cNvSpPr txBox="1">
            <a:spLocks noChangeArrowheads="1"/>
          </p:cNvSpPr>
          <p:nvPr/>
        </p:nvSpPr>
        <p:spPr bwMode="auto">
          <a:xfrm>
            <a:off x="609600" y="1371600"/>
            <a:ext cx="800100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05000"/>
              </a:lnSpc>
              <a:spcBef>
                <a:spcPct val="30000"/>
              </a:spcBef>
              <a:buSzPct val="80000"/>
            </a:pPr>
            <a:r>
              <a:rPr lang="en-US" sz="2600">
                <a:solidFill>
                  <a:schemeClr val="tx1"/>
                </a:solidFill>
                <a:latin typeface="Arial" charset="0"/>
              </a:rPr>
              <a:t>Qualifying Assets</a:t>
            </a:r>
          </a:p>
        </p:txBody>
      </p:sp>
      <p:sp>
        <p:nvSpPr>
          <p:cNvPr id="19460" name="Text Box 5"/>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Describe the accounting problems associated with interest capitalization.</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 name="Rectangle 4"/>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Interest Capitalization</a:t>
            </a:r>
            <a:endParaRPr lang="en-US" sz="3200" i="0" kern="1200" dirty="0">
              <a:solidFill>
                <a:schemeClr val="tx2">
                  <a:lumMod val="75000"/>
                </a:schemeClr>
              </a:solidFill>
              <a:effectLst/>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027"/>
          <p:cNvSpPr txBox="1">
            <a:spLocks noChangeArrowheads="1"/>
          </p:cNvSpPr>
          <p:nvPr/>
        </p:nvSpPr>
        <p:spPr bwMode="auto">
          <a:xfrm>
            <a:off x="609600" y="1371600"/>
            <a:ext cx="80010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05000"/>
              </a:lnSpc>
              <a:spcBef>
                <a:spcPct val="30000"/>
              </a:spcBef>
              <a:buSzPct val="80000"/>
            </a:pPr>
            <a:r>
              <a:rPr lang="en-US" sz="2600">
                <a:solidFill>
                  <a:schemeClr val="tx1"/>
                </a:solidFill>
                <a:latin typeface="Arial" charset="0"/>
              </a:rPr>
              <a:t>Capitalization Period</a:t>
            </a:r>
          </a:p>
        </p:txBody>
      </p:sp>
      <p:sp>
        <p:nvSpPr>
          <p:cNvPr id="20483" name="Text Box 1029"/>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Describe the accounting problems associated with interest capitalization.</a:t>
            </a:r>
          </a:p>
        </p:txBody>
      </p:sp>
      <p:sp>
        <p:nvSpPr>
          <p:cNvPr id="20484" name="Rectangle 1030"/>
          <p:cNvSpPr>
            <a:spLocks noGrp="1" noChangeArrowheads="1"/>
          </p:cNvSpPr>
          <p:nvPr>
            <p:ph type="body" idx="1"/>
          </p:nvPr>
        </p:nvSpPr>
        <p:spPr>
          <a:xfrm>
            <a:off x="609600" y="1981200"/>
            <a:ext cx="6858000" cy="2286000"/>
          </a:xfrm>
          <a:noFill/>
        </p:spPr>
        <p:txBody>
          <a:bodyPr lIns="91440"/>
          <a:lstStyle/>
          <a:p>
            <a:pPr marL="0" indent="0">
              <a:lnSpc>
                <a:spcPct val="120000"/>
              </a:lnSpc>
              <a:spcBef>
                <a:spcPts val="1200"/>
              </a:spcBef>
              <a:buFont typeface="Wingdings" pitchFamily="2" charset="2"/>
              <a:buNone/>
            </a:pPr>
            <a:r>
              <a:rPr lang="en-US" altLang="en-US" sz="2200" smtClean="0">
                <a:solidFill>
                  <a:schemeClr val="tx1"/>
                </a:solidFill>
                <a:effectLst/>
              </a:rPr>
              <a:t>Begins when:</a:t>
            </a:r>
          </a:p>
          <a:p>
            <a:pPr marL="685800" lvl="1" indent="-457200">
              <a:lnSpc>
                <a:spcPct val="120000"/>
              </a:lnSpc>
              <a:spcBef>
                <a:spcPts val="1200"/>
              </a:spcBef>
              <a:buClr>
                <a:schemeClr val="tx1"/>
              </a:buClr>
              <a:buSzTx/>
              <a:buFont typeface="Monotype Sorts" pitchFamily="2" charset="2"/>
              <a:buAutoNum type="arabicPeriod"/>
            </a:pPr>
            <a:r>
              <a:rPr lang="en-US" altLang="en-US" sz="2100" b="0" smtClean="0">
                <a:solidFill>
                  <a:schemeClr val="tx1"/>
                </a:solidFill>
                <a:effectLst/>
              </a:rPr>
              <a:t>Expenditures for the asset have been made.</a:t>
            </a:r>
          </a:p>
          <a:p>
            <a:pPr marL="685800" lvl="1" indent="-457200">
              <a:lnSpc>
                <a:spcPct val="120000"/>
              </a:lnSpc>
              <a:spcBef>
                <a:spcPts val="1200"/>
              </a:spcBef>
              <a:buClr>
                <a:schemeClr val="tx1"/>
              </a:buClr>
              <a:buSzTx/>
              <a:buFont typeface="Monotype Sorts" pitchFamily="2" charset="2"/>
              <a:buAutoNum type="arabicPeriod"/>
            </a:pPr>
            <a:r>
              <a:rPr lang="en-US" altLang="en-US" sz="2100" b="0" smtClean="0">
                <a:solidFill>
                  <a:schemeClr val="tx1"/>
                </a:solidFill>
                <a:effectLst/>
              </a:rPr>
              <a:t>Activities for readying the asset are in progress .</a:t>
            </a:r>
          </a:p>
          <a:p>
            <a:pPr marL="685800" lvl="1" indent="-457200">
              <a:lnSpc>
                <a:spcPct val="120000"/>
              </a:lnSpc>
              <a:spcBef>
                <a:spcPts val="1200"/>
              </a:spcBef>
              <a:buClr>
                <a:schemeClr val="tx1"/>
              </a:buClr>
              <a:buSzTx/>
              <a:buFont typeface="Monotype Sorts" pitchFamily="2" charset="2"/>
              <a:buAutoNum type="arabicPeriod"/>
            </a:pPr>
            <a:r>
              <a:rPr lang="en-US" altLang="en-US" sz="2100" b="0" smtClean="0">
                <a:solidFill>
                  <a:schemeClr val="tx1"/>
                </a:solidFill>
                <a:effectLst/>
              </a:rPr>
              <a:t>Interest costs are being incurred.</a:t>
            </a:r>
          </a:p>
        </p:txBody>
      </p:sp>
      <p:sp>
        <p:nvSpPr>
          <p:cNvPr id="20486" name="Rectangle 1031"/>
          <p:cNvSpPr>
            <a:spLocks noChangeArrowheads="1"/>
          </p:cNvSpPr>
          <p:nvPr/>
        </p:nvSpPr>
        <p:spPr bwMode="auto">
          <a:xfrm>
            <a:off x="609600" y="4267200"/>
            <a:ext cx="4724400" cy="99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rIns="182562" bIns="46038"/>
          <a:lstStyle/>
          <a:p>
            <a:pPr marL="533400" indent="-533400" algn="l">
              <a:lnSpc>
                <a:spcPct val="115000"/>
              </a:lnSpc>
              <a:spcBef>
                <a:spcPct val="50000"/>
              </a:spcBef>
              <a:buClr>
                <a:schemeClr val="accent2"/>
              </a:buClr>
              <a:buSzPct val="75000"/>
              <a:buFont typeface="Wingdings" pitchFamily="2" charset="2"/>
              <a:buNone/>
              <a:defRPr/>
            </a:pPr>
            <a:r>
              <a:rPr lang="en-US" altLang="en-US" sz="2200" dirty="0">
                <a:solidFill>
                  <a:schemeClr val="tx1"/>
                </a:solidFill>
                <a:latin typeface="Arial" charset="0"/>
              </a:rPr>
              <a:t>Ends when:</a:t>
            </a:r>
          </a:p>
          <a:p>
            <a:pPr algn="l">
              <a:lnSpc>
                <a:spcPct val="115000"/>
              </a:lnSpc>
              <a:spcBef>
                <a:spcPct val="30000"/>
              </a:spcBef>
              <a:buClr>
                <a:schemeClr val="tx1"/>
              </a:buClr>
              <a:buSzPct val="80000"/>
              <a:buFont typeface="Monotype Sorts" pitchFamily="2" charset="2"/>
              <a:buNone/>
              <a:defRPr/>
            </a:pPr>
            <a:r>
              <a:rPr lang="en-US" altLang="en-US" sz="2200" b="0" dirty="0">
                <a:solidFill>
                  <a:schemeClr val="tx1"/>
                </a:solidFill>
                <a:latin typeface="Arial" charset="0"/>
              </a:rPr>
              <a:t>The asset is substantially complete and ready for use.</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204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951288"/>
            <a:ext cx="2732088" cy="2068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4"/>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Interest Capitalization</a:t>
            </a:r>
            <a:endParaRPr lang="en-US" sz="3200" i="0" kern="1200" dirty="0">
              <a:solidFill>
                <a:schemeClr val="tx2">
                  <a:lumMod val="75000"/>
                </a:schemeClr>
              </a:solidFill>
              <a:effectLst/>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609600" y="1371600"/>
            <a:ext cx="80010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05000"/>
              </a:lnSpc>
              <a:spcBef>
                <a:spcPct val="30000"/>
              </a:spcBef>
              <a:buSzPct val="80000"/>
            </a:pPr>
            <a:r>
              <a:rPr lang="en-US" sz="2600">
                <a:solidFill>
                  <a:schemeClr val="tx1"/>
                </a:solidFill>
                <a:latin typeface="Arial" charset="0"/>
              </a:rPr>
              <a:t>Amount to Capitalize</a:t>
            </a:r>
          </a:p>
        </p:txBody>
      </p:sp>
      <p:sp>
        <p:nvSpPr>
          <p:cNvPr id="21507" name="Text Box 5"/>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Describe the accounting problems associated with interest capitalization.</a:t>
            </a:r>
          </a:p>
        </p:txBody>
      </p:sp>
      <p:sp>
        <p:nvSpPr>
          <p:cNvPr id="21509" name="Rectangle 6"/>
          <p:cNvSpPr>
            <a:spLocks noGrp="1" noChangeArrowheads="1"/>
          </p:cNvSpPr>
          <p:nvPr>
            <p:ph type="body" idx="1"/>
          </p:nvPr>
        </p:nvSpPr>
        <p:spPr>
          <a:xfrm>
            <a:off x="609600" y="1981200"/>
            <a:ext cx="7620000" cy="2743200"/>
          </a:xfrm>
          <a:extLst>
            <a:ext uri="{909E8E84-426E-40DD-AFC4-6F175D3DCCD1}">
              <a14:hiddenFill xmlns:a14="http://schemas.microsoft.com/office/drawing/2010/main">
                <a:solidFill>
                  <a:srgbClr val="993300"/>
                </a:solidFill>
              </a14:hiddenFill>
            </a:ext>
          </a:extLst>
        </p:spPr>
        <p:txBody>
          <a:bodyPr lIns="91440"/>
          <a:lstStyle/>
          <a:p>
            <a:pPr marL="0" indent="0">
              <a:lnSpc>
                <a:spcPct val="120000"/>
              </a:lnSpc>
              <a:spcBef>
                <a:spcPts val="1200"/>
              </a:spcBef>
              <a:buFont typeface="Wingdings" pitchFamily="2" charset="2"/>
              <a:buNone/>
              <a:defRPr/>
            </a:pPr>
            <a:r>
              <a:rPr lang="en-US" altLang="en-US" sz="2200" dirty="0" smtClean="0">
                <a:solidFill>
                  <a:schemeClr val="tx1"/>
                </a:solidFill>
                <a:effectLst/>
              </a:rPr>
              <a:t>Capitalize</a:t>
            </a:r>
            <a:r>
              <a:rPr lang="en-US" altLang="en-US" sz="2200" b="0" dirty="0" smtClean="0">
                <a:solidFill>
                  <a:schemeClr val="tx1"/>
                </a:solidFill>
                <a:effectLst/>
              </a:rPr>
              <a:t> the lesser of:</a:t>
            </a:r>
          </a:p>
          <a:p>
            <a:pPr marL="685800" lvl="1" indent="-457200">
              <a:lnSpc>
                <a:spcPct val="120000"/>
              </a:lnSpc>
              <a:spcBef>
                <a:spcPts val="1200"/>
              </a:spcBef>
              <a:buClr>
                <a:schemeClr val="tx1"/>
              </a:buClr>
              <a:buSzTx/>
              <a:buFont typeface="Monotype Sorts" pitchFamily="2" charset="2"/>
              <a:buAutoNum type="arabicPeriod"/>
              <a:defRPr/>
            </a:pPr>
            <a:r>
              <a:rPr lang="en-US" altLang="en-US" sz="2100" b="0" dirty="0" smtClean="0">
                <a:solidFill>
                  <a:schemeClr val="tx1"/>
                </a:solidFill>
                <a:effectLst/>
              </a:rPr>
              <a:t>Actual interest costs.</a:t>
            </a:r>
          </a:p>
          <a:p>
            <a:pPr marL="682625" lvl="1" indent="-454025">
              <a:lnSpc>
                <a:spcPct val="120000"/>
              </a:lnSpc>
              <a:spcBef>
                <a:spcPts val="1200"/>
              </a:spcBef>
              <a:buClr>
                <a:schemeClr val="tx1"/>
              </a:buClr>
              <a:buSzTx/>
              <a:buFont typeface="Wingdings" pitchFamily="2" charset="2"/>
              <a:buNone/>
              <a:defRPr/>
            </a:pPr>
            <a:r>
              <a:rPr lang="en-US" altLang="en-US" sz="2100" b="0" dirty="0" smtClean="0">
                <a:solidFill>
                  <a:schemeClr val="tx1"/>
                </a:solidFill>
                <a:effectLst/>
              </a:rPr>
              <a:t>2.</a:t>
            </a:r>
            <a:r>
              <a:rPr lang="en-US" altLang="en-US" sz="2100" dirty="0" smtClean="0">
                <a:solidFill>
                  <a:schemeClr val="tx2">
                    <a:lumMod val="75000"/>
                  </a:schemeClr>
                </a:solidFill>
                <a:effectLst/>
              </a:rPr>
              <a:t>	Avoidable interest </a:t>
            </a:r>
            <a:r>
              <a:rPr lang="en-US" altLang="en-US" sz="2100" b="0" dirty="0" smtClean="0">
                <a:solidFill>
                  <a:schemeClr val="tx1"/>
                </a:solidFill>
                <a:effectLst/>
              </a:rPr>
              <a:t>- the amount of </a:t>
            </a:r>
            <a:r>
              <a:rPr lang="en-US" sz="2100" b="0" dirty="0" smtClean="0">
                <a:solidFill>
                  <a:schemeClr val="tx1"/>
                </a:solidFill>
                <a:effectLst/>
              </a:rPr>
              <a:t>interest </a:t>
            </a:r>
            <a:r>
              <a:rPr lang="en-US" sz="2100" b="0" dirty="0">
                <a:solidFill>
                  <a:schemeClr val="tx1"/>
                </a:solidFill>
                <a:effectLst/>
              </a:rPr>
              <a:t>cost during the period that a company could theoretically avoid if it had </a:t>
            </a:r>
            <a:r>
              <a:rPr lang="en-US" sz="2100" b="0" dirty="0" smtClean="0">
                <a:solidFill>
                  <a:schemeClr val="tx1"/>
                </a:solidFill>
                <a:effectLst/>
              </a:rPr>
              <a:t>not made </a:t>
            </a:r>
            <a:r>
              <a:rPr lang="en-US" sz="2100" b="0" dirty="0">
                <a:solidFill>
                  <a:schemeClr val="tx1"/>
                </a:solidFill>
                <a:effectLst/>
              </a:rPr>
              <a:t>expenditures for the asset.</a:t>
            </a:r>
            <a:endParaRPr lang="en-US" altLang="en-US" sz="2100" b="0" dirty="0">
              <a:solidFill>
                <a:schemeClr val="tx1"/>
              </a:solidFill>
              <a:effectLst/>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 name="Rectangle 4"/>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Interest Capitalization</a:t>
            </a:r>
            <a:endParaRPr lang="en-US" sz="3200" i="0" kern="1200" dirty="0">
              <a:solidFill>
                <a:schemeClr val="tx2">
                  <a:lumMod val="75000"/>
                </a:schemeClr>
              </a:solidFill>
              <a:effectLst/>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09600" y="1295400"/>
            <a:ext cx="8153400" cy="240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30000"/>
              </a:spcBef>
              <a:buSzPct val="80000"/>
            </a:pPr>
            <a:r>
              <a:rPr lang="en-US" sz="2200">
                <a:solidFill>
                  <a:srgbClr val="800000"/>
                </a:solidFill>
                <a:latin typeface="Arial" charset="0"/>
              </a:rPr>
              <a:t>Interest Capitalization Illustration:</a:t>
            </a:r>
            <a:r>
              <a:rPr lang="en-US" sz="2200" b="0">
                <a:solidFill>
                  <a:srgbClr val="800000"/>
                </a:solidFill>
                <a:latin typeface="Arial" charset="0"/>
              </a:rPr>
              <a:t>  </a:t>
            </a:r>
            <a:r>
              <a:rPr lang="en-US" sz="1900" b="0">
                <a:solidFill>
                  <a:schemeClr val="tx1"/>
                </a:solidFill>
                <a:latin typeface="Arial" charset="0"/>
              </a:rPr>
              <a:t>Assume a company borrowed $200,000 at 12% interest from State Bank on Jan. 1, 2014, for specific purposes of constructing special-purpose equipment to be used in its operations.  Construction on the equipment began on Jan. 1, 2014, and the following expenditures were made prior to the project’s completion on Dec. 31, 2014:</a:t>
            </a:r>
          </a:p>
        </p:txBody>
      </p:sp>
      <p:sp>
        <p:nvSpPr>
          <p:cNvPr id="22531" name="Text Box 4"/>
          <p:cNvSpPr txBox="1">
            <a:spLocks noChangeArrowheads="1"/>
          </p:cNvSpPr>
          <p:nvPr/>
        </p:nvSpPr>
        <p:spPr bwMode="auto">
          <a:xfrm>
            <a:off x="83058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a:t>
            </a:r>
          </a:p>
        </p:txBody>
      </p:sp>
      <p:graphicFrame>
        <p:nvGraphicFramePr>
          <p:cNvPr id="22532" name="Object 5"/>
          <p:cNvGraphicFramePr>
            <a:graphicFrameLocks noChangeAspect="1"/>
          </p:cNvGraphicFramePr>
          <p:nvPr/>
        </p:nvGraphicFramePr>
        <p:xfrm>
          <a:off x="504825" y="3695700"/>
          <a:ext cx="4219575" cy="2552700"/>
        </p:xfrm>
        <a:graphic>
          <a:graphicData uri="http://schemas.openxmlformats.org/presentationml/2006/ole">
            <mc:AlternateContent xmlns:mc="http://schemas.openxmlformats.org/markup-compatibility/2006">
              <mc:Choice xmlns:v="urn:schemas-microsoft-com:vml" Requires="v">
                <p:oleObj spid="_x0000_s22539" name="Worksheet" r:id="rId4" imgW="2638402" imgH="1590719" progId="Excel.Sheet.8">
                  <p:embed/>
                </p:oleObj>
              </mc:Choice>
              <mc:Fallback>
                <p:oleObj name="Worksheet" r:id="rId4" imgW="2638402" imgH="1590719"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5" y="3695700"/>
                        <a:ext cx="421957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3" name="Text Box 6"/>
          <p:cNvSpPr txBox="1">
            <a:spLocks noChangeArrowheads="1"/>
          </p:cNvSpPr>
          <p:nvPr/>
        </p:nvSpPr>
        <p:spPr bwMode="auto">
          <a:xfrm>
            <a:off x="5105400" y="3429000"/>
            <a:ext cx="3581400"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30000"/>
              </a:spcBef>
              <a:buSzPct val="80000"/>
            </a:pPr>
            <a:r>
              <a:rPr lang="en-US" sz="1900" b="0">
                <a:solidFill>
                  <a:schemeClr val="tx1"/>
                </a:solidFill>
                <a:latin typeface="Arial" charset="0"/>
              </a:rPr>
              <a:t>Other general debt existing on Jan. 1, 2014:</a:t>
            </a:r>
          </a:p>
        </p:txBody>
      </p:sp>
      <p:sp>
        <p:nvSpPr>
          <p:cNvPr id="22534" name="Text Box 7"/>
          <p:cNvSpPr txBox="1">
            <a:spLocks noChangeArrowheads="1"/>
          </p:cNvSpPr>
          <p:nvPr/>
        </p:nvSpPr>
        <p:spPr bwMode="auto">
          <a:xfrm>
            <a:off x="5334000" y="4378325"/>
            <a:ext cx="3048000" cy="727075"/>
          </a:xfrm>
          <a:prstGeom prst="rect">
            <a:avLst/>
          </a:prstGeom>
          <a:solidFill>
            <a:srgbClr val="FFFF99"/>
          </a:solidFill>
          <a:ln w="28575"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nSpc>
                <a:spcPct val="105000"/>
              </a:lnSpc>
              <a:spcBef>
                <a:spcPct val="30000"/>
              </a:spcBef>
              <a:buSzPct val="80000"/>
            </a:pPr>
            <a:r>
              <a:rPr lang="en-US" sz="1900" b="0">
                <a:solidFill>
                  <a:schemeClr val="tx1"/>
                </a:solidFill>
                <a:latin typeface="Arial" charset="0"/>
              </a:rPr>
              <a:t>$500,000, </a:t>
            </a:r>
            <a:r>
              <a:rPr lang="en-US" sz="1900" b="0">
                <a:solidFill>
                  <a:srgbClr val="800000"/>
                </a:solidFill>
                <a:latin typeface="Arial" charset="0"/>
              </a:rPr>
              <a:t>14%,</a:t>
            </a:r>
            <a:r>
              <a:rPr lang="en-US" sz="1900" b="0">
                <a:solidFill>
                  <a:schemeClr val="tx1"/>
                </a:solidFill>
                <a:latin typeface="Arial" charset="0"/>
              </a:rPr>
              <a:t> 10-year bonds payable </a:t>
            </a:r>
          </a:p>
        </p:txBody>
      </p:sp>
      <p:sp>
        <p:nvSpPr>
          <p:cNvPr id="22535" name="Text Box 8"/>
          <p:cNvSpPr txBox="1">
            <a:spLocks noChangeArrowheads="1"/>
          </p:cNvSpPr>
          <p:nvPr/>
        </p:nvSpPr>
        <p:spPr bwMode="auto">
          <a:xfrm>
            <a:off x="5334000" y="5391150"/>
            <a:ext cx="3048000" cy="727075"/>
          </a:xfrm>
          <a:prstGeom prst="rect">
            <a:avLst/>
          </a:prstGeom>
          <a:solidFill>
            <a:srgbClr val="FFFF99"/>
          </a:solidFill>
          <a:ln w="28575"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nSpc>
                <a:spcPct val="105000"/>
              </a:lnSpc>
              <a:spcBef>
                <a:spcPct val="30000"/>
              </a:spcBef>
              <a:buSzPct val="80000"/>
            </a:pPr>
            <a:r>
              <a:rPr lang="en-US" sz="1900" b="0">
                <a:solidFill>
                  <a:schemeClr val="tx1"/>
                </a:solidFill>
                <a:latin typeface="Arial" charset="0"/>
              </a:rPr>
              <a:t>$300,000, </a:t>
            </a:r>
            <a:r>
              <a:rPr lang="en-US" sz="1900" b="0">
                <a:solidFill>
                  <a:srgbClr val="800000"/>
                </a:solidFill>
                <a:latin typeface="Arial" charset="0"/>
              </a:rPr>
              <a:t>10%,</a:t>
            </a:r>
            <a:r>
              <a:rPr lang="en-US" sz="1900" b="0">
                <a:solidFill>
                  <a:schemeClr val="tx1"/>
                </a:solidFill>
                <a:latin typeface="Arial" charset="0"/>
              </a:rPr>
              <a:t> 5-year note payable </a:t>
            </a:r>
          </a:p>
        </p:txBody>
      </p:sp>
      <p:sp>
        <p:nvSpPr>
          <p:cNvPr id="1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7" name="Rectangle 4"/>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Interest Capitalization</a:t>
            </a:r>
            <a:endParaRPr lang="en-US" sz="3200" i="0" kern="1200" dirty="0">
              <a:solidFill>
                <a:schemeClr val="tx2">
                  <a:lumMod val="75000"/>
                </a:schemeClr>
              </a:solidFill>
              <a:effectLst/>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1"/>
          <p:cNvSpPr txBox="1">
            <a:spLocks noChangeArrowheads="1"/>
          </p:cNvSpPr>
          <p:nvPr/>
        </p:nvSpPr>
        <p:spPr bwMode="auto">
          <a:xfrm>
            <a:off x="609600" y="2819400"/>
            <a:ext cx="4648200" cy="240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8975" indent="-4635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30000"/>
              </a:lnSpc>
              <a:spcBef>
                <a:spcPct val="40000"/>
              </a:spcBef>
              <a:buClr>
                <a:srgbClr val="800000"/>
              </a:buClr>
              <a:buSzPct val="90000"/>
              <a:buFont typeface="Arial" charset="0"/>
              <a:buChar char="►"/>
            </a:pPr>
            <a:r>
              <a:rPr lang="en-US" sz="2100" b="0">
                <a:solidFill>
                  <a:schemeClr val="tx1"/>
                </a:solidFill>
                <a:latin typeface="Arial" charset="0"/>
              </a:rPr>
              <a:t>“</a:t>
            </a:r>
            <a:r>
              <a:rPr lang="en-US" sz="2100">
                <a:solidFill>
                  <a:schemeClr val="tx1"/>
                </a:solidFill>
                <a:latin typeface="Arial" charset="0"/>
              </a:rPr>
              <a:t>Used in operations</a:t>
            </a:r>
            <a:r>
              <a:rPr lang="en-US" sz="2100" b="0">
                <a:solidFill>
                  <a:schemeClr val="tx1"/>
                </a:solidFill>
                <a:latin typeface="Arial" charset="0"/>
              </a:rPr>
              <a:t>” and not for resale.</a:t>
            </a:r>
          </a:p>
          <a:p>
            <a:pPr algn="l">
              <a:lnSpc>
                <a:spcPct val="130000"/>
              </a:lnSpc>
              <a:spcBef>
                <a:spcPct val="40000"/>
              </a:spcBef>
              <a:buClr>
                <a:srgbClr val="800000"/>
              </a:buClr>
              <a:buSzPct val="90000"/>
              <a:buFont typeface="Arial" charset="0"/>
              <a:buChar char="►"/>
            </a:pPr>
            <a:r>
              <a:rPr lang="en-US" sz="2100">
                <a:solidFill>
                  <a:schemeClr val="tx1"/>
                </a:solidFill>
                <a:latin typeface="Arial" charset="0"/>
              </a:rPr>
              <a:t>Long-term</a:t>
            </a:r>
            <a:r>
              <a:rPr lang="en-US" sz="2100" b="0">
                <a:solidFill>
                  <a:schemeClr val="tx1"/>
                </a:solidFill>
                <a:latin typeface="Arial" charset="0"/>
              </a:rPr>
              <a:t> in nature and usually depreciated.</a:t>
            </a:r>
          </a:p>
          <a:p>
            <a:pPr algn="l">
              <a:lnSpc>
                <a:spcPct val="130000"/>
              </a:lnSpc>
              <a:spcBef>
                <a:spcPct val="40000"/>
              </a:spcBef>
              <a:buClr>
                <a:srgbClr val="800000"/>
              </a:buClr>
              <a:buSzPct val="90000"/>
              <a:buFont typeface="Arial" charset="0"/>
              <a:buChar char="►"/>
            </a:pPr>
            <a:r>
              <a:rPr lang="en-US" sz="2100" b="0">
                <a:solidFill>
                  <a:schemeClr val="tx1"/>
                </a:solidFill>
                <a:latin typeface="Arial" charset="0"/>
              </a:rPr>
              <a:t>Possess </a:t>
            </a:r>
            <a:r>
              <a:rPr lang="en-US" sz="2100">
                <a:solidFill>
                  <a:schemeClr val="tx1"/>
                </a:solidFill>
                <a:latin typeface="Arial" charset="0"/>
              </a:rPr>
              <a:t>physical substance</a:t>
            </a:r>
            <a:r>
              <a:rPr lang="en-US" sz="2100" b="0">
                <a:solidFill>
                  <a:schemeClr val="tx1"/>
                </a:solidFill>
                <a:latin typeface="Arial" charset="0"/>
              </a:rPr>
              <a:t>.</a:t>
            </a:r>
          </a:p>
        </p:txBody>
      </p:sp>
      <p:sp>
        <p:nvSpPr>
          <p:cNvPr id="6147" name="Text Box 12"/>
          <p:cNvSpPr txBox="1">
            <a:spLocks noChangeArrowheads="1"/>
          </p:cNvSpPr>
          <p:nvPr/>
        </p:nvSpPr>
        <p:spPr bwMode="auto">
          <a:xfrm>
            <a:off x="609600" y="1371600"/>
            <a:ext cx="8001000" cy="134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50000"/>
              </a:spcBef>
              <a:buSzPct val="80000"/>
              <a:defRPr/>
            </a:pPr>
            <a:r>
              <a:rPr lang="en-US" sz="2200" dirty="0" smtClean="0">
                <a:solidFill>
                  <a:schemeClr val="tx1"/>
                </a:solidFill>
                <a:latin typeface="Arial" charset="0"/>
              </a:rPr>
              <a:t>Property, plant, and equipment</a:t>
            </a:r>
            <a:r>
              <a:rPr lang="en-US" sz="2200" b="0" dirty="0" smtClean="0">
                <a:solidFill>
                  <a:schemeClr val="tx1"/>
                </a:solidFill>
                <a:latin typeface="Arial" charset="0"/>
              </a:rPr>
              <a:t> are assets of a durable nature. Other terms commonly used are </a:t>
            </a:r>
            <a:r>
              <a:rPr lang="en-US" sz="2200" dirty="0" smtClean="0">
                <a:solidFill>
                  <a:schemeClr val="tx2">
                    <a:lumMod val="75000"/>
                  </a:schemeClr>
                </a:solidFill>
                <a:latin typeface="Arial" charset="0"/>
              </a:rPr>
              <a:t>plant assets</a:t>
            </a:r>
            <a:r>
              <a:rPr lang="en-US" sz="2200" b="0" dirty="0" smtClean="0">
                <a:solidFill>
                  <a:schemeClr val="tx2">
                    <a:lumMod val="75000"/>
                  </a:schemeClr>
                </a:solidFill>
                <a:latin typeface="Arial" charset="0"/>
              </a:rPr>
              <a:t> </a:t>
            </a:r>
            <a:r>
              <a:rPr lang="en-US" sz="2200" b="0" dirty="0" smtClean="0">
                <a:solidFill>
                  <a:schemeClr val="tx1"/>
                </a:solidFill>
                <a:latin typeface="Arial" charset="0"/>
              </a:rPr>
              <a:t>and </a:t>
            </a:r>
            <a:r>
              <a:rPr lang="en-US" sz="2200" dirty="0" smtClean="0">
                <a:solidFill>
                  <a:schemeClr val="tx2">
                    <a:lumMod val="75000"/>
                  </a:schemeClr>
                </a:solidFill>
                <a:latin typeface="Arial" charset="0"/>
              </a:rPr>
              <a:t>fixed assets</a:t>
            </a:r>
            <a:r>
              <a:rPr lang="en-US" sz="2200" b="0" dirty="0" smtClean="0">
                <a:solidFill>
                  <a:schemeClr val="tx1"/>
                </a:solidFill>
                <a:latin typeface="Arial" charset="0"/>
              </a:rPr>
              <a:t>.</a:t>
            </a:r>
          </a:p>
        </p:txBody>
      </p:sp>
      <p:sp>
        <p:nvSpPr>
          <p:cNvPr id="223236" name="Rectangle 4"/>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a:solidFill>
                  <a:schemeClr val="tx2">
                    <a:lumMod val="75000"/>
                  </a:schemeClr>
                </a:solidFill>
                <a:effectLst/>
                <a:latin typeface="+mn-lt"/>
                <a:ea typeface="+mn-ea"/>
                <a:cs typeface="+mn-cs"/>
              </a:rPr>
              <a:t>Property, Plant, and Equipment</a:t>
            </a:r>
          </a:p>
        </p:txBody>
      </p:sp>
      <p:sp>
        <p:nvSpPr>
          <p:cNvPr id="5125" name="Text Box 6"/>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Describe property, plant, and equipment.</a:t>
            </a:r>
          </a:p>
        </p:txBody>
      </p:sp>
      <p:sp>
        <p:nvSpPr>
          <p:cNvPr id="5126" name="Rectangle 23"/>
          <p:cNvSpPr>
            <a:spLocks noChangeArrowheads="1"/>
          </p:cNvSpPr>
          <p:nvPr/>
        </p:nvSpPr>
        <p:spPr bwMode="auto">
          <a:xfrm>
            <a:off x="5791200" y="2743200"/>
            <a:ext cx="2590800" cy="2709863"/>
          </a:xfrm>
          <a:prstGeom prst="rect">
            <a:avLst/>
          </a:prstGeom>
          <a:noFill/>
          <a:ln w="28575" cap="sq">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28600" indent="-228600" algn="l">
              <a:lnSpc>
                <a:spcPct val="115000"/>
              </a:lnSpc>
              <a:spcBef>
                <a:spcPct val="20000"/>
              </a:spcBef>
            </a:pPr>
            <a:r>
              <a:rPr lang="en-US">
                <a:solidFill>
                  <a:srgbClr val="800000"/>
                </a:solidFill>
                <a:latin typeface="Arial" charset="0"/>
              </a:rPr>
              <a:t>Includes:</a:t>
            </a:r>
          </a:p>
          <a:p>
            <a:pPr marL="228600" indent="-228600" algn="l">
              <a:lnSpc>
                <a:spcPct val="115000"/>
              </a:lnSpc>
              <a:spcBef>
                <a:spcPct val="20000"/>
              </a:spcBef>
              <a:buClr>
                <a:srgbClr val="800000"/>
              </a:buClr>
              <a:buFont typeface="Wingdings" pitchFamily="2" charset="2"/>
              <a:buChar char="§"/>
            </a:pPr>
            <a:r>
              <a:rPr lang="en-US" b="0">
                <a:latin typeface="Arial" charset="0"/>
              </a:rPr>
              <a:t>Land, </a:t>
            </a:r>
          </a:p>
          <a:p>
            <a:pPr marL="228600" indent="-228600" algn="l">
              <a:lnSpc>
                <a:spcPct val="115000"/>
              </a:lnSpc>
              <a:spcBef>
                <a:spcPct val="20000"/>
              </a:spcBef>
              <a:buClr>
                <a:srgbClr val="800000"/>
              </a:buClr>
              <a:buFont typeface="Wingdings" pitchFamily="2" charset="2"/>
              <a:buChar char="§"/>
            </a:pPr>
            <a:r>
              <a:rPr lang="en-US" b="0">
                <a:latin typeface="Arial" charset="0"/>
              </a:rPr>
              <a:t>Building structures </a:t>
            </a:r>
            <a:r>
              <a:rPr lang="en-US" sz="1600" b="0">
                <a:latin typeface="Arial" charset="0"/>
              </a:rPr>
              <a:t>(offices, factories, warehouses)</a:t>
            </a:r>
            <a:r>
              <a:rPr lang="en-US" b="0">
                <a:latin typeface="Arial" charset="0"/>
              </a:rPr>
              <a:t>, and </a:t>
            </a:r>
          </a:p>
          <a:p>
            <a:pPr marL="228600" indent="-228600" algn="l">
              <a:lnSpc>
                <a:spcPct val="115000"/>
              </a:lnSpc>
              <a:spcBef>
                <a:spcPct val="20000"/>
              </a:spcBef>
              <a:buClr>
                <a:srgbClr val="800000"/>
              </a:buClr>
              <a:buFont typeface="Wingdings" pitchFamily="2" charset="2"/>
              <a:buChar char="§"/>
            </a:pPr>
            <a:r>
              <a:rPr lang="en-US" b="0">
                <a:latin typeface="Arial" charset="0"/>
              </a:rPr>
              <a:t>Equipment </a:t>
            </a:r>
            <a:r>
              <a:rPr lang="en-US" sz="1600" b="0">
                <a:latin typeface="Arial" charset="0"/>
              </a:rPr>
              <a:t>(machinery, furniture, tools).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609600" y="1370013"/>
            <a:ext cx="8077200" cy="179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ts val="1200"/>
              </a:spcBef>
              <a:buSzPct val="80000"/>
            </a:pPr>
            <a:r>
              <a:rPr lang="en-US" sz="2200">
                <a:solidFill>
                  <a:srgbClr val="800000"/>
                </a:solidFill>
                <a:latin typeface="Arial" charset="0"/>
              </a:rPr>
              <a:t>Step 1 </a:t>
            </a:r>
            <a:r>
              <a:rPr lang="en-US" sz="2100">
                <a:solidFill>
                  <a:srgbClr val="000000"/>
                </a:solidFill>
                <a:latin typeface="Arial" charset="0"/>
                <a:cs typeface="Arial" charset="0"/>
              </a:rPr>
              <a:t>- Determine which assets qualify for capitalization of interest.</a:t>
            </a:r>
          </a:p>
          <a:p>
            <a:pPr marL="0" lvl="1" algn="l">
              <a:lnSpc>
                <a:spcPct val="120000"/>
              </a:lnSpc>
              <a:spcBef>
                <a:spcPts val="1200"/>
              </a:spcBef>
              <a:buSzPct val="80000"/>
            </a:pPr>
            <a:r>
              <a:rPr lang="en-US" sz="2000" b="0">
                <a:solidFill>
                  <a:srgbClr val="000000"/>
                </a:solidFill>
                <a:latin typeface="Arial" charset="0"/>
                <a:cs typeface="Arial" charset="0"/>
              </a:rPr>
              <a:t>Special purpose equipment qualifies because it requires a period of time to get ready and it will be used in the company’s operations. </a:t>
            </a:r>
            <a:r>
              <a:rPr lang="en-US" sz="2000" b="0">
                <a:solidFill>
                  <a:srgbClr val="800000"/>
                </a:solidFill>
                <a:latin typeface="Arial" charset="0"/>
              </a:rPr>
              <a:t> </a:t>
            </a:r>
          </a:p>
        </p:txBody>
      </p:sp>
      <p:sp>
        <p:nvSpPr>
          <p:cNvPr id="23555" name="Text Box 5"/>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Describe the accounting problems associated with interest capitalization.</a:t>
            </a:r>
          </a:p>
        </p:txBody>
      </p:sp>
      <p:sp>
        <p:nvSpPr>
          <p:cNvPr id="23556" name="Text Box 6"/>
          <p:cNvSpPr txBox="1">
            <a:spLocks noChangeArrowheads="1"/>
          </p:cNvSpPr>
          <p:nvPr/>
        </p:nvSpPr>
        <p:spPr bwMode="auto">
          <a:xfrm>
            <a:off x="609600" y="3378200"/>
            <a:ext cx="7924800" cy="176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ts val="1200"/>
              </a:spcBef>
              <a:buSzPct val="80000"/>
            </a:pPr>
            <a:r>
              <a:rPr lang="en-US" sz="2200">
                <a:solidFill>
                  <a:srgbClr val="800000"/>
                </a:solidFill>
                <a:latin typeface="Arial" charset="0"/>
              </a:rPr>
              <a:t>Step 2 </a:t>
            </a:r>
            <a:r>
              <a:rPr lang="en-US" sz="2100">
                <a:solidFill>
                  <a:srgbClr val="000000"/>
                </a:solidFill>
                <a:latin typeface="Arial" charset="0"/>
                <a:cs typeface="Arial" charset="0"/>
              </a:rPr>
              <a:t>- Determine the capitalization period.</a:t>
            </a:r>
          </a:p>
          <a:p>
            <a:pPr marL="0" lvl="1" algn="l">
              <a:lnSpc>
                <a:spcPct val="120000"/>
              </a:lnSpc>
              <a:spcBef>
                <a:spcPts val="1200"/>
              </a:spcBef>
              <a:buSzPct val="80000"/>
            </a:pPr>
            <a:r>
              <a:rPr lang="en-US" sz="2000" b="0">
                <a:solidFill>
                  <a:srgbClr val="000000"/>
                </a:solidFill>
                <a:latin typeface="Arial" charset="0"/>
                <a:cs typeface="Arial" charset="0"/>
              </a:rPr>
              <a:t>The capitalization period is from Jan. 1, 2014 through Dec. 31, 2014, because expenditures are being made and interest costs are being incurred during this period while construction is taking place. </a:t>
            </a:r>
            <a:endParaRPr lang="en-US" sz="2000" b="0">
              <a:solidFill>
                <a:srgbClr val="800000"/>
              </a:solidFill>
              <a:latin typeface="Arial" charset="0"/>
            </a:endParaRPr>
          </a:p>
        </p:txBody>
      </p:sp>
      <p:sp>
        <p:nvSpPr>
          <p:cNvPr id="10" name="Rectangle 4"/>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Interest Capitalization</a:t>
            </a:r>
            <a:endParaRPr lang="en-US" sz="3200" i="0" kern="1200" dirty="0">
              <a:solidFill>
                <a:schemeClr val="tx2">
                  <a:lumMod val="75000"/>
                </a:schemeClr>
              </a:solidFill>
              <a:effectLst/>
              <a:latin typeface="+mn-lt"/>
              <a:ea typeface="+mn-ea"/>
              <a:cs typeface="+mn-cs"/>
            </a:endParaRP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Describe the accounting problems associated with interest capitalization.</a:t>
            </a:r>
          </a:p>
        </p:txBody>
      </p:sp>
      <p:graphicFrame>
        <p:nvGraphicFramePr>
          <p:cNvPr id="24579" name="Object 6"/>
          <p:cNvGraphicFramePr>
            <a:graphicFrameLocks noChangeAspect="1"/>
          </p:cNvGraphicFramePr>
          <p:nvPr/>
        </p:nvGraphicFramePr>
        <p:xfrm>
          <a:off x="1524000" y="1905000"/>
          <a:ext cx="5715000" cy="3186113"/>
        </p:xfrm>
        <a:graphic>
          <a:graphicData uri="http://schemas.openxmlformats.org/presentationml/2006/ole">
            <mc:AlternateContent xmlns:mc="http://schemas.openxmlformats.org/markup-compatibility/2006">
              <mc:Choice xmlns:v="urn:schemas-microsoft-com:vml" Requires="v">
                <p:oleObj spid="_x0000_s24585" name="Worksheet" r:id="rId4" imgW="4457640" imgH="2486144" progId="Excel.Sheet.8">
                  <p:embed/>
                </p:oleObj>
              </mc:Choice>
              <mc:Fallback>
                <p:oleObj name="Worksheet" r:id="rId4" imgW="4457640" imgH="2486144" progId="Excel.Shee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905000"/>
                        <a:ext cx="5715000" cy="3186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0" name="Text Box 8"/>
          <p:cNvSpPr txBox="1">
            <a:spLocks noChangeArrowheads="1"/>
          </p:cNvSpPr>
          <p:nvPr/>
        </p:nvSpPr>
        <p:spPr bwMode="auto">
          <a:xfrm>
            <a:off x="533400" y="5257800"/>
            <a:ext cx="8153400" cy="944563"/>
          </a:xfrm>
          <a:prstGeom prst="rect">
            <a:avLst/>
          </a:prstGeom>
          <a:solidFill>
            <a:srgbClr val="FFFF99"/>
          </a:solidFill>
          <a:ln w="28575"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b="0">
                <a:solidFill>
                  <a:srgbClr val="000000"/>
                </a:solidFill>
                <a:latin typeface="Arial" charset="0"/>
                <a:cs typeface="Arial" charset="0"/>
              </a:rPr>
              <a:t>A company weights the construction expenditures by the amount of time (fraction of a year or accounting period) that it can incur interest cost on the expenditure.</a:t>
            </a:r>
            <a:endParaRPr lang="en-US" b="0">
              <a:solidFill>
                <a:srgbClr val="800000"/>
              </a:solidFill>
              <a:latin typeface="Arial" charset="0"/>
            </a:endParaRPr>
          </a:p>
        </p:txBody>
      </p:sp>
      <p:sp>
        <p:nvSpPr>
          <p:cNvPr id="24581" name="Text Box 9"/>
          <p:cNvSpPr txBox="1">
            <a:spLocks noChangeArrowheads="1"/>
          </p:cNvSpPr>
          <p:nvPr/>
        </p:nvSpPr>
        <p:spPr bwMode="auto">
          <a:xfrm>
            <a:off x="609600" y="1370013"/>
            <a:ext cx="8077200"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30000"/>
              </a:spcBef>
              <a:spcAft>
                <a:spcPct val="20000"/>
              </a:spcAft>
              <a:buSzPct val="80000"/>
            </a:pPr>
            <a:r>
              <a:rPr lang="en-US" sz="2200">
                <a:solidFill>
                  <a:srgbClr val="800000"/>
                </a:solidFill>
                <a:latin typeface="Arial" charset="0"/>
                <a:cs typeface="Arial" charset="0"/>
              </a:rPr>
              <a:t>Step 3</a:t>
            </a:r>
            <a:r>
              <a:rPr lang="en-US" sz="2200">
                <a:solidFill>
                  <a:srgbClr val="000000"/>
                </a:solidFill>
                <a:latin typeface="Arial" charset="0"/>
                <a:cs typeface="Arial" charset="0"/>
              </a:rPr>
              <a:t> </a:t>
            </a:r>
            <a:r>
              <a:rPr lang="en-US" sz="2100">
                <a:solidFill>
                  <a:srgbClr val="000000"/>
                </a:solidFill>
                <a:latin typeface="Arial" charset="0"/>
                <a:cs typeface="Arial" charset="0"/>
              </a:rPr>
              <a:t>- Compute weighted-average accumulated expenditures.  </a:t>
            </a:r>
          </a:p>
        </p:txBody>
      </p:sp>
      <p:sp>
        <p:nvSpPr>
          <p:cNvPr id="8" name="Rectangle 4"/>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Interest Capitalization</a:t>
            </a:r>
            <a:endParaRPr lang="en-US" sz="3200" i="0" kern="1200" dirty="0">
              <a:solidFill>
                <a:schemeClr val="tx2">
                  <a:lumMod val="75000"/>
                </a:schemeClr>
              </a:solidFill>
              <a:effectLst/>
              <a:latin typeface="+mn-lt"/>
              <a:ea typeface="+mn-ea"/>
              <a:cs typeface="+mn-cs"/>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Describe the accounting problems associated with interest capitalization.</a:t>
            </a:r>
          </a:p>
        </p:txBody>
      </p:sp>
      <p:sp>
        <p:nvSpPr>
          <p:cNvPr id="25603" name="Rectangle 18"/>
          <p:cNvSpPr>
            <a:spLocks noGrp="1" noChangeArrowheads="1"/>
          </p:cNvSpPr>
          <p:nvPr>
            <p:ph type="body" idx="1"/>
          </p:nvPr>
        </p:nvSpPr>
        <p:spPr>
          <a:xfrm>
            <a:off x="609600" y="1981200"/>
            <a:ext cx="7848600" cy="4343400"/>
          </a:xfrm>
          <a:noFill/>
          <a:extLst>
            <a:ext uri="{909E8E84-426E-40DD-AFC4-6F175D3DCCD1}">
              <a14:hiddenFill xmlns:a14="http://schemas.microsoft.com/office/drawing/2010/main">
                <a:solidFill>
                  <a:srgbClr val="993300"/>
                </a:solidFill>
              </a14:hiddenFill>
            </a:ext>
          </a:extLst>
        </p:spPr>
        <p:txBody>
          <a:bodyPr lIns="91440"/>
          <a:lstStyle/>
          <a:p>
            <a:pPr marL="454025" indent="-454025">
              <a:lnSpc>
                <a:spcPct val="122000"/>
              </a:lnSpc>
              <a:spcBef>
                <a:spcPts val="1200"/>
              </a:spcBef>
              <a:buFont typeface="Wingdings" pitchFamily="2" charset="2"/>
              <a:buNone/>
            </a:pPr>
            <a:r>
              <a:rPr lang="en-US" altLang="en-US" sz="2100" smtClean="0">
                <a:solidFill>
                  <a:schemeClr val="tx1"/>
                </a:solidFill>
                <a:effectLst/>
              </a:rPr>
              <a:t>Selecting Appropriate Interest Rate:</a:t>
            </a:r>
          </a:p>
          <a:p>
            <a:pPr marL="454025" indent="-454025">
              <a:lnSpc>
                <a:spcPct val="122000"/>
              </a:lnSpc>
              <a:spcBef>
                <a:spcPts val="1200"/>
              </a:spcBef>
              <a:buClr>
                <a:schemeClr val="tx1"/>
              </a:buClr>
              <a:buSzTx/>
              <a:buFont typeface="Monotype Sorts" pitchFamily="2" charset="2"/>
              <a:buAutoNum type="arabicPeriod"/>
            </a:pPr>
            <a:r>
              <a:rPr lang="en-US" altLang="en-US" sz="1900" b="0" smtClean="0">
                <a:solidFill>
                  <a:schemeClr val="tx1"/>
                </a:solidFill>
                <a:effectLst/>
              </a:rPr>
              <a:t>For the portion of weighted-average accumulated expenditures that is less than or equal to any amounts borrowed specifically to finance construction of the assets, </a:t>
            </a:r>
            <a:r>
              <a:rPr lang="en-US" altLang="en-US" sz="1900" smtClean="0">
                <a:solidFill>
                  <a:schemeClr val="tx1"/>
                </a:solidFill>
                <a:effectLst/>
              </a:rPr>
              <a:t>use the interest rate incurred on the specific borrowings</a:t>
            </a:r>
            <a:r>
              <a:rPr lang="en-US" altLang="en-US" sz="1900" b="0" smtClean="0">
                <a:solidFill>
                  <a:schemeClr val="tx1"/>
                </a:solidFill>
                <a:effectLst/>
              </a:rPr>
              <a:t>.</a:t>
            </a:r>
          </a:p>
          <a:p>
            <a:pPr marL="454025" indent="-454025">
              <a:lnSpc>
                <a:spcPct val="122000"/>
              </a:lnSpc>
              <a:spcBef>
                <a:spcPts val="1200"/>
              </a:spcBef>
              <a:buClr>
                <a:schemeClr val="tx1"/>
              </a:buClr>
              <a:buSzTx/>
              <a:buFont typeface="Monotype Sorts" pitchFamily="2" charset="2"/>
              <a:buAutoNum type="arabicPeriod"/>
            </a:pPr>
            <a:r>
              <a:rPr lang="en-US" altLang="en-US" sz="1900" b="0" smtClean="0">
                <a:solidFill>
                  <a:schemeClr val="tx1"/>
                </a:solidFill>
                <a:effectLst/>
              </a:rPr>
              <a:t>For the portion of weighted-average accumulated expenditures that is greater than any debt incurred specifically to finance construction of the assets, </a:t>
            </a:r>
            <a:r>
              <a:rPr lang="en-US" altLang="en-US" sz="1900" smtClean="0">
                <a:solidFill>
                  <a:schemeClr val="tx1"/>
                </a:solidFill>
                <a:effectLst/>
              </a:rPr>
              <a:t>use a weighted average of interest rates incurred on all other outstanding debt during the period</a:t>
            </a:r>
            <a:r>
              <a:rPr lang="en-US" altLang="en-US" sz="1900" b="0" smtClean="0">
                <a:solidFill>
                  <a:schemeClr val="tx1"/>
                </a:solidFill>
                <a:effectLst/>
              </a:rPr>
              <a:t>.</a:t>
            </a:r>
          </a:p>
        </p:txBody>
      </p:sp>
      <p:sp>
        <p:nvSpPr>
          <p:cNvPr id="25604" name="Text Box 19"/>
          <p:cNvSpPr txBox="1">
            <a:spLocks noChangeArrowheads="1"/>
          </p:cNvSpPr>
          <p:nvPr/>
        </p:nvSpPr>
        <p:spPr bwMode="auto">
          <a:xfrm>
            <a:off x="609600" y="1370013"/>
            <a:ext cx="807720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30000"/>
              </a:spcBef>
              <a:spcAft>
                <a:spcPct val="20000"/>
              </a:spcAft>
              <a:buSzPct val="80000"/>
            </a:pPr>
            <a:r>
              <a:rPr lang="en-US" sz="2200">
                <a:solidFill>
                  <a:srgbClr val="800000"/>
                </a:solidFill>
                <a:latin typeface="Arial" charset="0"/>
                <a:cs typeface="Arial" charset="0"/>
              </a:rPr>
              <a:t>Step 4</a:t>
            </a:r>
            <a:r>
              <a:rPr lang="en-US" sz="2200">
                <a:solidFill>
                  <a:srgbClr val="000000"/>
                </a:solidFill>
                <a:latin typeface="Arial" charset="0"/>
                <a:cs typeface="Arial" charset="0"/>
              </a:rPr>
              <a:t> </a:t>
            </a:r>
            <a:r>
              <a:rPr lang="en-US" sz="2100">
                <a:solidFill>
                  <a:srgbClr val="000000"/>
                </a:solidFill>
                <a:latin typeface="Arial" charset="0"/>
                <a:cs typeface="Arial" charset="0"/>
              </a:rPr>
              <a:t>- Compute the Actual and Avoidable Interest. </a:t>
            </a:r>
          </a:p>
        </p:txBody>
      </p:sp>
      <p:sp>
        <p:nvSpPr>
          <p:cNvPr id="7" name="Rectangle 4"/>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Interest Capitalization</a:t>
            </a:r>
            <a:endParaRPr lang="en-US" sz="3200" i="0" kern="1200" dirty="0">
              <a:solidFill>
                <a:schemeClr val="tx2">
                  <a:lumMod val="75000"/>
                </a:schemeClr>
              </a:solidFill>
              <a:effectLst/>
              <a:latin typeface="+mn-lt"/>
              <a:ea typeface="+mn-ea"/>
              <a:cs typeface="+mn-cs"/>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Describe the accounting problems associated with interest capitalization.</a:t>
            </a:r>
          </a:p>
        </p:txBody>
      </p:sp>
      <p:graphicFrame>
        <p:nvGraphicFramePr>
          <p:cNvPr id="26627" name="Object 4"/>
          <p:cNvGraphicFramePr>
            <a:graphicFrameLocks noChangeAspect="1"/>
          </p:cNvGraphicFramePr>
          <p:nvPr/>
        </p:nvGraphicFramePr>
        <p:xfrm>
          <a:off x="3879850" y="4621213"/>
          <a:ext cx="4654550" cy="1751012"/>
        </p:xfrm>
        <a:graphic>
          <a:graphicData uri="http://schemas.openxmlformats.org/presentationml/2006/ole">
            <mc:AlternateContent xmlns:mc="http://schemas.openxmlformats.org/markup-compatibility/2006">
              <mc:Choice xmlns:v="urn:schemas-microsoft-com:vml" Requires="v">
                <p:oleObj spid="_x0000_s26642" name="Worksheet" r:id="rId4" imgW="3781306" imgH="1419344" progId="Excel.Sheet.8">
                  <p:embed/>
                </p:oleObj>
              </mc:Choice>
              <mc:Fallback>
                <p:oleObj name="Worksheet" r:id="rId4" imgW="3781306" imgH="1419344"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9850" y="4621213"/>
                        <a:ext cx="4654550" cy="17510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28" name="Text Box 5"/>
          <p:cNvSpPr txBox="1">
            <a:spLocks noChangeArrowheads="1"/>
          </p:cNvSpPr>
          <p:nvPr/>
        </p:nvSpPr>
        <p:spPr bwMode="auto">
          <a:xfrm>
            <a:off x="609600" y="1198563"/>
            <a:ext cx="815340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30000"/>
              </a:spcBef>
              <a:spcAft>
                <a:spcPct val="20000"/>
              </a:spcAft>
              <a:buSzPct val="80000"/>
            </a:pPr>
            <a:r>
              <a:rPr lang="en-US" sz="2200">
                <a:solidFill>
                  <a:srgbClr val="800000"/>
                </a:solidFill>
                <a:latin typeface="Arial" charset="0"/>
                <a:cs typeface="Arial" charset="0"/>
              </a:rPr>
              <a:t>Step 4</a:t>
            </a:r>
            <a:r>
              <a:rPr lang="en-US" sz="2200">
                <a:solidFill>
                  <a:srgbClr val="000000"/>
                </a:solidFill>
                <a:latin typeface="Arial" charset="0"/>
                <a:cs typeface="Arial" charset="0"/>
              </a:rPr>
              <a:t> </a:t>
            </a:r>
            <a:r>
              <a:rPr lang="en-US" sz="2100">
                <a:solidFill>
                  <a:srgbClr val="000000"/>
                </a:solidFill>
                <a:latin typeface="Arial" charset="0"/>
                <a:cs typeface="Arial" charset="0"/>
              </a:rPr>
              <a:t>- Compute the Actual and Avoidable Interest.  </a:t>
            </a:r>
          </a:p>
        </p:txBody>
      </p:sp>
      <p:sp>
        <p:nvSpPr>
          <p:cNvPr id="26629" name="Rectangle 6"/>
          <p:cNvSpPr>
            <a:spLocks noChangeArrowheads="1"/>
          </p:cNvSpPr>
          <p:nvPr/>
        </p:nvSpPr>
        <p:spPr bwMode="auto">
          <a:xfrm>
            <a:off x="381000" y="4953000"/>
            <a:ext cx="2971800" cy="425450"/>
          </a:xfrm>
          <a:prstGeom prst="rect">
            <a:avLst/>
          </a:prstGeom>
          <a:solidFill>
            <a:srgbClr val="FFFF99"/>
          </a:solidFill>
          <a:ln w="28575" cap="sq"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srgbClr val="800000"/>
                </a:solidFill>
                <a:latin typeface="Arial" charset="0"/>
                <a:cs typeface="Arial" charset="0"/>
              </a:rPr>
              <a:t>Avoidable Interest</a:t>
            </a:r>
          </a:p>
        </p:txBody>
      </p:sp>
      <p:sp>
        <p:nvSpPr>
          <p:cNvPr id="977927" name="Line 7"/>
          <p:cNvSpPr>
            <a:spLocks noChangeShapeType="1"/>
          </p:cNvSpPr>
          <p:nvPr/>
        </p:nvSpPr>
        <p:spPr bwMode="auto">
          <a:xfrm>
            <a:off x="304800" y="4495800"/>
            <a:ext cx="8458200" cy="0"/>
          </a:xfrm>
          <a:prstGeom prst="line">
            <a:avLst/>
          </a:prstGeom>
          <a:noFill/>
          <a:ln w="38100" cap="sq">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graphicFrame>
        <p:nvGraphicFramePr>
          <p:cNvPr id="26631" name="Object 8"/>
          <p:cNvGraphicFramePr>
            <a:graphicFrameLocks noChangeAspect="1"/>
          </p:cNvGraphicFramePr>
          <p:nvPr/>
        </p:nvGraphicFramePr>
        <p:xfrm>
          <a:off x="457200" y="2012950"/>
          <a:ext cx="5791200" cy="2406650"/>
        </p:xfrm>
        <a:graphic>
          <a:graphicData uri="http://schemas.openxmlformats.org/presentationml/2006/ole">
            <mc:AlternateContent xmlns:mc="http://schemas.openxmlformats.org/markup-compatibility/2006">
              <mc:Choice xmlns:v="urn:schemas-microsoft-com:vml" Requires="v">
                <p:oleObj spid="_x0000_s26643" name="Worksheet" r:id="rId6" imgW="4943535" imgH="1952744" progId="Excel.Sheet.8">
                  <p:embed/>
                </p:oleObj>
              </mc:Choice>
              <mc:Fallback>
                <p:oleObj name="Worksheet" r:id="rId6" imgW="4943535" imgH="1952744" progId="Excel.Sheet.8">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012950"/>
                        <a:ext cx="5791200" cy="2406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2" name="Rectangle 9"/>
          <p:cNvSpPr>
            <a:spLocks noChangeArrowheads="1"/>
          </p:cNvSpPr>
          <p:nvPr/>
        </p:nvSpPr>
        <p:spPr bwMode="auto">
          <a:xfrm>
            <a:off x="6629400" y="2362200"/>
            <a:ext cx="2286000" cy="915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0">
                <a:solidFill>
                  <a:schemeClr val="tx1"/>
                </a:solidFill>
                <a:latin typeface="Arial" charset="0"/>
                <a:cs typeface="Arial" charset="0"/>
              </a:rPr>
              <a:t>Weighted-average   interest rate on general debt</a:t>
            </a:r>
            <a:endParaRPr lang="en-US" b="0">
              <a:solidFill>
                <a:schemeClr val="tx1"/>
              </a:solidFill>
              <a:latin typeface="Arial" charset="0"/>
            </a:endParaRPr>
          </a:p>
        </p:txBody>
      </p:sp>
      <p:sp>
        <p:nvSpPr>
          <p:cNvPr id="977930" name="AutoShape 10"/>
          <p:cNvSpPr>
            <a:spLocks/>
          </p:cNvSpPr>
          <p:nvPr/>
        </p:nvSpPr>
        <p:spPr bwMode="auto">
          <a:xfrm>
            <a:off x="6324600" y="3352800"/>
            <a:ext cx="228600" cy="609600"/>
          </a:xfrm>
          <a:prstGeom prst="rightBrace">
            <a:avLst>
              <a:gd name="adj1" fmla="val 22222"/>
              <a:gd name="adj2" fmla="val 50000"/>
            </a:avLst>
          </a:prstGeom>
          <a:noFill/>
          <a:ln w="38100" cap="sq">
            <a:solidFill>
              <a:srgbClr val="80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26634" name="Rectangle 11"/>
          <p:cNvSpPr>
            <a:spLocks noChangeArrowheads="1"/>
          </p:cNvSpPr>
          <p:nvPr/>
        </p:nvSpPr>
        <p:spPr bwMode="auto">
          <a:xfrm>
            <a:off x="381000" y="1814513"/>
            <a:ext cx="2667000" cy="425450"/>
          </a:xfrm>
          <a:prstGeom prst="rect">
            <a:avLst/>
          </a:prstGeom>
          <a:solidFill>
            <a:srgbClr val="FFFF99"/>
          </a:solidFill>
          <a:ln w="285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srgbClr val="800000"/>
                </a:solidFill>
                <a:latin typeface="Arial" charset="0"/>
                <a:cs typeface="Arial" charset="0"/>
              </a:rPr>
              <a:t>Actual Interest</a:t>
            </a:r>
            <a:endParaRPr lang="en-US" sz="2000">
              <a:solidFill>
                <a:srgbClr val="800000"/>
              </a:solidFill>
              <a:latin typeface="Arial" charset="0"/>
            </a:endParaRPr>
          </a:p>
        </p:txBody>
      </p:sp>
      <p:sp>
        <p:nvSpPr>
          <p:cNvPr id="26635" name="Rectangle 12"/>
          <p:cNvSpPr>
            <a:spLocks noChangeArrowheads="1"/>
          </p:cNvSpPr>
          <p:nvPr/>
        </p:nvSpPr>
        <p:spPr bwMode="auto">
          <a:xfrm>
            <a:off x="6477000" y="3287713"/>
            <a:ext cx="1524000" cy="752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US" b="0">
                <a:solidFill>
                  <a:schemeClr val="tx1"/>
                </a:solidFill>
                <a:latin typeface="Arial" charset="0"/>
                <a:cs typeface="Arial" charset="0"/>
              </a:rPr>
              <a:t>$100,000 $800,000</a:t>
            </a:r>
            <a:endParaRPr lang="en-US" b="0">
              <a:solidFill>
                <a:schemeClr val="tx1"/>
              </a:solidFill>
              <a:latin typeface="Arial" charset="0"/>
            </a:endParaRPr>
          </a:p>
        </p:txBody>
      </p:sp>
      <p:sp>
        <p:nvSpPr>
          <p:cNvPr id="26636" name="Rectangle 13"/>
          <p:cNvSpPr>
            <a:spLocks noChangeArrowheads="1"/>
          </p:cNvSpPr>
          <p:nvPr/>
        </p:nvSpPr>
        <p:spPr bwMode="auto">
          <a:xfrm>
            <a:off x="7924800" y="3454400"/>
            <a:ext cx="11430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solidFill>
                  <a:schemeClr val="tx1"/>
                </a:solidFill>
                <a:latin typeface="Arial" charset="0"/>
                <a:cs typeface="Arial" charset="0"/>
              </a:rPr>
              <a:t>= </a:t>
            </a:r>
            <a:r>
              <a:rPr lang="en-US">
                <a:solidFill>
                  <a:srgbClr val="800000"/>
                </a:solidFill>
                <a:latin typeface="Arial" charset="0"/>
                <a:cs typeface="Arial" charset="0"/>
              </a:rPr>
              <a:t>12.5%</a:t>
            </a:r>
            <a:r>
              <a:rPr lang="en-US">
                <a:solidFill>
                  <a:schemeClr val="tx1"/>
                </a:solidFill>
                <a:latin typeface="Arial" charset="0"/>
              </a:rPr>
              <a:t> </a:t>
            </a:r>
          </a:p>
        </p:txBody>
      </p:sp>
      <p:sp>
        <p:nvSpPr>
          <p:cNvPr id="977934" name="Line 14"/>
          <p:cNvSpPr>
            <a:spLocks noChangeShapeType="1"/>
          </p:cNvSpPr>
          <p:nvPr/>
        </p:nvSpPr>
        <p:spPr bwMode="auto">
          <a:xfrm>
            <a:off x="6705600" y="3668713"/>
            <a:ext cx="1143000" cy="0"/>
          </a:xfrm>
          <a:prstGeom prst="line">
            <a:avLst/>
          </a:prstGeom>
          <a:noFill/>
          <a:ln w="28575" cap="sq">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6" name="Rectangle 4"/>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Interest Capitalization</a:t>
            </a:r>
            <a:endParaRPr lang="en-US" sz="3200" i="0" kern="1200" dirty="0">
              <a:solidFill>
                <a:schemeClr val="tx2">
                  <a:lumMod val="75000"/>
                </a:schemeClr>
              </a:solidFill>
              <a:effectLst/>
              <a:latin typeface="+mn-lt"/>
              <a:ea typeface="+mn-ea"/>
              <a:cs typeface="+mn-cs"/>
            </a:endParaRPr>
          </a:p>
        </p:txBody>
      </p:sp>
      <p:sp>
        <p:nvSpPr>
          <p:cNvPr id="1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Describe the accounting problems associated with interest capitalization.</a:t>
            </a:r>
          </a:p>
        </p:txBody>
      </p:sp>
      <p:graphicFrame>
        <p:nvGraphicFramePr>
          <p:cNvPr id="27651" name="Object 6"/>
          <p:cNvGraphicFramePr>
            <a:graphicFrameLocks noChangeAspect="1"/>
          </p:cNvGraphicFramePr>
          <p:nvPr/>
        </p:nvGraphicFramePr>
        <p:xfrm>
          <a:off x="1752600" y="2590800"/>
          <a:ext cx="5276850" cy="1092200"/>
        </p:xfrm>
        <a:graphic>
          <a:graphicData uri="http://schemas.openxmlformats.org/presentationml/2006/ole">
            <mc:AlternateContent xmlns:mc="http://schemas.openxmlformats.org/markup-compatibility/2006">
              <mc:Choice xmlns:v="urn:schemas-microsoft-com:vml" Requires="v">
                <p:oleObj spid="_x0000_s27658" name="Worksheet" r:id="rId4" imgW="3076635" imgH="637996" progId="Excel.Sheet.8">
                  <p:embed/>
                </p:oleObj>
              </mc:Choice>
              <mc:Fallback>
                <p:oleObj name="Worksheet" r:id="rId4" imgW="3076635" imgH="637996" progId="Excel.Shee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590800"/>
                        <a:ext cx="5276850" cy="1092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2" name="Text Box 7"/>
          <p:cNvSpPr txBox="1">
            <a:spLocks noChangeArrowheads="1"/>
          </p:cNvSpPr>
          <p:nvPr/>
        </p:nvSpPr>
        <p:spPr bwMode="auto">
          <a:xfrm>
            <a:off x="609600" y="3835400"/>
            <a:ext cx="5410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200">
                <a:solidFill>
                  <a:srgbClr val="800000"/>
                </a:solidFill>
                <a:latin typeface="Arial" charset="0"/>
              </a:rPr>
              <a:t>Journal entry to Capitalize Interest:</a:t>
            </a:r>
            <a:endParaRPr lang="en-US" sz="2200" b="0">
              <a:solidFill>
                <a:srgbClr val="800000"/>
              </a:solidFill>
              <a:latin typeface="Arial" charset="0"/>
            </a:endParaRPr>
          </a:p>
        </p:txBody>
      </p:sp>
      <p:sp>
        <p:nvSpPr>
          <p:cNvPr id="27653" name="Text Box 8"/>
          <p:cNvSpPr txBox="1">
            <a:spLocks noChangeArrowheads="1"/>
          </p:cNvSpPr>
          <p:nvPr/>
        </p:nvSpPr>
        <p:spPr bwMode="auto">
          <a:xfrm>
            <a:off x="609600" y="4414838"/>
            <a:ext cx="74676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28700" indent="-574675">
              <a:tabLst>
                <a:tab pos="5200650" algn="r"/>
                <a:tab pos="6510338" algn="r"/>
              </a:tabLst>
              <a:defRPr b="1">
                <a:solidFill>
                  <a:schemeClr val="folHlink"/>
                </a:solidFill>
                <a:latin typeface="Comic Sans MS" pitchFamily="66" charset="0"/>
              </a:defRPr>
            </a:lvl1pPr>
            <a:lvl2pPr marL="742950" indent="-285750">
              <a:tabLst>
                <a:tab pos="5200650" algn="r"/>
                <a:tab pos="6510338" algn="r"/>
              </a:tabLst>
              <a:defRPr b="1">
                <a:solidFill>
                  <a:schemeClr val="folHlink"/>
                </a:solidFill>
                <a:latin typeface="Comic Sans MS" pitchFamily="66" charset="0"/>
              </a:defRPr>
            </a:lvl2pPr>
            <a:lvl3pPr marL="1143000" indent="-228600">
              <a:tabLst>
                <a:tab pos="5200650" algn="r"/>
                <a:tab pos="6510338" algn="r"/>
              </a:tabLst>
              <a:defRPr b="1">
                <a:solidFill>
                  <a:schemeClr val="folHlink"/>
                </a:solidFill>
                <a:latin typeface="Comic Sans MS" pitchFamily="66" charset="0"/>
              </a:defRPr>
            </a:lvl3pPr>
            <a:lvl4pPr marL="1600200" indent="-228600">
              <a:tabLst>
                <a:tab pos="5200650" algn="r"/>
                <a:tab pos="6510338" algn="r"/>
              </a:tabLst>
              <a:defRPr b="1">
                <a:solidFill>
                  <a:schemeClr val="folHlink"/>
                </a:solidFill>
                <a:latin typeface="Comic Sans MS" pitchFamily="66" charset="0"/>
              </a:defRPr>
            </a:lvl4pPr>
            <a:lvl5pPr marL="2057400" indent="-228600">
              <a:tabLst>
                <a:tab pos="5200650" algn="r"/>
                <a:tab pos="6510338"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5200650" algn="r"/>
                <a:tab pos="6510338"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5200650" algn="r"/>
                <a:tab pos="6510338"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5200650" algn="r"/>
                <a:tab pos="6510338"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5200650" algn="r"/>
                <a:tab pos="6510338" algn="r"/>
              </a:tabLs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200" b="0">
                <a:solidFill>
                  <a:schemeClr val="tx1"/>
                </a:solidFill>
                <a:latin typeface="Arial" charset="0"/>
              </a:rPr>
              <a:t>Equipment 	30,250</a:t>
            </a:r>
          </a:p>
          <a:p>
            <a:pPr algn="l">
              <a:lnSpc>
                <a:spcPct val="110000"/>
              </a:lnSpc>
              <a:spcBef>
                <a:spcPct val="30000"/>
              </a:spcBef>
              <a:spcAft>
                <a:spcPct val="20000"/>
              </a:spcAft>
              <a:buSzPct val="80000"/>
            </a:pPr>
            <a:r>
              <a:rPr lang="en-US" sz="2200" b="0">
                <a:solidFill>
                  <a:schemeClr val="tx1"/>
                </a:solidFill>
                <a:latin typeface="Arial" charset="0"/>
              </a:rPr>
              <a:t>	Interest Expense		30,250</a:t>
            </a:r>
          </a:p>
        </p:txBody>
      </p:sp>
      <p:sp>
        <p:nvSpPr>
          <p:cNvPr id="27654" name="Text Box 9"/>
          <p:cNvSpPr txBox="1">
            <a:spLocks noChangeArrowheads="1"/>
          </p:cNvSpPr>
          <p:nvPr/>
        </p:nvSpPr>
        <p:spPr bwMode="auto">
          <a:xfrm>
            <a:off x="609600" y="1370013"/>
            <a:ext cx="8077200" cy="93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30000"/>
              </a:spcBef>
              <a:spcAft>
                <a:spcPct val="20000"/>
              </a:spcAft>
              <a:buSzPct val="80000"/>
            </a:pPr>
            <a:r>
              <a:rPr lang="en-US" sz="2200">
                <a:solidFill>
                  <a:srgbClr val="800000"/>
                </a:solidFill>
                <a:latin typeface="Arial" charset="0"/>
                <a:cs typeface="Arial" charset="0"/>
              </a:rPr>
              <a:t>Step 5</a:t>
            </a:r>
            <a:r>
              <a:rPr lang="en-US" sz="2200">
                <a:solidFill>
                  <a:srgbClr val="000000"/>
                </a:solidFill>
                <a:latin typeface="Arial" charset="0"/>
                <a:cs typeface="Arial" charset="0"/>
              </a:rPr>
              <a:t> – </a:t>
            </a:r>
            <a:r>
              <a:rPr lang="en-US" sz="2100">
                <a:solidFill>
                  <a:srgbClr val="000000"/>
                </a:solidFill>
                <a:latin typeface="Arial" charset="0"/>
                <a:cs typeface="Arial" charset="0"/>
              </a:rPr>
              <a:t>Capitalize the lesser of Avoidable interest or Actual interest</a:t>
            </a:r>
            <a:r>
              <a:rPr lang="en-US" sz="2200">
                <a:solidFill>
                  <a:srgbClr val="000000"/>
                </a:solidFill>
                <a:latin typeface="Arial" charset="0"/>
                <a:cs typeface="Arial" charset="0"/>
              </a:rPr>
              <a:t>.</a:t>
            </a:r>
          </a:p>
        </p:txBody>
      </p:sp>
      <p:sp>
        <p:nvSpPr>
          <p:cNvPr id="9" name="Rectangle 4"/>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Interest Capitalization</a:t>
            </a:r>
            <a:endParaRPr lang="en-US" sz="3200" i="0" kern="1200" dirty="0">
              <a:solidFill>
                <a:schemeClr val="tx2">
                  <a:lumMod val="75000"/>
                </a:schemeClr>
              </a:solidFill>
              <a:effectLst/>
              <a:latin typeface="+mn-lt"/>
              <a:ea typeface="+mn-ea"/>
              <a:cs typeface="+mn-cs"/>
            </a:endParaRP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Describe the accounting problems associated with interest capitalization.</a:t>
            </a:r>
          </a:p>
        </p:txBody>
      </p:sp>
      <p:sp>
        <p:nvSpPr>
          <p:cNvPr id="28675" name="Rectangle 4"/>
          <p:cNvSpPr>
            <a:spLocks noChangeArrowheads="1"/>
          </p:cNvSpPr>
          <p:nvPr/>
        </p:nvSpPr>
        <p:spPr bwMode="auto">
          <a:xfrm>
            <a:off x="609600" y="1371600"/>
            <a:ext cx="7924800" cy="1997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ts val="1200"/>
              </a:spcBef>
            </a:pPr>
            <a:r>
              <a:rPr lang="en-US" sz="2100">
                <a:solidFill>
                  <a:srgbClr val="800000"/>
                </a:solidFill>
                <a:latin typeface="Arial" charset="0"/>
              </a:rPr>
              <a:t>Comprehensive Illustration:</a:t>
            </a:r>
            <a:r>
              <a:rPr lang="en-US" sz="2100" b="0">
                <a:latin typeface="Arial" charset="0"/>
              </a:rPr>
              <a:t>  </a:t>
            </a:r>
            <a:r>
              <a:rPr lang="en-US" sz="2000" b="0">
                <a:latin typeface="Arial" charset="0"/>
              </a:rPr>
              <a:t>On November 1, 2013, Shalla Company contracted Pfeifer Construction Co. to construct a building for $1,400,000 on land costing $100,000 (purchased from the contractor and included in the first payment). Shalla made the following payments to the construction company during 2014.</a:t>
            </a:r>
          </a:p>
        </p:txBody>
      </p:sp>
      <p:pic>
        <p:nvPicPr>
          <p:cNvPr id="2867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708400"/>
            <a:ext cx="8196263" cy="78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Interest Capitalization</a:t>
            </a:r>
            <a:endParaRPr lang="en-US" sz="3200" i="0" kern="1200" dirty="0">
              <a:solidFill>
                <a:schemeClr val="tx2">
                  <a:lumMod val="75000"/>
                </a:schemeClr>
              </a:solidFill>
              <a:effectLst/>
              <a:latin typeface="+mn-lt"/>
              <a:ea typeface="+mn-ea"/>
              <a:cs typeface="+mn-cs"/>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Describe the accounting problems associated with interest capitalization.</a:t>
            </a:r>
          </a:p>
        </p:txBody>
      </p:sp>
      <p:sp>
        <p:nvSpPr>
          <p:cNvPr id="29699" name="Rectangle 4"/>
          <p:cNvSpPr>
            <a:spLocks noChangeArrowheads="1"/>
          </p:cNvSpPr>
          <p:nvPr/>
        </p:nvSpPr>
        <p:spPr bwMode="auto">
          <a:xfrm>
            <a:off x="609600" y="1371600"/>
            <a:ext cx="8077200" cy="1200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ct val="50000"/>
              </a:spcBef>
            </a:pPr>
            <a:r>
              <a:rPr lang="en-US" sz="2000" b="0">
                <a:latin typeface="Arial" charset="0"/>
              </a:rPr>
              <a:t>Pfeifer Construction completed the building, ready for occupancy, on December 31, 2014.  Shalla had the following debt outstanding at December 31, 2014.</a:t>
            </a:r>
          </a:p>
        </p:txBody>
      </p:sp>
      <p:sp>
        <p:nvSpPr>
          <p:cNvPr id="29700" name="Rectangle 5"/>
          <p:cNvSpPr>
            <a:spLocks noChangeArrowheads="1"/>
          </p:cNvSpPr>
          <p:nvPr/>
        </p:nvSpPr>
        <p:spPr bwMode="auto">
          <a:xfrm>
            <a:off x="609600" y="5638800"/>
            <a:ext cx="8001000" cy="446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spcBef>
                <a:spcPct val="50000"/>
              </a:spcBef>
            </a:pPr>
            <a:r>
              <a:rPr lang="en-US" sz="2000" b="0">
                <a:latin typeface="Arial" charset="0"/>
              </a:rPr>
              <a:t>Compute weighted-average accumulated expenditures for 2014.</a:t>
            </a:r>
          </a:p>
        </p:txBody>
      </p:sp>
      <p:sp>
        <p:nvSpPr>
          <p:cNvPr id="29701" name="Rectangle 7"/>
          <p:cNvSpPr>
            <a:spLocks noChangeArrowheads="1"/>
          </p:cNvSpPr>
          <p:nvPr/>
        </p:nvSpPr>
        <p:spPr bwMode="auto">
          <a:xfrm>
            <a:off x="685800" y="2659063"/>
            <a:ext cx="6553200" cy="28114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Aft>
                <a:spcPct val="20000"/>
              </a:spcAft>
            </a:pPr>
            <a:r>
              <a:rPr lang="en-US" b="0" u="sng">
                <a:latin typeface="Arial" charset="0"/>
              </a:rPr>
              <a:t>Specific Construction Debt</a:t>
            </a:r>
          </a:p>
          <a:p>
            <a:pPr marL="342900" indent="-342900" algn="l"/>
            <a:r>
              <a:rPr lang="en-US" b="0">
                <a:latin typeface="Arial" charset="0"/>
              </a:rPr>
              <a:t>1. 	15%, 3-year note to finance purchase of land and construction of the building, dated December 31, 2013, with interest payable annually on December 31</a:t>
            </a:r>
          </a:p>
          <a:p>
            <a:pPr marL="342900" indent="-342900">
              <a:spcBef>
                <a:spcPct val="40000"/>
              </a:spcBef>
              <a:spcAft>
                <a:spcPct val="15000"/>
              </a:spcAft>
            </a:pPr>
            <a:r>
              <a:rPr lang="en-US" b="0" u="sng">
                <a:latin typeface="Arial" charset="0"/>
              </a:rPr>
              <a:t>Other Debt</a:t>
            </a:r>
          </a:p>
          <a:p>
            <a:pPr marL="342900" indent="-342900" algn="l"/>
            <a:r>
              <a:rPr lang="en-US" b="0">
                <a:latin typeface="Arial" charset="0"/>
              </a:rPr>
              <a:t>2. 	10%, 5-year note payable, dated December 31, 2010, with interest payable annually on December 31 </a:t>
            </a:r>
          </a:p>
          <a:p>
            <a:pPr marL="342900" indent="-342900" algn="l">
              <a:spcBef>
                <a:spcPct val="15000"/>
              </a:spcBef>
            </a:pPr>
            <a:r>
              <a:rPr lang="en-US" b="0">
                <a:latin typeface="Arial" charset="0"/>
              </a:rPr>
              <a:t>3. 	12%, 10-year bonds issued December 31, 2009, with interest payable annually on December 31 </a:t>
            </a:r>
          </a:p>
        </p:txBody>
      </p:sp>
      <p:sp>
        <p:nvSpPr>
          <p:cNvPr id="29702" name="Rectangle 8"/>
          <p:cNvSpPr>
            <a:spLocks noChangeArrowheads="1"/>
          </p:cNvSpPr>
          <p:nvPr/>
        </p:nvSpPr>
        <p:spPr bwMode="auto">
          <a:xfrm>
            <a:off x="7315200" y="3554413"/>
            <a:ext cx="12954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en-US" b="0">
                <a:latin typeface="Arial" charset="0"/>
              </a:rPr>
              <a:t>$750,000</a:t>
            </a:r>
          </a:p>
        </p:txBody>
      </p:sp>
      <p:sp>
        <p:nvSpPr>
          <p:cNvPr id="29703" name="Rectangle 9"/>
          <p:cNvSpPr>
            <a:spLocks noChangeArrowheads="1"/>
          </p:cNvSpPr>
          <p:nvPr/>
        </p:nvSpPr>
        <p:spPr bwMode="auto">
          <a:xfrm>
            <a:off x="7315200" y="4468813"/>
            <a:ext cx="1295400" cy="422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nSpc>
                <a:spcPct val="120000"/>
              </a:lnSpc>
            </a:pPr>
            <a:r>
              <a:rPr lang="en-US" b="0">
                <a:latin typeface="Arial" charset="0"/>
              </a:rPr>
              <a:t>$550,000</a:t>
            </a:r>
          </a:p>
        </p:txBody>
      </p:sp>
      <p:sp>
        <p:nvSpPr>
          <p:cNvPr id="29704" name="Rectangle 10"/>
          <p:cNvSpPr>
            <a:spLocks noChangeArrowheads="1"/>
          </p:cNvSpPr>
          <p:nvPr/>
        </p:nvSpPr>
        <p:spPr bwMode="auto">
          <a:xfrm>
            <a:off x="7315200" y="5092700"/>
            <a:ext cx="1295400" cy="393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nSpc>
                <a:spcPct val="110000"/>
              </a:lnSpc>
            </a:pPr>
            <a:r>
              <a:rPr lang="en-US" b="0">
                <a:latin typeface="Arial" charset="0"/>
              </a:rPr>
              <a:t>$600,000</a:t>
            </a:r>
          </a:p>
        </p:txBody>
      </p:sp>
      <p:sp>
        <p:nvSpPr>
          <p:cNvPr id="11" name="Rectangle 4"/>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Interest Capitalization</a:t>
            </a:r>
            <a:endParaRPr lang="en-US" sz="3200" i="0" kern="1200" dirty="0">
              <a:solidFill>
                <a:schemeClr val="tx2">
                  <a:lumMod val="75000"/>
                </a:schemeClr>
              </a:solidFill>
              <a:effectLst/>
              <a:latin typeface="+mn-lt"/>
              <a:ea typeface="+mn-ea"/>
              <a:cs typeface="+mn-cs"/>
            </a:endParaRP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62200"/>
            <a:ext cx="7953375" cy="2417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Text Box 3"/>
          <p:cNvSpPr txBox="1">
            <a:spLocks noChangeArrowheads="1"/>
          </p:cNvSpPr>
          <p:nvPr/>
        </p:nvSpPr>
        <p:spPr bwMode="auto">
          <a:xfrm>
            <a:off x="8229600" y="6369050"/>
            <a:ext cx="838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a:t>
            </a:r>
          </a:p>
        </p:txBody>
      </p:sp>
      <p:sp>
        <p:nvSpPr>
          <p:cNvPr id="30724" name="Rectangle 6"/>
          <p:cNvSpPr>
            <a:spLocks noChangeArrowheads="1"/>
          </p:cNvSpPr>
          <p:nvPr/>
        </p:nvSpPr>
        <p:spPr bwMode="auto">
          <a:xfrm>
            <a:off x="609600" y="1368425"/>
            <a:ext cx="8001000" cy="461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ct val="50000"/>
              </a:spcBef>
            </a:pPr>
            <a:r>
              <a:rPr lang="en-US" sz="2000" b="0">
                <a:latin typeface="Arial" charset="0"/>
              </a:rPr>
              <a:t>Compute weighted-average accumulated expenditures for 2014.</a:t>
            </a:r>
          </a:p>
        </p:txBody>
      </p:sp>
      <p:sp>
        <p:nvSpPr>
          <p:cNvPr id="30725" name="Text Box 8"/>
          <p:cNvSpPr txBox="1">
            <a:spLocks noChangeArrowheads="1"/>
          </p:cNvSpPr>
          <p:nvPr/>
        </p:nvSpPr>
        <p:spPr bwMode="auto">
          <a:xfrm>
            <a:off x="7010400" y="2011363"/>
            <a:ext cx="16002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10-4</a:t>
            </a:r>
          </a:p>
        </p:txBody>
      </p:sp>
      <p:sp>
        <p:nvSpPr>
          <p:cNvPr id="1037321" name="Rectangle 9"/>
          <p:cNvSpPr>
            <a:spLocks noChangeArrowheads="1"/>
          </p:cNvSpPr>
          <p:nvPr/>
        </p:nvSpPr>
        <p:spPr bwMode="auto">
          <a:xfrm>
            <a:off x="4114800" y="3276600"/>
            <a:ext cx="41910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037322" name="Rectangle 10"/>
          <p:cNvSpPr>
            <a:spLocks noChangeArrowheads="1"/>
          </p:cNvSpPr>
          <p:nvPr/>
        </p:nvSpPr>
        <p:spPr bwMode="auto">
          <a:xfrm>
            <a:off x="4114800" y="3505200"/>
            <a:ext cx="41910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037323" name="Rectangle 11"/>
          <p:cNvSpPr>
            <a:spLocks noChangeArrowheads="1"/>
          </p:cNvSpPr>
          <p:nvPr/>
        </p:nvSpPr>
        <p:spPr bwMode="auto">
          <a:xfrm>
            <a:off x="4114800" y="3733800"/>
            <a:ext cx="41910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037324" name="Rectangle 12"/>
          <p:cNvSpPr>
            <a:spLocks noChangeArrowheads="1"/>
          </p:cNvSpPr>
          <p:nvPr/>
        </p:nvSpPr>
        <p:spPr bwMode="auto">
          <a:xfrm>
            <a:off x="4114800" y="3962400"/>
            <a:ext cx="41910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037325" name="Rectangle 13"/>
          <p:cNvSpPr>
            <a:spLocks noChangeArrowheads="1"/>
          </p:cNvSpPr>
          <p:nvPr/>
        </p:nvSpPr>
        <p:spPr bwMode="auto">
          <a:xfrm>
            <a:off x="4114800" y="4267200"/>
            <a:ext cx="41910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3" name="Rectangle 4"/>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Interest Capitalization</a:t>
            </a:r>
            <a:endParaRPr lang="en-US" sz="3200" i="0" kern="1200" dirty="0">
              <a:solidFill>
                <a:schemeClr val="tx2">
                  <a:lumMod val="75000"/>
                </a:schemeClr>
              </a:solidFill>
              <a:effectLst/>
              <a:latin typeface="+mn-lt"/>
              <a:ea typeface="+mn-ea"/>
              <a:cs typeface="+mn-cs"/>
            </a:endParaRPr>
          </a:p>
        </p:txBody>
      </p:sp>
      <p:sp>
        <p:nvSpPr>
          <p:cNvPr id="1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0733" name="TextBox 2"/>
          <p:cNvSpPr txBox="1">
            <a:spLocks noChangeArrowheads="1"/>
          </p:cNvSpPr>
          <p:nvPr/>
        </p:nvSpPr>
        <p:spPr bwMode="auto">
          <a:xfrm>
            <a:off x="914400" y="6096000"/>
            <a:ext cx="1447800" cy="646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1200" b="0">
                <a:latin typeface="Arial" charset="0"/>
              </a:rPr>
              <a:t>Advance slide in presentation mode to reveal answers.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037321"/>
                                        </p:tgtEl>
                                      </p:cBhvr>
                                    </p:animEffect>
                                    <p:set>
                                      <p:cBhvr>
                                        <p:cTn id="7" dur="1" fill="hold">
                                          <p:stCondLst>
                                            <p:cond delay="499"/>
                                          </p:stCondLst>
                                        </p:cTn>
                                        <p:tgtEl>
                                          <p:spTgt spid="103732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037322"/>
                                        </p:tgtEl>
                                      </p:cBhvr>
                                    </p:animEffect>
                                    <p:set>
                                      <p:cBhvr>
                                        <p:cTn id="12" dur="1" fill="hold">
                                          <p:stCondLst>
                                            <p:cond delay="499"/>
                                          </p:stCondLst>
                                        </p:cTn>
                                        <p:tgtEl>
                                          <p:spTgt spid="103732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1037323"/>
                                        </p:tgtEl>
                                      </p:cBhvr>
                                    </p:animEffect>
                                    <p:set>
                                      <p:cBhvr>
                                        <p:cTn id="17" dur="1" fill="hold">
                                          <p:stCondLst>
                                            <p:cond delay="499"/>
                                          </p:stCondLst>
                                        </p:cTn>
                                        <p:tgtEl>
                                          <p:spTgt spid="103732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1037324"/>
                                        </p:tgtEl>
                                      </p:cBhvr>
                                    </p:animEffect>
                                    <p:set>
                                      <p:cBhvr>
                                        <p:cTn id="22" dur="1" fill="hold">
                                          <p:stCondLst>
                                            <p:cond delay="499"/>
                                          </p:stCondLst>
                                        </p:cTn>
                                        <p:tgtEl>
                                          <p:spTgt spid="103732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1037325"/>
                                        </p:tgtEl>
                                      </p:cBhvr>
                                    </p:animEffect>
                                    <p:set>
                                      <p:cBhvr>
                                        <p:cTn id="27" dur="1" fill="hold">
                                          <p:stCondLst>
                                            <p:cond delay="499"/>
                                          </p:stCondLst>
                                        </p:cTn>
                                        <p:tgtEl>
                                          <p:spTgt spid="10373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321" grpId="0" animBg="1"/>
      <p:bldP spid="1037322" grpId="0" animBg="1"/>
      <p:bldP spid="1037323" grpId="0" animBg="1"/>
      <p:bldP spid="1037324" grpId="0" animBg="1"/>
      <p:bldP spid="10373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8229600" cy="3983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Text Box 6"/>
          <p:cNvSpPr txBox="1">
            <a:spLocks noChangeArrowheads="1"/>
          </p:cNvSpPr>
          <p:nvPr/>
        </p:nvSpPr>
        <p:spPr bwMode="auto">
          <a:xfrm>
            <a:off x="7162800" y="1676400"/>
            <a:ext cx="16002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10-5</a:t>
            </a:r>
          </a:p>
        </p:txBody>
      </p:sp>
      <p:sp>
        <p:nvSpPr>
          <p:cNvPr id="1041415" name="Rectangle 7"/>
          <p:cNvSpPr>
            <a:spLocks noChangeArrowheads="1"/>
          </p:cNvSpPr>
          <p:nvPr/>
        </p:nvSpPr>
        <p:spPr bwMode="auto">
          <a:xfrm>
            <a:off x="4191000" y="2667000"/>
            <a:ext cx="43434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041422" name="Rectangle 14"/>
          <p:cNvSpPr>
            <a:spLocks noChangeArrowheads="1"/>
          </p:cNvSpPr>
          <p:nvPr/>
        </p:nvSpPr>
        <p:spPr bwMode="auto">
          <a:xfrm>
            <a:off x="4876800" y="5410200"/>
            <a:ext cx="2133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041423" name="Rectangle 15"/>
          <p:cNvSpPr>
            <a:spLocks noChangeArrowheads="1"/>
          </p:cNvSpPr>
          <p:nvPr/>
        </p:nvSpPr>
        <p:spPr bwMode="auto">
          <a:xfrm>
            <a:off x="4876800" y="5638800"/>
            <a:ext cx="2133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041424" name="Rectangle 16"/>
          <p:cNvSpPr>
            <a:spLocks noChangeArrowheads="1"/>
          </p:cNvSpPr>
          <p:nvPr/>
        </p:nvSpPr>
        <p:spPr bwMode="auto">
          <a:xfrm>
            <a:off x="7162800" y="5505450"/>
            <a:ext cx="9144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041425" name="Rectangle 17"/>
          <p:cNvSpPr>
            <a:spLocks noChangeArrowheads="1"/>
          </p:cNvSpPr>
          <p:nvPr/>
        </p:nvSpPr>
        <p:spPr bwMode="auto">
          <a:xfrm>
            <a:off x="4191000" y="2895600"/>
            <a:ext cx="4343400" cy="5334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3" name="Rectangle 4"/>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Interest Capitalization</a:t>
            </a:r>
            <a:endParaRPr lang="en-US" sz="3200" i="0" kern="1200" dirty="0">
              <a:solidFill>
                <a:schemeClr val="tx2">
                  <a:lumMod val="75000"/>
                </a:schemeClr>
              </a:solidFill>
              <a:effectLst/>
              <a:latin typeface="+mn-lt"/>
              <a:ea typeface="+mn-ea"/>
              <a:cs typeface="+mn-cs"/>
            </a:endParaRPr>
          </a:p>
        </p:txBody>
      </p:sp>
      <p:sp>
        <p:nvSpPr>
          <p:cNvPr id="1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1755" name="Rectangle 6"/>
          <p:cNvSpPr>
            <a:spLocks noChangeArrowheads="1"/>
          </p:cNvSpPr>
          <p:nvPr/>
        </p:nvSpPr>
        <p:spPr bwMode="auto">
          <a:xfrm>
            <a:off x="609600" y="1368425"/>
            <a:ext cx="8001000" cy="427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ct val="50000"/>
              </a:spcBef>
            </a:pPr>
            <a:r>
              <a:rPr lang="en-US" sz="2000" b="0">
                <a:latin typeface="Arial" charset="0"/>
              </a:rPr>
              <a:t>Compute the avoidable interest.</a:t>
            </a:r>
          </a:p>
        </p:txBody>
      </p:sp>
      <p:sp>
        <p:nvSpPr>
          <p:cNvPr id="31756" name="TextBox 15"/>
          <p:cNvSpPr txBox="1">
            <a:spLocks noChangeArrowheads="1"/>
          </p:cNvSpPr>
          <p:nvPr/>
        </p:nvSpPr>
        <p:spPr bwMode="auto">
          <a:xfrm>
            <a:off x="914400" y="6096000"/>
            <a:ext cx="1447800" cy="646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1200" b="0">
                <a:latin typeface="Arial" charset="0"/>
              </a:rPr>
              <a:t>Advance slide in presentation mode to reveal answers.</a:t>
            </a:r>
          </a:p>
        </p:txBody>
      </p:sp>
      <p:sp>
        <p:nvSpPr>
          <p:cNvPr id="31757" name="Text Box 3"/>
          <p:cNvSpPr txBox="1">
            <a:spLocks noChangeArrowheads="1"/>
          </p:cNvSpPr>
          <p:nvPr/>
        </p:nvSpPr>
        <p:spPr bwMode="auto">
          <a:xfrm>
            <a:off x="8229600" y="6369050"/>
            <a:ext cx="838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041415"/>
                                        </p:tgtEl>
                                      </p:cBhvr>
                                    </p:animEffect>
                                    <p:set>
                                      <p:cBhvr>
                                        <p:cTn id="7" dur="1" fill="hold">
                                          <p:stCondLst>
                                            <p:cond delay="499"/>
                                          </p:stCondLst>
                                        </p:cTn>
                                        <p:tgtEl>
                                          <p:spTgt spid="104141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041422"/>
                                        </p:tgtEl>
                                      </p:cBhvr>
                                    </p:animEffect>
                                    <p:set>
                                      <p:cBhvr>
                                        <p:cTn id="12" dur="1" fill="hold">
                                          <p:stCondLst>
                                            <p:cond delay="499"/>
                                          </p:stCondLst>
                                        </p:cTn>
                                        <p:tgtEl>
                                          <p:spTgt spid="104142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1041423"/>
                                        </p:tgtEl>
                                      </p:cBhvr>
                                    </p:animEffect>
                                    <p:set>
                                      <p:cBhvr>
                                        <p:cTn id="17" dur="1" fill="hold">
                                          <p:stCondLst>
                                            <p:cond delay="499"/>
                                          </p:stCondLst>
                                        </p:cTn>
                                        <p:tgtEl>
                                          <p:spTgt spid="104142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1041424"/>
                                        </p:tgtEl>
                                      </p:cBhvr>
                                    </p:animEffect>
                                    <p:set>
                                      <p:cBhvr>
                                        <p:cTn id="22" dur="1" fill="hold">
                                          <p:stCondLst>
                                            <p:cond delay="499"/>
                                          </p:stCondLst>
                                        </p:cTn>
                                        <p:tgtEl>
                                          <p:spTgt spid="104142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1041425"/>
                                        </p:tgtEl>
                                      </p:cBhvr>
                                    </p:animEffect>
                                    <p:set>
                                      <p:cBhvr>
                                        <p:cTn id="27" dur="1" fill="hold">
                                          <p:stCondLst>
                                            <p:cond delay="499"/>
                                          </p:stCondLst>
                                        </p:cTn>
                                        <p:tgtEl>
                                          <p:spTgt spid="10414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415" grpId="0" animBg="1"/>
      <p:bldP spid="1041422" grpId="0" animBg="1"/>
      <p:bldP spid="1041423" grpId="0" animBg="1"/>
      <p:bldP spid="1041424" grpId="0" animBg="1"/>
      <p:bldP spid="10414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Describe the accounting problems associated with interest capitalization.</a:t>
            </a:r>
          </a:p>
        </p:txBody>
      </p:sp>
      <p:sp>
        <p:nvSpPr>
          <p:cNvPr id="32771" name="Rectangle 4"/>
          <p:cNvSpPr>
            <a:spLocks noChangeArrowheads="1"/>
          </p:cNvSpPr>
          <p:nvPr/>
        </p:nvSpPr>
        <p:spPr bwMode="auto">
          <a:xfrm>
            <a:off x="609600" y="1376363"/>
            <a:ext cx="8001000" cy="823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ct val="50000"/>
              </a:spcBef>
            </a:pPr>
            <a:r>
              <a:rPr lang="en-US" sz="2000" b="0">
                <a:latin typeface="Arial" charset="0"/>
              </a:rPr>
              <a:t>Compute the actual interest cost, which represents the maximum amount of interest that it may capitalize during 2014.</a:t>
            </a:r>
          </a:p>
        </p:txBody>
      </p:sp>
      <p:sp>
        <p:nvSpPr>
          <p:cNvPr id="32772" name="Text Box 5"/>
          <p:cNvSpPr txBox="1">
            <a:spLocks noChangeArrowheads="1"/>
          </p:cNvSpPr>
          <p:nvPr/>
        </p:nvSpPr>
        <p:spPr bwMode="auto">
          <a:xfrm>
            <a:off x="6781800" y="2192338"/>
            <a:ext cx="16002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10-6</a:t>
            </a:r>
          </a:p>
        </p:txBody>
      </p:sp>
      <p:sp>
        <p:nvSpPr>
          <p:cNvPr id="32773" name="Rectangle 17"/>
          <p:cNvSpPr>
            <a:spLocks noChangeArrowheads="1"/>
          </p:cNvSpPr>
          <p:nvPr/>
        </p:nvSpPr>
        <p:spPr bwMode="auto">
          <a:xfrm>
            <a:off x="609600" y="4800600"/>
            <a:ext cx="8077200" cy="8239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50000"/>
              </a:spcBef>
            </a:pPr>
            <a:r>
              <a:rPr lang="en-US" sz="2000" b="0">
                <a:latin typeface="Arial" charset="0"/>
              </a:rPr>
              <a:t>The interest cost that Shalla capitalizes is the lesser of $120,228 (avoidable interest) and $239,500 (actual interest), or $120,228.</a:t>
            </a:r>
          </a:p>
        </p:txBody>
      </p:sp>
      <p:pic>
        <p:nvPicPr>
          <p:cNvPr id="32774"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97138"/>
            <a:ext cx="7505700" cy="20748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Interest Capitalization</a:t>
            </a:r>
            <a:endParaRPr lang="en-US" sz="3200" i="0" kern="1200" dirty="0">
              <a:solidFill>
                <a:schemeClr val="tx2">
                  <a:lumMod val="75000"/>
                </a:schemeClr>
              </a:solidFill>
              <a:effectLst/>
              <a:latin typeface="+mn-lt"/>
              <a:ea typeface="+mn-ea"/>
              <a:cs typeface="+mn-cs"/>
            </a:endParaRP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81000" y="3749675"/>
            <a:ext cx="4189413" cy="838200"/>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Understand accounting issues related to acquiring and valuing plant assets.</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Describe the accounting treatment for costs subsequent to acquisition.</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Describe the accounting treatment for the disposal of property, plant, and equipment.</a:t>
            </a:r>
          </a:p>
        </p:txBody>
      </p:sp>
      <p:sp>
        <p:nvSpPr>
          <p:cNvPr id="6148"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pic>
        <p:nvPicPr>
          <p:cNvPr id="6149"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Rectangle 24"/>
          <p:cNvSpPr>
            <a:spLocks noChangeArrowheads="1"/>
          </p:cNvSpPr>
          <p:nvPr/>
        </p:nvSpPr>
        <p:spPr bwMode="auto">
          <a:xfrm>
            <a:off x="2822575" y="533400"/>
            <a:ext cx="60928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3400" dirty="0">
                <a:solidFill>
                  <a:schemeClr val="bg1"/>
                </a:solidFill>
                <a:effectLst>
                  <a:outerShdw blurRad="38100" dist="38100" dir="2700000" algn="tl">
                    <a:srgbClr val="000000">
                      <a:alpha val="43137"/>
                    </a:srgbClr>
                  </a:outerShdw>
                </a:effectLst>
                <a:latin typeface="Arial" charset="0"/>
              </a:rPr>
              <a:t>Acquisition and Disposition of Property, Plant, and Equipment</a:t>
            </a:r>
          </a:p>
        </p:txBody>
      </p:sp>
      <p:pic>
        <p:nvPicPr>
          <p:cNvPr id="6151"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10</a:t>
            </a:r>
          </a:p>
        </p:txBody>
      </p:sp>
      <p:pic>
        <p:nvPicPr>
          <p:cNvPr id="6153"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property, plant, and </a:t>
            </a:r>
            <a:r>
              <a:rPr lang="en-US" sz="1400" kern="1200" dirty="0" smtClean="0">
                <a:effectLst/>
              </a:rPr>
              <a:t>equipment.</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costs to include in initial valuation of property, plant, and </a:t>
            </a:r>
            <a:r>
              <a:rPr lang="en-US" sz="1400" kern="1200" dirty="0" smtClean="0">
                <a:effectLst/>
              </a:rPr>
              <a:t>equipment.</a:t>
            </a:r>
          </a:p>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the accounting problems associated with self-constructed </a:t>
            </a:r>
            <a:r>
              <a:rPr lang="en-US" sz="1400" kern="1200" dirty="0" smtClean="0">
                <a:effectLst/>
              </a:rPr>
              <a:t>assets.</a:t>
            </a:r>
          </a:p>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the accounting problems associated with interest capitalization.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8229600" y="6369050"/>
            <a:ext cx="838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a:t>
            </a:r>
          </a:p>
        </p:txBody>
      </p:sp>
      <p:sp>
        <p:nvSpPr>
          <p:cNvPr id="33795" name="Rectangle 4"/>
          <p:cNvSpPr>
            <a:spLocks noChangeArrowheads="1"/>
          </p:cNvSpPr>
          <p:nvPr/>
        </p:nvSpPr>
        <p:spPr bwMode="auto">
          <a:xfrm>
            <a:off x="609600" y="1366838"/>
            <a:ext cx="8001000" cy="461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ct val="50000"/>
              </a:spcBef>
            </a:pPr>
            <a:r>
              <a:rPr lang="en-US" sz="2000" b="0">
                <a:latin typeface="Arial" charset="0"/>
              </a:rPr>
              <a:t>Shalla records the following journal entries during 2014:</a:t>
            </a:r>
          </a:p>
        </p:txBody>
      </p:sp>
      <p:sp>
        <p:nvSpPr>
          <p:cNvPr id="33796" name="Rectangle 8"/>
          <p:cNvSpPr>
            <a:spLocks noChangeArrowheads="1"/>
          </p:cNvSpPr>
          <p:nvPr/>
        </p:nvSpPr>
        <p:spPr bwMode="auto">
          <a:xfrm>
            <a:off x="609600" y="1981200"/>
            <a:ext cx="8077200" cy="429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tabLst>
                <a:tab pos="1714500" algn="l"/>
                <a:tab pos="2228850" algn="l"/>
                <a:tab pos="6400800" algn="r"/>
                <a:tab pos="7656513" algn="r"/>
              </a:tabLst>
            </a:pPr>
            <a:r>
              <a:rPr lang="en-US">
                <a:latin typeface="Arial" charset="0"/>
              </a:rPr>
              <a:t>January 1	</a:t>
            </a:r>
            <a:r>
              <a:rPr lang="en-US" b="0">
                <a:latin typeface="Arial" charset="0"/>
              </a:rPr>
              <a:t>Land 	100,000</a:t>
            </a:r>
          </a:p>
          <a:p>
            <a:pPr algn="l">
              <a:lnSpc>
                <a:spcPct val="115000"/>
              </a:lnSpc>
              <a:tabLst>
                <a:tab pos="1714500" algn="l"/>
                <a:tab pos="2228850" algn="l"/>
                <a:tab pos="6400800" algn="r"/>
                <a:tab pos="7656513" algn="r"/>
              </a:tabLst>
            </a:pPr>
            <a:r>
              <a:rPr lang="en-US" b="0">
                <a:latin typeface="Arial" charset="0"/>
              </a:rPr>
              <a:t>	Buildings (or CIP) 	110,000</a:t>
            </a:r>
          </a:p>
          <a:p>
            <a:pPr algn="l">
              <a:lnSpc>
                <a:spcPct val="115000"/>
              </a:lnSpc>
              <a:tabLst>
                <a:tab pos="1714500" algn="l"/>
                <a:tab pos="2228850" algn="l"/>
                <a:tab pos="6400800" algn="r"/>
                <a:tab pos="7656513" algn="r"/>
              </a:tabLst>
            </a:pPr>
            <a:r>
              <a:rPr lang="en-US" b="0">
                <a:latin typeface="Arial" charset="0"/>
              </a:rPr>
              <a:t>		Cash 		210,000</a:t>
            </a:r>
          </a:p>
          <a:p>
            <a:pPr algn="l">
              <a:lnSpc>
                <a:spcPct val="115000"/>
              </a:lnSpc>
              <a:spcBef>
                <a:spcPct val="50000"/>
              </a:spcBef>
              <a:tabLst>
                <a:tab pos="1714500" algn="l"/>
                <a:tab pos="2228850" algn="l"/>
                <a:tab pos="6400800" algn="r"/>
                <a:tab pos="7656513" algn="r"/>
              </a:tabLst>
            </a:pPr>
            <a:r>
              <a:rPr lang="en-US">
                <a:latin typeface="Arial" charset="0"/>
              </a:rPr>
              <a:t>March 1	</a:t>
            </a:r>
            <a:r>
              <a:rPr lang="en-US" b="0">
                <a:latin typeface="Arial" charset="0"/>
              </a:rPr>
              <a:t>Buildings 	300,000</a:t>
            </a:r>
          </a:p>
          <a:p>
            <a:pPr algn="l">
              <a:lnSpc>
                <a:spcPct val="115000"/>
              </a:lnSpc>
              <a:tabLst>
                <a:tab pos="1714500" algn="l"/>
                <a:tab pos="2228850" algn="l"/>
                <a:tab pos="6400800" algn="r"/>
                <a:tab pos="7656513" algn="r"/>
              </a:tabLst>
            </a:pPr>
            <a:r>
              <a:rPr lang="en-US" b="0">
                <a:latin typeface="Arial" charset="0"/>
              </a:rPr>
              <a:t>		Cash 		300,000</a:t>
            </a:r>
          </a:p>
          <a:p>
            <a:pPr algn="l">
              <a:lnSpc>
                <a:spcPct val="115000"/>
              </a:lnSpc>
              <a:spcBef>
                <a:spcPct val="50000"/>
              </a:spcBef>
              <a:tabLst>
                <a:tab pos="1714500" algn="l"/>
                <a:tab pos="2228850" algn="l"/>
                <a:tab pos="6400800" algn="r"/>
                <a:tab pos="7656513" algn="r"/>
              </a:tabLst>
            </a:pPr>
            <a:r>
              <a:rPr lang="en-US">
                <a:latin typeface="Arial" charset="0"/>
              </a:rPr>
              <a:t>May 1	</a:t>
            </a:r>
            <a:r>
              <a:rPr lang="en-US" b="0">
                <a:latin typeface="Arial" charset="0"/>
              </a:rPr>
              <a:t>Buildings	540,000</a:t>
            </a:r>
          </a:p>
          <a:p>
            <a:pPr algn="l">
              <a:lnSpc>
                <a:spcPct val="115000"/>
              </a:lnSpc>
              <a:tabLst>
                <a:tab pos="1714500" algn="l"/>
                <a:tab pos="2228850" algn="l"/>
                <a:tab pos="6400800" algn="r"/>
                <a:tab pos="7656513" algn="r"/>
              </a:tabLst>
            </a:pPr>
            <a:r>
              <a:rPr lang="en-US" b="0">
                <a:latin typeface="Arial" charset="0"/>
              </a:rPr>
              <a:t>		Cash 		540,000</a:t>
            </a:r>
          </a:p>
          <a:p>
            <a:pPr algn="l">
              <a:lnSpc>
                <a:spcPct val="115000"/>
              </a:lnSpc>
              <a:spcBef>
                <a:spcPct val="50000"/>
              </a:spcBef>
              <a:tabLst>
                <a:tab pos="1714500" algn="l"/>
                <a:tab pos="2228850" algn="l"/>
                <a:tab pos="6400800" algn="r"/>
                <a:tab pos="7656513" algn="r"/>
              </a:tabLst>
            </a:pPr>
            <a:r>
              <a:rPr lang="en-US">
                <a:latin typeface="Arial" charset="0"/>
              </a:rPr>
              <a:t>December 31	</a:t>
            </a:r>
            <a:r>
              <a:rPr lang="en-US" b="0">
                <a:latin typeface="Arial" charset="0"/>
              </a:rPr>
              <a:t>Buildings	450,000</a:t>
            </a:r>
          </a:p>
          <a:p>
            <a:pPr algn="l">
              <a:lnSpc>
                <a:spcPct val="115000"/>
              </a:lnSpc>
              <a:tabLst>
                <a:tab pos="1714500" algn="l"/>
                <a:tab pos="2228850" algn="l"/>
                <a:tab pos="6400800" algn="r"/>
                <a:tab pos="7656513" algn="r"/>
              </a:tabLst>
            </a:pPr>
            <a:r>
              <a:rPr lang="en-US" b="0">
                <a:latin typeface="Arial" charset="0"/>
              </a:rPr>
              <a:t>		Cash 		450,000</a:t>
            </a:r>
          </a:p>
          <a:p>
            <a:pPr algn="l">
              <a:lnSpc>
                <a:spcPct val="115000"/>
              </a:lnSpc>
              <a:tabLst>
                <a:tab pos="1714500" algn="l"/>
                <a:tab pos="2228850" algn="l"/>
                <a:tab pos="6400800" algn="r"/>
                <a:tab pos="7656513" algn="r"/>
              </a:tabLst>
            </a:pPr>
            <a:r>
              <a:rPr lang="en-US" b="0">
                <a:latin typeface="Arial" charset="0"/>
              </a:rPr>
              <a:t>	</a:t>
            </a:r>
            <a:r>
              <a:rPr lang="en-US">
                <a:solidFill>
                  <a:srgbClr val="800000"/>
                </a:solidFill>
                <a:latin typeface="Arial" charset="0"/>
              </a:rPr>
              <a:t>Buildings (Capitalized Interest) 	120,228</a:t>
            </a:r>
          </a:p>
          <a:p>
            <a:pPr algn="l">
              <a:lnSpc>
                <a:spcPct val="115000"/>
              </a:lnSpc>
              <a:tabLst>
                <a:tab pos="1714500" algn="l"/>
                <a:tab pos="2228850" algn="l"/>
                <a:tab pos="6400800" algn="r"/>
                <a:tab pos="7656513" algn="r"/>
              </a:tabLst>
            </a:pPr>
            <a:r>
              <a:rPr lang="en-US" b="0">
                <a:latin typeface="Arial" charset="0"/>
              </a:rPr>
              <a:t>	Interest Expense 	119,272</a:t>
            </a:r>
          </a:p>
          <a:p>
            <a:pPr algn="l">
              <a:lnSpc>
                <a:spcPct val="115000"/>
              </a:lnSpc>
              <a:tabLst>
                <a:tab pos="1714500" algn="l"/>
                <a:tab pos="2228850" algn="l"/>
                <a:tab pos="6400800" algn="r"/>
                <a:tab pos="7656513" algn="r"/>
              </a:tabLst>
            </a:pPr>
            <a:r>
              <a:rPr lang="en-US" b="0">
                <a:latin typeface="Arial" charset="0"/>
              </a:rPr>
              <a:t>		Cash 		239,500</a:t>
            </a:r>
          </a:p>
        </p:txBody>
      </p:sp>
      <p:sp>
        <p:nvSpPr>
          <p:cNvPr id="7" name="Rectangle 4"/>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Interest Capitalization</a:t>
            </a:r>
            <a:endParaRPr lang="en-US" sz="3200" i="0" kern="1200" dirty="0">
              <a:solidFill>
                <a:schemeClr val="tx2">
                  <a:lumMod val="75000"/>
                </a:schemeClr>
              </a:solidFill>
              <a:effectLst/>
              <a:latin typeface="+mn-lt"/>
              <a:ea typeface="+mn-ea"/>
              <a:cs typeface="+mn-cs"/>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Describe the accounting problems associated with interest capitalization.</a:t>
            </a:r>
          </a:p>
        </p:txBody>
      </p:sp>
      <p:sp>
        <p:nvSpPr>
          <p:cNvPr id="34819" name="Rectangle 4"/>
          <p:cNvSpPr>
            <a:spLocks noChangeArrowheads="1"/>
          </p:cNvSpPr>
          <p:nvPr/>
        </p:nvSpPr>
        <p:spPr bwMode="auto">
          <a:xfrm>
            <a:off x="609600" y="1371600"/>
            <a:ext cx="8001000" cy="1200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ct val="50000"/>
              </a:spcBef>
            </a:pPr>
            <a:r>
              <a:rPr lang="en-US" sz="2000" b="0">
                <a:latin typeface="Arial" charset="0"/>
              </a:rPr>
              <a:t>At December 31, 2014, Shalla discloses the amount of interest capitalized either as part of the income statement or in the notes accompanying the financial statements.</a:t>
            </a:r>
          </a:p>
        </p:txBody>
      </p:sp>
      <p:sp>
        <p:nvSpPr>
          <p:cNvPr id="34820" name="Text Box 7"/>
          <p:cNvSpPr txBox="1">
            <a:spLocks noChangeArrowheads="1"/>
          </p:cNvSpPr>
          <p:nvPr/>
        </p:nvSpPr>
        <p:spPr bwMode="auto">
          <a:xfrm>
            <a:off x="5943600" y="2590800"/>
            <a:ext cx="16002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10-7</a:t>
            </a:r>
          </a:p>
        </p:txBody>
      </p:sp>
      <p:sp>
        <p:nvSpPr>
          <p:cNvPr id="34821" name="Text Box 8"/>
          <p:cNvSpPr txBox="1">
            <a:spLocks noChangeArrowheads="1"/>
          </p:cNvSpPr>
          <p:nvPr/>
        </p:nvSpPr>
        <p:spPr bwMode="auto">
          <a:xfrm>
            <a:off x="7010400" y="5135563"/>
            <a:ext cx="16002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10-8</a:t>
            </a:r>
          </a:p>
        </p:txBody>
      </p:sp>
      <p:pic>
        <p:nvPicPr>
          <p:cNvPr id="3482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906713"/>
            <a:ext cx="5791200" cy="21224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4"/>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Interest Capitalization</a:t>
            </a:r>
            <a:endParaRPr lang="en-US" sz="3200" i="0" kern="1200" dirty="0">
              <a:solidFill>
                <a:schemeClr val="tx2">
                  <a:lumMod val="75000"/>
                </a:schemeClr>
              </a:solidFill>
              <a:effectLst/>
              <a:latin typeface="+mn-lt"/>
              <a:ea typeface="+mn-ea"/>
              <a:cs typeface="+mn-cs"/>
            </a:endParaRP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3482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449888"/>
            <a:ext cx="8077200" cy="646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46188"/>
            <a:ext cx="4114800" cy="4773612"/>
          </a:xfrm>
          <a:prstGeom prst="rect">
            <a:avLst/>
          </a:prstGeom>
          <a:ln>
            <a:noFill/>
          </a:ln>
        </p:spPr>
        <p:txBody>
          <a:bodyPr>
            <a:spAutoFit/>
          </a:bodyPr>
          <a:lstStyle/>
          <a:p>
            <a:pPr algn="l">
              <a:lnSpc>
                <a:spcPct val="110000"/>
              </a:lnSpc>
              <a:spcBef>
                <a:spcPts val="300"/>
              </a:spcBef>
              <a:defRPr/>
            </a:pPr>
            <a:r>
              <a:rPr lang="en-US" sz="1600" b="0" dirty="0">
                <a:latin typeface="+mn-lt"/>
              </a:rPr>
              <a:t>The requirement to capitalize interest can significantly impact financial statements. For example, when earnings of building manufacturer Jim Walter’s Corporation dropped from $1.51 to $1.17 per share, the company offset 11 cents per share of the decline by capitalizing the interest on coal mining projects and several plants under construction. </a:t>
            </a:r>
          </a:p>
          <a:p>
            <a:pPr indent="231775" algn="l">
              <a:lnSpc>
                <a:spcPct val="110000"/>
              </a:lnSpc>
              <a:spcBef>
                <a:spcPts val="300"/>
              </a:spcBef>
              <a:defRPr/>
            </a:pPr>
            <a:r>
              <a:rPr lang="en-US" sz="1600" b="0" dirty="0">
                <a:latin typeface="+mn-lt"/>
              </a:rPr>
              <a:t>How do statement users determine the impact of interest capitalization on a company’s bottom line? They examine the</a:t>
            </a:r>
          </a:p>
          <a:p>
            <a:pPr algn="l">
              <a:lnSpc>
                <a:spcPct val="110000"/>
              </a:lnSpc>
              <a:spcBef>
                <a:spcPts val="300"/>
              </a:spcBef>
              <a:defRPr/>
            </a:pPr>
            <a:r>
              <a:rPr lang="en-US" sz="1600" b="0" dirty="0">
                <a:latin typeface="+mn-lt"/>
              </a:rPr>
              <a:t>notes to the financial statements. Companies with material interest capitalization must disclose the amounts of capitalized interest relative to total interest costs. For example,</a:t>
            </a:r>
            <a:endParaRPr lang="en-US" sz="1600" b="0" dirty="0">
              <a:latin typeface="+mn-lt"/>
            </a:endParaRPr>
          </a:p>
        </p:txBody>
      </p:sp>
      <p:sp>
        <p:nvSpPr>
          <p:cNvPr id="35843"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50000"/>
              </a:spcBef>
            </a:pPr>
            <a:r>
              <a:rPr lang="en-US" sz="2000" i="1">
                <a:solidFill>
                  <a:schemeClr val="bg1"/>
                </a:solidFill>
                <a:latin typeface="Arial" charset="0"/>
              </a:rPr>
              <a:t>WHAT’S YOUR PRINCIPLE</a:t>
            </a:r>
          </a:p>
        </p:txBody>
      </p:sp>
      <p:pic>
        <p:nvPicPr>
          <p:cNvPr id="3584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382000" cy="552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581025"/>
            <a:ext cx="3505200"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6" name="Text Box 9"/>
          <p:cNvSpPr txBox="1">
            <a:spLocks noChangeArrowheads="1"/>
          </p:cNvSpPr>
          <p:nvPr/>
        </p:nvSpPr>
        <p:spPr bwMode="auto">
          <a:xfrm>
            <a:off x="5181600" y="593725"/>
            <a:ext cx="3581400" cy="342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50000"/>
              </a:spcBef>
            </a:pPr>
            <a:r>
              <a:rPr lang="en-US" sz="1600" i="1">
                <a:solidFill>
                  <a:schemeClr val="bg1"/>
                </a:solidFill>
                <a:latin typeface="Arial" charset="0"/>
              </a:rPr>
              <a:t>WHAT ‘S IN YOUR INTEREST?</a:t>
            </a:r>
          </a:p>
        </p:txBody>
      </p:sp>
      <p:sp>
        <p:nvSpPr>
          <p:cNvPr id="7" name="Rectangle 6"/>
          <p:cNvSpPr/>
          <p:nvPr/>
        </p:nvSpPr>
        <p:spPr>
          <a:xfrm>
            <a:off x="4724400" y="1246188"/>
            <a:ext cx="4114800" cy="1446212"/>
          </a:xfrm>
          <a:prstGeom prst="rect">
            <a:avLst/>
          </a:prstGeom>
          <a:ln>
            <a:noFill/>
          </a:ln>
        </p:spPr>
        <p:txBody>
          <a:bodyPr>
            <a:spAutoFit/>
          </a:bodyPr>
          <a:lstStyle/>
          <a:p>
            <a:pPr algn="l">
              <a:lnSpc>
                <a:spcPct val="110000"/>
              </a:lnSpc>
              <a:spcBef>
                <a:spcPts val="300"/>
              </a:spcBef>
              <a:defRPr/>
            </a:pPr>
            <a:r>
              <a:rPr lang="en-US" sz="1600" dirty="0">
                <a:solidFill>
                  <a:schemeClr val="accent6">
                    <a:lumMod val="50000"/>
                  </a:schemeClr>
                </a:solidFill>
                <a:latin typeface="+mn-lt"/>
              </a:rPr>
              <a:t>Anadarko Petroleum Corporation </a:t>
            </a:r>
            <a:r>
              <a:rPr lang="en-US" sz="1600" b="0" dirty="0">
                <a:latin typeface="+mn-lt"/>
              </a:rPr>
              <a:t>capitalized nearly 30 percent of its total interest costs in a recent year and provided the following footnote related to capitalized interest.</a:t>
            </a:r>
            <a:endParaRPr lang="en-US" sz="1600" b="0" dirty="0">
              <a:latin typeface="+mn-lt"/>
            </a:endParaRPr>
          </a:p>
        </p:txBody>
      </p:sp>
      <p:sp>
        <p:nvSpPr>
          <p:cNvPr id="3" name="Rectangle 2"/>
          <p:cNvSpPr/>
          <p:nvPr/>
        </p:nvSpPr>
        <p:spPr>
          <a:xfrm>
            <a:off x="4876800" y="2952750"/>
            <a:ext cx="3810000" cy="2244725"/>
          </a:xfrm>
          <a:prstGeom prst="rect">
            <a:avLst/>
          </a:prstGeom>
          <a:ln w="12700">
            <a:solidFill>
              <a:schemeClr val="tx1"/>
            </a:solidFill>
          </a:ln>
        </p:spPr>
        <p:txBody>
          <a:bodyPr>
            <a:spAutoFit/>
          </a:bodyPr>
          <a:lstStyle/>
          <a:p>
            <a:pPr algn="l">
              <a:lnSpc>
                <a:spcPct val="110000"/>
              </a:lnSpc>
              <a:spcBef>
                <a:spcPts val="300"/>
              </a:spcBef>
              <a:defRPr/>
            </a:pPr>
            <a:r>
              <a:rPr lang="en-US" sz="1400" dirty="0">
                <a:solidFill>
                  <a:schemeClr val="tx1"/>
                </a:solidFill>
                <a:latin typeface="+mn-lt"/>
              </a:rPr>
              <a:t>Financial Footnotes </a:t>
            </a:r>
          </a:p>
          <a:p>
            <a:pPr algn="l">
              <a:lnSpc>
                <a:spcPct val="110000"/>
              </a:lnSpc>
              <a:spcBef>
                <a:spcPts val="300"/>
              </a:spcBef>
              <a:defRPr/>
            </a:pPr>
            <a:r>
              <a:rPr lang="en-US" sz="1400" b="0" dirty="0">
                <a:latin typeface="+mn-lt"/>
              </a:rPr>
              <a:t>Total interest costs Incurred during the year were $82,415,000. Of this amount, the Company capitalized $24,716,000. Capitalized interest is included as part of the cost of oil and gas properties. The capitalization rates are based on the Company’s weighted-average cost of borrowings used to finance the expenditures.</a:t>
            </a:r>
          </a:p>
        </p:txBody>
      </p:sp>
      <p:sp>
        <p:nvSpPr>
          <p:cNvPr id="35849" name="Text Box 3"/>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Describe the accounting problems associated with interest capitalization.</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Describe the accounting problems associated with interest capitalization.</a:t>
            </a:r>
          </a:p>
        </p:txBody>
      </p:sp>
      <p:sp>
        <p:nvSpPr>
          <p:cNvPr id="36867" name="Text Box 9"/>
          <p:cNvSpPr txBox="1">
            <a:spLocks noChangeArrowheads="1"/>
          </p:cNvSpPr>
          <p:nvPr/>
        </p:nvSpPr>
        <p:spPr bwMode="auto">
          <a:xfrm>
            <a:off x="609600" y="1371600"/>
            <a:ext cx="8001000"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600">
                <a:solidFill>
                  <a:schemeClr val="tx1"/>
                </a:solidFill>
                <a:latin typeface="Arial" charset="0"/>
              </a:rPr>
              <a:t>Special Issues Related to Interest Capitalization</a:t>
            </a:r>
          </a:p>
        </p:txBody>
      </p:sp>
      <p:sp>
        <p:nvSpPr>
          <p:cNvPr id="36868" name="Rectangle 10"/>
          <p:cNvSpPr>
            <a:spLocks noChangeArrowheads="1"/>
          </p:cNvSpPr>
          <p:nvPr/>
        </p:nvSpPr>
        <p:spPr bwMode="auto">
          <a:xfrm>
            <a:off x="609600" y="1981200"/>
            <a:ext cx="7696200" cy="1392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682625" indent="-450850" algn="l">
              <a:lnSpc>
                <a:spcPct val="120000"/>
              </a:lnSpc>
              <a:spcBef>
                <a:spcPts val="1200"/>
              </a:spcBef>
              <a:buFontTx/>
              <a:buAutoNum type="arabicPeriod"/>
            </a:pPr>
            <a:r>
              <a:rPr lang="en-US" sz="2200" b="0">
                <a:latin typeface="Arial" charset="0"/>
              </a:rPr>
              <a:t>Expenditures for Land</a:t>
            </a:r>
          </a:p>
          <a:p>
            <a:pPr marL="1255713" lvl="1" indent="-450850" algn="l">
              <a:lnSpc>
                <a:spcPct val="120000"/>
              </a:lnSpc>
              <a:spcBef>
                <a:spcPts val="1200"/>
              </a:spcBef>
              <a:buClr>
                <a:srgbClr val="800000"/>
              </a:buClr>
              <a:buSzPct val="80000"/>
              <a:buFont typeface="Wingdings" pitchFamily="2" charset="2"/>
              <a:buChar char="u"/>
            </a:pPr>
            <a:r>
              <a:rPr lang="en-US" sz="2100" b="0">
                <a:latin typeface="Arial" charset="0"/>
              </a:rPr>
              <a:t>Interest costs capitalized are part of the cost of the plant, not the land.</a:t>
            </a:r>
          </a:p>
        </p:txBody>
      </p:sp>
      <p:sp>
        <p:nvSpPr>
          <p:cNvPr id="36869" name="Rectangle 11"/>
          <p:cNvSpPr>
            <a:spLocks noChangeArrowheads="1"/>
          </p:cNvSpPr>
          <p:nvPr/>
        </p:nvSpPr>
        <p:spPr bwMode="auto">
          <a:xfrm>
            <a:off x="609600" y="3505200"/>
            <a:ext cx="4419600" cy="2239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688975" indent="-457200" algn="l">
              <a:lnSpc>
                <a:spcPct val="120000"/>
              </a:lnSpc>
              <a:spcBef>
                <a:spcPts val="1200"/>
              </a:spcBef>
              <a:buFont typeface="Comic Sans MS" pitchFamily="66" charset="0"/>
              <a:buAutoNum type="arabicPeriod" startAt="2"/>
            </a:pPr>
            <a:r>
              <a:rPr lang="en-US" sz="2200" b="0">
                <a:latin typeface="Arial" charset="0"/>
              </a:rPr>
              <a:t>Interest Revenue</a:t>
            </a:r>
          </a:p>
          <a:p>
            <a:pPr marL="1255713" lvl="1" indent="-450850" algn="l">
              <a:lnSpc>
                <a:spcPct val="120000"/>
              </a:lnSpc>
              <a:spcBef>
                <a:spcPts val="1200"/>
              </a:spcBef>
              <a:buClr>
                <a:srgbClr val="800000"/>
              </a:buClr>
              <a:buSzPct val="80000"/>
              <a:buFont typeface="Wingdings" pitchFamily="2" charset="2"/>
              <a:buChar char="u"/>
            </a:pPr>
            <a:r>
              <a:rPr lang="en-US" sz="2100" b="0">
                <a:latin typeface="Arial" charset="0"/>
              </a:rPr>
              <a:t>In general, companies should not net or offset interest revenue against interest cost.</a:t>
            </a:r>
          </a:p>
        </p:txBody>
      </p:sp>
      <p:sp>
        <p:nvSpPr>
          <p:cNvPr id="9" name="Rectangle 4"/>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Interest Capitalization</a:t>
            </a:r>
            <a:endParaRPr lang="en-US" sz="3200" i="0" kern="1200" dirty="0">
              <a:solidFill>
                <a:schemeClr val="tx2">
                  <a:lumMod val="75000"/>
                </a:schemeClr>
              </a:solidFill>
              <a:effectLst/>
              <a:latin typeface="+mn-lt"/>
              <a:ea typeface="+mn-ea"/>
              <a:cs typeface="+mn-cs"/>
            </a:endParaRP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368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448050"/>
            <a:ext cx="2743200" cy="2517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4648200" y="3402013"/>
            <a:ext cx="4189413" cy="636587"/>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Understand accounting issues related to acquiring and valuing plant assets.</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Describe the accounting treatment for costs subsequent to acquisition.</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Describe the accounting treatment for the disposal of property, plant, and equipment.</a:t>
            </a:r>
          </a:p>
        </p:txBody>
      </p:sp>
      <p:sp>
        <p:nvSpPr>
          <p:cNvPr id="37892"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pic>
        <p:nvPicPr>
          <p:cNvPr id="3789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Rectangle 24"/>
          <p:cNvSpPr>
            <a:spLocks noChangeArrowheads="1"/>
          </p:cNvSpPr>
          <p:nvPr/>
        </p:nvSpPr>
        <p:spPr bwMode="auto">
          <a:xfrm>
            <a:off x="2822575" y="533400"/>
            <a:ext cx="60928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3400" dirty="0">
                <a:solidFill>
                  <a:schemeClr val="bg1"/>
                </a:solidFill>
                <a:effectLst>
                  <a:outerShdw blurRad="38100" dist="38100" dir="2700000" algn="tl">
                    <a:srgbClr val="000000">
                      <a:alpha val="43137"/>
                    </a:srgbClr>
                  </a:outerShdw>
                </a:effectLst>
                <a:latin typeface="Arial" charset="0"/>
              </a:rPr>
              <a:t>Acquisition and Disposition of Property, Plant, and Equipment</a:t>
            </a:r>
          </a:p>
        </p:txBody>
      </p:sp>
      <p:pic>
        <p:nvPicPr>
          <p:cNvPr id="3789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10</a:t>
            </a:r>
          </a:p>
        </p:txBody>
      </p:sp>
      <p:pic>
        <p:nvPicPr>
          <p:cNvPr id="37897"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property, plant, and </a:t>
            </a:r>
            <a:r>
              <a:rPr lang="en-US" sz="1400" kern="1200" dirty="0" smtClean="0">
                <a:effectLst/>
              </a:rPr>
              <a:t>equipment.</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costs to include in initial valuation of property, plant, and </a:t>
            </a:r>
            <a:r>
              <a:rPr lang="en-US" sz="1400" kern="1200" dirty="0" smtClean="0">
                <a:effectLst/>
              </a:rPr>
              <a:t>equipment.</a:t>
            </a:r>
          </a:p>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the accounting problems associated with self-constructed </a:t>
            </a:r>
            <a:r>
              <a:rPr lang="en-US" sz="1400" kern="1200" dirty="0" smtClean="0">
                <a:effectLst/>
              </a:rPr>
              <a:t>assets.</a:t>
            </a:r>
          </a:p>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the accounting problems associated with interest capitalization.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09600" y="1371600"/>
            <a:ext cx="7937500" cy="235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682625" indent="-4508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60000"/>
              </a:spcBef>
              <a:buSzPct val="80000"/>
            </a:pPr>
            <a:r>
              <a:rPr lang="en-US" sz="2200" b="0">
                <a:solidFill>
                  <a:schemeClr val="tx1"/>
                </a:solidFill>
                <a:latin typeface="Arial" charset="0"/>
              </a:rPr>
              <a:t>Companies should record property, plant, and equipment:</a:t>
            </a:r>
          </a:p>
          <a:p>
            <a:pPr lvl="1" algn="l">
              <a:lnSpc>
                <a:spcPct val="125000"/>
              </a:lnSpc>
              <a:spcBef>
                <a:spcPct val="60000"/>
              </a:spcBef>
              <a:buClr>
                <a:srgbClr val="800000"/>
              </a:buClr>
              <a:buSzPct val="80000"/>
              <a:buFont typeface="Wingdings" pitchFamily="2" charset="2"/>
              <a:buChar char="u"/>
            </a:pPr>
            <a:r>
              <a:rPr lang="en-US" sz="2200" b="0">
                <a:solidFill>
                  <a:schemeClr val="tx1"/>
                </a:solidFill>
                <a:latin typeface="Arial" charset="0"/>
              </a:rPr>
              <a:t>at </a:t>
            </a:r>
            <a:r>
              <a:rPr lang="en-US" sz="2100" b="0">
                <a:solidFill>
                  <a:schemeClr val="tx1"/>
                </a:solidFill>
                <a:latin typeface="Arial" charset="0"/>
              </a:rPr>
              <a:t>the fair value of what they give up or </a:t>
            </a:r>
          </a:p>
          <a:p>
            <a:pPr lvl="1" algn="l">
              <a:lnSpc>
                <a:spcPct val="125000"/>
              </a:lnSpc>
              <a:spcBef>
                <a:spcPct val="60000"/>
              </a:spcBef>
              <a:buClr>
                <a:srgbClr val="800000"/>
              </a:buClr>
              <a:buSzPct val="80000"/>
              <a:buFont typeface="Wingdings" pitchFamily="2" charset="2"/>
              <a:buChar char="u"/>
            </a:pPr>
            <a:r>
              <a:rPr lang="en-US" sz="2100" b="0">
                <a:solidFill>
                  <a:schemeClr val="tx1"/>
                </a:solidFill>
                <a:latin typeface="Arial" charset="0"/>
              </a:rPr>
              <a:t>at the fair value of the asset received, </a:t>
            </a:r>
          </a:p>
          <a:p>
            <a:pPr algn="l">
              <a:lnSpc>
                <a:spcPct val="125000"/>
              </a:lnSpc>
              <a:spcBef>
                <a:spcPct val="60000"/>
              </a:spcBef>
              <a:buSzPct val="80000"/>
            </a:pPr>
            <a:r>
              <a:rPr lang="en-US" sz="2200" b="0">
                <a:solidFill>
                  <a:schemeClr val="tx1"/>
                </a:solidFill>
                <a:latin typeface="Arial" charset="0"/>
              </a:rPr>
              <a:t>whichever is more clearly evident.</a:t>
            </a:r>
          </a:p>
        </p:txBody>
      </p:sp>
      <p:sp>
        <p:nvSpPr>
          <p:cNvPr id="979972" name="Rectangle 4"/>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Valuation of </a:t>
            </a:r>
            <a:r>
              <a:rPr lang="en-US" sz="3200" i="0" kern="1200" dirty="0" smtClean="0">
                <a:solidFill>
                  <a:schemeClr val="tx2">
                    <a:lumMod val="75000"/>
                  </a:schemeClr>
                </a:solidFill>
                <a:effectLst/>
                <a:latin typeface="+mn-lt"/>
                <a:ea typeface="+mn-ea"/>
                <a:cs typeface="+mn-cs"/>
              </a:rPr>
              <a:t>PP&amp;E</a:t>
            </a:r>
            <a:endParaRPr lang="en-US" sz="3200" i="0" kern="1200" dirty="0">
              <a:solidFill>
                <a:schemeClr val="tx2">
                  <a:lumMod val="75000"/>
                </a:schemeClr>
              </a:solidFill>
              <a:effectLst/>
              <a:latin typeface="+mn-lt"/>
              <a:ea typeface="+mn-ea"/>
              <a:cs typeface="+mn-cs"/>
            </a:endParaRPr>
          </a:p>
        </p:txBody>
      </p:sp>
      <p:sp>
        <p:nvSpPr>
          <p:cNvPr id="38916" name="Text Box 5"/>
          <p:cNvSpPr txBox="1">
            <a:spLocks noChangeArrowheads="1"/>
          </p:cNvSpPr>
          <p:nvPr/>
        </p:nvSpPr>
        <p:spPr bwMode="auto">
          <a:xfrm>
            <a:off x="8382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Understand accounting issues related to acquiring and valuing plant assets.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609600" y="1371600"/>
            <a:ext cx="8229600" cy="421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ts val="1500"/>
              </a:spcBef>
              <a:spcAft>
                <a:spcPts val="0"/>
              </a:spcAft>
              <a:buSzPct val="80000"/>
              <a:defRPr/>
            </a:pPr>
            <a:r>
              <a:rPr lang="en-US" sz="2500" dirty="0" smtClean="0">
                <a:solidFill>
                  <a:schemeClr val="accent6">
                    <a:lumMod val="50000"/>
                  </a:schemeClr>
                </a:solidFill>
                <a:latin typeface="Arial" charset="0"/>
              </a:rPr>
              <a:t>Cash Discounts </a:t>
            </a:r>
            <a:r>
              <a:rPr lang="en-US" sz="2200" b="0" dirty="0" smtClean="0">
                <a:solidFill>
                  <a:schemeClr val="tx1"/>
                </a:solidFill>
                <a:latin typeface="Arial" charset="0"/>
              </a:rPr>
              <a:t>— Discount for prompt payment.</a:t>
            </a:r>
          </a:p>
          <a:p>
            <a:pPr algn="l">
              <a:lnSpc>
                <a:spcPct val="120000"/>
              </a:lnSpc>
              <a:spcBef>
                <a:spcPts val="1500"/>
              </a:spcBef>
              <a:spcAft>
                <a:spcPts val="0"/>
              </a:spcAft>
              <a:buSzPct val="80000"/>
              <a:defRPr/>
            </a:pPr>
            <a:r>
              <a:rPr lang="en-US" sz="2500" dirty="0" smtClean="0">
                <a:solidFill>
                  <a:schemeClr val="accent6">
                    <a:lumMod val="50000"/>
                  </a:schemeClr>
                </a:solidFill>
                <a:latin typeface="Arial" charset="0"/>
              </a:rPr>
              <a:t>Deferred-Payment Contracts </a:t>
            </a:r>
            <a:r>
              <a:rPr lang="en-US" sz="2200" b="0" dirty="0" smtClean="0">
                <a:solidFill>
                  <a:schemeClr val="tx1"/>
                </a:solidFill>
                <a:latin typeface="Arial" charset="0"/>
              </a:rPr>
              <a:t>— </a:t>
            </a:r>
            <a:r>
              <a:rPr lang="en-US" altLang="en-US" sz="2200" b="0" dirty="0" smtClean="0">
                <a:solidFill>
                  <a:schemeClr val="tx1"/>
                </a:solidFill>
                <a:latin typeface="Arial" charset="0"/>
              </a:rPr>
              <a:t>Assets purchased on long-term credit contracts at the present value of the consideration exchanged.</a:t>
            </a:r>
          </a:p>
          <a:p>
            <a:pPr algn="l">
              <a:lnSpc>
                <a:spcPct val="120000"/>
              </a:lnSpc>
              <a:spcBef>
                <a:spcPts val="1500"/>
              </a:spcBef>
              <a:spcAft>
                <a:spcPts val="0"/>
              </a:spcAft>
              <a:buSzPct val="80000"/>
              <a:defRPr/>
            </a:pPr>
            <a:r>
              <a:rPr lang="en-US" sz="2500" dirty="0" smtClean="0">
                <a:solidFill>
                  <a:schemeClr val="accent6">
                    <a:lumMod val="50000"/>
                  </a:schemeClr>
                </a:solidFill>
                <a:latin typeface="Arial" charset="0"/>
              </a:rPr>
              <a:t>Lump-Sum Purchases </a:t>
            </a:r>
            <a:r>
              <a:rPr lang="en-US" sz="2200" b="0" dirty="0" smtClean="0">
                <a:solidFill>
                  <a:schemeClr val="tx1"/>
                </a:solidFill>
                <a:latin typeface="Arial" charset="0"/>
              </a:rPr>
              <a:t>— Allocate the total cost among the various assets on the basis of their relative fair market values.</a:t>
            </a:r>
          </a:p>
          <a:p>
            <a:pPr algn="l">
              <a:lnSpc>
                <a:spcPct val="120000"/>
              </a:lnSpc>
              <a:spcBef>
                <a:spcPts val="1500"/>
              </a:spcBef>
              <a:spcAft>
                <a:spcPts val="0"/>
              </a:spcAft>
              <a:buSzPct val="80000"/>
              <a:defRPr/>
            </a:pPr>
            <a:r>
              <a:rPr lang="en-US" sz="2500" dirty="0" smtClean="0">
                <a:solidFill>
                  <a:schemeClr val="accent6">
                    <a:lumMod val="50000"/>
                  </a:schemeClr>
                </a:solidFill>
                <a:latin typeface="Arial" charset="0"/>
              </a:rPr>
              <a:t>Issuance of Stock </a:t>
            </a:r>
            <a:r>
              <a:rPr lang="en-US" sz="2200" b="0" dirty="0" smtClean="0">
                <a:solidFill>
                  <a:schemeClr val="tx1"/>
                </a:solidFill>
                <a:latin typeface="Arial" charset="0"/>
              </a:rPr>
              <a:t>— The market price of the stock issued is a fair indication of the cost of the property acquired.</a:t>
            </a:r>
          </a:p>
        </p:txBody>
      </p:sp>
      <p:sp>
        <p:nvSpPr>
          <p:cNvPr id="982020" name="Rectangle 4"/>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Valuation of PP&amp;E</a:t>
            </a:r>
          </a:p>
        </p:txBody>
      </p:sp>
      <p:sp>
        <p:nvSpPr>
          <p:cNvPr id="39940" name="Text Box 5"/>
          <p:cNvSpPr txBox="1">
            <a:spLocks noChangeArrowheads="1"/>
          </p:cNvSpPr>
          <p:nvPr/>
        </p:nvSpPr>
        <p:spPr bwMode="auto">
          <a:xfrm>
            <a:off x="8382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Understand accounting issues related to acquiring and valuing plant assets.</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7" name="Rectangle 3"/>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Valuation of PP&amp;E</a:t>
            </a:r>
          </a:p>
        </p:txBody>
      </p:sp>
      <p:sp>
        <p:nvSpPr>
          <p:cNvPr id="40963" name="Text Box 4"/>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Understand accounting issues related to acquiring and valuing plant assets.</a:t>
            </a:r>
          </a:p>
        </p:txBody>
      </p:sp>
      <p:sp>
        <p:nvSpPr>
          <p:cNvPr id="40964" name="Text Box 5"/>
          <p:cNvSpPr txBox="1">
            <a:spLocks noChangeArrowheads="1"/>
          </p:cNvSpPr>
          <p:nvPr/>
        </p:nvSpPr>
        <p:spPr bwMode="auto">
          <a:xfrm>
            <a:off x="609600" y="2000250"/>
            <a:ext cx="7708900" cy="219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ts val="1200"/>
              </a:spcBef>
              <a:buSzPct val="80000"/>
            </a:pPr>
            <a:r>
              <a:rPr lang="en-US" sz="2200" b="0">
                <a:solidFill>
                  <a:srgbClr val="000000"/>
                </a:solidFill>
                <a:latin typeface="Arial" charset="0"/>
              </a:rPr>
              <a:t>Ordinarily accounted for on the basis of: </a:t>
            </a:r>
          </a:p>
          <a:p>
            <a:pPr lvl="1" algn="l">
              <a:lnSpc>
                <a:spcPct val="120000"/>
              </a:lnSpc>
              <a:spcBef>
                <a:spcPts val="1200"/>
              </a:spcBef>
              <a:buClr>
                <a:srgbClr val="800000"/>
              </a:buClr>
              <a:buSzPct val="80000"/>
              <a:buFont typeface="Wingdings" pitchFamily="2" charset="2"/>
              <a:buChar char="u"/>
            </a:pPr>
            <a:r>
              <a:rPr lang="en-US" sz="2100" b="0">
                <a:solidFill>
                  <a:srgbClr val="000000"/>
                </a:solidFill>
                <a:latin typeface="Arial" charset="0"/>
              </a:rPr>
              <a:t>the fair value of the asset given up or </a:t>
            </a:r>
          </a:p>
          <a:p>
            <a:pPr lvl="1" algn="l">
              <a:lnSpc>
                <a:spcPct val="120000"/>
              </a:lnSpc>
              <a:spcBef>
                <a:spcPts val="1200"/>
              </a:spcBef>
              <a:buClr>
                <a:srgbClr val="800000"/>
              </a:buClr>
              <a:buSzPct val="80000"/>
              <a:buFont typeface="Wingdings" pitchFamily="2" charset="2"/>
              <a:buChar char="u"/>
            </a:pPr>
            <a:r>
              <a:rPr lang="en-US" sz="2100" b="0">
                <a:solidFill>
                  <a:srgbClr val="000000"/>
                </a:solidFill>
                <a:latin typeface="Arial" charset="0"/>
              </a:rPr>
              <a:t>the fair value of the asset received,</a:t>
            </a:r>
          </a:p>
          <a:p>
            <a:pPr algn="l">
              <a:lnSpc>
                <a:spcPct val="120000"/>
              </a:lnSpc>
              <a:spcBef>
                <a:spcPts val="1200"/>
              </a:spcBef>
              <a:buSzPct val="80000"/>
            </a:pPr>
            <a:r>
              <a:rPr lang="en-US" sz="2200" b="0">
                <a:solidFill>
                  <a:srgbClr val="000000"/>
                </a:solidFill>
                <a:latin typeface="Arial" charset="0"/>
              </a:rPr>
              <a:t>whichever is clearly more evident. </a:t>
            </a:r>
          </a:p>
        </p:txBody>
      </p:sp>
      <p:sp>
        <p:nvSpPr>
          <p:cNvPr id="40965" name="Text Box 6"/>
          <p:cNvSpPr txBox="1">
            <a:spLocks noChangeArrowheads="1"/>
          </p:cNvSpPr>
          <p:nvPr/>
        </p:nvSpPr>
        <p:spPr bwMode="auto">
          <a:xfrm>
            <a:off x="609600" y="1371600"/>
            <a:ext cx="80010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800000"/>
                </a:solidFill>
                <a:latin typeface="Arial" charset="0"/>
              </a:rPr>
              <a:t>Exchanges of Nonmonetary Assets</a:t>
            </a:r>
          </a:p>
        </p:txBody>
      </p:sp>
      <p:sp>
        <p:nvSpPr>
          <p:cNvPr id="40966" name="Text Box 7"/>
          <p:cNvSpPr txBox="1">
            <a:spLocks noChangeArrowheads="1"/>
          </p:cNvSpPr>
          <p:nvPr/>
        </p:nvSpPr>
        <p:spPr bwMode="auto">
          <a:xfrm>
            <a:off x="609600" y="4273550"/>
            <a:ext cx="7937500"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ts val="1200"/>
              </a:spcBef>
              <a:buSzPct val="80000"/>
            </a:pPr>
            <a:r>
              <a:rPr lang="en-US" sz="2100" b="0">
                <a:solidFill>
                  <a:schemeClr val="tx1"/>
                </a:solidFill>
                <a:latin typeface="Arial" charset="0"/>
              </a:rPr>
              <a:t>Companies should recognize immediately any gains or losses on the exchange when the transaction has </a:t>
            </a:r>
            <a:r>
              <a:rPr lang="en-US" sz="2100">
                <a:solidFill>
                  <a:schemeClr val="tx1"/>
                </a:solidFill>
                <a:latin typeface="Arial" charset="0"/>
              </a:rPr>
              <a:t>commercial substance</a:t>
            </a:r>
            <a:r>
              <a:rPr lang="en-US" sz="2100" b="0">
                <a:solidFill>
                  <a:schemeClr val="tx1"/>
                </a:solidFill>
                <a:latin typeface="Arial" charset="0"/>
              </a:rPr>
              <a:t>.</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0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797300"/>
            <a:ext cx="6477000" cy="2222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6114" name="Rectangle 1026"/>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a:solidFill>
                  <a:schemeClr val="tx2">
                    <a:lumMod val="75000"/>
                  </a:schemeClr>
                </a:solidFill>
                <a:effectLst/>
                <a:latin typeface="+mn-lt"/>
                <a:ea typeface="+mn-ea"/>
                <a:cs typeface="+mn-cs"/>
              </a:rPr>
              <a:t>Valuation of PP&amp;E</a:t>
            </a:r>
          </a:p>
        </p:txBody>
      </p:sp>
      <p:sp>
        <p:nvSpPr>
          <p:cNvPr id="41988" name="Text Box 1027"/>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Understand accounting issues related to acquiring and valuing plant assets.</a:t>
            </a:r>
          </a:p>
        </p:txBody>
      </p:sp>
      <p:sp>
        <p:nvSpPr>
          <p:cNvPr id="41989" name="Text Box 1029"/>
          <p:cNvSpPr txBox="1">
            <a:spLocks noChangeArrowheads="1"/>
          </p:cNvSpPr>
          <p:nvPr/>
        </p:nvSpPr>
        <p:spPr bwMode="auto">
          <a:xfrm>
            <a:off x="609600" y="1371600"/>
            <a:ext cx="8001000"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600">
                <a:solidFill>
                  <a:schemeClr val="tx1"/>
                </a:solidFill>
                <a:latin typeface="Arial" charset="0"/>
              </a:rPr>
              <a:t>Meaning of Commercial Substance</a:t>
            </a:r>
            <a:endParaRPr lang="en-US" sz="2600" b="0">
              <a:solidFill>
                <a:schemeClr val="tx1"/>
              </a:solidFill>
              <a:latin typeface="Arial" charset="0"/>
            </a:endParaRPr>
          </a:p>
        </p:txBody>
      </p:sp>
      <p:sp>
        <p:nvSpPr>
          <p:cNvPr id="40966" name="Rectangle 1034"/>
          <p:cNvSpPr>
            <a:spLocks noChangeArrowheads="1"/>
          </p:cNvSpPr>
          <p:nvPr/>
        </p:nvSpPr>
        <p:spPr bwMode="auto">
          <a:xfrm>
            <a:off x="609600" y="1981200"/>
            <a:ext cx="7772400" cy="1628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ts val="1200"/>
              </a:spcBef>
              <a:defRPr/>
            </a:pPr>
            <a:r>
              <a:rPr lang="en-US" sz="2100" b="0" dirty="0">
                <a:solidFill>
                  <a:schemeClr val="tx1"/>
                </a:solidFill>
                <a:latin typeface="Arial" charset="0"/>
              </a:rPr>
              <a:t>Exchange has </a:t>
            </a:r>
            <a:r>
              <a:rPr lang="en-US" sz="2100" dirty="0">
                <a:solidFill>
                  <a:schemeClr val="tx2">
                    <a:lumMod val="75000"/>
                  </a:schemeClr>
                </a:solidFill>
                <a:latin typeface="Arial" charset="0"/>
              </a:rPr>
              <a:t>commercial substance </a:t>
            </a:r>
            <a:r>
              <a:rPr lang="en-US" sz="2100" b="0" dirty="0">
                <a:solidFill>
                  <a:schemeClr val="tx1"/>
                </a:solidFill>
                <a:latin typeface="Arial" charset="0"/>
              </a:rPr>
              <a:t>if the future cash flows change as a result of the transaction. That is, if the two parties’ </a:t>
            </a:r>
            <a:r>
              <a:rPr lang="en-US" sz="2100" dirty="0">
                <a:solidFill>
                  <a:schemeClr val="tx1"/>
                </a:solidFill>
                <a:latin typeface="Arial" charset="0"/>
              </a:rPr>
              <a:t>economic positions change</a:t>
            </a:r>
            <a:r>
              <a:rPr lang="en-US" sz="2100" b="0" dirty="0">
                <a:solidFill>
                  <a:schemeClr val="tx1"/>
                </a:solidFill>
                <a:latin typeface="Arial" charset="0"/>
              </a:rPr>
              <a:t>, the transaction has commercial substance.</a:t>
            </a:r>
          </a:p>
        </p:txBody>
      </p:sp>
      <p:sp>
        <p:nvSpPr>
          <p:cNvPr id="41991" name="Text Box 1036"/>
          <p:cNvSpPr txBox="1">
            <a:spLocks noChangeArrowheads="1"/>
          </p:cNvSpPr>
          <p:nvPr/>
        </p:nvSpPr>
        <p:spPr bwMode="auto">
          <a:xfrm>
            <a:off x="5562600" y="3505200"/>
            <a:ext cx="16002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10-10</a:t>
            </a:r>
          </a:p>
        </p:txBody>
      </p:sp>
      <p:sp>
        <p:nvSpPr>
          <p:cNvPr id="41992" name="Rectangle 1038"/>
          <p:cNvSpPr>
            <a:spLocks noChangeArrowheads="1"/>
          </p:cNvSpPr>
          <p:nvPr/>
        </p:nvSpPr>
        <p:spPr bwMode="auto">
          <a:xfrm>
            <a:off x="7315200" y="3657600"/>
            <a:ext cx="1524000" cy="2392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30000"/>
              </a:spcBef>
              <a:buSzPct val="80000"/>
            </a:pPr>
            <a:r>
              <a:rPr lang="en-US" sz="1400" b="0">
                <a:solidFill>
                  <a:srgbClr val="000000"/>
                </a:solidFill>
                <a:latin typeface="Arial" charset="0"/>
              </a:rPr>
              <a:t>* If cash is 25% or more of the fair value of the exchange, recognize entire gain because earnings process is complete.</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a:solidFill>
                  <a:schemeClr val="tx2">
                    <a:lumMod val="75000"/>
                  </a:schemeClr>
                </a:solidFill>
                <a:effectLst/>
                <a:latin typeface="+mn-lt"/>
                <a:ea typeface="+mn-ea"/>
                <a:cs typeface="+mn-cs"/>
              </a:rPr>
              <a:t>Valuation of PP&amp;E</a:t>
            </a:r>
          </a:p>
        </p:txBody>
      </p:sp>
      <p:sp>
        <p:nvSpPr>
          <p:cNvPr id="43011" name="Text Box 3"/>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Understand accounting issues related to acquiring and valuing plant assets.</a:t>
            </a:r>
          </a:p>
        </p:txBody>
      </p:sp>
      <p:sp>
        <p:nvSpPr>
          <p:cNvPr id="43012" name="Text Box 4"/>
          <p:cNvSpPr txBox="1">
            <a:spLocks noChangeArrowheads="1"/>
          </p:cNvSpPr>
          <p:nvPr/>
        </p:nvSpPr>
        <p:spPr bwMode="auto">
          <a:xfrm>
            <a:off x="609600" y="1981200"/>
            <a:ext cx="8077200" cy="2173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50000"/>
              </a:spcBef>
            </a:pPr>
            <a:r>
              <a:rPr lang="en-US" sz="2100" b="0">
                <a:solidFill>
                  <a:schemeClr val="tx1"/>
                </a:solidFill>
                <a:latin typeface="Arial" charset="0"/>
              </a:rPr>
              <a:t>Companies recognize a </a:t>
            </a:r>
            <a:r>
              <a:rPr lang="en-US" sz="2100">
                <a:solidFill>
                  <a:schemeClr val="tx1"/>
                </a:solidFill>
                <a:latin typeface="Arial" charset="0"/>
              </a:rPr>
              <a:t>loss immediately</a:t>
            </a:r>
            <a:r>
              <a:rPr lang="en-US" sz="2100" b="0">
                <a:solidFill>
                  <a:schemeClr val="tx1"/>
                </a:solidFill>
                <a:latin typeface="Arial" charset="0"/>
              </a:rPr>
              <a:t> whether the exchange has commercial substance or not.</a:t>
            </a:r>
          </a:p>
          <a:p>
            <a:pPr algn="l">
              <a:lnSpc>
                <a:spcPct val="120000"/>
              </a:lnSpc>
              <a:spcBef>
                <a:spcPct val="50000"/>
              </a:spcBef>
            </a:pPr>
            <a:r>
              <a:rPr lang="en-US" sz="2100">
                <a:solidFill>
                  <a:schemeClr val="tx1"/>
                </a:solidFill>
                <a:latin typeface="Arial" charset="0"/>
              </a:rPr>
              <a:t>Rationale:</a:t>
            </a:r>
            <a:r>
              <a:rPr lang="en-US" sz="2100" b="0">
                <a:solidFill>
                  <a:schemeClr val="tx1"/>
                </a:solidFill>
                <a:latin typeface="Arial" charset="0"/>
              </a:rPr>
              <a:t> Companies should not value assets at more than their cash equivalent price; if the loss were deferred, assets would be overstated.</a:t>
            </a:r>
          </a:p>
        </p:txBody>
      </p:sp>
      <p:sp>
        <p:nvSpPr>
          <p:cNvPr id="43013" name="Text Box 5"/>
          <p:cNvSpPr txBox="1">
            <a:spLocks noChangeArrowheads="1"/>
          </p:cNvSpPr>
          <p:nvPr/>
        </p:nvSpPr>
        <p:spPr bwMode="auto">
          <a:xfrm>
            <a:off x="609600" y="1371600"/>
            <a:ext cx="80010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600">
                <a:solidFill>
                  <a:schemeClr val="tx1"/>
                </a:solidFill>
                <a:latin typeface="Arial" charset="0"/>
              </a:rPr>
              <a:t>Exchanges—Loss Situation</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609600" y="1981200"/>
            <a:ext cx="7848600" cy="1220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ts val="1200"/>
              </a:spcBef>
              <a:defRPr/>
            </a:pPr>
            <a:r>
              <a:rPr lang="en-US" sz="2100" dirty="0" smtClean="0">
                <a:solidFill>
                  <a:schemeClr val="tx2">
                    <a:lumMod val="75000"/>
                  </a:schemeClr>
                </a:solidFill>
                <a:latin typeface="Arial" charset="0"/>
              </a:rPr>
              <a:t>Historical cost </a:t>
            </a:r>
            <a:r>
              <a:rPr lang="en-US" sz="2100" b="0" dirty="0" smtClean="0">
                <a:latin typeface="Arial" charset="0"/>
              </a:rPr>
              <a:t>measures the cash or cash equivalent price of obtaining the asset and bringing it to the location and condition necessary for its intended use.</a:t>
            </a:r>
          </a:p>
        </p:txBody>
      </p:sp>
      <p:sp>
        <p:nvSpPr>
          <p:cNvPr id="7171" name="Text Box 5"/>
          <p:cNvSpPr txBox="1">
            <a:spLocks noChangeArrowheads="1"/>
          </p:cNvSpPr>
          <p:nvPr/>
        </p:nvSpPr>
        <p:spPr bwMode="auto">
          <a:xfrm>
            <a:off x="3429000" y="6248400"/>
            <a:ext cx="5562600" cy="581025"/>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2  Identify the costs to include in initial valuation of property, plant, and equipment.</a:t>
            </a:r>
          </a:p>
        </p:txBody>
      </p:sp>
      <p:sp>
        <p:nvSpPr>
          <p:cNvPr id="6" name="Rectangle 4"/>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Property, Plant, and Equipment</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174" name="Text Box 3"/>
          <p:cNvSpPr txBox="1">
            <a:spLocks noChangeArrowheads="1"/>
          </p:cNvSpPr>
          <p:nvPr/>
        </p:nvSpPr>
        <p:spPr bwMode="auto">
          <a:xfrm>
            <a:off x="609600" y="1371600"/>
            <a:ext cx="8153400"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05000"/>
              </a:lnSpc>
              <a:spcBef>
                <a:spcPct val="30000"/>
              </a:spcBef>
              <a:buSzPct val="80000"/>
            </a:pPr>
            <a:r>
              <a:rPr lang="en-US" sz="2800">
                <a:solidFill>
                  <a:srgbClr val="800000"/>
                </a:solidFill>
                <a:latin typeface="Arial" charset="0"/>
              </a:rPr>
              <a:t>Acquisition of Property, Plant, and Equipment</a:t>
            </a:r>
          </a:p>
        </p:txBody>
      </p:sp>
      <p:sp>
        <p:nvSpPr>
          <p:cNvPr id="7175" name="Text Box 3"/>
          <p:cNvSpPr txBox="1">
            <a:spLocks noChangeArrowheads="1"/>
          </p:cNvSpPr>
          <p:nvPr/>
        </p:nvSpPr>
        <p:spPr bwMode="auto">
          <a:xfrm>
            <a:off x="609600" y="3359150"/>
            <a:ext cx="5410200" cy="2249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ts val="1200"/>
              </a:spcBef>
            </a:pPr>
            <a:r>
              <a:rPr lang="en-US" sz="2100" b="0">
                <a:latin typeface="Arial" charset="0"/>
              </a:rPr>
              <a:t>Main reasons for historical cost valuation: </a:t>
            </a:r>
          </a:p>
          <a:p>
            <a:pPr lvl="1" algn="l">
              <a:lnSpc>
                <a:spcPct val="120000"/>
              </a:lnSpc>
              <a:spcBef>
                <a:spcPts val="1200"/>
              </a:spcBef>
              <a:buClr>
                <a:srgbClr val="800000"/>
              </a:buClr>
              <a:buSzPct val="80000"/>
              <a:buFont typeface="Wingdings" pitchFamily="2" charset="2"/>
              <a:buChar char="u"/>
            </a:pPr>
            <a:r>
              <a:rPr lang="en-US" sz="2100" b="0">
                <a:latin typeface="Arial" charset="0"/>
              </a:rPr>
              <a:t>Historical </a:t>
            </a:r>
            <a:r>
              <a:rPr lang="en-US" sz="2000" b="0">
                <a:latin typeface="Arial" charset="0"/>
              </a:rPr>
              <a:t>cost is reliable.</a:t>
            </a:r>
          </a:p>
          <a:p>
            <a:pPr lvl="1" algn="l">
              <a:lnSpc>
                <a:spcPct val="120000"/>
              </a:lnSpc>
              <a:spcBef>
                <a:spcPts val="1200"/>
              </a:spcBef>
              <a:buClr>
                <a:srgbClr val="800000"/>
              </a:buClr>
              <a:buSzPct val="80000"/>
              <a:buFont typeface="Wingdings" pitchFamily="2" charset="2"/>
              <a:buChar char="u"/>
            </a:pPr>
            <a:r>
              <a:rPr lang="en-US" sz="2000" b="0">
                <a:latin typeface="Arial" charset="0"/>
              </a:rPr>
              <a:t>Companies should not anticipate gains and losses but should recognize gains and losses only when the asset is sold.</a:t>
            </a:r>
          </a:p>
        </p:txBody>
      </p:sp>
      <p:pic>
        <p:nvPicPr>
          <p:cNvPr id="717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395663"/>
            <a:ext cx="2308225" cy="23193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Rectangle 2"/>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a:solidFill>
                  <a:schemeClr val="tx2">
                    <a:lumMod val="75000"/>
                  </a:schemeClr>
                </a:solidFill>
                <a:effectLst/>
                <a:latin typeface="+mn-lt"/>
                <a:ea typeface="+mn-ea"/>
                <a:cs typeface="+mn-cs"/>
              </a:rPr>
              <a:t>Valuation of PP&amp;E</a:t>
            </a:r>
          </a:p>
        </p:txBody>
      </p:sp>
      <p:sp>
        <p:nvSpPr>
          <p:cNvPr id="44035" name="Text Box 3"/>
          <p:cNvSpPr txBox="1">
            <a:spLocks noChangeArrowheads="1"/>
          </p:cNvSpPr>
          <p:nvPr/>
        </p:nvSpPr>
        <p:spPr bwMode="auto">
          <a:xfrm>
            <a:off x="8382000" y="6369050"/>
            <a:ext cx="6858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a:t>
            </a:r>
          </a:p>
        </p:txBody>
      </p:sp>
      <p:sp>
        <p:nvSpPr>
          <p:cNvPr id="44036" name="Rectangle 6"/>
          <p:cNvSpPr>
            <a:spLocks noChangeArrowheads="1"/>
          </p:cNvSpPr>
          <p:nvPr/>
        </p:nvSpPr>
        <p:spPr bwMode="auto">
          <a:xfrm>
            <a:off x="609600" y="1368425"/>
            <a:ext cx="8229600" cy="3013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sz="2000">
                <a:solidFill>
                  <a:srgbClr val="800000"/>
                </a:solidFill>
                <a:latin typeface="Arial" charset="0"/>
              </a:rPr>
              <a:t>Illustration:</a:t>
            </a:r>
            <a:r>
              <a:rPr lang="en-US" sz="2000" b="0">
                <a:latin typeface="Arial" charset="0"/>
              </a:rPr>
              <a:t>  Information Processing, Inc. trades its used machine for a new model at Jerrod Business Solutions Inc. The exchange has commercial substance. The used machine has a book value of $8,000 (original cost $12,000 less $4,000 accumulated depreciation) and a fair value of $6,000. The new model lists for $16,000. Jerrod gives Information Processing a trade-in allowance of $9,000 for the used machine. Information Processing computes the cost of the new asset as follows.</a:t>
            </a:r>
          </a:p>
        </p:txBody>
      </p:sp>
      <p:sp>
        <p:nvSpPr>
          <p:cNvPr id="44037" name="Text Box 8"/>
          <p:cNvSpPr txBox="1">
            <a:spLocks noChangeArrowheads="1"/>
          </p:cNvSpPr>
          <p:nvPr/>
        </p:nvSpPr>
        <p:spPr bwMode="auto">
          <a:xfrm>
            <a:off x="457200" y="5905500"/>
            <a:ext cx="16002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10-11</a:t>
            </a:r>
          </a:p>
        </p:txBody>
      </p:sp>
      <p:pic>
        <p:nvPicPr>
          <p:cNvPr id="4403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275138"/>
            <a:ext cx="6357938" cy="1973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9" name="Rectangle 7"/>
          <p:cNvSpPr>
            <a:spLocks noChangeArrowheads="1"/>
          </p:cNvSpPr>
          <p:nvPr/>
        </p:nvSpPr>
        <p:spPr bwMode="auto">
          <a:xfrm>
            <a:off x="990600" y="2297113"/>
            <a:ext cx="7467600" cy="2238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63550" indent="-463550" algn="l">
              <a:lnSpc>
                <a:spcPct val="125000"/>
              </a:lnSpc>
              <a:spcBef>
                <a:spcPct val="20000"/>
              </a:spcBef>
              <a:tabLst>
                <a:tab pos="5718175" algn="r"/>
                <a:tab pos="7083425" algn="r"/>
              </a:tabLst>
            </a:pPr>
            <a:r>
              <a:rPr lang="en-US" sz="2000" b="0">
                <a:latin typeface="Arial" charset="0"/>
              </a:rPr>
              <a:t>Equipment 	13,000</a:t>
            </a:r>
          </a:p>
          <a:p>
            <a:pPr marL="463550" indent="-463550" algn="l">
              <a:lnSpc>
                <a:spcPct val="125000"/>
              </a:lnSpc>
              <a:spcBef>
                <a:spcPct val="20000"/>
              </a:spcBef>
              <a:tabLst>
                <a:tab pos="5718175" algn="r"/>
                <a:tab pos="7083425" algn="r"/>
              </a:tabLst>
            </a:pPr>
            <a:r>
              <a:rPr lang="en-US" sz="2000" b="0">
                <a:latin typeface="Arial" charset="0"/>
              </a:rPr>
              <a:t>Accumulated Depreciation—Equipment 	4,000</a:t>
            </a:r>
          </a:p>
          <a:p>
            <a:pPr marL="463550" indent="-463550" algn="l">
              <a:lnSpc>
                <a:spcPct val="125000"/>
              </a:lnSpc>
              <a:spcBef>
                <a:spcPct val="20000"/>
              </a:spcBef>
              <a:tabLst>
                <a:tab pos="5718175" algn="r"/>
                <a:tab pos="7083425" algn="r"/>
              </a:tabLst>
            </a:pPr>
            <a:r>
              <a:rPr lang="en-US" sz="2000" b="0">
                <a:latin typeface="Arial" charset="0"/>
              </a:rPr>
              <a:t>Loss on Disposal of Equipment 	2,000</a:t>
            </a:r>
          </a:p>
          <a:p>
            <a:pPr marL="463550" indent="-463550" algn="l">
              <a:lnSpc>
                <a:spcPct val="125000"/>
              </a:lnSpc>
              <a:spcBef>
                <a:spcPct val="20000"/>
              </a:spcBef>
              <a:tabLst>
                <a:tab pos="5718175" algn="r"/>
                <a:tab pos="7083425" algn="r"/>
              </a:tabLst>
            </a:pPr>
            <a:r>
              <a:rPr lang="en-US" sz="2000" b="0">
                <a:latin typeface="Arial" charset="0"/>
              </a:rPr>
              <a:t>	Equipment 		12,000</a:t>
            </a:r>
          </a:p>
          <a:p>
            <a:pPr marL="463550" indent="-463550" algn="l">
              <a:lnSpc>
                <a:spcPct val="125000"/>
              </a:lnSpc>
              <a:spcBef>
                <a:spcPct val="20000"/>
              </a:spcBef>
              <a:tabLst>
                <a:tab pos="5718175" algn="r"/>
                <a:tab pos="7083425" algn="r"/>
              </a:tabLst>
            </a:pPr>
            <a:r>
              <a:rPr lang="en-US" sz="2000" b="0">
                <a:latin typeface="Arial" charset="0"/>
              </a:rPr>
              <a:t>	Cash 		7,000</a:t>
            </a:r>
          </a:p>
        </p:txBody>
      </p:sp>
      <p:sp>
        <p:nvSpPr>
          <p:cNvPr id="1068034" name="Rectangle 2"/>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a:solidFill>
                  <a:schemeClr val="tx2">
                    <a:lumMod val="75000"/>
                  </a:schemeClr>
                </a:solidFill>
                <a:effectLst/>
                <a:latin typeface="+mn-lt"/>
                <a:ea typeface="+mn-ea"/>
                <a:cs typeface="+mn-cs"/>
              </a:rPr>
              <a:t>Valuation of PP&amp;E</a:t>
            </a:r>
          </a:p>
        </p:txBody>
      </p:sp>
      <p:sp>
        <p:nvSpPr>
          <p:cNvPr id="45060" name="Text Box 3"/>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Understand accounting issues related to acquiring and valuing plant assets.</a:t>
            </a:r>
          </a:p>
        </p:txBody>
      </p:sp>
      <p:sp>
        <p:nvSpPr>
          <p:cNvPr id="45061" name="Rectangle 4"/>
          <p:cNvSpPr>
            <a:spLocks noChangeArrowheads="1"/>
          </p:cNvSpPr>
          <p:nvPr/>
        </p:nvSpPr>
        <p:spPr bwMode="auto">
          <a:xfrm>
            <a:off x="609600" y="1382713"/>
            <a:ext cx="8229600" cy="793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pPr>
            <a:r>
              <a:rPr lang="en-US" sz="2000">
                <a:solidFill>
                  <a:srgbClr val="800000"/>
                </a:solidFill>
                <a:latin typeface="Arial" charset="0"/>
              </a:rPr>
              <a:t>Illustration:</a:t>
            </a:r>
            <a:r>
              <a:rPr lang="en-US" sz="2000" b="0">
                <a:latin typeface="Arial" charset="0"/>
              </a:rPr>
              <a:t>  Information Processing records this transaction as follows:</a:t>
            </a:r>
          </a:p>
        </p:txBody>
      </p:sp>
      <p:sp>
        <p:nvSpPr>
          <p:cNvPr id="45062" name="Text Box 6"/>
          <p:cNvSpPr txBox="1">
            <a:spLocks noChangeArrowheads="1"/>
          </p:cNvSpPr>
          <p:nvPr/>
        </p:nvSpPr>
        <p:spPr bwMode="auto">
          <a:xfrm>
            <a:off x="7391400" y="4800600"/>
            <a:ext cx="16002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sz="1200">
                <a:solidFill>
                  <a:srgbClr val="800000"/>
                </a:solidFill>
                <a:latin typeface="Arial" charset="0"/>
              </a:rPr>
              <a:t>Illustration 10-12</a:t>
            </a:r>
          </a:p>
        </p:txBody>
      </p:sp>
      <p:sp>
        <p:nvSpPr>
          <p:cNvPr id="45063" name="Rectangle 9"/>
          <p:cNvSpPr>
            <a:spLocks noChangeArrowheads="1"/>
          </p:cNvSpPr>
          <p:nvPr/>
        </p:nvSpPr>
        <p:spPr bwMode="auto">
          <a:xfrm>
            <a:off x="457200" y="4953000"/>
            <a:ext cx="1371600" cy="793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5000"/>
              </a:lnSpc>
            </a:pPr>
            <a:r>
              <a:rPr lang="en-US" sz="2000">
                <a:solidFill>
                  <a:schemeClr val="tx1"/>
                </a:solidFill>
                <a:latin typeface="Arial" charset="0"/>
              </a:rPr>
              <a:t>Loss on Disposal</a:t>
            </a:r>
            <a:endParaRPr lang="en-US" sz="2000" b="0">
              <a:solidFill>
                <a:schemeClr val="tx1"/>
              </a:solidFill>
              <a:latin typeface="Arial" charset="0"/>
            </a:endParaRPr>
          </a:p>
        </p:txBody>
      </p:sp>
      <p:pic>
        <p:nvPicPr>
          <p:cNvPr id="4506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819650"/>
            <a:ext cx="5029200" cy="1276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8039">
                                            <p:txEl>
                                              <p:pRg st="0" end="0"/>
                                            </p:txEl>
                                          </p:spTgt>
                                        </p:tgtEl>
                                        <p:attrNameLst>
                                          <p:attrName>style.visibility</p:attrName>
                                        </p:attrNameLst>
                                      </p:cBhvr>
                                      <p:to>
                                        <p:strVal val="visible"/>
                                      </p:to>
                                    </p:set>
                                    <p:animEffect transition="in" filter="wipe(left)">
                                      <p:cBhvr>
                                        <p:cTn id="7" dur="500"/>
                                        <p:tgtEl>
                                          <p:spTgt spid="10680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68039">
                                            <p:txEl>
                                              <p:pRg st="1" end="1"/>
                                            </p:txEl>
                                          </p:spTgt>
                                        </p:tgtEl>
                                        <p:attrNameLst>
                                          <p:attrName>style.visibility</p:attrName>
                                        </p:attrNameLst>
                                      </p:cBhvr>
                                      <p:to>
                                        <p:strVal val="visible"/>
                                      </p:to>
                                    </p:set>
                                    <p:animEffect transition="in" filter="wipe(left)">
                                      <p:cBhvr>
                                        <p:cTn id="12" dur="500"/>
                                        <p:tgtEl>
                                          <p:spTgt spid="10680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68039">
                                            <p:txEl>
                                              <p:pRg st="2" end="2"/>
                                            </p:txEl>
                                          </p:spTgt>
                                        </p:tgtEl>
                                        <p:attrNameLst>
                                          <p:attrName>style.visibility</p:attrName>
                                        </p:attrNameLst>
                                      </p:cBhvr>
                                      <p:to>
                                        <p:strVal val="visible"/>
                                      </p:to>
                                    </p:set>
                                    <p:animEffect transition="in" filter="wipe(left)">
                                      <p:cBhvr>
                                        <p:cTn id="17" dur="500"/>
                                        <p:tgtEl>
                                          <p:spTgt spid="10680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68039">
                                            <p:txEl>
                                              <p:pRg st="3" end="3"/>
                                            </p:txEl>
                                          </p:spTgt>
                                        </p:tgtEl>
                                        <p:attrNameLst>
                                          <p:attrName>style.visibility</p:attrName>
                                        </p:attrNameLst>
                                      </p:cBhvr>
                                      <p:to>
                                        <p:strVal val="visible"/>
                                      </p:to>
                                    </p:set>
                                    <p:animEffect transition="in" filter="wipe(left)">
                                      <p:cBhvr>
                                        <p:cTn id="22" dur="500"/>
                                        <p:tgtEl>
                                          <p:spTgt spid="10680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68039">
                                            <p:txEl>
                                              <p:pRg st="4" end="4"/>
                                            </p:txEl>
                                          </p:spTgt>
                                        </p:tgtEl>
                                        <p:attrNameLst>
                                          <p:attrName>style.visibility</p:attrName>
                                        </p:attrNameLst>
                                      </p:cBhvr>
                                      <p:to>
                                        <p:strVal val="visible"/>
                                      </p:to>
                                    </p:set>
                                    <p:animEffect transition="in" filter="wipe(left)">
                                      <p:cBhvr>
                                        <p:cTn id="27" dur="500"/>
                                        <p:tgtEl>
                                          <p:spTgt spid="10680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3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a:solidFill>
                  <a:schemeClr val="tx2">
                    <a:lumMod val="75000"/>
                  </a:schemeClr>
                </a:solidFill>
                <a:effectLst/>
                <a:latin typeface="+mn-lt"/>
                <a:ea typeface="+mn-ea"/>
                <a:cs typeface="+mn-cs"/>
              </a:rPr>
              <a:t>Valuation of PP&amp;E</a:t>
            </a:r>
          </a:p>
        </p:txBody>
      </p:sp>
      <p:sp>
        <p:nvSpPr>
          <p:cNvPr id="46083" name="Text Box 3"/>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Understand accounting issues related to acquiring and valuing plant assets.</a:t>
            </a:r>
          </a:p>
        </p:txBody>
      </p:sp>
      <p:sp>
        <p:nvSpPr>
          <p:cNvPr id="46084" name="Text Box 5"/>
          <p:cNvSpPr txBox="1">
            <a:spLocks noChangeArrowheads="1"/>
          </p:cNvSpPr>
          <p:nvPr/>
        </p:nvSpPr>
        <p:spPr bwMode="auto">
          <a:xfrm>
            <a:off x="609600" y="1371600"/>
            <a:ext cx="80010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600">
                <a:solidFill>
                  <a:schemeClr val="tx1"/>
                </a:solidFill>
                <a:latin typeface="Arial" charset="0"/>
              </a:rPr>
              <a:t>Exchanges—Gain Situation</a:t>
            </a:r>
          </a:p>
        </p:txBody>
      </p:sp>
      <p:sp>
        <p:nvSpPr>
          <p:cNvPr id="46085" name="Rectangle 6"/>
          <p:cNvSpPr>
            <a:spLocks noChangeArrowheads="1"/>
          </p:cNvSpPr>
          <p:nvPr/>
        </p:nvSpPr>
        <p:spPr bwMode="auto">
          <a:xfrm>
            <a:off x="609600" y="1981200"/>
            <a:ext cx="7696200" cy="1831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pPr>
            <a:r>
              <a:rPr lang="en-US" sz="2200">
                <a:solidFill>
                  <a:schemeClr val="tx1"/>
                </a:solidFill>
                <a:latin typeface="Arial" charset="0"/>
              </a:rPr>
              <a:t>Has Commercial Substance. </a:t>
            </a:r>
            <a:r>
              <a:rPr lang="en-US" sz="2200" b="0">
                <a:solidFill>
                  <a:schemeClr val="tx1"/>
                </a:solidFill>
                <a:latin typeface="Arial" charset="0"/>
              </a:rPr>
              <a:t>Company usually records the cost of a nonmonetary asset acquired in exchange for another nonmonetary asset at the </a:t>
            </a:r>
            <a:r>
              <a:rPr lang="en-US" sz="2200">
                <a:solidFill>
                  <a:schemeClr val="tx1"/>
                </a:solidFill>
                <a:latin typeface="Arial" charset="0"/>
              </a:rPr>
              <a:t>fair value of the asset given up</a:t>
            </a:r>
            <a:r>
              <a:rPr lang="en-US" sz="2200" b="0">
                <a:solidFill>
                  <a:schemeClr val="tx1"/>
                </a:solidFill>
                <a:latin typeface="Arial" charset="0"/>
              </a:rPr>
              <a:t>, and immediately recognizes a gain. </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2"/>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a:solidFill>
                  <a:schemeClr val="tx2">
                    <a:lumMod val="75000"/>
                  </a:schemeClr>
                </a:solidFill>
                <a:effectLst/>
                <a:latin typeface="+mn-lt"/>
                <a:ea typeface="+mn-ea"/>
                <a:cs typeface="+mn-cs"/>
              </a:rPr>
              <a:t>Valuation of PP&amp;E</a:t>
            </a:r>
          </a:p>
        </p:txBody>
      </p:sp>
      <p:sp>
        <p:nvSpPr>
          <p:cNvPr id="47107" name="Text Box 3"/>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Understand accounting issues related to acquiring and valuing plant assets.</a:t>
            </a:r>
          </a:p>
        </p:txBody>
      </p:sp>
      <p:sp>
        <p:nvSpPr>
          <p:cNvPr id="47108" name="Rectangle 6"/>
          <p:cNvSpPr>
            <a:spLocks noChangeArrowheads="1"/>
          </p:cNvSpPr>
          <p:nvPr/>
        </p:nvSpPr>
        <p:spPr bwMode="auto">
          <a:xfrm>
            <a:off x="609600" y="1371600"/>
            <a:ext cx="8077200" cy="2898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pPr>
            <a:r>
              <a:rPr lang="en-US" sz="2000">
                <a:solidFill>
                  <a:srgbClr val="800000"/>
                </a:solidFill>
                <a:latin typeface="Arial" charset="0"/>
              </a:rPr>
              <a:t>Illustration:</a:t>
            </a:r>
            <a:r>
              <a:rPr lang="en-US" sz="2000" b="0">
                <a:latin typeface="Arial" charset="0"/>
              </a:rPr>
              <a:t>  Interstate Transportation Company exchanged a number of used trucks plus cash for a semi-truck. The used trucks have a combined book value of $42,000 (cost $64,000 less $22,000 accumulated depreciation). Interstate’s purchasing agent, experienced in the secondhand market, indicates that the used trucks have a fair market value of $49,000. In addition to the trucks, Interstate must pay $11,000 cash for the semi-truck. Interstate computes the cost of the semi-truck as follows.</a:t>
            </a:r>
          </a:p>
        </p:txBody>
      </p:sp>
      <p:sp>
        <p:nvSpPr>
          <p:cNvPr id="47109" name="Text Box 8"/>
          <p:cNvSpPr txBox="1">
            <a:spLocks noChangeArrowheads="1"/>
          </p:cNvSpPr>
          <p:nvPr/>
        </p:nvSpPr>
        <p:spPr bwMode="auto">
          <a:xfrm>
            <a:off x="7467600" y="4495800"/>
            <a:ext cx="1447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sz="1200">
                <a:solidFill>
                  <a:srgbClr val="800000"/>
                </a:solidFill>
                <a:latin typeface="Arial" charset="0"/>
              </a:rPr>
              <a:t>Illustration 10-13</a:t>
            </a:r>
          </a:p>
        </p:txBody>
      </p:sp>
      <p:pic>
        <p:nvPicPr>
          <p:cNvPr id="471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495800"/>
            <a:ext cx="6172200" cy="1538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6" name="Rectangle 2"/>
          <p:cNvSpPr>
            <a:spLocks noChangeArrowheads="1"/>
          </p:cNvSpPr>
          <p:nvPr/>
        </p:nvSpPr>
        <p:spPr bwMode="auto">
          <a:xfrm>
            <a:off x="990600" y="2057400"/>
            <a:ext cx="7467600" cy="2178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63550" indent="-463550" algn="l">
              <a:lnSpc>
                <a:spcPct val="115000"/>
              </a:lnSpc>
              <a:spcBef>
                <a:spcPct val="20000"/>
              </a:spcBef>
              <a:tabLst>
                <a:tab pos="5718175" algn="r"/>
                <a:tab pos="7083425" algn="r"/>
              </a:tabLst>
            </a:pPr>
            <a:r>
              <a:rPr lang="en-US" sz="2100" b="0">
                <a:latin typeface="Arial" charset="0"/>
              </a:rPr>
              <a:t>Truck (semi) 	60,000</a:t>
            </a:r>
          </a:p>
          <a:p>
            <a:pPr marL="463550" indent="-463550" algn="l">
              <a:lnSpc>
                <a:spcPct val="115000"/>
              </a:lnSpc>
              <a:spcBef>
                <a:spcPct val="20000"/>
              </a:spcBef>
              <a:tabLst>
                <a:tab pos="5718175" algn="r"/>
                <a:tab pos="7083425" algn="r"/>
              </a:tabLst>
            </a:pPr>
            <a:r>
              <a:rPr lang="en-US" sz="2100" b="0">
                <a:latin typeface="Arial" charset="0"/>
              </a:rPr>
              <a:t>Accumulated Depreciation—Trucks 	22,000</a:t>
            </a:r>
          </a:p>
          <a:p>
            <a:pPr marL="463550" indent="-463550" algn="l">
              <a:lnSpc>
                <a:spcPct val="115000"/>
              </a:lnSpc>
              <a:spcBef>
                <a:spcPct val="20000"/>
              </a:spcBef>
              <a:tabLst>
                <a:tab pos="5718175" algn="r"/>
                <a:tab pos="7083425" algn="r"/>
              </a:tabLst>
            </a:pPr>
            <a:r>
              <a:rPr lang="en-US" sz="2100" b="0">
                <a:latin typeface="Arial" charset="0"/>
              </a:rPr>
              <a:t>	Trucks (used)		64,000</a:t>
            </a:r>
          </a:p>
          <a:p>
            <a:pPr marL="463550" indent="-463550" algn="l">
              <a:lnSpc>
                <a:spcPct val="115000"/>
              </a:lnSpc>
              <a:spcBef>
                <a:spcPct val="20000"/>
              </a:spcBef>
              <a:tabLst>
                <a:tab pos="5718175" algn="r"/>
                <a:tab pos="7083425" algn="r"/>
              </a:tabLst>
            </a:pPr>
            <a:r>
              <a:rPr lang="en-US" sz="2100" b="0">
                <a:latin typeface="Arial" charset="0"/>
              </a:rPr>
              <a:t>	Gain on Disposal of Trucks		7,000</a:t>
            </a:r>
          </a:p>
          <a:p>
            <a:pPr marL="463550" indent="-463550" algn="l">
              <a:lnSpc>
                <a:spcPct val="115000"/>
              </a:lnSpc>
              <a:spcBef>
                <a:spcPct val="20000"/>
              </a:spcBef>
              <a:tabLst>
                <a:tab pos="5718175" algn="r"/>
                <a:tab pos="7083425" algn="r"/>
              </a:tabLst>
            </a:pPr>
            <a:r>
              <a:rPr lang="en-US" sz="2100" b="0">
                <a:latin typeface="Arial" charset="0"/>
              </a:rPr>
              <a:t>	Cash 		11,000</a:t>
            </a:r>
          </a:p>
        </p:txBody>
      </p:sp>
      <p:sp>
        <p:nvSpPr>
          <p:cNvPr id="1076227" name="Rectangle 3"/>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a:solidFill>
                  <a:schemeClr val="tx2">
                    <a:lumMod val="75000"/>
                  </a:schemeClr>
                </a:solidFill>
                <a:effectLst/>
                <a:latin typeface="+mn-lt"/>
                <a:ea typeface="+mn-ea"/>
                <a:cs typeface="+mn-cs"/>
              </a:rPr>
              <a:t>Valuation of PP&amp;E</a:t>
            </a:r>
          </a:p>
        </p:txBody>
      </p:sp>
      <p:sp>
        <p:nvSpPr>
          <p:cNvPr id="48132" name="Text Box 4"/>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Understand accounting issues related to acquiring and valuing plant assets.</a:t>
            </a:r>
          </a:p>
        </p:txBody>
      </p:sp>
      <p:sp>
        <p:nvSpPr>
          <p:cNvPr id="48133" name="Rectangle 5"/>
          <p:cNvSpPr>
            <a:spLocks noChangeArrowheads="1"/>
          </p:cNvSpPr>
          <p:nvPr/>
        </p:nvSpPr>
        <p:spPr bwMode="auto">
          <a:xfrm>
            <a:off x="609600" y="1371600"/>
            <a:ext cx="8305800" cy="463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pPr>
            <a:r>
              <a:rPr lang="en-US" sz="2100">
                <a:solidFill>
                  <a:srgbClr val="800000"/>
                </a:solidFill>
                <a:latin typeface="Arial" charset="0"/>
              </a:rPr>
              <a:t>Illustration:</a:t>
            </a:r>
            <a:r>
              <a:rPr lang="en-US" sz="2100" b="0">
                <a:latin typeface="Arial" charset="0"/>
              </a:rPr>
              <a:t>  Interstate records the exchange transaction as follows:</a:t>
            </a:r>
          </a:p>
        </p:txBody>
      </p:sp>
      <p:sp>
        <p:nvSpPr>
          <p:cNvPr id="48134" name="Text Box 6"/>
          <p:cNvSpPr txBox="1">
            <a:spLocks noChangeArrowheads="1"/>
          </p:cNvSpPr>
          <p:nvPr/>
        </p:nvSpPr>
        <p:spPr bwMode="auto">
          <a:xfrm>
            <a:off x="7467600" y="4514850"/>
            <a:ext cx="16002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sz="1200">
                <a:solidFill>
                  <a:srgbClr val="800000"/>
                </a:solidFill>
                <a:latin typeface="Arial" charset="0"/>
              </a:rPr>
              <a:t>Illustration 10-14</a:t>
            </a:r>
          </a:p>
        </p:txBody>
      </p:sp>
      <p:sp>
        <p:nvSpPr>
          <p:cNvPr id="48135" name="Rectangle 8"/>
          <p:cNvSpPr>
            <a:spLocks noChangeArrowheads="1"/>
          </p:cNvSpPr>
          <p:nvPr/>
        </p:nvSpPr>
        <p:spPr bwMode="auto">
          <a:xfrm>
            <a:off x="457200" y="4789488"/>
            <a:ext cx="1371600" cy="793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5000"/>
              </a:lnSpc>
            </a:pPr>
            <a:r>
              <a:rPr lang="en-US" sz="2000">
                <a:solidFill>
                  <a:schemeClr val="tx1"/>
                </a:solidFill>
                <a:latin typeface="Arial" charset="0"/>
              </a:rPr>
              <a:t>Gain on Disposal</a:t>
            </a:r>
            <a:endParaRPr lang="en-US" sz="2000" b="0">
              <a:solidFill>
                <a:schemeClr val="tx1"/>
              </a:solidFill>
              <a:latin typeface="Arial" charset="0"/>
            </a:endParaRPr>
          </a:p>
        </p:txBody>
      </p:sp>
      <p:pic>
        <p:nvPicPr>
          <p:cNvPr id="4813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511675"/>
            <a:ext cx="5181600" cy="15541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76226">
                                            <p:txEl>
                                              <p:pRg st="0" end="0"/>
                                            </p:txEl>
                                          </p:spTgt>
                                        </p:tgtEl>
                                        <p:attrNameLst>
                                          <p:attrName>style.visibility</p:attrName>
                                        </p:attrNameLst>
                                      </p:cBhvr>
                                      <p:to>
                                        <p:strVal val="visible"/>
                                      </p:to>
                                    </p:set>
                                    <p:animEffect transition="in" filter="wipe(left)">
                                      <p:cBhvr>
                                        <p:cTn id="7" dur="500"/>
                                        <p:tgtEl>
                                          <p:spTgt spid="10762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76226">
                                            <p:txEl>
                                              <p:pRg st="1" end="1"/>
                                            </p:txEl>
                                          </p:spTgt>
                                        </p:tgtEl>
                                        <p:attrNameLst>
                                          <p:attrName>style.visibility</p:attrName>
                                        </p:attrNameLst>
                                      </p:cBhvr>
                                      <p:to>
                                        <p:strVal val="visible"/>
                                      </p:to>
                                    </p:set>
                                    <p:animEffect transition="in" filter="wipe(left)">
                                      <p:cBhvr>
                                        <p:cTn id="12" dur="500"/>
                                        <p:tgtEl>
                                          <p:spTgt spid="10762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76226">
                                            <p:txEl>
                                              <p:pRg st="2" end="2"/>
                                            </p:txEl>
                                          </p:spTgt>
                                        </p:tgtEl>
                                        <p:attrNameLst>
                                          <p:attrName>style.visibility</p:attrName>
                                        </p:attrNameLst>
                                      </p:cBhvr>
                                      <p:to>
                                        <p:strVal val="visible"/>
                                      </p:to>
                                    </p:set>
                                    <p:animEffect transition="in" filter="wipe(left)">
                                      <p:cBhvr>
                                        <p:cTn id="17" dur="500"/>
                                        <p:tgtEl>
                                          <p:spTgt spid="107622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76226">
                                            <p:txEl>
                                              <p:pRg st="3" end="3"/>
                                            </p:txEl>
                                          </p:spTgt>
                                        </p:tgtEl>
                                        <p:attrNameLst>
                                          <p:attrName>style.visibility</p:attrName>
                                        </p:attrNameLst>
                                      </p:cBhvr>
                                      <p:to>
                                        <p:strVal val="visible"/>
                                      </p:to>
                                    </p:set>
                                    <p:animEffect transition="in" filter="wipe(left)">
                                      <p:cBhvr>
                                        <p:cTn id="22" dur="500"/>
                                        <p:tgtEl>
                                          <p:spTgt spid="107622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76226">
                                            <p:txEl>
                                              <p:pRg st="4" end="4"/>
                                            </p:txEl>
                                          </p:spTgt>
                                        </p:tgtEl>
                                        <p:attrNameLst>
                                          <p:attrName>style.visibility</p:attrName>
                                        </p:attrNameLst>
                                      </p:cBhvr>
                                      <p:to>
                                        <p:strVal val="visible"/>
                                      </p:to>
                                    </p:set>
                                    <p:animEffect transition="in" filter="wipe(left)">
                                      <p:cBhvr>
                                        <p:cTn id="27" dur="500"/>
                                        <p:tgtEl>
                                          <p:spTgt spid="10762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622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a:solidFill>
                  <a:schemeClr val="tx2">
                    <a:lumMod val="75000"/>
                  </a:schemeClr>
                </a:solidFill>
                <a:effectLst/>
                <a:latin typeface="+mn-lt"/>
                <a:ea typeface="+mn-ea"/>
                <a:cs typeface="+mn-cs"/>
              </a:rPr>
              <a:t>Valuation of PP&amp;E</a:t>
            </a:r>
          </a:p>
        </p:txBody>
      </p:sp>
      <p:sp>
        <p:nvSpPr>
          <p:cNvPr id="49155" name="Text Box 3"/>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Understand accounting issues related to acquiring and valuing plant assets.</a:t>
            </a:r>
          </a:p>
        </p:txBody>
      </p:sp>
      <p:sp>
        <p:nvSpPr>
          <p:cNvPr id="49156" name="Text Box 4"/>
          <p:cNvSpPr txBox="1">
            <a:spLocks noChangeArrowheads="1"/>
          </p:cNvSpPr>
          <p:nvPr/>
        </p:nvSpPr>
        <p:spPr bwMode="auto">
          <a:xfrm>
            <a:off x="609600" y="1371600"/>
            <a:ext cx="8001000"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600">
                <a:solidFill>
                  <a:schemeClr val="tx1"/>
                </a:solidFill>
                <a:latin typeface="Arial" charset="0"/>
              </a:rPr>
              <a:t>Exchanges—Gain Situation</a:t>
            </a:r>
          </a:p>
        </p:txBody>
      </p:sp>
      <p:sp>
        <p:nvSpPr>
          <p:cNvPr id="49157" name="Rectangle 5"/>
          <p:cNvSpPr>
            <a:spLocks noChangeArrowheads="1"/>
          </p:cNvSpPr>
          <p:nvPr/>
        </p:nvSpPr>
        <p:spPr bwMode="auto">
          <a:xfrm>
            <a:off x="609600" y="1981200"/>
            <a:ext cx="7696200" cy="2940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1200"/>
              </a:spcBef>
            </a:pPr>
            <a:r>
              <a:rPr lang="en-US" sz="2200">
                <a:solidFill>
                  <a:schemeClr val="tx1"/>
                </a:solidFill>
                <a:latin typeface="Arial" charset="0"/>
              </a:rPr>
              <a:t>Lacks Commercial Substance—No Cash Received.</a:t>
            </a:r>
            <a:r>
              <a:rPr lang="en-US" sz="2200" b="0">
                <a:solidFill>
                  <a:schemeClr val="tx1"/>
                </a:solidFill>
                <a:latin typeface="Arial" charset="0"/>
              </a:rPr>
              <a:t> Now assume that Interstate Transportation Company exchange lacks commercial substance. </a:t>
            </a:r>
          </a:p>
          <a:p>
            <a:pPr algn="l">
              <a:lnSpc>
                <a:spcPct val="125000"/>
              </a:lnSpc>
              <a:spcBef>
                <a:spcPts val="1200"/>
              </a:spcBef>
            </a:pPr>
            <a:r>
              <a:rPr lang="en-US" sz="2200" b="0">
                <a:solidFill>
                  <a:schemeClr val="tx1"/>
                </a:solidFill>
                <a:latin typeface="Arial" charset="0"/>
              </a:rPr>
              <a:t>Interstate defers the gain of $7,000 and reduces the basis of the semi-truck. </a:t>
            </a:r>
          </a:p>
          <a:p>
            <a:pPr algn="l">
              <a:lnSpc>
                <a:spcPct val="125000"/>
              </a:lnSpc>
              <a:spcBef>
                <a:spcPts val="1200"/>
              </a:spcBef>
            </a:pPr>
            <a:endParaRPr lang="en-US" sz="2200" b="0">
              <a:solidFill>
                <a:schemeClr val="tx1"/>
              </a:solidFill>
              <a:latin typeface="Arial" charset="0"/>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2"/>
          <p:cNvSpPr>
            <a:spLocks noChangeArrowheads="1"/>
          </p:cNvSpPr>
          <p:nvPr/>
        </p:nvSpPr>
        <p:spPr bwMode="auto">
          <a:xfrm>
            <a:off x="990600" y="2355850"/>
            <a:ext cx="7467600" cy="17414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63550" indent="-463550" algn="l">
              <a:lnSpc>
                <a:spcPct val="115000"/>
              </a:lnSpc>
              <a:spcBef>
                <a:spcPct val="20000"/>
              </a:spcBef>
              <a:tabLst>
                <a:tab pos="5718175" algn="r"/>
                <a:tab pos="7083425" algn="r"/>
              </a:tabLst>
            </a:pPr>
            <a:r>
              <a:rPr lang="en-US" sz="2100" b="0">
                <a:latin typeface="Arial" charset="0"/>
              </a:rPr>
              <a:t>Trucks (semi) 	53,000</a:t>
            </a:r>
          </a:p>
          <a:p>
            <a:pPr marL="463550" indent="-463550" algn="l">
              <a:lnSpc>
                <a:spcPct val="115000"/>
              </a:lnSpc>
              <a:spcBef>
                <a:spcPct val="20000"/>
              </a:spcBef>
              <a:tabLst>
                <a:tab pos="5718175" algn="r"/>
                <a:tab pos="7083425" algn="r"/>
              </a:tabLst>
            </a:pPr>
            <a:r>
              <a:rPr lang="en-US" sz="2100" b="0">
                <a:latin typeface="Arial" charset="0"/>
              </a:rPr>
              <a:t>Accumulated Depreciation—Trucks 	22,000</a:t>
            </a:r>
          </a:p>
          <a:p>
            <a:pPr marL="463550" indent="-463550" algn="l">
              <a:lnSpc>
                <a:spcPct val="115000"/>
              </a:lnSpc>
              <a:spcBef>
                <a:spcPct val="20000"/>
              </a:spcBef>
              <a:tabLst>
                <a:tab pos="5718175" algn="r"/>
                <a:tab pos="7083425" algn="r"/>
              </a:tabLst>
            </a:pPr>
            <a:r>
              <a:rPr lang="en-US" sz="2100" b="0">
                <a:latin typeface="Arial" charset="0"/>
              </a:rPr>
              <a:t>	Trucks (used)		64,000</a:t>
            </a:r>
          </a:p>
          <a:p>
            <a:pPr marL="463550" indent="-463550" algn="l">
              <a:lnSpc>
                <a:spcPct val="115000"/>
              </a:lnSpc>
              <a:spcBef>
                <a:spcPct val="20000"/>
              </a:spcBef>
              <a:tabLst>
                <a:tab pos="5718175" algn="r"/>
                <a:tab pos="7083425" algn="r"/>
              </a:tabLst>
            </a:pPr>
            <a:r>
              <a:rPr lang="en-US" sz="2100" b="0">
                <a:latin typeface="Arial" charset="0"/>
              </a:rPr>
              <a:t>	Cash 		11,000</a:t>
            </a:r>
          </a:p>
        </p:txBody>
      </p:sp>
      <p:sp>
        <p:nvSpPr>
          <p:cNvPr id="1082371" name="Rectangle 3"/>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a:solidFill>
                  <a:schemeClr val="tx2">
                    <a:lumMod val="75000"/>
                  </a:schemeClr>
                </a:solidFill>
                <a:effectLst/>
                <a:latin typeface="+mn-lt"/>
                <a:ea typeface="+mn-ea"/>
                <a:cs typeface="+mn-cs"/>
              </a:rPr>
              <a:t>Valuation of PP&amp;E</a:t>
            </a:r>
          </a:p>
        </p:txBody>
      </p:sp>
      <p:sp>
        <p:nvSpPr>
          <p:cNvPr id="50180" name="Text Box 4"/>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Understand accounting issues related to acquiring and valuing plant assets.</a:t>
            </a:r>
          </a:p>
        </p:txBody>
      </p:sp>
      <p:sp>
        <p:nvSpPr>
          <p:cNvPr id="50181" name="Rectangle 5"/>
          <p:cNvSpPr>
            <a:spLocks noChangeArrowheads="1"/>
          </p:cNvSpPr>
          <p:nvPr/>
        </p:nvSpPr>
        <p:spPr bwMode="auto">
          <a:xfrm>
            <a:off x="609600" y="1382713"/>
            <a:ext cx="7429500" cy="835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pPr>
            <a:r>
              <a:rPr lang="en-US" sz="2100">
                <a:solidFill>
                  <a:srgbClr val="800000"/>
                </a:solidFill>
                <a:latin typeface="Arial" charset="0"/>
              </a:rPr>
              <a:t>Illustration:</a:t>
            </a:r>
            <a:r>
              <a:rPr lang="en-US" sz="2100" b="0">
                <a:latin typeface="Arial" charset="0"/>
              </a:rPr>
              <a:t>  Interstate records the exchange transaction as follows:</a:t>
            </a:r>
          </a:p>
        </p:txBody>
      </p:sp>
      <p:sp>
        <p:nvSpPr>
          <p:cNvPr id="50182" name="Text Box 6"/>
          <p:cNvSpPr txBox="1">
            <a:spLocks noChangeArrowheads="1"/>
          </p:cNvSpPr>
          <p:nvPr/>
        </p:nvSpPr>
        <p:spPr bwMode="auto">
          <a:xfrm>
            <a:off x="7239000" y="4419600"/>
            <a:ext cx="16002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10-15</a:t>
            </a:r>
          </a:p>
        </p:txBody>
      </p:sp>
      <p:pic>
        <p:nvPicPr>
          <p:cNvPr id="5018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724400"/>
            <a:ext cx="8305800" cy="1190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2370">
                                            <p:txEl>
                                              <p:pRg st="0" end="0"/>
                                            </p:txEl>
                                          </p:spTgt>
                                        </p:tgtEl>
                                        <p:attrNameLst>
                                          <p:attrName>style.visibility</p:attrName>
                                        </p:attrNameLst>
                                      </p:cBhvr>
                                      <p:to>
                                        <p:strVal val="visible"/>
                                      </p:to>
                                    </p:set>
                                    <p:animEffect transition="in" filter="wipe(left)">
                                      <p:cBhvr>
                                        <p:cTn id="7" dur="500"/>
                                        <p:tgtEl>
                                          <p:spTgt spid="10823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82370">
                                            <p:txEl>
                                              <p:pRg st="1" end="1"/>
                                            </p:txEl>
                                          </p:spTgt>
                                        </p:tgtEl>
                                        <p:attrNameLst>
                                          <p:attrName>style.visibility</p:attrName>
                                        </p:attrNameLst>
                                      </p:cBhvr>
                                      <p:to>
                                        <p:strVal val="visible"/>
                                      </p:to>
                                    </p:set>
                                    <p:animEffect transition="in" filter="wipe(left)">
                                      <p:cBhvr>
                                        <p:cTn id="12" dur="500"/>
                                        <p:tgtEl>
                                          <p:spTgt spid="108237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82370">
                                            <p:txEl>
                                              <p:pRg st="2" end="2"/>
                                            </p:txEl>
                                          </p:spTgt>
                                        </p:tgtEl>
                                        <p:attrNameLst>
                                          <p:attrName>style.visibility</p:attrName>
                                        </p:attrNameLst>
                                      </p:cBhvr>
                                      <p:to>
                                        <p:strVal val="visible"/>
                                      </p:to>
                                    </p:set>
                                    <p:animEffect transition="in" filter="wipe(left)">
                                      <p:cBhvr>
                                        <p:cTn id="17" dur="500"/>
                                        <p:tgtEl>
                                          <p:spTgt spid="108237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82370">
                                            <p:txEl>
                                              <p:pRg st="3" end="3"/>
                                            </p:txEl>
                                          </p:spTgt>
                                        </p:tgtEl>
                                        <p:attrNameLst>
                                          <p:attrName>style.visibility</p:attrName>
                                        </p:attrNameLst>
                                      </p:cBhvr>
                                      <p:to>
                                        <p:strVal val="visible"/>
                                      </p:to>
                                    </p:set>
                                    <p:animEffect transition="in" filter="wipe(left)">
                                      <p:cBhvr>
                                        <p:cTn id="22" dur="500"/>
                                        <p:tgtEl>
                                          <p:spTgt spid="10823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70"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a:solidFill>
                  <a:schemeClr val="tx2">
                    <a:lumMod val="75000"/>
                  </a:schemeClr>
                </a:solidFill>
                <a:effectLst/>
                <a:latin typeface="+mn-lt"/>
                <a:ea typeface="+mn-ea"/>
                <a:cs typeface="+mn-cs"/>
              </a:rPr>
              <a:t>Valuation of PP&amp;E</a:t>
            </a:r>
          </a:p>
        </p:txBody>
      </p:sp>
      <p:sp>
        <p:nvSpPr>
          <p:cNvPr id="51203" name="Text Box 3"/>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Understand accounting issues related to acquiring and valuing plant assets.</a:t>
            </a:r>
          </a:p>
        </p:txBody>
      </p:sp>
      <p:sp>
        <p:nvSpPr>
          <p:cNvPr id="51204" name="Rectangle 5"/>
          <p:cNvSpPr>
            <a:spLocks noChangeArrowheads="1"/>
          </p:cNvSpPr>
          <p:nvPr/>
        </p:nvSpPr>
        <p:spPr bwMode="auto">
          <a:xfrm>
            <a:off x="609600" y="1981200"/>
            <a:ext cx="7696200" cy="2701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1200"/>
              </a:spcBef>
            </a:pPr>
            <a:r>
              <a:rPr lang="en-US" sz="2200">
                <a:solidFill>
                  <a:schemeClr val="tx1"/>
                </a:solidFill>
                <a:latin typeface="Arial" charset="0"/>
              </a:rPr>
              <a:t>Lacks Commercial Substance—Some Cash Received.</a:t>
            </a:r>
            <a:r>
              <a:rPr lang="en-US" sz="2200" b="0">
                <a:solidFill>
                  <a:schemeClr val="tx1"/>
                </a:solidFill>
                <a:latin typeface="Arial" charset="0"/>
              </a:rPr>
              <a:t> When a company receives cash (sometimes referred to as “boot”) in an exchange that lacks commercial substance, it may immediately recognize a portion of the gain. The general formula for gain recognition when an exchange includes some cash is as follows:</a:t>
            </a:r>
          </a:p>
        </p:txBody>
      </p:sp>
      <p:sp>
        <p:nvSpPr>
          <p:cNvPr id="51205" name="Text Box 7"/>
          <p:cNvSpPr txBox="1">
            <a:spLocks noChangeArrowheads="1"/>
          </p:cNvSpPr>
          <p:nvPr/>
        </p:nvSpPr>
        <p:spPr bwMode="auto">
          <a:xfrm>
            <a:off x="7086600" y="4724400"/>
            <a:ext cx="16002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10-16</a:t>
            </a:r>
          </a:p>
        </p:txBody>
      </p:sp>
      <p:pic>
        <p:nvPicPr>
          <p:cNvPr id="5120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029200"/>
            <a:ext cx="8001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1208" name="Text Box 4"/>
          <p:cNvSpPr txBox="1">
            <a:spLocks noChangeArrowheads="1"/>
          </p:cNvSpPr>
          <p:nvPr/>
        </p:nvSpPr>
        <p:spPr bwMode="auto">
          <a:xfrm>
            <a:off x="609600" y="1371600"/>
            <a:ext cx="8001000"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600">
                <a:solidFill>
                  <a:schemeClr val="tx1"/>
                </a:solidFill>
                <a:latin typeface="Arial" charset="0"/>
              </a:rPr>
              <a:t>Exchanges—Gain Situation</a:t>
            </a: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a:solidFill>
                  <a:schemeClr val="tx2">
                    <a:lumMod val="75000"/>
                  </a:schemeClr>
                </a:solidFill>
                <a:effectLst/>
                <a:latin typeface="+mn-lt"/>
                <a:ea typeface="+mn-ea"/>
                <a:cs typeface="+mn-cs"/>
              </a:rPr>
              <a:t>Valuation of PP&amp;E</a:t>
            </a:r>
          </a:p>
        </p:txBody>
      </p:sp>
      <p:sp>
        <p:nvSpPr>
          <p:cNvPr id="52227" name="Text Box 3"/>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Understand accounting issues related to acquiring and valuing plant assets.</a:t>
            </a:r>
          </a:p>
        </p:txBody>
      </p:sp>
      <p:sp>
        <p:nvSpPr>
          <p:cNvPr id="52228" name="Rectangle 4"/>
          <p:cNvSpPr>
            <a:spLocks noChangeArrowheads="1"/>
          </p:cNvSpPr>
          <p:nvPr/>
        </p:nvSpPr>
        <p:spPr bwMode="auto">
          <a:xfrm>
            <a:off x="609600" y="1371600"/>
            <a:ext cx="8229600" cy="2166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1200"/>
              </a:spcBef>
            </a:pPr>
            <a:r>
              <a:rPr lang="en-US" sz="2200">
                <a:solidFill>
                  <a:srgbClr val="800000"/>
                </a:solidFill>
                <a:latin typeface="Arial" charset="0"/>
              </a:rPr>
              <a:t>Illustration:</a:t>
            </a:r>
            <a:r>
              <a:rPr lang="en-US" sz="2200" b="0">
                <a:latin typeface="Arial" charset="0"/>
              </a:rPr>
              <a:t>  Queenan Corporation traded in used machinery with a book value of $60,000 (cost $110,000 less accumulated depreciation $50,000) and a fair value of $100,000. It receives in exchange a machine with a fair value of $90,000 plus cash of $10,000.</a:t>
            </a:r>
          </a:p>
        </p:txBody>
      </p:sp>
      <p:sp>
        <p:nvSpPr>
          <p:cNvPr id="52229" name="Text Box 5"/>
          <p:cNvSpPr txBox="1">
            <a:spLocks noChangeArrowheads="1"/>
          </p:cNvSpPr>
          <p:nvPr/>
        </p:nvSpPr>
        <p:spPr bwMode="auto">
          <a:xfrm>
            <a:off x="6477000" y="3733800"/>
            <a:ext cx="16002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10-17</a:t>
            </a:r>
          </a:p>
        </p:txBody>
      </p:sp>
      <p:pic>
        <p:nvPicPr>
          <p:cNvPr id="5223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035425"/>
            <a:ext cx="6858000" cy="1541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13" y="3130550"/>
            <a:ext cx="6834187" cy="1441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2787" name="Rectangle 3"/>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a:solidFill>
                  <a:schemeClr val="tx2">
                    <a:lumMod val="75000"/>
                  </a:schemeClr>
                </a:solidFill>
                <a:effectLst/>
                <a:latin typeface="+mn-lt"/>
                <a:ea typeface="+mn-ea"/>
                <a:cs typeface="+mn-cs"/>
              </a:rPr>
              <a:t>Valuation of PP&amp;E</a:t>
            </a:r>
          </a:p>
        </p:txBody>
      </p:sp>
      <p:sp>
        <p:nvSpPr>
          <p:cNvPr id="53252" name="Text Box 6"/>
          <p:cNvSpPr txBox="1">
            <a:spLocks noChangeArrowheads="1"/>
          </p:cNvSpPr>
          <p:nvPr/>
        </p:nvSpPr>
        <p:spPr bwMode="auto">
          <a:xfrm>
            <a:off x="6477000" y="2879725"/>
            <a:ext cx="16002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10-18</a:t>
            </a:r>
          </a:p>
        </p:txBody>
      </p:sp>
      <p:sp>
        <p:nvSpPr>
          <p:cNvPr id="53253" name="Rectangle 12"/>
          <p:cNvSpPr>
            <a:spLocks noChangeArrowheads="1"/>
          </p:cNvSpPr>
          <p:nvPr/>
        </p:nvSpPr>
        <p:spPr bwMode="auto">
          <a:xfrm>
            <a:off x="609600" y="1371600"/>
            <a:ext cx="8229600" cy="1397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1200"/>
              </a:spcBef>
            </a:pPr>
            <a:r>
              <a:rPr lang="en-US" sz="2200" b="0">
                <a:latin typeface="Arial" charset="0"/>
              </a:rPr>
              <a:t>The portion of the gain a company recognizes is the ratio of monetary assets (cash in this case) to the total consideration received.</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3255" name="TextBox 11"/>
          <p:cNvSpPr txBox="1">
            <a:spLocks noChangeArrowheads="1"/>
          </p:cNvSpPr>
          <p:nvPr/>
        </p:nvSpPr>
        <p:spPr bwMode="auto">
          <a:xfrm>
            <a:off x="914400" y="6096000"/>
            <a:ext cx="1447800" cy="646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1200" b="0">
                <a:latin typeface="Arial" charset="0"/>
              </a:rPr>
              <a:t>Advance slide in presentation mode to reveal answers.</a:t>
            </a:r>
          </a:p>
        </p:txBody>
      </p:sp>
      <p:pic>
        <p:nvPicPr>
          <p:cNvPr id="522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457575"/>
            <a:ext cx="1447800" cy="352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962400"/>
            <a:ext cx="1447800" cy="352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962400"/>
            <a:ext cx="1295400" cy="352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686175"/>
            <a:ext cx="1295400" cy="352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60" name="Text Box 3"/>
          <p:cNvSpPr txBox="1">
            <a:spLocks noChangeArrowheads="1"/>
          </p:cNvSpPr>
          <p:nvPr/>
        </p:nvSpPr>
        <p:spPr bwMode="auto">
          <a:xfrm>
            <a:off x="83058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nodeType="clickEffect">
                                  <p:stCondLst>
                                    <p:cond delay="0"/>
                                  </p:stCondLst>
                                  <p:childTnLst>
                                    <p:animEffect transition="out" filter="wipe(left)">
                                      <p:cBhvr>
                                        <p:cTn id="6" dur="500"/>
                                        <p:tgtEl>
                                          <p:spTgt spid="52235"/>
                                        </p:tgtEl>
                                      </p:cBhvr>
                                    </p:animEffect>
                                    <p:set>
                                      <p:cBhvr>
                                        <p:cTn id="7" dur="1" fill="hold">
                                          <p:stCondLst>
                                            <p:cond delay="499"/>
                                          </p:stCondLst>
                                        </p:cTn>
                                        <p:tgtEl>
                                          <p:spTgt spid="5223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nodeType="clickEffect">
                                  <p:stCondLst>
                                    <p:cond delay="0"/>
                                  </p:stCondLst>
                                  <p:childTnLst>
                                    <p:animEffect transition="out" filter="wipe(left)">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nodeType="clickEffect">
                                  <p:stCondLst>
                                    <p:cond delay="0"/>
                                  </p:stCondLst>
                                  <p:childTnLst>
                                    <p:animEffect transition="out" filter="wipe(left)">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par>
                          <p:cTn id="18" fill="hold" nodeType="afterGroup">
                            <p:stCondLst>
                              <p:cond delay="500"/>
                            </p:stCondLst>
                            <p:childTnLst>
                              <p:par>
                                <p:cTn id="19" presetID="22" presetClass="exit" presetSubtype="8" fill="hold" nodeType="afterEffect">
                                  <p:stCondLst>
                                    <p:cond delay="0"/>
                                  </p:stCondLst>
                                  <p:childTnLst>
                                    <p:animEffect transition="out" filter="wipe(left)">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09600" y="1981200"/>
            <a:ext cx="7772400" cy="900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60000"/>
              </a:spcBef>
              <a:buSzPct val="80000"/>
            </a:pPr>
            <a:r>
              <a:rPr lang="en-US" sz="2100">
                <a:solidFill>
                  <a:schemeClr val="tx1"/>
                </a:solidFill>
                <a:latin typeface="Arial" charset="0"/>
              </a:rPr>
              <a:t>Includes all expenditures </a:t>
            </a:r>
            <a:r>
              <a:rPr lang="en-US" sz="2100" b="0">
                <a:solidFill>
                  <a:schemeClr val="tx1"/>
                </a:solidFill>
                <a:latin typeface="Arial" charset="0"/>
              </a:rPr>
              <a:t>to acquire land and ready it for use. Costs typically include:</a:t>
            </a:r>
          </a:p>
        </p:txBody>
      </p:sp>
      <p:sp>
        <p:nvSpPr>
          <p:cNvPr id="8195" name="Text Box 3"/>
          <p:cNvSpPr txBox="1">
            <a:spLocks noChangeArrowheads="1"/>
          </p:cNvSpPr>
          <p:nvPr/>
        </p:nvSpPr>
        <p:spPr bwMode="auto">
          <a:xfrm>
            <a:off x="609600" y="1371600"/>
            <a:ext cx="3124200"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05000"/>
              </a:lnSpc>
              <a:spcBef>
                <a:spcPct val="30000"/>
              </a:spcBef>
              <a:buSzPct val="80000"/>
            </a:pPr>
            <a:r>
              <a:rPr lang="en-US" sz="2800">
                <a:solidFill>
                  <a:srgbClr val="800000"/>
                </a:solidFill>
                <a:latin typeface="Arial" charset="0"/>
              </a:rPr>
              <a:t>Cost of Land</a:t>
            </a:r>
          </a:p>
        </p:txBody>
      </p:sp>
      <p:sp>
        <p:nvSpPr>
          <p:cNvPr id="8196" name="Text Box 5"/>
          <p:cNvSpPr txBox="1">
            <a:spLocks noChangeArrowheads="1"/>
          </p:cNvSpPr>
          <p:nvPr/>
        </p:nvSpPr>
        <p:spPr bwMode="auto">
          <a:xfrm>
            <a:off x="3429000" y="6369050"/>
            <a:ext cx="5562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2</a:t>
            </a:r>
          </a:p>
        </p:txBody>
      </p:sp>
      <p:sp>
        <p:nvSpPr>
          <p:cNvPr id="8197" name="Text Box 7"/>
          <p:cNvSpPr txBox="1">
            <a:spLocks noChangeArrowheads="1"/>
          </p:cNvSpPr>
          <p:nvPr/>
        </p:nvSpPr>
        <p:spPr bwMode="auto">
          <a:xfrm>
            <a:off x="622300" y="2914650"/>
            <a:ext cx="7861300" cy="310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lvl="1" algn="l">
              <a:lnSpc>
                <a:spcPct val="120000"/>
              </a:lnSpc>
              <a:spcBef>
                <a:spcPts val="900"/>
              </a:spcBef>
              <a:buClr>
                <a:srgbClr val="800000"/>
              </a:buClr>
              <a:buFontTx/>
              <a:buAutoNum type="arabicParenBoth"/>
            </a:pPr>
            <a:r>
              <a:rPr lang="en-US" sz="2000" b="0">
                <a:solidFill>
                  <a:schemeClr val="tx1"/>
                </a:solidFill>
                <a:latin typeface="Arial" charset="0"/>
              </a:rPr>
              <a:t>purchase price;</a:t>
            </a:r>
          </a:p>
          <a:p>
            <a:pPr lvl="1" algn="l">
              <a:lnSpc>
                <a:spcPct val="120000"/>
              </a:lnSpc>
              <a:spcBef>
                <a:spcPts val="900"/>
              </a:spcBef>
              <a:buClr>
                <a:srgbClr val="800000"/>
              </a:buClr>
              <a:buFontTx/>
              <a:buAutoNum type="arabicParenBoth"/>
            </a:pPr>
            <a:r>
              <a:rPr lang="en-US" sz="2000" b="0">
                <a:solidFill>
                  <a:schemeClr val="tx1"/>
                </a:solidFill>
                <a:latin typeface="Arial" charset="0"/>
              </a:rPr>
              <a:t>closing costs, such as title to the land, attorney’s fees, and recording fees; </a:t>
            </a:r>
          </a:p>
          <a:p>
            <a:pPr lvl="1" algn="l">
              <a:lnSpc>
                <a:spcPct val="120000"/>
              </a:lnSpc>
              <a:spcBef>
                <a:spcPts val="900"/>
              </a:spcBef>
              <a:buClr>
                <a:srgbClr val="800000"/>
              </a:buClr>
              <a:buFontTx/>
              <a:buAutoNum type="arabicParenBoth"/>
            </a:pPr>
            <a:r>
              <a:rPr lang="en-US" sz="2000" b="0">
                <a:solidFill>
                  <a:schemeClr val="tx1"/>
                </a:solidFill>
                <a:latin typeface="Arial" charset="0"/>
              </a:rPr>
              <a:t>costs of grading, filling, draining, and clearing;</a:t>
            </a:r>
          </a:p>
          <a:p>
            <a:pPr lvl="1" algn="l">
              <a:lnSpc>
                <a:spcPct val="120000"/>
              </a:lnSpc>
              <a:spcBef>
                <a:spcPts val="900"/>
              </a:spcBef>
              <a:buClr>
                <a:srgbClr val="800000"/>
              </a:buClr>
              <a:buFontTx/>
              <a:buAutoNum type="arabicParenBoth"/>
            </a:pPr>
            <a:r>
              <a:rPr lang="en-US" sz="2000" b="0">
                <a:solidFill>
                  <a:schemeClr val="tx1"/>
                </a:solidFill>
                <a:latin typeface="Arial" charset="0"/>
              </a:rPr>
              <a:t>assumption of any liens, mortgages, or encumbrances on the property; and </a:t>
            </a:r>
          </a:p>
          <a:p>
            <a:pPr lvl="1" algn="l">
              <a:lnSpc>
                <a:spcPct val="120000"/>
              </a:lnSpc>
              <a:spcBef>
                <a:spcPts val="900"/>
              </a:spcBef>
              <a:buClr>
                <a:srgbClr val="800000"/>
              </a:buClr>
              <a:buFontTx/>
              <a:buAutoNum type="arabicParenBoth"/>
            </a:pPr>
            <a:r>
              <a:rPr lang="en-US" sz="2000" b="0">
                <a:solidFill>
                  <a:schemeClr val="tx1"/>
                </a:solidFill>
                <a:latin typeface="Arial" charset="0"/>
              </a:rPr>
              <a:t>additional land improvements that have an indefinite life.</a:t>
            </a:r>
          </a:p>
        </p:txBody>
      </p:sp>
      <p:sp>
        <p:nvSpPr>
          <p:cNvPr id="8" name="Rectangle 4"/>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Acquisition of </a:t>
            </a:r>
            <a:r>
              <a:rPr lang="en-US" sz="3200" i="0" kern="1200" dirty="0" smtClean="0">
                <a:solidFill>
                  <a:schemeClr val="tx2">
                    <a:lumMod val="75000"/>
                  </a:schemeClr>
                </a:solidFill>
                <a:effectLst/>
                <a:latin typeface="+mn-lt"/>
                <a:ea typeface="+mn-ea"/>
                <a:cs typeface="+mn-cs"/>
              </a:rPr>
              <a:t>PP&amp;E</a:t>
            </a:r>
            <a:endParaRPr lang="en-US" sz="3200" i="0" kern="1200" dirty="0">
              <a:solidFill>
                <a:schemeClr val="tx2">
                  <a:lumMod val="75000"/>
                </a:schemeClr>
              </a:solidFill>
              <a:effectLst/>
              <a:latin typeface="+mn-lt"/>
              <a:ea typeface="+mn-ea"/>
              <a:cs typeface="+mn-cs"/>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Rectangle 2"/>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a:solidFill>
                  <a:schemeClr val="tx2">
                    <a:lumMod val="75000"/>
                  </a:schemeClr>
                </a:solidFill>
                <a:effectLst/>
                <a:latin typeface="+mn-lt"/>
                <a:ea typeface="+mn-ea"/>
                <a:cs typeface="+mn-cs"/>
              </a:rPr>
              <a:t>Valuation of PP&amp;E</a:t>
            </a:r>
          </a:p>
        </p:txBody>
      </p:sp>
      <p:sp>
        <p:nvSpPr>
          <p:cNvPr id="54275" name="Text Box 3"/>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Understand accounting issues related to acquiring and valuing plant assets.</a:t>
            </a:r>
          </a:p>
        </p:txBody>
      </p:sp>
      <p:sp>
        <p:nvSpPr>
          <p:cNvPr id="54276" name="Rectangle 4"/>
          <p:cNvSpPr>
            <a:spLocks noChangeArrowheads="1"/>
          </p:cNvSpPr>
          <p:nvPr/>
        </p:nvSpPr>
        <p:spPr bwMode="auto">
          <a:xfrm>
            <a:off x="609600" y="1371600"/>
            <a:ext cx="5943600" cy="474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1200"/>
              </a:spcBef>
            </a:pPr>
            <a:r>
              <a:rPr lang="en-US" sz="2200" b="0">
                <a:latin typeface="Arial" charset="0"/>
              </a:rPr>
              <a:t>Queenan would record the following entry.</a:t>
            </a:r>
          </a:p>
        </p:txBody>
      </p:sp>
      <p:sp>
        <p:nvSpPr>
          <p:cNvPr id="54277" name="Text Box 5"/>
          <p:cNvSpPr txBox="1">
            <a:spLocks noChangeArrowheads="1"/>
          </p:cNvSpPr>
          <p:nvPr/>
        </p:nvSpPr>
        <p:spPr bwMode="auto">
          <a:xfrm>
            <a:off x="7086600" y="1828800"/>
            <a:ext cx="16002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10-19</a:t>
            </a:r>
          </a:p>
        </p:txBody>
      </p:sp>
      <p:sp>
        <p:nvSpPr>
          <p:cNvPr id="1144839" name="Rectangle 7"/>
          <p:cNvSpPr>
            <a:spLocks noChangeArrowheads="1"/>
          </p:cNvSpPr>
          <p:nvPr/>
        </p:nvSpPr>
        <p:spPr bwMode="auto">
          <a:xfrm>
            <a:off x="1066800" y="4038600"/>
            <a:ext cx="7467600" cy="2108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63550" indent="-463550" algn="l">
              <a:lnSpc>
                <a:spcPct val="115000"/>
              </a:lnSpc>
              <a:spcBef>
                <a:spcPct val="20000"/>
              </a:spcBef>
              <a:tabLst>
                <a:tab pos="5718175" algn="r"/>
                <a:tab pos="7083425" algn="r"/>
              </a:tabLst>
            </a:pPr>
            <a:r>
              <a:rPr lang="en-US" sz="2000" b="0">
                <a:latin typeface="Arial" charset="0"/>
              </a:rPr>
              <a:t>Cash	10,000</a:t>
            </a:r>
          </a:p>
          <a:p>
            <a:pPr marL="463550" indent="-463550" algn="l">
              <a:lnSpc>
                <a:spcPct val="115000"/>
              </a:lnSpc>
              <a:spcBef>
                <a:spcPct val="20000"/>
              </a:spcBef>
              <a:tabLst>
                <a:tab pos="5718175" algn="r"/>
                <a:tab pos="7083425" algn="r"/>
              </a:tabLst>
            </a:pPr>
            <a:r>
              <a:rPr lang="en-US" sz="2000" b="0">
                <a:latin typeface="Arial" charset="0"/>
              </a:rPr>
              <a:t>Machine (new)	54,000</a:t>
            </a:r>
          </a:p>
          <a:p>
            <a:pPr marL="463550" indent="-463550" algn="l">
              <a:lnSpc>
                <a:spcPct val="115000"/>
              </a:lnSpc>
              <a:spcBef>
                <a:spcPct val="20000"/>
              </a:spcBef>
              <a:tabLst>
                <a:tab pos="5718175" algn="r"/>
                <a:tab pos="7083425" algn="r"/>
              </a:tabLst>
            </a:pPr>
            <a:r>
              <a:rPr lang="en-US" sz="2000" b="0">
                <a:latin typeface="Arial" charset="0"/>
              </a:rPr>
              <a:t>Accumulated Depreciation—Machinery	50,000</a:t>
            </a:r>
          </a:p>
          <a:p>
            <a:pPr marL="463550" indent="-463550" algn="l">
              <a:lnSpc>
                <a:spcPct val="115000"/>
              </a:lnSpc>
              <a:spcBef>
                <a:spcPct val="20000"/>
              </a:spcBef>
              <a:tabLst>
                <a:tab pos="5718175" algn="r"/>
                <a:tab pos="7083425" algn="r"/>
              </a:tabLst>
            </a:pPr>
            <a:r>
              <a:rPr lang="en-US" sz="2000" b="0">
                <a:latin typeface="Arial" charset="0"/>
              </a:rPr>
              <a:t>	Machine 		110,000</a:t>
            </a:r>
          </a:p>
          <a:p>
            <a:pPr marL="463550" indent="-463550" algn="l">
              <a:lnSpc>
                <a:spcPct val="115000"/>
              </a:lnSpc>
              <a:spcBef>
                <a:spcPct val="20000"/>
              </a:spcBef>
              <a:tabLst>
                <a:tab pos="5718175" algn="r"/>
                <a:tab pos="7083425" algn="r"/>
              </a:tabLst>
            </a:pPr>
            <a:r>
              <a:rPr lang="en-US" sz="2000" b="0">
                <a:latin typeface="Arial" charset="0"/>
              </a:rPr>
              <a:t>	Gain on Disposal of Machinery		4,000</a:t>
            </a:r>
          </a:p>
        </p:txBody>
      </p:sp>
      <p:pic>
        <p:nvPicPr>
          <p:cNvPr id="5427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8153400" cy="1695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44839">
                                            <p:txEl>
                                              <p:pRg st="0" end="0"/>
                                            </p:txEl>
                                          </p:spTgt>
                                        </p:tgtEl>
                                        <p:attrNameLst>
                                          <p:attrName>style.visibility</p:attrName>
                                        </p:attrNameLst>
                                      </p:cBhvr>
                                      <p:to>
                                        <p:strVal val="visible"/>
                                      </p:to>
                                    </p:set>
                                    <p:animEffect transition="in" filter="wipe(left)">
                                      <p:cBhvr>
                                        <p:cTn id="7" dur="500"/>
                                        <p:tgtEl>
                                          <p:spTgt spid="11448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44839">
                                            <p:txEl>
                                              <p:pRg st="1" end="1"/>
                                            </p:txEl>
                                          </p:spTgt>
                                        </p:tgtEl>
                                        <p:attrNameLst>
                                          <p:attrName>style.visibility</p:attrName>
                                        </p:attrNameLst>
                                      </p:cBhvr>
                                      <p:to>
                                        <p:strVal val="visible"/>
                                      </p:to>
                                    </p:set>
                                    <p:animEffect transition="in" filter="wipe(left)">
                                      <p:cBhvr>
                                        <p:cTn id="12" dur="500"/>
                                        <p:tgtEl>
                                          <p:spTgt spid="11448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44839">
                                            <p:txEl>
                                              <p:pRg st="2" end="2"/>
                                            </p:txEl>
                                          </p:spTgt>
                                        </p:tgtEl>
                                        <p:attrNameLst>
                                          <p:attrName>style.visibility</p:attrName>
                                        </p:attrNameLst>
                                      </p:cBhvr>
                                      <p:to>
                                        <p:strVal val="visible"/>
                                      </p:to>
                                    </p:set>
                                    <p:animEffect transition="in" filter="wipe(left)">
                                      <p:cBhvr>
                                        <p:cTn id="17" dur="500"/>
                                        <p:tgtEl>
                                          <p:spTgt spid="11448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44839">
                                            <p:txEl>
                                              <p:pRg st="3" end="3"/>
                                            </p:txEl>
                                          </p:spTgt>
                                        </p:tgtEl>
                                        <p:attrNameLst>
                                          <p:attrName>style.visibility</p:attrName>
                                        </p:attrNameLst>
                                      </p:cBhvr>
                                      <p:to>
                                        <p:strVal val="visible"/>
                                      </p:to>
                                    </p:set>
                                    <p:animEffect transition="in" filter="wipe(left)">
                                      <p:cBhvr>
                                        <p:cTn id="22" dur="500"/>
                                        <p:tgtEl>
                                          <p:spTgt spid="11448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44839">
                                            <p:txEl>
                                              <p:pRg st="4" end="4"/>
                                            </p:txEl>
                                          </p:spTgt>
                                        </p:tgtEl>
                                        <p:attrNameLst>
                                          <p:attrName>style.visibility</p:attrName>
                                        </p:attrNameLst>
                                      </p:cBhvr>
                                      <p:to>
                                        <p:strVal val="visible"/>
                                      </p:to>
                                    </p:set>
                                    <p:animEffect transition="in" filter="wipe(left)">
                                      <p:cBhvr>
                                        <p:cTn id="27" dur="500"/>
                                        <p:tgtEl>
                                          <p:spTgt spid="11448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483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a:solidFill>
                  <a:schemeClr val="tx2">
                    <a:lumMod val="75000"/>
                  </a:schemeClr>
                </a:solidFill>
                <a:effectLst/>
                <a:latin typeface="+mn-lt"/>
                <a:ea typeface="+mn-ea"/>
                <a:cs typeface="+mn-cs"/>
              </a:rPr>
              <a:t>Valuation of PP&amp;E</a:t>
            </a:r>
          </a:p>
        </p:txBody>
      </p:sp>
      <p:sp>
        <p:nvSpPr>
          <p:cNvPr id="55299" name="Text Box 3"/>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Understand accounting issues related to acquiring and valuing plant assets.</a:t>
            </a:r>
          </a:p>
        </p:txBody>
      </p:sp>
      <p:sp>
        <p:nvSpPr>
          <p:cNvPr id="55300" name="Rectangle 9"/>
          <p:cNvSpPr>
            <a:spLocks noChangeArrowheads="1"/>
          </p:cNvSpPr>
          <p:nvPr/>
        </p:nvSpPr>
        <p:spPr bwMode="auto">
          <a:xfrm>
            <a:off x="457200" y="1371600"/>
            <a:ext cx="5334000" cy="796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0000"/>
              </a:lnSpc>
            </a:pPr>
            <a:r>
              <a:rPr lang="en-US" sz="2100">
                <a:latin typeface="Arial" charset="0"/>
              </a:rPr>
              <a:t>Summary of Gain and Loss Recognition on Exchanges of Non-Monetary Assets</a:t>
            </a:r>
          </a:p>
        </p:txBody>
      </p:sp>
      <p:sp>
        <p:nvSpPr>
          <p:cNvPr id="55301" name="Rectangle 11"/>
          <p:cNvSpPr>
            <a:spLocks noChangeArrowheads="1"/>
          </p:cNvSpPr>
          <p:nvPr/>
        </p:nvSpPr>
        <p:spPr bwMode="auto">
          <a:xfrm>
            <a:off x="6858000" y="2033588"/>
            <a:ext cx="19050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a:solidFill>
                  <a:srgbClr val="800000"/>
                </a:solidFill>
                <a:latin typeface="Arial" charset="0"/>
              </a:rPr>
              <a:t>Illustration 10-20</a:t>
            </a:r>
          </a:p>
        </p:txBody>
      </p:sp>
      <p:pic>
        <p:nvPicPr>
          <p:cNvPr id="5530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38388"/>
            <a:ext cx="8305800" cy="3224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609600" y="1371600"/>
            <a:ext cx="8153400" cy="153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30000"/>
              </a:spcBef>
              <a:buSzPct val="80000"/>
            </a:pPr>
            <a:r>
              <a:rPr lang="en-US" sz="2200">
                <a:solidFill>
                  <a:srgbClr val="800000"/>
                </a:solidFill>
                <a:latin typeface="Arial" charset="0"/>
              </a:rPr>
              <a:t>Illustration:</a:t>
            </a:r>
            <a:r>
              <a:rPr lang="en-US" sz="2200" b="0">
                <a:solidFill>
                  <a:srgbClr val="800000"/>
                </a:solidFill>
                <a:latin typeface="Arial" charset="0"/>
              </a:rPr>
              <a:t> </a:t>
            </a:r>
            <a:r>
              <a:rPr lang="en-US" sz="2000" b="0">
                <a:solidFill>
                  <a:schemeClr val="tx1"/>
                </a:solidFill>
                <a:latin typeface="Arial" charset="0"/>
              </a:rPr>
              <a:t>Santana Company exchanged equipment used in its manufacturing operations plus $2,000 in cash for similar equipment used in the operations of Delaware Company. The following information pertains to the exchange.</a:t>
            </a:r>
          </a:p>
        </p:txBody>
      </p:sp>
      <p:sp>
        <p:nvSpPr>
          <p:cNvPr id="56323" name="Text Box 4"/>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Understand accounting issues related to acquiring and valuing plant assets.</a:t>
            </a:r>
          </a:p>
        </p:txBody>
      </p:sp>
      <p:graphicFrame>
        <p:nvGraphicFramePr>
          <p:cNvPr id="56324" name="Object 5"/>
          <p:cNvGraphicFramePr>
            <a:graphicFrameLocks noChangeAspect="1"/>
          </p:cNvGraphicFramePr>
          <p:nvPr/>
        </p:nvGraphicFramePr>
        <p:xfrm>
          <a:off x="989013" y="3048000"/>
          <a:ext cx="6324600" cy="1884363"/>
        </p:xfrm>
        <a:graphic>
          <a:graphicData uri="http://schemas.openxmlformats.org/presentationml/2006/ole">
            <mc:AlternateContent xmlns:mc="http://schemas.openxmlformats.org/markup-compatibility/2006">
              <mc:Choice xmlns:v="urn:schemas-microsoft-com:vml" Requires="v">
                <p:oleObj spid="_x0000_s56329" name="Worksheet" r:id="rId4" imgW="3562410" imgH="1057330" progId="Excel.Sheet.8">
                  <p:embed/>
                </p:oleObj>
              </mc:Choice>
              <mc:Fallback>
                <p:oleObj name="Worksheet" r:id="rId4" imgW="3562410" imgH="1057330"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013" y="3048000"/>
                        <a:ext cx="6324600" cy="1884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5" name="Text Box 6"/>
          <p:cNvSpPr txBox="1">
            <a:spLocks noChangeArrowheads="1"/>
          </p:cNvSpPr>
          <p:nvPr/>
        </p:nvSpPr>
        <p:spPr bwMode="auto">
          <a:xfrm>
            <a:off x="609600" y="5149850"/>
            <a:ext cx="8153400"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30000"/>
              </a:spcBef>
              <a:buSzPct val="80000"/>
            </a:pPr>
            <a:r>
              <a:rPr lang="en-US" sz="2000">
                <a:solidFill>
                  <a:srgbClr val="800000"/>
                </a:solidFill>
                <a:latin typeface="Arial" charset="0"/>
              </a:rPr>
              <a:t>Instructions:</a:t>
            </a:r>
            <a:r>
              <a:rPr lang="en-US" sz="2000" b="0">
                <a:solidFill>
                  <a:schemeClr val="tx1"/>
                </a:solidFill>
                <a:latin typeface="Arial" charset="0"/>
              </a:rPr>
              <a:t>  Prepare the journal entries to record the exchange on the books of both companies. </a:t>
            </a:r>
          </a:p>
        </p:txBody>
      </p:sp>
      <p:sp>
        <p:nvSpPr>
          <p:cNvPr id="1055752" name="Rectangle 8"/>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a:solidFill>
                  <a:schemeClr val="tx2">
                    <a:lumMod val="75000"/>
                  </a:schemeClr>
                </a:solidFill>
                <a:effectLst/>
                <a:latin typeface="+mn-lt"/>
                <a:ea typeface="+mn-ea"/>
                <a:cs typeface="+mn-cs"/>
              </a:rPr>
              <a:t>Valuation of PP&amp;E</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609600" y="1371600"/>
            <a:ext cx="81534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05000"/>
              </a:lnSpc>
              <a:spcBef>
                <a:spcPct val="30000"/>
              </a:spcBef>
              <a:buSzPct val="80000"/>
            </a:pPr>
            <a:r>
              <a:rPr lang="en-US" sz="2400">
                <a:solidFill>
                  <a:srgbClr val="800000"/>
                </a:solidFill>
                <a:latin typeface="Arial" charset="0"/>
              </a:rPr>
              <a:t>Calculation of Gain or Loss</a:t>
            </a:r>
          </a:p>
        </p:txBody>
      </p:sp>
      <p:sp>
        <p:nvSpPr>
          <p:cNvPr id="57347" name="Text Box 4"/>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Understand accounting issues related to acquiring and valuing plant assets.</a:t>
            </a:r>
          </a:p>
        </p:txBody>
      </p:sp>
      <p:graphicFrame>
        <p:nvGraphicFramePr>
          <p:cNvPr id="57348" name="Object 5"/>
          <p:cNvGraphicFramePr>
            <a:graphicFrameLocks noChangeAspect="1"/>
          </p:cNvGraphicFramePr>
          <p:nvPr/>
        </p:nvGraphicFramePr>
        <p:xfrm>
          <a:off x="381000" y="1905000"/>
          <a:ext cx="8077200" cy="3376613"/>
        </p:xfrm>
        <a:graphic>
          <a:graphicData uri="http://schemas.openxmlformats.org/presentationml/2006/ole">
            <mc:AlternateContent xmlns:mc="http://schemas.openxmlformats.org/markup-compatibility/2006">
              <mc:Choice xmlns:v="urn:schemas-microsoft-com:vml" Requires="v">
                <p:oleObj spid="_x0000_s57352" name="Worksheet" r:id="rId4" imgW="4171771" imgH="1743135" progId="Excel.Sheet.8">
                  <p:embed/>
                </p:oleObj>
              </mc:Choice>
              <mc:Fallback>
                <p:oleObj name="Worksheet" r:id="rId4" imgW="4171771" imgH="1743135"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905000"/>
                        <a:ext cx="8077200" cy="3376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7800" name="Rectangle 8"/>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a:solidFill>
                  <a:schemeClr val="tx2">
                    <a:lumMod val="75000"/>
                  </a:schemeClr>
                </a:solidFill>
                <a:effectLst/>
                <a:latin typeface="+mn-lt"/>
                <a:ea typeface="+mn-ea"/>
                <a:cs typeface="+mn-cs"/>
              </a:rPr>
              <a:t>Valuation of PP&amp;E</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ChangeArrowheads="1"/>
          </p:cNvSpPr>
          <p:nvPr/>
        </p:nvSpPr>
        <p:spPr bwMode="auto">
          <a:xfrm>
            <a:off x="685800" y="4114800"/>
            <a:ext cx="7772400" cy="2209800"/>
          </a:xfrm>
          <a:prstGeom prst="rect">
            <a:avLst/>
          </a:prstGeom>
          <a:solidFill>
            <a:srgbClr val="FFFFCC"/>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059843" name="Rectangle 3"/>
          <p:cNvSpPr>
            <a:spLocks noChangeArrowheads="1"/>
          </p:cNvSpPr>
          <p:nvPr/>
        </p:nvSpPr>
        <p:spPr bwMode="auto">
          <a:xfrm>
            <a:off x="685800" y="1828800"/>
            <a:ext cx="7772400" cy="2286000"/>
          </a:xfrm>
          <a:prstGeom prst="rect">
            <a:avLst/>
          </a:prstGeom>
          <a:solidFill>
            <a:srgbClr val="FFFFCC"/>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58372" name="Text Box 4"/>
          <p:cNvSpPr txBox="1">
            <a:spLocks noChangeArrowheads="1"/>
          </p:cNvSpPr>
          <p:nvPr/>
        </p:nvSpPr>
        <p:spPr bwMode="auto">
          <a:xfrm>
            <a:off x="609600" y="1276350"/>
            <a:ext cx="81534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05000"/>
              </a:lnSpc>
              <a:spcBef>
                <a:spcPct val="30000"/>
              </a:spcBef>
              <a:buSzPct val="80000"/>
            </a:pPr>
            <a:r>
              <a:rPr lang="en-US" sz="2400">
                <a:solidFill>
                  <a:schemeClr val="tx1"/>
                </a:solidFill>
                <a:latin typeface="Arial" charset="0"/>
              </a:rPr>
              <a:t>Has Commercial Substance</a:t>
            </a:r>
          </a:p>
        </p:txBody>
      </p:sp>
      <p:sp>
        <p:nvSpPr>
          <p:cNvPr id="58373" name="Text Box 6"/>
          <p:cNvSpPr txBox="1">
            <a:spLocks noChangeArrowheads="1"/>
          </p:cNvSpPr>
          <p:nvPr/>
        </p:nvSpPr>
        <p:spPr bwMode="auto">
          <a:xfrm>
            <a:off x="83058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a:t>
            </a:r>
          </a:p>
        </p:txBody>
      </p:sp>
      <p:sp>
        <p:nvSpPr>
          <p:cNvPr id="58374" name="Text Box 7"/>
          <p:cNvSpPr txBox="1">
            <a:spLocks noChangeArrowheads="1"/>
          </p:cNvSpPr>
          <p:nvPr/>
        </p:nvSpPr>
        <p:spPr bwMode="auto">
          <a:xfrm>
            <a:off x="685800" y="1828800"/>
            <a:ext cx="5410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200">
                <a:solidFill>
                  <a:srgbClr val="800000"/>
                </a:solidFill>
                <a:latin typeface="Arial" charset="0"/>
              </a:rPr>
              <a:t>Santana:</a:t>
            </a:r>
            <a:endParaRPr lang="en-US" sz="2200" b="0">
              <a:solidFill>
                <a:srgbClr val="800000"/>
              </a:solidFill>
              <a:latin typeface="Arial" charset="0"/>
            </a:endParaRPr>
          </a:p>
        </p:txBody>
      </p:sp>
      <p:sp>
        <p:nvSpPr>
          <p:cNvPr id="1059848" name="Text Box 8"/>
          <p:cNvSpPr txBox="1">
            <a:spLocks noChangeArrowheads="1"/>
          </p:cNvSpPr>
          <p:nvPr/>
        </p:nvSpPr>
        <p:spPr bwMode="auto">
          <a:xfrm>
            <a:off x="685800" y="2278063"/>
            <a:ext cx="7467600" cy="167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28700" indent="-574675">
              <a:tabLst>
                <a:tab pos="5548313" algn="r"/>
                <a:tab pos="7205663" algn="r"/>
              </a:tabLst>
              <a:defRPr b="1">
                <a:solidFill>
                  <a:schemeClr val="folHlink"/>
                </a:solidFill>
                <a:latin typeface="Comic Sans MS" pitchFamily="66" charset="0"/>
              </a:defRPr>
            </a:lvl1pPr>
            <a:lvl2pPr marL="742950" indent="-285750">
              <a:tabLst>
                <a:tab pos="5548313" algn="r"/>
                <a:tab pos="7205663" algn="r"/>
              </a:tabLst>
              <a:defRPr b="1">
                <a:solidFill>
                  <a:schemeClr val="folHlink"/>
                </a:solidFill>
                <a:latin typeface="Comic Sans MS" pitchFamily="66" charset="0"/>
              </a:defRPr>
            </a:lvl2pPr>
            <a:lvl3pPr marL="1143000" indent="-228600">
              <a:tabLst>
                <a:tab pos="5548313" algn="r"/>
                <a:tab pos="7205663" algn="r"/>
              </a:tabLst>
              <a:defRPr b="1">
                <a:solidFill>
                  <a:schemeClr val="folHlink"/>
                </a:solidFill>
                <a:latin typeface="Comic Sans MS" pitchFamily="66" charset="0"/>
              </a:defRPr>
            </a:lvl3pPr>
            <a:lvl4pPr marL="1600200" indent="-228600">
              <a:tabLst>
                <a:tab pos="5548313" algn="r"/>
                <a:tab pos="7205663" algn="r"/>
              </a:tabLst>
              <a:defRPr b="1">
                <a:solidFill>
                  <a:schemeClr val="folHlink"/>
                </a:solidFill>
                <a:latin typeface="Comic Sans MS" pitchFamily="66" charset="0"/>
              </a:defRPr>
            </a:lvl4pPr>
            <a:lvl5pPr marL="2057400" indent="-228600">
              <a:tabLst>
                <a:tab pos="5548313" algn="r"/>
                <a:tab pos="7205663"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5548313" algn="r"/>
                <a:tab pos="7205663"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5548313" algn="r"/>
                <a:tab pos="7205663"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5548313" algn="r"/>
                <a:tab pos="7205663"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5548313" algn="r"/>
                <a:tab pos="7205663" algn="r"/>
              </a:tabLst>
              <a:defRPr b="1">
                <a:solidFill>
                  <a:schemeClr val="folHlink"/>
                </a:solidFill>
                <a:latin typeface="Comic Sans MS" pitchFamily="66" charset="0"/>
              </a:defRPr>
            </a:lvl9pPr>
          </a:lstStyle>
          <a:p>
            <a:pPr algn="l">
              <a:spcAft>
                <a:spcPct val="10000"/>
              </a:spcAft>
              <a:buSzPct val="80000"/>
            </a:pPr>
            <a:r>
              <a:rPr lang="en-US" sz="1900" b="0">
                <a:solidFill>
                  <a:schemeClr val="tx1"/>
                </a:solidFill>
                <a:latin typeface="Arial" charset="0"/>
              </a:rPr>
              <a:t>Equipment 	15,500</a:t>
            </a:r>
          </a:p>
          <a:p>
            <a:pPr algn="l">
              <a:spcAft>
                <a:spcPct val="10000"/>
              </a:spcAft>
              <a:buSzPct val="80000"/>
            </a:pPr>
            <a:r>
              <a:rPr lang="en-US" sz="1900" b="0">
                <a:solidFill>
                  <a:schemeClr val="tx1"/>
                </a:solidFill>
                <a:latin typeface="Arial" charset="0"/>
              </a:rPr>
              <a:t>Accumulated Depreciation	19,000</a:t>
            </a:r>
          </a:p>
          <a:p>
            <a:pPr algn="l">
              <a:spcAft>
                <a:spcPct val="10000"/>
              </a:spcAft>
              <a:buSzPct val="80000"/>
            </a:pPr>
            <a:r>
              <a:rPr lang="en-US" sz="1900" b="0">
                <a:solidFill>
                  <a:schemeClr val="tx1"/>
                </a:solidFill>
                <a:latin typeface="Arial" charset="0"/>
              </a:rPr>
              <a:t>	Cash		2,000</a:t>
            </a:r>
          </a:p>
          <a:p>
            <a:pPr algn="l">
              <a:spcAft>
                <a:spcPct val="10000"/>
              </a:spcAft>
              <a:buSzPct val="80000"/>
            </a:pPr>
            <a:r>
              <a:rPr lang="en-US" sz="1900" b="0">
                <a:solidFill>
                  <a:schemeClr val="tx1"/>
                </a:solidFill>
                <a:latin typeface="Arial" charset="0"/>
              </a:rPr>
              <a:t>	Equipment		28,000</a:t>
            </a:r>
          </a:p>
          <a:p>
            <a:pPr algn="l">
              <a:spcAft>
                <a:spcPct val="10000"/>
              </a:spcAft>
              <a:buSzPct val="80000"/>
            </a:pPr>
            <a:r>
              <a:rPr lang="en-US" sz="1900" b="0">
                <a:solidFill>
                  <a:schemeClr val="tx1"/>
                </a:solidFill>
                <a:latin typeface="Arial" charset="0"/>
              </a:rPr>
              <a:t>	Gain on Exchange		4,500</a:t>
            </a:r>
          </a:p>
        </p:txBody>
      </p:sp>
      <p:sp>
        <p:nvSpPr>
          <p:cNvPr id="58376" name="Text Box 9"/>
          <p:cNvSpPr txBox="1">
            <a:spLocks noChangeArrowheads="1"/>
          </p:cNvSpPr>
          <p:nvPr/>
        </p:nvSpPr>
        <p:spPr bwMode="auto">
          <a:xfrm>
            <a:off x="685800" y="4114800"/>
            <a:ext cx="5410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200">
                <a:solidFill>
                  <a:srgbClr val="800000"/>
                </a:solidFill>
                <a:latin typeface="Arial" charset="0"/>
              </a:rPr>
              <a:t>Delaware:</a:t>
            </a:r>
            <a:endParaRPr lang="en-US" sz="2200" b="0">
              <a:solidFill>
                <a:srgbClr val="800000"/>
              </a:solidFill>
              <a:latin typeface="Arial" charset="0"/>
            </a:endParaRPr>
          </a:p>
        </p:txBody>
      </p:sp>
      <p:sp>
        <p:nvSpPr>
          <p:cNvPr id="1059850" name="Text Box 10"/>
          <p:cNvSpPr txBox="1">
            <a:spLocks noChangeArrowheads="1"/>
          </p:cNvSpPr>
          <p:nvPr/>
        </p:nvSpPr>
        <p:spPr bwMode="auto">
          <a:xfrm>
            <a:off x="685800" y="4516438"/>
            <a:ext cx="7467600" cy="167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28700" indent="-574675">
              <a:tabLst>
                <a:tab pos="5481638" algn="r"/>
                <a:tab pos="7138988" algn="r"/>
              </a:tabLst>
              <a:defRPr b="1">
                <a:solidFill>
                  <a:schemeClr val="folHlink"/>
                </a:solidFill>
                <a:latin typeface="Comic Sans MS" pitchFamily="66" charset="0"/>
              </a:defRPr>
            </a:lvl1pPr>
            <a:lvl2pPr marL="742950" indent="-285750">
              <a:tabLst>
                <a:tab pos="5481638" algn="r"/>
                <a:tab pos="7138988" algn="r"/>
              </a:tabLst>
              <a:defRPr b="1">
                <a:solidFill>
                  <a:schemeClr val="folHlink"/>
                </a:solidFill>
                <a:latin typeface="Comic Sans MS" pitchFamily="66" charset="0"/>
              </a:defRPr>
            </a:lvl2pPr>
            <a:lvl3pPr marL="1143000" indent="-228600">
              <a:tabLst>
                <a:tab pos="5481638" algn="r"/>
                <a:tab pos="7138988" algn="r"/>
              </a:tabLst>
              <a:defRPr b="1">
                <a:solidFill>
                  <a:schemeClr val="folHlink"/>
                </a:solidFill>
                <a:latin typeface="Comic Sans MS" pitchFamily="66" charset="0"/>
              </a:defRPr>
            </a:lvl3pPr>
            <a:lvl4pPr marL="1600200" indent="-228600">
              <a:tabLst>
                <a:tab pos="5481638" algn="r"/>
                <a:tab pos="7138988" algn="r"/>
              </a:tabLst>
              <a:defRPr b="1">
                <a:solidFill>
                  <a:schemeClr val="folHlink"/>
                </a:solidFill>
                <a:latin typeface="Comic Sans MS" pitchFamily="66" charset="0"/>
              </a:defRPr>
            </a:lvl4pPr>
            <a:lvl5pPr marL="2057400" indent="-228600">
              <a:tabLst>
                <a:tab pos="5481638" algn="r"/>
                <a:tab pos="7138988"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5481638" algn="r"/>
                <a:tab pos="7138988"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5481638" algn="r"/>
                <a:tab pos="7138988"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5481638" algn="r"/>
                <a:tab pos="7138988"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5481638" algn="r"/>
                <a:tab pos="7138988" algn="r"/>
              </a:tabLst>
              <a:defRPr b="1">
                <a:solidFill>
                  <a:schemeClr val="folHlink"/>
                </a:solidFill>
                <a:latin typeface="Comic Sans MS" pitchFamily="66" charset="0"/>
              </a:defRPr>
            </a:lvl9pPr>
          </a:lstStyle>
          <a:p>
            <a:pPr algn="l">
              <a:spcAft>
                <a:spcPct val="10000"/>
              </a:spcAft>
              <a:buSzPct val="80000"/>
            </a:pPr>
            <a:r>
              <a:rPr lang="en-US" sz="1900" b="0">
                <a:solidFill>
                  <a:schemeClr val="tx1"/>
                </a:solidFill>
                <a:latin typeface="Arial" charset="0"/>
              </a:rPr>
              <a:t>Cash		2,000</a:t>
            </a:r>
          </a:p>
          <a:p>
            <a:pPr algn="l">
              <a:spcAft>
                <a:spcPct val="10000"/>
              </a:spcAft>
              <a:buSzPct val="80000"/>
            </a:pPr>
            <a:r>
              <a:rPr lang="en-US" sz="1900" b="0">
                <a:solidFill>
                  <a:schemeClr val="tx1"/>
                </a:solidFill>
                <a:latin typeface="Arial" charset="0"/>
              </a:rPr>
              <a:t>Equipment 	13,500</a:t>
            </a:r>
          </a:p>
          <a:p>
            <a:pPr algn="l">
              <a:spcAft>
                <a:spcPct val="10000"/>
              </a:spcAft>
              <a:buSzPct val="80000"/>
            </a:pPr>
            <a:r>
              <a:rPr lang="en-US" sz="1900" b="0">
                <a:solidFill>
                  <a:schemeClr val="tx1"/>
                </a:solidFill>
                <a:latin typeface="Arial" charset="0"/>
              </a:rPr>
              <a:t>Accumulated Depreciation	10,000</a:t>
            </a:r>
          </a:p>
          <a:p>
            <a:pPr algn="l">
              <a:spcAft>
                <a:spcPct val="10000"/>
              </a:spcAft>
              <a:buSzPct val="80000"/>
            </a:pPr>
            <a:r>
              <a:rPr lang="en-US" sz="1900" b="0">
                <a:solidFill>
                  <a:schemeClr val="tx1"/>
                </a:solidFill>
                <a:latin typeface="Arial" charset="0"/>
              </a:rPr>
              <a:t>Loss on Exchange	2,500</a:t>
            </a:r>
          </a:p>
          <a:p>
            <a:pPr algn="l">
              <a:spcAft>
                <a:spcPct val="10000"/>
              </a:spcAft>
              <a:buSzPct val="80000"/>
            </a:pPr>
            <a:r>
              <a:rPr lang="en-US" sz="1900" b="0">
                <a:solidFill>
                  <a:schemeClr val="tx1"/>
                </a:solidFill>
                <a:latin typeface="Arial" charset="0"/>
              </a:rPr>
              <a:t>	Equipment		28,000</a:t>
            </a:r>
          </a:p>
        </p:txBody>
      </p:sp>
      <p:sp>
        <p:nvSpPr>
          <p:cNvPr id="1059852" name="Rectangle 12"/>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Valuation of PP&amp;E</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59848">
                                            <p:txEl>
                                              <p:pRg st="0" end="0"/>
                                            </p:txEl>
                                          </p:spTgt>
                                        </p:tgtEl>
                                        <p:attrNameLst>
                                          <p:attrName>style.visibility</p:attrName>
                                        </p:attrNameLst>
                                      </p:cBhvr>
                                      <p:to>
                                        <p:strVal val="visible"/>
                                      </p:to>
                                    </p:set>
                                    <p:animEffect transition="in" filter="wipe(left)">
                                      <p:cBhvr>
                                        <p:cTn id="7" dur="500"/>
                                        <p:tgtEl>
                                          <p:spTgt spid="10598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59848">
                                            <p:txEl>
                                              <p:pRg st="1" end="1"/>
                                            </p:txEl>
                                          </p:spTgt>
                                        </p:tgtEl>
                                        <p:attrNameLst>
                                          <p:attrName>style.visibility</p:attrName>
                                        </p:attrNameLst>
                                      </p:cBhvr>
                                      <p:to>
                                        <p:strVal val="visible"/>
                                      </p:to>
                                    </p:set>
                                    <p:animEffect transition="in" filter="wipe(left)">
                                      <p:cBhvr>
                                        <p:cTn id="12" dur="500"/>
                                        <p:tgtEl>
                                          <p:spTgt spid="105984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59848">
                                            <p:txEl>
                                              <p:pRg st="2" end="2"/>
                                            </p:txEl>
                                          </p:spTgt>
                                        </p:tgtEl>
                                        <p:attrNameLst>
                                          <p:attrName>style.visibility</p:attrName>
                                        </p:attrNameLst>
                                      </p:cBhvr>
                                      <p:to>
                                        <p:strVal val="visible"/>
                                      </p:to>
                                    </p:set>
                                    <p:animEffect transition="in" filter="wipe(left)">
                                      <p:cBhvr>
                                        <p:cTn id="17" dur="500"/>
                                        <p:tgtEl>
                                          <p:spTgt spid="105984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59848">
                                            <p:txEl>
                                              <p:pRg st="3" end="3"/>
                                            </p:txEl>
                                          </p:spTgt>
                                        </p:tgtEl>
                                        <p:attrNameLst>
                                          <p:attrName>style.visibility</p:attrName>
                                        </p:attrNameLst>
                                      </p:cBhvr>
                                      <p:to>
                                        <p:strVal val="visible"/>
                                      </p:to>
                                    </p:set>
                                    <p:animEffect transition="in" filter="wipe(left)">
                                      <p:cBhvr>
                                        <p:cTn id="22" dur="500"/>
                                        <p:tgtEl>
                                          <p:spTgt spid="105984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59848">
                                            <p:txEl>
                                              <p:pRg st="4" end="4"/>
                                            </p:txEl>
                                          </p:spTgt>
                                        </p:tgtEl>
                                        <p:attrNameLst>
                                          <p:attrName>style.visibility</p:attrName>
                                        </p:attrNameLst>
                                      </p:cBhvr>
                                      <p:to>
                                        <p:strVal val="visible"/>
                                      </p:to>
                                    </p:set>
                                    <p:animEffect transition="in" filter="wipe(left)">
                                      <p:cBhvr>
                                        <p:cTn id="27" dur="500"/>
                                        <p:tgtEl>
                                          <p:spTgt spid="105984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59850">
                                            <p:txEl>
                                              <p:pRg st="0" end="0"/>
                                            </p:txEl>
                                          </p:spTgt>
                                        </p:tgtEl>
                                        <p:attrNameLst>
                                          <p:attrName>style.visibility</p:attrName>
                                        </p:attrNameLst>
                                      </p:cBhvr>
                                      <p:to>
                                        <p:strVal val="visible"/>
                                      </p:to>
                                    </p:set>
                                    <p:animEffect transition="in" filter="wipe(left)">
                                      <p:cBhvr>
                                        <p:cTn id="32" dur="500"/>
                                        <p:tgtEl>
                                          <p:spTgt spid="1059850">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59850">
                                            <p:txEl>
                                              <p:pRg st="1" end="1"/>
                                            </p:txEl>
                                          </p:spTgt>
                                        </p:tgtEl>
                                        <p:attrNameLst>
                                          <p:attrName>style.visibility</p:attrName>
                                        </p:attrNameLst>
                                      </p:cBhvr>
                                      <p:to>
                                        <p:strVal val="visible"/>
                                      </p:to>
                                    </p:set>
                                    <p:animEffect transition="in" filter="wipe(left)">
                                      <p:cBhvr>
                                        <p:cTn id="37" dur="500"/>
                                        <p:tgtEl>
                                          <p:spTgt spid="1059850">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59850">
                                            <p:txEl>
                                              <p:pRg st="2" end="2"/>
                                            </p:txEl>
                                          </p:spTgt>
                                        </p:tgtEl>
                                        <p:attrNameLst>
                                          <p:attrName>style.visibility</p:attrName>
                                        </p:attrNameLst>
                                      </p:cBhvr>
                                      <p:to>
                                        <p:strVal val="visible"/>
                                      </p:to>
                                    </p:set>
                                    <p:animEffect transition="in" filter="wipe(left)">
                                      <p:cBhvr>
                                        <p:cTn id="42" dur="500"/>
                                        <p:tgtEl>
                                          <p:spTgt spid="1059850">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59850">
                                            <p:txEl>
                                              <p:pRg st="3" end="3"/>
                                            </p:txEl>
                                          </p:spTgt>
                                        </p:tgtEl>
                                        <p:attrNameLst>
                                          <p:attrName>style.visibility</p:attrName>
                                        </p:attrNameLst>
                                      </p:cBhvr>
                                      <p:to>
                                        <p:strVal val="visible"/>
                                      </p:to>
                                    </p:set>
                                    <p:animEffect transition="in" filter="wipe(left)">
                                      <p:cBhvr>
                                        <p:cTn id="47" dur="500"/>
                                        <p:tgtEl>
                                          <p:spTgt spid="1059850">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59850">
                                            <p:txEl>
                                              <p:pRg st="4" end="4"/>
                                            </p:txEl>
                                          </p:spTgt>
                                        </p:tgtEl>
                                        <p:attrNameLst>
                                          <p:attrName>style.visibility</p:attrName>
                                        </p:attrNameLst>
                                      </p:cBhvr>
                                      <p:to>
                                        <p:strVal val="visible"/>
                                      </p:to>
                                    </p:set>
                                    <p:animEffect transition="in" filter="wipe(left)">
                                      <p:cBhvr>
                                        <p:cTn id="52" dur="500"/>
                                        <p:tgtEl>
                                          <p:spTgt spid="10598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9848" grpId="0" build="p"/>
      <p:bldP spid="1059850"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2"/>
          <p:cNvSpPr>
            <a:spLocks noChangeArrowheads="1"/>
          </p:cNvSpPr>
          <p:nvPr/>
        </p:nvSpPr>
        <p:spPr bwMode="auto">
          <a:xfrm>
            <a:off x="685800" y="4038600"/>
            <a:ext cx="7772400" cy="2209800"/>
          </a:xfrm>
          <a:prstGeom prst="rect">
            <a:avLst/>
          </a:prstGeom>
          <a:solidFill>
            <a:srgbClr val="FFFFCC"/>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112067" name="Rectangle 3"/>
          <p:cNvSpPr>
            <a:spLocks noChangeArrowheads="1"/>
          </p:cNvSpPr>
          <p:nvPr/>
        </p:nvSpPr>
        <p:spPr bwMode="auto">
          <a:xfrm>
            <a:off x="685800" y="1524000"/>
            <a:ext cx="7772400" cy="2286000"/>
          </a:xfrm>
          <a:prstGeom prst="rect">
            <a:avLst/>
          </a:prstGeom>
          <a:solidFill>
            <a:srgbClr val="FFFFCC"/>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59396" name="Text Box 6"/>
          <p:cNvSpPr txBox="1">
            <a:spLocks noChangeArrowheads="1"/>
          </p:cNvSpPr>
          <p:nvPr/>
        </p:nvSpPr>
        <p:spPr bwMode="auto">
          <a:xfrm>
            <a:off x="685800" y="1524000"/>
            <a:ext cx="5410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200">
                <a:solidFill>
                  <a:srgbClr val="800000"/>
                </a:solidFill>
                <a:latin typeface="Arial" charset="0"/>
              </a:rPr>
              <a:t>Santana </a:t>
            </a:r>
            <a:r>
              <a:rPr lang="en-US" sz="2200">
                <a:solidFill>
                  <a:schemeClr val="tx1"/>
                </a:solidFill>
                <a:latin typeface="Arial" charset="0"/>
              </a:rPr>
              <a:t>(Has Commercial Substance)</a:t>
            </a:r>
            <a:r>
              <a:rPr lang="en-US" sz="2200">
                <a:solidFill>
                  <a:srgbClr val="800000"/>
                </a:solidFill>
                <a:latin typeface="Arial" charset="0"/>
              </a:rPr>
              <a:t>:</a:t>
            </a:r>
            <a:endParaRPr lang="en-US" sz="2200" b="0">
              <a:solidFill>
                <a:srgbClr val="800000"/>
              </a:solidFill>
              <a:latin typeface="Arial" charset="0"/>
            </a:endParaRPr>
          </a:p>
        </p:txBody>
      </p:sp>
      <p:sp>
        <p:nvSpPr>
          <p:cNvPr id="1112071" name="Text Box 7"/>
          <p:cNvSpPr txBox="1">
            <a:spLocks noChangeArrowheads="1"/>
          </p:cNvSpPr>
          <p:nvPr/>
        </p:nvSpPr>
        <p:spPr bwMode="auto">
          <a:xfrm>
            <a:off x="685800" y="1973263"/>
            <a:ext cx="7467600" cy="167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28700" indent="-574675">
              <a:tabLst>
                <a:tab pos="5548313" algn="r"/>
                <a:tab pos="7205663" algn="r"/>
              </a:tabLst>
              <a:defRPr b="1">
                <a:solidFill>
                  <a:schemeClr val="folHlink"/>
                </a:solidFill>
                <a:latin typeface="Comic Sans MS" pitchFamily="66" charset="0"/>
              </a:defRPr>
            </a:lvl1pPr>
            <a:lvl2pPr marL="742950" indent="-285750">
              <a:tabLst>
                <a:tab pos="5548313" algn="r"/>
                <a:tab pos="7205663" algn="r"/>
              </a:tabLst>
              <a:defRPr b="1">
                <a:solidFill>
                  <a:schemeClr val="folHlink"/>
                </a:solidFill>
                <a:latin typeface="Comic Sans MS" pitchFamily="66" charset="0"/>
              </a:defRPr>
            </a:lvl2pPr>
            <a:lvl3pPr marL="1143000" indent="-228600">
              <a:tabLst>
                <a:tab pos="5548313" algn="r"/>
                <a:tab pos="7205663" algn="r"/>
              </a:tabLst>
              <a:defRPr b="1">
                <a:solidFill>
                  <a:schemeClr val="folHlink"/>
                </a:solidFill>
                <a:latin typeface="Comic Sans MS" pitchFamily="66" charset="0"/>
              </a:defRPr>
            </a:lvl3pPr>
            <a:lvl4pPr marL="1600200" indent="-228600">
              <a:tabLst>
                <a:tab pos="5548313" algn="r"/>
                <a:tab pos="7205663" algn="r"/>
              </a:tabLst>
              <a:defRPr b="1">
                <a:solidFill>
                  <a:schemeClr val="folHlink"/>
                </a:solidFill>
                <a:latin typeface="Comic Sans MS" pitchFamily="66" charset="0"/>
              </a:defRPr>
            </a:lvl4pPr>
            <a:lvl5pPr marL="2057400" indent="-228600">
              <a:tabLst>
                <a:tab pos="5548313" algn="r"/>
                <a:tab pos="7205663"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5548313" algn="r"/>
                <a:tab pos="7205663"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5548313" algn="r"/>
                <a:tab pos="7205663"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5548313" algn="r"/>
                <a:tab pos="7205663"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5548313" algn="r"/>
                <a:tab pos="7205663" algn="r"/>
              </a:tabLst>
              <a:defRPr b="1">
                <a:solidFill>
                  <a:schemeClr val="folHlink"/>
                </a:solidFill>
                <a:latin typeface="Comic Sans MS" pitchFamily="66" charset="0"/>
              </a:defRPr>
            </a:lvl9pPr>
          </a:lstStyle>
          <a:p>
            <a:pPr algn="l">
              <a:spcAft>
                <a:spcPct val="10000"/>
              </a:spcAft>
              <a:buSzPct val="80000"/>
            </a:pPr>
            <a:r>
              <a:rPr lang="en-US" sz="1900" b="0">
                <a:solidFill>
                  <a:schemeClr val="tx1"/>
                </a:solidFill>
                <a:latin typeface="Arial" charset="0"/>
              </a:rPr>
              <a:t>Equipment 	15,500</a:t>
            </a:r>
          </a:p>
          <a:p>
            <a:pPr algn="l">
              <a:spcAft>
                <a:spcPct val="10000"/>
              </a:spcAft>
              <a:buSzPct val="80000"/>
            </a:pPr>
            <a:r>
              <a:rPr lang="en-US" sz="1900" b="0">
                <a:solidFill>
                  <a:schemeClr val="tx1"/>
                </a:solidFill>
                <a:latin typeface="Arial" charset="0"/>
              </a:rPr>
              <a:t>Accumulated Depreciation	19,000</a:t>
            </a:r>
          </a:p>
          <a:p>
            <a:pPr algn="l">
              <a:spcAft>
                <a:spcPct val="10000"/>
              </a:spcAft>
              <a:buSzPct val="80000"/>
            </a:pPr>
            <a:r>
              <a:rPr lang="en-US" sz="1900" b="0">
                <a:solidFill>
                  <a:schemeClr val="tx1"/>
                </a:solidFill>
                <a:latin typeface="Arial" charset="0"/>
              </a:rPr>
              <a:t>	Cash		2,000</a:t>
            </a:r>
          </a:p>
          <a:p>
            <a:pPr algn="l">
              <a:spcAft>
                <a:spcPct val="10000"/>
              </a:spcAft>
              <a:buSzPct val="80000"/>
            </a:pPr>
            <a:r>
              <a:rPr lang="en-US" sz="1900" b="0">
                <a:solidFill>
                  <a:schemeClr val="tx1"/>
                </a:solidFill>
                <a:latin typeface="Arial" charset="0"/>
              </a:rPr>
              <a:t>	Equipment		28,000</a:t>
            </a:r>
          </a:p>
          <a:p>
            <a:pPr algn="l">
              <a:spcAft>
                <a:spcPct val="10000"/>
              </a:spcAft>
              <a:buSzPct val="80000"/>
            </a:pPr>
            <a:r>
              <a:rPr lang="en-US" sz="1900" b="0">
                <a:solidFill>
                  <a:schemeClr val="tx1"/>
                </a:solidFill>
                <a:latin typeface="Arial" charset="0"/>
              </a:rPr>
              <a:t>	Gain on Disposal of Equipment		4,500</a:t>
            </a:r>
          </a:p>
        </p:txBody>
      </p:sp>
      <p:sp>
        <p:nvSpPr>
          <p:cNvPr id="1112074" name="Rectangle 10"/>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Valuation of PP&amp;E</a:t>
            </a:r>
          </a:p>
        </p:txBody>
      </p:sp>
      <p:sp>
        <p:nvSpPr>
          <p:cNvPr id="59399" name="Text Box 11"/>
          <p:cNvSpPr txBox="1">
            <a:spLocks noChangeArrowheads="1"/>
          </p:cNvSpPr>
          <p:nvPr/>
        </p:nvSpPr>
        <p:spPr bwMode="auto">
          <a:xfrm>
            <a:off x="685800" y="4071938"/>
            <a:ext cx="6172200"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200">
                <a:solidFill>
                  <a:srgbClr val="800000"/>
                </a:solidFill>
                <a:latin typeface="Arial" charset="0"/>
              </a:rPr>
              <a:t>Santana </a:t>
            </a:r>
            <a:r>
              <a:rPr lang="en-US" sz="2200">
                <a:solidFill>
                  <a:schemeClr val="tx1"/>
                </a:solidFill>
                <a:latin typeface="Arial" charset="0"/>
              </a:rPr>
              <a:t>(LACKS Commercial Substance)</a:t>
            </a:r>
            <a:r>
              <a:rPr lang="en-US" sz="2200">
                <a:solidFill>
                  <a:srgbClr val="800000"/>
                </a:solidFill>
                <a:latin typeface="Arial" charset="0"/>
              </a:rPr>
              <a:t>:</a:t>
            </a:r>
          </a:p>
        </p:txBody>
      </p:sp>
      <p:sp>
        <p:nvSpPr>
          <p:cNvPr id="1112076" name="Text Box 12"/>
          <p:cNvSpPr txBox="1">
            <a:spLocks noChangeArrowheads="1"/>
          </p:cNvSpPr>
          <p:nvPr/>
        </p:nvSpPr>
        <p:spPr bwMode="auto">
          <a:xfrm>
            <a:off x="685800" y="4610100"/>
            <a:ext cx="7467600" cy="134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28700" indent="-574675">
              <a:tabLst>
                <a:tab pos="5548313" algn="r"/>
                <a:tab pos="7205663" algn="r"/>
              </a:tabLst>
              <a:defRPr b="1">
                <a:solidFill>
                  <a:schemeClr val="folHlink"/>
                </a:solidFill>
                <a:latin typeface="Comic Sans MS" pitchFamily="66" charset="0"/>
              </a:defRPr>
            </a:lvl1pPr>
            <a:lvl2pPr marL="742950" indent="-285750">
              <a:tabLst>
                <a:tab pos="5548313" algn="r"/>
                <a:tab pos="7205663" algn="r"/>
              </a:tabLst>
              <a:defRPr b="1">
                <a:solidFill>
                  <a:schemeClr val="folHlink"/>
                </a:solidFill>
                <a:latin typeface="Comic Sans MS" pitchFamily="66" charset="0"/>
              </a:defRPr>
            </a:lvl2pPr>
            <a:lvl3pPr marL="1143000" indent="-228600">
              <a:tabLst>
                <a:tab pos="5548313" algn="r"/>
                <a:tab pos="7205663" algn="r"/>
              </a:tabLst>
              <a:defRPr b="1">
                <a:solidFill>
                  <a:schemeClr val="folHlink"/>
                </a:solidFill>
                <a:latin typeface="Comic Sans MS" pitchFamily="66" charset="0"/>
              </a:defRPr>
            </a:lvl3pPr>
            <a:lvl4pPr marL="1600200" indent="-228600">
              <a:tabLst>
                <a:tab pos="5548313" algn="r"/>
                <a:tab pos="7205663" algn="r"/>
              </a:tabLst>
              <a:defRPr b="1">
                <a:solidFill>
                  <a:schemeClr val="folHlink"/>
                </a:solidFill>
                <a:latin typeface="Comic Sans MS" pitchFamily="66" charset="0"/>
              </a:defRPr>
            </a:lvl4pPr>
            <a:lvl5pPr marL="2057400" indent="-228600">
              <a:tabLst>
                <a:tab pos="5548313" algn="r"/>
                <a:tab pos="7205663"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5548313" algn="r"/>
                <a:tab pos="7205663"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5548313" algn="r"/>
                <a:tab pos="7205663"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5548313" algn="r"/>
                <a:tab pos="7205663"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5548313" algn="r"/>
                <a:tab pos="7205663" algn="r"/>
              </a:tabLst>
              <a:defRPr b="1">
                <a:solidFill>
                  <a:schemeClr val="folHlink"/>
                </a:solidFill>
                <a:latin typeface="Comic Sans MS" pitchFamily="66" charset="0"/>
              </a:defRPr>
            </a:lvl9pPr>
          </a:lstStyle>
          <a:p>
            <a:pPr algn="l">
              <a:spcAft>
                <a:spcPct val="10000"/>
              </a:spcAft>
              <a:buSzPct val="80000"/>
            </a:pPr>
            <a:r>
              <a:rPr lang="en-US" sz="1900" b="0">
                <a:solidFill>
                  <a:schemeClr val="tx1"/>
                </a:solidFill>
                <a:latin typeface="Arial" charset="0"/>
              </a:rPr>
              <a:t>Equipment   </a:t>
            </a:r>
            <a:r>
              <a:rPr lang="en-US" sz="1500" b="0">
                <a:solidFill>
                  <a:schemeClr val="tx1"/>
                </a:solidFill>
                <a:latin typeface="Arial" charset="0"/>
              </a:rPr>
              <a:t>(15,500 – 4,500)</a:t>
            </a:r>
            <a:r>
              <a:rPr lang="en-US" sz="1900" b="0">
                <a:solidFill>
                  <a:schemeClr val="tx1"/>
                </a:solidFill>
                <a:latin typeface="Arial" charset="0"/>
              </a:rPr>
              <a:t> 	11,000</a:t>
            </a:r>
          </a:p>
          <a:p>
            <a:pPr algn="l">
              <a:spcAft>
                <a:spcPct val="10000"/>
              </a:spcAft>
              <a:buSzPct val="80000"/>
            </a:pPr>
            <a:r>
              <a:rPr lang="en-US" sz="1900" b="0">
                <a:solidFill>
                  <a:schemeClr val="tx1"/>
                </a:solidFill>
                <a:latin typeface="Arial" charset="0"/>
              </a:rPr>
              <a:t>Accumulated Depreciation	19,000</a:t>
            </a:r>
          </a:p>
          <a:p>
            <a:pPr algn="l">
              <a:spcAft>
                <a:spcPct val="10000"/>
              </a:spcAft>
              <a:buSzPct val="80000"/>
            </a:pPr>
            <a:r>
              <a:rPr lang="en-US" sz="1900" b="0">
                <a:solidFill>
                  <a:schemeClr val="tx1"/>
                </a:solidFill>
                <a:latin typeface="Arial" charset="0"/>
              </a:rPr>
              <a:t>	Cash		2,000</a:t>
            </a:r>
          </a:p>
          <a:p>
            <a:pPr algn="l">
              <a:spcAft>
                <a:spcPct val="10000"/>
              </a:spcAft>
              <a:buSzPct val="80000"/>
            </a:pPr>
            <a:r>
              <a:rPr lang="en-US" sz="1900" b="0">
                <a:solidFill>
                  <a:schemeClr val="tx1"/>
                </a:solidFill>
                <a:latin typeface="Arial" charset="0"/>
              </a:rPr>
              <a:t>	Equipment		28,000</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9402" name="Text Box 6"/>
          <p:cNvSpPr txBox="1">
            <a:spLocks noChangeArrowheads="1"/>
          </p:cNvSpPr>
          <p:nvPr/>
        </p:nvSpPr>
        <p:spPr bwMode="auto">
          <a:xfrm>
            <a:off x="83058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2071">
                                            <p:txEl>
                                              <p:pRg st="0" end="0"/>
                                            </p:txEl>
                                          </p:spTgt>
                                        </p:tgtEl>
                                        <p:attrNameLst>
                                          <p:attrName>style.visibility</p:attrName>
                                        </p:attrNameLst>
                                      </p:cBhvr>
                                      <p:to>
                                        <p:strVal val="visible"/>
                                      </p:to>
                                    </p:set>
                                    <p:animEffect transition="in" filter="wipe(left)">
                                      <p:cBhvr>
                                        <p:cTn id="7" dur="500"/>
                                        <p:tgtEl>
                                          <p:spTgt spid="11120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2071">
                                            <p:txEl>
                                              <p:pRg st="1" end="1"/>
                                            </p:txEl>
                                          </p:spTgt>
                                        </p:tgtEl>
                                        <p:attrNameLst>
                                          <p:attrName>style.visibility</p:attrName>
                                        </p:attrNameLst>
                                      </p:cBhvr>
                                      <p:to>
                                        <p:strVal val="visible"/>
                                      </p:to>
                                    </p:set>
                                    <p:animEffect transition="in" filter="wipe(left)">
                                      <p:cBhvr>
                                        <p:cTn id="12" dur="500"/>
                                        <p:tgtEl>
                                          <p:spTgt spid="11120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2071">
                                            <p:txEl>
                                              <p:pRg st="2" end="2"/>
                                            </p:txEl>
                                          </p:spTgt>
                                        </p:tgtEl>
                                        <p:attrNameLst>
                                          <p:attrName>style.visibility</p:attrName>
                                        </p:attrNameLst>
                                      </p:cBhvr>
                                      <p:to>
                                        <p:strVal val="visible"/>
                                      </p:to>
                                    </p:set>
                                    <p:animEffect transition="in" filter="wipe(left)">
                                      <p:cBhvr>
                                        <p:cTn id="17" dur="500"/>
                                        <p:tgtEl>
                                          <p:spTgt spid="11120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2071">
                                            <p:txEl>
                                              <p:pRg st="3" end="3"/>
                                            </p:txEl>
                                          </p:spTgt>
                                        </p:tgtEl>
                                        <p:attrNameLst>
                                          <p:attrName>style.visibility</p:attrName>
                                        </p:attrNameLst>
                                      </p:cBhvr>
                                      <p:to>
                                        <p:strVal val="visible"/>
                                      </p:to>
                                    </p:set>
                                    <p:animEffect transition="in" filter="wipe(left)">
                                      <p:cBhvr>
                                        <p:cTn id="22" dur="500"/>
                                        <p:tgtEl>
                                          <p:spTgt spid="11120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2071">
                                            <p:txEl>
                                              <p:pRg st="4" end="4"/>
                                            </p:txEl>
                                          </p:spTgt>
                                        </p:tgtEl>
                                        <p:attrNameLst>
                                          <p:attrName>style.visibility</p:attrName>
                                        </p:attrNameLst>
                                      </p:cBhvr>
                                      <p:to>
                                        <p:strVal val="visible"/>
                                      </p:to>
                                    </p:set>
                                    <p:animEffect transition="in" filter="wipe(left)">
                                      <p:cBhvr>
                                        <p:cTn id="27" dur="500"/>
                                        <p:tgtEl>
                                          <p:spTgt spid="11120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2076">
                                            <p:txEl>
                                              <p:pRg st="0" end="0"/>
                                            </p:txEl>
                                          </p:spTgt>
                                        </p:tgtEl>
                                        <p:attrNameLst>
                                          <p:attrName>style.visibility</p:attrName>
                                        </p:attrNameLst>
                                      </p:cBhvr>
                                      <p:to>
                                        <p:strVal val="visible"/>
                                      </p:to>
                                    </p:set>
                                    <p:animEffect transition="in" filter="wipe(left)">
                                      <p:cBhvr>
                                        <p:cTn id="32" dur="500"/>
                                        <p:tgtEl>
                                          <p:spTgt spid="1112076">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2076">
                                            <p:txEl>
                                              <p:pRg st="1" end="1"/>
                                            </p:txEl>
                                          </p:spTgt>
                                        </p:tgtEl>
                                        <p:attrNameLst>
                                          <p:attrName>style.visibility</p:attrName>
                                        </p:attrNameLst>
                                      </p:cBhvr>
                                      <p:to>
                                        <p:strVal val="visible"/>
                                      </p:to>
                                    </p:set>
                                    <p:animEffect transition="in" filter="wipe(left)">
                                      <p:cBhvr>
                                        <p:cTn id="37" dur="500"/>
                                        <p:tgtEl>
                                          <p:spTgt spid="1112076">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2076">
                                            <p:txEl>
                                              <p:pRg st="2" end="2"/>
                                            </p:txEl>
                                          </p:spTgt>
                                        </p:tgtEl>
                                        <p:attrNameLst>
                                          <p:attrName>style.visibility</p:attrName>
                                        </p:attrNameLst>
                                      </p:cBhvr>
                                      <p:to>
                                        <p:strVal val="visible"/>
                                      </p:to>
                                    </p:set>
                                    <p:animEffect transition="in" filter="wipe(left)">
                                      <p:cBhvr>
                                        <p:cTn id="42" dur="500"/>
                                        <p:tgtEl>
                                          <p:spTgt spid="1112076">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12076">
                                            <p:txEl>
                                              <p:pRg st="3" end="3"/>
                                            </p:txEl>
                                          </p:spTgt>
                                        </p:tgtEl>
                                        <p:attrNameLst>
                                          <p:attrName>style.visibility</p:attrName>
                                        </p:attrNameLst>
                                      </p:cBhvr>
                                      <p:to>
                                        <p:strVal val="visible"/>
                                      </p:to>
                                    </p:set>
                                    <p:animEffect transition="in" filter="wipe(left)">
                                      <p:cBhvr>
                                        <p:cTn id="47" dur="500"/>
                                        <p:tgtEl>
                                          <p:spTgt spid="11120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2071" grpId="0" build="p"/>
      <p:bldP spid="1112076"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2"/>
          <p:cNvSpPr>
            <a:spLocks noChangeArrowheads="1"/>
          </p:cNvSpPr>
          <p:nvPr/>
        </p:nvSpPr>
        <p:spPr bwMode="auto">
          <a:xfrm>
            <a:off x="685800" y="4038600"/>
            <a:ext cx="7772400" cy="2209800"/>
          </a:xfrm>
          <a:prstGeom prst="rect">
            <a:avLst/>
          </a:prstGeom>
          <a:solidFill>
            <a:srgbClr val="FFFFCC"/>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114115" name="Rectangle 3"/>
          <p:cNvSpPr>
            <a:spLocks noChangeArrowheads="1"/>
          </p:cNvSpPr>
          <p:nvPr/>
        </p:nvSpPr>
        <p:spPr bwMode="auto">
          <a:xfrm>
            <a:off x="685800" y="1371600"/>
            <a:ext cx="7772400" cy="2286000"/>
          </a:xfrm>
          <a:prstGeom prst="rect">
            <a:avLst/>
          </a:prstGeom>
          <a:solidFill>
            <a:srgbClr val="FFFFCC"/>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0420" name="Text Box 5"/>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Understand accounting issues related to acquiring and valuing plant assets.</a:t>
            </a:r>
          </a:p>
        </p:txBody>
      </p:sp>
      <p:sp>
        <p:nvSpPr>
          <p:cNvPr id="60421" name="Text Box 6"/>
          <p:cNvSpPr txBox="1">
            <a:spLocks noChangeArrowheads="1"/>
          </p:cNvSpPr>
          <p:nvPr/>
        </p:nvSpPr>
        <p:spPr bwMode="auto">
          <a:xfrm>
            <a:off x="685800" y="1371600"/>
            <a:ext cx="6477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200">
                <a:solidFill>
                  <a:srgbClr val="800000"/>
                </a:solidFill>
                <a:latin typeface="Arial" charset="0"/>
              </a:rPr>
              <a:t>Delaware </a:t>
            </a:r>
            <a:r>
              <a:rPr lang="en-US" sz="2200">
                <a:solidFill>
                  <a:schemeClr val="tx1"/>
                </a:solidFill>
                <a:latin typeface="Arial" charset="0"/>
              </a:rPr>
              <a:t>(Has Commercial Substance)</a:t>
            </a:r>
            <a:r>
              <a:rPr lang="en-US" sz="2200">
                <a:solidFill>
                  <a:srgbClr val="800000"/>
                </a:solidFill>
                <a:latin typeface="Arial" charset="0"/>
              </a:rPr>
              <a:t>:</a:t>
            </a:r>
            <a:endParaRPr lang="en-US" sz="2200" b="0">
              <a:solidFill>
                <a:srgbClr val="800000"/>
              </a:solidFill>
              <a:latin typeface="Arial" charset="0"/>
            </a:endParaRPr>
          </a:p>
        </p:txBody>
      </p:sp>
      <p:sp>
        <p:nvSpPr>
          <p:cNvPr id="1114120" name="Rectangle 8"/>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a:solidFill>
                  <a:schemeClr val="tx2">
                    <a:lumMod val="75000"/>
                  </a:schemeClr>
                </a:solidFill>
                <a:effectLst/>
                <a:latin typeface="+mn-lt"/>
                <a:ea typeface="+mn-ea"/>
                <a:cs typeface="+mn-cs"/>
              </a:rPr>
              <a:t>Valuation of PP&amp;E</a:t>
            </a:r>
          </a:p>
        </p:txBody>
      </p:sp>
      <p:sp>
        <p:nvSpPr>
          <p:cNvPr id="60423" name="Text Box 9"/>
          <p:cNvSpPr txBox="1">
            <a:spLocks noChangeArrowheads="1"/>
          </p:cNvSpPr>
          <p:nvPr/>
        </p:nvSpPr>
        <p:spPr bwMode="auto">
          <a:xfrm>
            <a:off x="685800" y="4071938"/>
            <a:ext cx="6172200"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200">
                <a:solidFill>
                  <a:srgbClr val="800000"/>
                </a:solidFill>
                <a:latin typeface="Arial" charset="0"/>
              </a:rPr>
              <a:t>Delaware </a:t>
            </a:r>
            <a:r>
              <a:rPr lang="en-US" sz="2200">
                <a:solidFill>
                  <a:schemeClr val="tx1"/>
                </a:solidFill>
                <a:latin typeface="Arial" charset="0"/>
              </a:rPr>
              <a:t>(LACKS Commercial Substance)</a:t>
            </a:r>
            <a:r>
              <a:rPr lang="en-US" sz="2200">
                <a:solidFill>
                  <a:srgbClr val="800000"/>
                </a:solidFill>
                <a:latin typeface="Arial" charset="0"/>
              </a:rPr>
              <a:t>:</a:t>
            </a:r>
          </a:p>
        </p:txBody>
      </p:sp>
      <p:sp>
        <p:nvSpPr>
          <p:cNvPr id="1114123" name="Text Box 11"/>
          <p:cNvSpPr txBox="1">
            <a:spLocks noChangeArrowheads="1"/>
          </p:cNvSpPr>
          <p:nvPr/>
        </p:nvSpPr>
        <p:spPr bwMode="auto">
          <a:xfrm>
            <a:off x="685800" y="1828800"/>
            <a:ext cx="7467600" cy="167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28700" indent="-574675">
              <a:tabLst>
                <a:tab pos="5481638" algn="r"/>
                <a:tab pos="7138988" algn="r"/>
              </a:tabLst>
              <a:defRPr b="1">
                <a:solidFill>
                  <a:schemeClr val="folHlink"/>
                </a:solidFill>
                <a:latin typeface="Comic Sans MS" pitchFamily="66" charset="0"/>
              </a:defRPr>
            </a:lvl1pPr>
            <a:lvl2pPr marL="742950" indent="-285750">
              <a:tabLst>
                <a:tab pos="5481638" algn="r"/>
                <a:tab pos="7138988" algn="r"/>
              </a:tabLst>
              <a:defRPr b="1">
                <a:solidFill>
                  <a:schemeClr val="folHlink"/>
                </a:solidFill>
                <a:latin typeface="Comic Sans MS" pitchFamily="66" charset="0"/>
              </a:defRPr>
            </a:lvl2pPr>
            <a:lvl3pPr marL="1143000" indent="-228600">
              <a:tabLst>
                <a:tab pos="5481638" algn="r"/>
                <a:tab pos="7138988" algn="r"/>
              </a:tabLst>
              <a:defRPr b="1">
                <a:solidFill>
                  <a:schemeClr val="folHlink"/>
                </a:solidFill>
                <a:latin typeface="Comic Sans MS" pitchFamily="66" charset="0"/>
              </a:defRPr>
            </a:lvl3pPr>
            <a:lvl4pPr marL="1600200" indent="-228600">
              <a:tabLst>
                <a:tab pos="5481638" algn="r"/>
                <a:tab pos="7138988" algn="r"/>
              </a:tabLst>
              <a:defRPr b="1">
                <a:solidFill>
                  <a:schemeClr val="folHlink"/>
                </a:solidFill>
                <a:latin typeface="Comic Sans MS" pitchFamily="66" charset="0"/>
              </a:defRPr>
            </a:lvl4pPr>
            <a:lvl5pPr marL="2057400" indent="-228600">
              <a:tabLst>
                <a:tab pos="5481638" algn="r"/>
                <a:tab pos="7138988"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5481638" algn="r"/>
                <a:tab pos="7138988"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5481638" algn="r"/>
                <a:tab pos="7138988"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5481638" algn="r"/>
                <a:tab pos="7138988"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5481638" algn="r"/>
                <a:tab pos="7138988" algn="r"/>
              </a:tabLst>
              <a:defRPr b="1">
                <a:solidFill>
                  <a:schemeClr val="folHlink"/>
                </a:solidFill>
                <a:latin typeface="Comic Sans MS" pitchFamily="66" charset="0"/>
              </a:defRPr>
            </a:lvl9pPr>
          </a:lstStyle>
          <a:p>
            <a:pPr algn="l">
              <a:spcAft>
                <a:spcPct val="10000"/>
              </a:spcAft>
              <a:buSzPct val="80000"/>
            </a:pPr>
            <a:r>
              <a:rPr lang="en-US" sz="1900" b="0">
                <a:solidFill>
                  <a:schemeClr val="tx1"/>
                </a:solidFill>
                <a:latin typeface="Arial" charset="0"/>
              </a:rPr>
              <a:t>Cash		2,000</a:t>
            </a:r>
          </a:p>
          <a:p>
            <a:pPr algn="l">
              <a:spcAft>
                <a:spcPct val="10000"/>
              </a:spcAft>
              <a:buSzPct val="80000"/>
            </a:pPr>
            <a:r>
              <a:rPr lang="en-US" sz="1900" b="0">
                <a:solidFill>
                  <a:schemeClr val="tx1"/>
                </a:solidFill>
                <a:latin typeface="Arial" charset="0"/>
              </a:rPr>
              <a:t>Equipment 	13,500</a:t>
            </a:r>
          </a:p>
          <a:p>
            <a:pPr algn="l">
              <a:spcAft>
                <a:spcPct val="10000"/>
              </a:spcAft>
              <a:buSzPct val="80000"/>
            </a:pPr>
            <a:r>
              <a:rPr lang="en-US" sz="1900" b="0">
                <a:solidFill>
                  <a:schemeClr val="tx1"/>
                </a:solidFill>
                <a:latin typeface="Arial" charset="0"/>
              </a:rPr>
              <a:t>Accumulated Depreciation	10,000</a:t>
            </a:r>
          </a:p>
          <a:p>
            <a:pPr algn="l">
              <a:spcAft>
                <a:spcPct val="10000"/>
              </a:spcAft>
              <a:buSzPct val="80000"/>
            </a:pPr>
            <a:r>
              <a:rPr lang="en-US" sz="1900" b="0">
                <a:solidFill>
                  <a:schemeClr val="tx1"/>
                </a:solidFill>
                <a:latin typeface="Arial" charset="0"/>
              </a:rPr>
              <a:t>Loss on Disposal of Equipment	2,500</a:t>
            </a:r>
          </a:p>
          <a:p>
            <a:pPr algn="l">
              <a:spcAft>
                <a:spcPct val="10000"/>
              </a:spcAft>
              <a:buSzPct val="80000"/>
            </a:pPr>
            <a:r>
              <a:rPr lang="en-US" sz="1900" b="0">
                <a:solidFill>
                  <a:schemeClr val="tx1"/>
                </a:solidFill>
                <a:latin typeface="Arial" charset="0"/>
              </a:rPr>
              <a:t>	Equipment		28,000</a:t>
            </a:r>
          </a:p>
        </p:txBody>
      </p:sp>
      <p:sp>
        <p:nvSpPr>
          <p:cNvPr id="1114124" name="Text Box 12"/>
          <p:cNvSpPr txBox="1">
            <a:spLocks noChangeArrowheads="1"/>
          </p:cNvSpPr>
          <p:nvPr/>
        </p:nvSpPr>
        <p:spPr bwMode="auto">
          <a:xfrm>
            <a:off x="685800" y="4495800"/>
            <a:ext cx="7467600" cy="167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28700" indent="-574675">
              <a:tabLst>
                <a:tab pos="5481638" algn="r"/>
                <a:tab pos="7138988" algn="r"/>
              </a:tabLst>
              <a:defRPr b="1">
                <a:solidFill>
                  <a:schemeClr val="folHlink"/>
                </a:solidFill>
                <a:latin typeface="Comic Sans MS" pitchFamily="66" charset="0"/>
              </a:defRPr>
            </a:lvl1pPr>
            <a:lvl2pPr marL="742950" indent="-285750">
              <a:tabLst>
                <a:tab pos="5481638" algn="r"/>
                <a:tab pos="7138988" algn="r"/>
              </a:tabLst>
              <a:defRPr b="1">
                <a:solidFill>
                  <a:schemeClr val="folHlink"/>
                </a:solidFill>
                <a:latin typeface="Comic Sans MS" pitchFamily="66" charset="0"/>
              </a:defRPr>
            </a:lvl2pPr>
            <a:lvl3pPr marL="1143000" indent="-228600">
              <a:tabLst>
                <a:tab pos="5481638" algn="r"/>
                <a:tab pos="7138988" algn="r"/>
              </a:tabLst>
              <a:defRPr b="1">
                <a:solidFill>
                  <a:schemeClr val="folHlink"/>
                </a:solidFill>
                <a:latin typeface="Comic Sans MS" pitchFamily="66" charset="0"/>
              </a:defRPr>
            </a:lvl3pPr>
            <a:lvl4pPr marL="1600200" indent="-228600">
              <a:tabLst>
                <a:tab pos="5481638" algn="r"/>
                <a:tab pos="7138988" algn="r"/>
              </a:tabLst>
              <a:defRPr b="1">
                <a:solidFill>
                  <a:schemeClr val="folHlink"/>
                </a:solidFill>
                <a:latin typeface="Comic Sans MS" pitchFamily="66" charset="0"/>
              </a:defRPr>
            </a:lvl4pPr>
            <a:lvl5pPr marL="2057400" indent="-228600">
              <a:tabLst>
                <a:tab pos="5481638" algn="r"/>
                <a:tab pos="7138988"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5481638" algn="r"/>
                <a:tab pos="7138988"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5481638" algn="r"/>
                <a:tab pos="7138988"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5481638" algn="r"/>
                <a:tab pos="7138988"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5481638" algn="r"/>
                <a:tab pos="7138988" algn="r"/>
              </a:tabLst>
              <a:defRPr b="1">
                <a:solidFill>
                  <a:schemeClr val="folHlink"/>
                </a:solidFill>
                <a:latin typeface="Comic Sans MS" pitchFamily="66" charset="0"/>
              </a:defRPr>
            </a:lvl9pPr>
          </a:lstStyle>
          <a:p>
            <a:pPr algn="l">
              <a:spcAft>
                <a:spcPct val="10000"/>
              </a:spcAft>
              <a:buSzPct val="80000"/>
            </a:pPr>
            <a:r>
              <a:rPr lang="en-US" sz="1900" b="0">
                <a:solidFill>
                  <a:schemeClr val="tx1"/>
                </a:solidFill>
                <a:latin typeface="Arial" charset="0"/>
              </a:rPr>
              <a:t>Cash		2,000</a:t>
            </a:r>
          </a:p>
          <a:p>
            <a:pPr algn="l">
              <a:spcAft>
                <a:spcPct val="10000"/>
              </a:spcAft>
              <a:buSzPct val="80000"/>
            </a:pPr>
            <a:r>
              <a:rPr lang="en-US" sz="1900" b="0">
                <a:solidFill>
                  <a:schemeClr val="tx1"/>
                </a:solidFill>
                <a:latin typeface="Arial" charset="0"/>
              </a:rPr>
              <a:t>Equipment 	13,500</a:t>
            </a:r>
          </a:p>
          <a:p>
            <a:pPr algn="l">
              <a:spcAft>
                <a:spcPct val="10000"/>
              </a:spcAft>
              <a:buSzPct val="80000"/>
            </a:pPr>
            <a:r>
              <a:rPr lang="en-US" sz="1900" b="0">
                <a:solidFill>
                  <a:schemeClr val="tx1"/>
                </a:solidFill>
                <a:latin typeface="Arial" charset="0"/>
              </a:rPr>
              <a:t>Accumulated Depreciation	10,000</a:t>
            </a:r>
          </a:p>
          <a:p>
            <a:pPr algn="l">
              <a:spcAft>
                <a:spcPct val="10000"/>
              </a:spcAft>
              <a:buSzPct val="80000"/>
            </a:pPr>
            <a:r>
              <a:rPr lang="en-US" sz="1900" b="0">
                <a:solidFill>
                  <a:schemeClr val="tx1"/>
                </a:solidFill>
                <a:latin typeface="Arial" charset="0"/>
              </a:rPr>
              <a:t>Loss on Disposal of Equipment	2,500</a:t>
            </a:r>
          </a:p>
          <a:p>
            <a:pPr algn="l">
              <a:spcAft>
                <a:spcPct val="10000"/>
              </a:spcAft>
              <a:buSzPct val="80000"/>
            </a:pPr>
            <a:r>
              <a:rPr lang="en-US" sz="1900" b="0">
                <a:solidFill>
                  <a:schemeClr val="tx1"/>
                </a:solidFill>
                <a:latin typeface="Arial" charset="0"/>
              </a:rPr>
              <a:t>	Equipment		28,000</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4123">
                                            <p:txEl>
                                              <p:pRg st="0" end="0"/>
                                            </p:txEl>
                                          </p:spTgt>
                                        </p:tgtEl>
                                        <p:attrNameLst>
                                          <p:attrName>style.visibility</p:attrName>
                                        </p:attrNameLst>
                                      </p:cBhvr>
                                      <p:to>
                                        <p:strVal val="visible"/>
                                      </p:to>
                                    </p:set>
                                    <p:animEffect transition="in" filter="wipe(left)">
                                      <p:cBhvr>
                                        <p:cTn id="7" dur="500"/>
                                        <p:tgtEl>
                                          <p:spTgt spid="1114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4123">
                                            <p:txEl>
                                              <p:pRg st="1" end="1"/>
                                            </p:txEl>
                                          </p:spTgt>
                                        </p:tgtEl>
                                        <p:attrNameLst>
                                          <p:attrName>style.visibility</p:attrName>
                                        </p:attrNameLst>
                                      </p:cBhvr>
                                      <p:to>
                                        <p:strVal val="visible"/>
                                      </p:to>
                                    </p:set>
                                    <p:animEffect transition="in" filter="wipe(left)">
                                      <p:cBhvr>
                                        <p:cTn id="12" dur="500"/>
                                        <p:tgtEl>
                                          <p:spTgt spid="1114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4123">
                                            <p:txEl>
                                              <p:pRg st="2" end="2"/>
                                            </p:txEl>
                                          </p:spTgt>
                                        </p:tgtEl>
                                        <p:attrNameLst>
                                          <p:attrName>style.visibility</p:attrName>
                                        </p:attrNameLst>
                                      </p:cBhvr>
                                      <p:to>
                                        <p:strVal val="visible"/>
                                      </p:to>
                                    </p:set>
                                    <p:animEffect transition="in" filter="wipe(left)">
                                      <p:cBhvr>
                                        <p:cTn id="17" dur="500"/>
                                        <p:tgtEl>
                                          <p:spTgt spid="1114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4123">
                                            <p:txEl>
                                              <p:pRg st="3" end="3"/>
                                            </p:txEl>
                                          </p:spTgt>
                                        </p:tgtEl>
                                        <p:attrNameLst>
                                          <p:attrName>style.visibility</p:attrName>
                                        </p:attrNameLst>
                                      </p:cBhvr>
                                      <p:to>
                                        <p:strVal val="visible"/>
                                      </p:to>
                                    </p:set>
                                    <p:animEffect transition="in" filter="wipe(left)">
                                      <p:cBhvr>
                                        <p:cTn id="22" dur="500"/>
                                        <p:tgtEl>
                                          <p:spTgt spid="11141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4123">
                                            <p:txEl>
                                              <p:pRg st="4" end="4"/>
                                            </p:txEl>
                                          </p:spTgt>
                                        </p:tgtEl>
                                        <p:attrNameLst>
                                          <p:attrName>style.visibility</p:attrName>
                                        </p:attrNameLst>
                                      </p:cBhvr>
                                      <p:to>
                                        <p:strVal val="visible"/>
                                      </p:to>
                                    </p:set>
                                    <p:animEffect transition="in" filter="wipe(left)">
                                      <p:cBhvr>
                                        <p:cTn id="27" dur="500"/>
                                        <p:tgtEl>
                                          <p:spTgt spid="11141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4124">
                                            <p:txEl>
                                              <p:pRg st="0" end="0"/>
                                            </p:txEl>
                                          </p:spTgt>
                                        </p:tgtEl>
                                        <p:attrNameLst>
                                          <p:attrName>style.visibility</p:attrName>
                                        </p:attrNameLst>
                                      </p:cBhvr>
                                      <p:to>
                                        <p:strVal val="visible"/>
                                      </p:to>
                                    </p:set>
                                    <p:animEffect transition="in" filter="wipe(left)">
                                      <p:cBhvr>
                                        <p:cTn id="32" dur="500"/>
                                        <p:tgtEl>
                                          <p:spTgt spid="1114124">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4124">
                                            <p:txEl>
                                              <p:pRg st="1" end="1"/>
                                            </p:txEl>
                                          </p:spTgt>
                                        </p:tgtEl>
                                        <p:attrNameLst>
                                          <p:attrName>style.visibility</p:attrName>
                                        </p:attrNameLst>
                                      </p:cBhvr>
                                      <p:to>
                                        <p:strVal val="visible"/>
                                      </p:to>
                                    </p:set>
                                    <p:animEffect transition="in" filter="wipe(left)">
                                      <p:cBhvr>
                                        <p:cTn id="37" dur="500"/>
                                        <p:tgtEl>
                                          <p:spTgt spid="1114124">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4124">
                                            <p:txEl>
                                              <p:pRg st="2" end="2"/>
                                            </p:txEl>
                                          </p:spTgt>
                                        </p:tgtEl>
                                        <p:attrNameLst>
                                          <p:attrName>style.visibility</p:attrName>
                                        </p:attrNameLst>
                                      </p:cBhvr>
                                      <p:to>
                                        <p:strVal val="visible"/>
                                      </p:to>
                                    </p:set>
                                    <p:animEffect transition="in" filter="wipe(left)">
                                      <p:cBhvr>
                                        <p:cTn id="42" dur="500"/>
                                        <p:tgtEl>
                                          <p:spTgt spid="1114124">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14124">
                                            <p:txEl>
                                              <p:pRg st="3" end="3"/>
                                            </p:txEl>
                                          </p:spTgt>
                                        </p:tgtEl>
                                        <p:attrNameLst>
                                          <p:attrName>style.visibility</p:attrName>
                                        </p:attrNameLst>
                                      </p:cBhvr>
                                      <p:to>
                                        <p:strVal val="visible"/>
                                      </p:to>
                                    </p:set>
                                    <p:animEffect transition="in" filter="wipe(left)">
                                      <p:cBhvr>
                                        <p:cTn id="47" dur="500"/>
                                        <p:tgtEl>
                                          <p:spTgt spid="1114124">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14124">
                                            <p:txEl>
                                              <p:pRg st="4" end="4"/>
                                            </p:txEl>
                                          </p:spTgt>
                                        </p:tgtEl>
                                        <p:attrNameLst>
                                          <p:attrName>style.visibility</p:attrName>
                                        </p:attrNameLst>
                                      </p:cBhvr>
                                      <p:to>
                                        <p:strVal val="visible"/>
                                      </p:to>
                                    </p:set>
                                    <p:animEffect transition="in" filter="wipe(left)">
                                      <p:cBhvr>
                                        <p:cTn id="52" dur="500"/>
                                        <p:tgtEl>
                                          <p:spTgt spid="11141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4123" grpId="0" build="p"/>
      <p:bldP spid="1114124"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Valuation of PP&amp;E</a:t>
            </a:r>
          </a:p>
        </p:txBody>
      </p:sp>
      <p:sp>
        <p:nvSpPr>
          <p:cNvPr id="62467" name="Text Box 3"/>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Understand accounting issues related to acquiring and valuing plant assets.</a:t>
            </a:r>
          </a:p>
        </p:txBody>
      </p:sp>
      <p:sp>
        <p:nvSpPr>
          <p:cNvPr id="62468" name="Text Box 4"/>
          <p:cNvSpPr txBox="1">
            <a:spLocks noChangeArrowheads="1"/>
          </p:cNvSpPr>
          <p:nvPr/>
        </p:nvSpPr>
        <p:spPr bwMode="auto">
          <a:xfrm>
            <a:off x="609600" y="1981200"/>
            <a:ext cx="7937500" cy="2474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ts val="1200"/>
              </a:spcBef>
              <a:buSzPct val="80000"/>
            </a:pPr>
            <a:r>
              <a:rPr lang="en-US" sz="2200" b="0">
                <a:solidFill>
                  <a:srgbClr val="000000"/>
                </a:solidFill>
                <a:latin typeface="Arial" charset="0"/>
              </a:rPr>
              <a:t>Companies should use:</a:t>
            </a:r>
          </a:p>
          <a:p>
            <a:pPr lvl="1" algn="l">
              <a:lnSpc>
                <a:spcPct val="125000"/>
              </a:lnSpc>
              <a:spcBef>
                <a:spcPts val="1200"/>
              </a:spcBef>
              <a:buClr>
                <a:srgbClr val="800000"/>
              </a:buClr>
              <a:buSzPct val="80000"/>
              <a:buFont typeface="Wingdings" pitchFamily="2" charset="2"/>
              <a:buChar char="u"/>
            </a:pPr>
            <a:r>
              <a:rPr lang="en-US" sz="2100" b="0">
                <a:solidFill>
                  <a:srgbClr val="000000"/>
                </a:solidFill>
                <a:latin typeface="Arial" charset="0"/>
              </a:rPr>
              <a:t>the </a:t>
            </a:r>
            <a:r>
              <a:rPr lang="en-US" sz="2100">
                <a:solidFill>
                  <a:srgbClr val="000000"/>
                </a:solidFill>
                <a:latin typeface="Arial" charset="0"/>
              </a:rPr>
              <a:t>fair value of the asset </a:t>
            </a:r>
            <a:r>
              <a:rPr lang="en-US" sz="2100" b="0">
                <a:solidFill>
                  <a:srgbClr val="000000"/>
                </a:solidFill>
                <a:latin typeface="Arial" charset="0"/>
              </a:rPr>
              <a:t>to establish its value on the books and </a:t>
            </a:r>
          </a:p>
          <a:p>
            <a:pPr lvl="1" algn="l">
              <a:lnSpc>
                <a:spcPct val="125000"/>
              </a:lnSpc>
              <a:spcBef>
                <a:spcPts val="1200"/>
              </a:spcBef>
              <a:buClr>
                <a:srgbClr val="800000"/>
              </a:buClr>
              <a:buSzPct val="80000"/>
              <a:buFont typeface="Wingdings" pitchFamily="2" charset="2"/>
              <a:buChar char="u"/>
            </a:pPr>
            <a:r>
              <a:rPr lang="en-US" sz="2100" b="0">
                <a:solidFill>
                  <a:srgbClr val="000000"/>
                </a:solidFill>
                <a:latin typeface="Arial" charset="0"/>
              </a:rPr>
              <a:t>should recognize contributions received as revenues in the period received.</a:t>
            </a:r>
          </a:p>
        </p:txBody>
      </p:sp>
      <p:sp>
        <p:nvSpPr>
          <p:cNvPr id="62469" name="Text Box 5"/>
          <p:cNvSpPr txBox="1">
            <a:spLocks noChangeArrowheads="1"/>
          </p:cNvSpPr>
          <p:nvPr/>
        </p:nvSpPr>
        <p:spPr bwMode="auto">
          <a:xfrm>
            <a:off x="609600" y="1371600"/>
            <a:ext cx="80010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800000"/>
                </a:solidFill>
                <a:latin typeface="Arial" charset="0"/>
              </a:rPr>
              <a:t>Accounting for Contributions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a:solidFill>
                  <a:schemeClr val="tx2">
                    <a:lumMod val="75000"/>
                  </a:schemeClr>
                </a:solidFill>
                <a:effectLst/>
                <a:latin typeface="+mn-lt"/>
                <a:ea typeface="+mn-ea"/>
                <a:cs typeface="+mn-cs"/>
              </a:rPr>
              <a:t>Valuation of PP&amp;E</a:t>
            </a:r>
          </a:p>
        </p:txBody>
      </p:sp>
      <p:sp>
        <p:nvSpPr>
          <p:cNvPr id="63491" name="Text Box 4"/>
          <p:cNvSpPr txBox="1">
            <a:spLocks noChangeArrowheads="1"/>
          </p:cNvSpPr>
          <p:nvPr/>
        </p:nvSpPr>
        <p:spPr bwMode="auto">
          <a:xfrm>
            <a:off x="596900" y="1978025"/>
            <a:ext cx="7861300" cy="153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914400" algn="l"/>
                <a:tab pos="5600700" algn="r"/>
                <a:tab pos="6629400" algn="r"/>
              </a:tabLst>
              <a:defRPr b="1">
                <a:solidFill>
                  <a:schemeClr val="folHlink"/>
                </a:solidFill>
                <a:latin typeface="Comic Sans MS" pitchFamily="66" charset="0"/>
              </a:defRPr>
            </a:lvl1pPr>
            <a:lvl2pPr marL="742950" indent="-285750">
              <a:tabLst>
                <a:tab pos="457200" algn="l"/>
                <a:tab pos="914400" algn="l"/>
                <a:tab pos="5600700" algn="r"/>
                <a:tab pos="6629400" algn="r"/>
              </a:tabLst>
              <a:defRPr b="1">
                <a:solidFill>
                  <a:schemeClr val="folHlink"/>
                </a:solidFill>
                <a:latin typeface="Comic Sans MS" pitchFamily="66" charset="0"/>
              </a:defRPr>
            </a:lvl2pPr>
            <a:lvl3pPr marL="1143000" indent="-228600">
              <a:tabLst>
                <a:tab pos="457200" algn="l"/>
                <a:tab pos="914400" algn="l"/>
                <a:tab pos="5600700" algn="r"/>
                <a:tab pos="6629400" algn="r"/>
              </a:tabLst>
              <a:defRPr b="1">
                <a:solidFill>
                  <a:schemeClr val="folHlink"/>
                </a:solidFill>
                <a:latin typeface="Comic Sans MS" pitchFamily="66" charset="0"/>
              </a:defRPr>
            </a:lvl3pPr>
            <a:lvl4pPr marL="1600200" indent="-228600">
              <a:tabLst>
                <a:tab pos="457200" algn="l"/>
                <a:tab pos="914400" algn="l"/>
                <a:tab pos="5600700" algn="r"/>
                <a:tab pos="6629400" algn="r"/>
              </a:tabLst>
              <a:defRPr b="1">
                <a:solidFill>
                  <a:schemeClr val="folHlink"/>
                </a:solidFill>
                <a:latin typeface="Comic Sans MS" pitchFamily="66" charset="0"/>
              </a:defRPr>
            </a:lvl4pPr>
            <a:lvl5pPr marL="2057400" indent="-228600">
              <a:tabLst>
                <a:tab pos="457200" algn="l"/>
                <a:tab pos="914400" algn="l"/>
                <a:tab pos="5600700" algn="r"/>
                <a:tab pos="66294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57200" algn="l"/>
                <a:tab pos="914400" algn="l"/>
                <a:tab pos="5600700" algn="r"/>
                <a:tab pos="66294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57200" algn="l"/>
                <a:tab pos="914400" algn="l"/>
                <a:tab pos="5600700" algn="r"/>
                <a:tab pos="66294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57200" algn="l"/>
                <a:tab pos="914400" algn="l"/>
                <a:tab pos="5600700" algn="r"/>
                <a:tab pos="66294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57200" algn="l"/>
                <a:tab pos="914400" algn="l"/>
                <a:tab pos="5600700" algn="r"/>
                <a:tab pos="6629400" algn="r"/>
              </a:tabLst>
              <a:defRPr b="1">
                <a:solidFill>
                  <a:schemeClr val="folHlink"/>
                </a:solidFill>
                <a:latin typeface="Comic Sans MS" pitchFamily="66" charset="0"/>
              </a:defRPr>
            </a:lvl9pPr>
          </a:lstStyle>
          <a:p>
            <a:pPr algn="l">
              <a:lnSpc>
                <a:spcPct val="120000"/>
              </a:lnSpc>
              <a:spcBef>
                <a:spcPts val="1800"/>
              </a:spcBef>
            </a:pPr>
            <a:r>
              <a:rPr lang="en-US" sz="2000">
                <a:solidFill>
                  <a:srgbClr val="800000"/>
                </a:solidFill>
                <a:latin typeface="Arial" charset="0"/>
              </a:rPr>
              <a:t>Illustration:  </a:t>
            </a:r>
            <a:r>
              <a:rPr lang="en-US" sz="2000" b="0">
                <a:latin typeface="Arial" charset="0"/>
              </a:rPr>
              <a:t>Max Wayer Meat Packing, Inc. has recently accepted a donation of land with a fair value of $150,000 from the Memphis Industrial Development Corp. In return Max Wayer Meat Packing promises to build a packing plant in Memphis. Max Wayer’s entry is:</a:t>
            </a:r>
          </a:p>
        </p:txBody>
      </p:sp>
      <p:sp>
        <p:nvSpPr>
          <p:cNvPr id="63492" name="Text Box 5"/>
          <p:cNvSpPr txBox="1">
            <a:spLocks noChangeArrowheads="1"/>
          </p:cNvSpPr>
          <p:nvPr/>
        </p:nvSpPr>
        <p:spPr bwMode="auto">
          <a:xfrm>
            <a:off x="609600" y="1371600"/>
            <a:ext cx="80010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600">
                <a:solidFill>
                  <a:schemeClr val="tx1"/>
                </a:solidFill>
                <a:latin typeface="Arial" charset="0"/>
              </a:rPr>
              <a:t>Contributions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3494" name="Text Box 3"/>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Understand accounting issues related to acquiring and valuing plant assets.</a:t>
            </a:r>
          </a:p>
        </p:txBody>
      </p:sp>
      <p:sp>
        <p:nvSpPr>
          <p:cNvPr id="8" name="Text Box 4"/>
          <p:cNvSpPr txBox="1">
            <a:spLocks noChangeArrowheads="1"/>
          </p:cNvSpPr>
          <p:nvPr/>
        </p:nvSpPr>
        <p:spPr bwMode="auto">
          <a:xfrm>
            <a:off x="609600" y="3756025"/>
            <a:ext cx="7861300"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914400" algn="l"/>
                <a:tab pos="5600700" algn="r"/>
                <a:tab pos="6629400" algn="r"/>
              </a:tabLst>
              <a:defRPr b="1">
                <a:solidFill>
                  <a:schemeClr val="folHlink"/>
                </a:solidFill>
                <a:latin typeface="Comic Sans MS" pitchFamily="66" charset="0"/>
              </a:defRPr>
            </a:lvl1pPr>
            <a:lvl2pPr marL="742950" indent="-285750">
              <a:tabLst>
                <a:tab pos="457200" algn="l"/>
                <a:tab pos="914400" algn="l"/>
                <a:tab pos="5600700" algn="r"/>
                <a:tab pos="6629400" algn="r"/>
              </a:tabLst>
              <a:defRPr b="1">
                <a:solidFill>
                  <a:schemeClr val="folHlink"/>
                </a:solidFill>
                <a:latin typeface="Comic Sans MS" pitchFamily="66" charset="0"/>
              </a:defRPr>
            </a:lvl2pPr>
            <a:lvl3pPr marL="1143000" indent="-228600">
              <a:tabLst>
                <a:tab pos="457200" algn="l"/>
                <a:tab pos="914400" algn="l"/>
                <a:tab pos="5600700" algn="r"/>
                <a:tab pos="6629400" algn="r"/>
              </a:tabLst>
              <a:defRPr b="1">
                <a:solidFill>
                  <a:schemeClr val="folHlink"/>
                </a:solidFill>
                <a:latin typeface="Comic Sans MS" pitchFamily="66" charset="0"/>
              </a:defRPr>
            </a:lvl3pPr>
            <a:lvl4pPr marL="1600200" indent="-228600">
              <a:tabLst>
                <a:tab pos="457200" algn="l"/>
                <a:tab pos="914400" algn="l"/>
                <a:tab pos="5600700" algn="r"/>
                <a:tab pos="6629400" algn="r"/>
              </a:tabLst>
              <a:defRPr b="1">
                <a:solidFill>
                  <a:schemeClr val="folHlink"/>
                </a:solidFill>
                <a:latin typeface="Comic Sans MS" pitchFamily="66" charset="0"/>
              </a:defRPr>
            </a:lvl4pPr>
            <a:lvl5pPr marL="2057400" indent="-228600">
              <a:tabLst>
                <a:tab pos="457200" algn="l"/>
                <a:tab pos="914400" algn="l"/>
                <a:tab pos="5600700" algn="r"/>
                <a:tab pos="66294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57200" algn="l"/>
                <a:tab pos="914400" algn="l"/>
                <a:tab pos="5600700" algn="r"/>
                <a:tab pos="66294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57200" algn="l"/>
                <a:tab pos="914400" algn="l"/>
                <a:tab pos="5600700" algn="r"/>
                <a:tab pos="66294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57200" algn="l"/>
                <a:tab pos="914400" algn="l"/>
                <a:tab pos="5600700" algn="r"/>
                <a:tab pos="66294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57200" algn="l"/>
                <a:tab pos="914400" algn="l"/>
                <a:tab pos="5600700" algn="r"/>
                <a:tab pos="6629400" algn="r"/>
              </a:tabLst>
              <a:defRPr b="1">
                <a:solidFill>
                  <a:schemeClr val="folHlink"/>
                </a:solidFill>
                <a:latin typeface="Comic Sans MS" pitchFamily="66" charset="0"/>
              </a:defRPr>
            </a:lvl9pPr>
          </a:lstStyle>
          <a:p>
            <a:pPr algn="l">
              <a:lnSpc>
                <a:spcPct val="110000"/>
              </a:lnSpc>
              <a:spcBef>
                <a:spcPts val="1800"/>
              </a:spcBef>
            </a:pPr>
            <a:r>
              <a:rPr lang="en-US" sz="2000" b="0">
                <a:latin typeface="Arial" charset="0"/>
              </a:rPr>
              <a:t>	Land	150,000</a:t>
            </a:r>
          </a:p>
          <a:p>
            <a:pPr algn="l">
              <a:lnSpc>
                <a:spcPct val="110000"/>
              </a:lnSpc>
              <a:spcBef>
                <a:spcPct val="15000"/>
              </a:spcBef>
            </a:pPr>
            <a:r>
              <a:rPr lang="en-US" sz="2000" b="0">
                <a:latin typeface="Arial" charset="0"/>
              </a:rPr>
              <a:t>		Contribution Revenue 		150,000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Valuation of PP&amp;E</a:t>
            </a:r>
          </a:p>
        </p:txBody>
      </p:sp>
      <p:sp>
        <p:nvSpPr>
          <p:cNvPr id="64515" name="Text Box 4"/>
          <p:cNvSpPr txBox="1">
            <a:spLocks noChangeArrowheads="1"/>
          </p:cNvSpPr>
          <p:nvPr/>
        </p:nvSpPr>
        <p:spPr bwMode="auto">
          <a:xfrm>
            <a:off x="596900" y="1978025"/>
            <a:ext cx="7785100" cy="2538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914400" algn="l"/>
                <a:tab pos="5600700" algn="r"/>
                <a:tab pos="6629400" algn="r"/>
              </a:tabLst>
              <a:defRPr b="1">
                <a:solidFill>
                  <a:schemeClr val="folHlink"/>
                </a:solidFill>
                <a:latin typeface="Comic Sans MS" pitchFamily="66" charset="0"/>
              </a:defRPr>
            </a:lvl1pPr>
            <a:lvl2pPr marL="742950" indent="-285750">
              <a:tabLst>
                <a:tab pos="457200" algn="l"/>
                <a:tab pos="914400" algn="l"/>
                <a:tab pos="5600700" algn="r"/>
                <a:tab pos="6629400" algn="r"/>
              </a:tabLst>
              <a:defRPr b="1">
                <a:solidFill>
                  <a:schemeClr val="folHlink"/>
                </a:solidFill>
                <a:latin typeface="Comic Sans MS" pitchFamily="66" charset="0"/>
              </a:defRPr>
            </a:lvl2pPr>
            <a:lvl3pPr marL="1143000" indent="-228600">
              <a:tabLst>
                <a:tab pos="457200" algn="l"/>
                <a:tab pos="914400" algn="l"/>
                <a:tab pos="5600700" algn="r"/>
                <a:tab pos="6629400" algn="r"/>
              </a:tabLst>
              <a:defRPr b="1">
                <a:solidFill>
                  <a:schemeClr val="folHlink"/>
                </a:solidFill>
                <a:latin typeface="Comic Sans MS" pitchFamily="66" charset="0"/>
              </a:defRPr>
            </a:lvl3pPr>
            <a:lvl4pPr marL="1600200" indent="-228600">
              <a:tabLst>
                <a:tab pos="457200" algn="l"/>
                <a:tab pos="914400" algn="l"/>
                <a:tab pos="5600700" algn="r"/>
                <a:tab pos="6629400" algn="r"/>
              </a:tabLst>
              <a:defRPr b="1">
                <a:solidFill>
                  <a:schemeClr val="folHlink"/>
                </a:solidFill>
                <a:latin typeface="Comic Sans MS" pitchFamily="66" charset="0"/>
              </a:defRPr>
            </a:lvl4pPr>
            <a:lvl5pPr marL="2057400" indent="-228600">
              <a:tabLst>
                <a:tab pos="457200" algn="l"/>
                <a:tab pos="914400" algn="l"/>
                <a:tab pos="5600700" algn="r"/>
                <a:tab pos="66294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57200" algn="l"/>
                <a:tab pos="914400" algn="l"/>
                <a:tab pos="5600700" algn="r"/>
                <a:tab pos="66294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57200" algn="l"/>
                <a:tab pos="914400" algn="l"/>
                <a:tab pos="5600700" algn="r"/>
                <a:tab pos="66294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57200" algn="l"/>
                <a:tab pos="914400" algn="l"/>
                <a:tab pos="5600700" algn="r"/>
                <a:tab pos="66294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57200" algn="l"/>
                <a:tab pos="914400" algn="l"/>
                <a:tab pos="5600700" algn="r"/>
                <a:tab pos="6629400" algn="r"/>
              </a:tabLst>
              <a:defRPr b="1">
                <a:solidFill>
                  <a:schemeClr val="folHlink"/>
                </a:solidFill>
                <a:latin typeface="Comic Sans MS" pitchFamily="66" charset="0"/>
              </a:defRPr>
            </a:lvl9pPr>
          </a:lstStyle>
          <a:p>
            <a:pPr algn="l">
              <a:lnSpc>
                <a:spcPct val="120000"/>
              </a:lnSpc>
              <a:spcBef>
                <a:spcPct val="50000"/>
              </a:spcBef>
            </a:pPr>
            <a:r>
              <a:rPr lang="en-US" sz="2000" b="0">
                <a:latin typeface="Arial" charset="0"/>
              </a:rPr>
              <a:t>When a company </a:t>
            </a:r>
            <a:r>
              <a:rPr lang="en-US" sz="2000">
                <a:latin typeface="Arial" charset="0"/>
              </a:rPr>
              <a:t>contributes a non-monetary asset</a:t>
            </a:r>
            <a:r>
              <a:rPr lang="en-US" sz="2000" b="0">
                <a:latin typeface="Arial" charset="0"/>
              </a:rPr>
              <a:t>, it should record the amount of the donation as an expense at the fair value of the donated asset. </a:t>
            </a:r>
          </a:p>
          <a:p>
            <a:pPr algn="l">
              <a:lnSpc>
                <a:spcPct val="120000"/>
              </a:lnSpc>
              <a:spcBef>
                <a:spcPts val="1800"/>
              </a:spcBef>
            </a:pPr>
            <a:r>
              <a:rPr lang="en-US" sz="2000">
                <a:solidFill>
                  <a:srgbClr val="800000"/>
                </a:solidFill>
                <a:latin typeface="Arial" charset="0"/>
              </a:rPr>
              <a:t>Illustration:</a:t>
            </a:r>
            <a:r>
              <a:rPr lang="en-US" sz="2000" b="0">
                <a:latin typeface="Arial" charset="0"/>
              </a:rPr>
              <a:t>  Kline Industries donates land to the city of Los Angeles for a city park. The land cost $80,000 and has a fair value of $110,000. Kline Industries records this donation as follows.</a:t>
            </a:r>
          </a:p>
        </p:txBody>
      </p:sp>
      <p:sp>
        <p:nvSpPr>
          <p:cNvPr id="64516" name="Text Box 5"/>
          <p:cNvSpPr txBox="1">
            <a:spLocks noChangeArrowheads="1"/>
          </p:cNvSpPr>
          <p:nvPr/>
        </p:nvSpPr>
        <p:spPr bwMode="auto">
          <a:xfrm>
            <a:off x="609600" y="1371600"/>
            <a:ext cx="80010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600">
                <a:solidFill>
                  <a:schemeClr val="tx1"/>
                </a:solidFill>
                <a:latin typeface="Arial" charset="0"/>
              </a:rPr>
              <a:t>Contributions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4518" name="Text Box 3"/>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Understand accounting issues related to acquiring and valuing plant assets.</a:t>
            </a:r>
          </a:p>
        </p:txBody>
      </p:sp>
      <p:sp>
        <p:nvSpPr>
          <p:cNvPr id="8" name="Text Box 4"/>
          <p:cNvSpPr txBox="1">
            <a:spLocks noChangeArrowheads="1"/>
          </p:cNvSpPr>
          <p:nvPr/>
        </p:nvSpPr>
        <p:spPr bwMode="auto">
          <a:xfrm>
            <a:off x="609600" y="4724400"/>
            <a:ext cx="77851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914400" algn="l"/>
                <a:tab pos="5600700" algn="r"/>
                <a:tab pos="6629400" algn="r"/>
              </a:tabLst>
              <a:defRPr b="1">
                <a:solidFill>
                  <a:schemeClr val="folHlink"/>
                </a:solidFill>
                <a:latin typeface="Comic Sans MS" pitchFamily="66" charset="0"/>
              </a:defRPr>
            </a:lvl1pPr>
            <a:lvl2pPr marL="742950" indent="-285750">
              <a:tabLst>
                <a:tab pos="457200" algn="l"/>
                <a:tab pos="914400" algn="l"/>
                <a:tab pos="5600700" algn="r"/>
                <a:tab pos="6629400" algn="r"/>
              </a:tabLst>
              <a:defRPr b="1">
                <a:solidFill>
                  <a:schemeClr val="folHlink"/>
                </a:solidFill>
                <a:latin typeface="Comic Sans MS" pitchFamily="66" charset="0"/>
              </a:defRPr>
            </a:lvl2pPr>
            <a:lvl3pPr marL="1143000" indent="-228600">
              <a:tabLst>
                <a:tab pos="457200" algn="l"/>
                <a:tab pos="914400" algn="l"/>
                <a:tab pos="5600700" algn="r"/>
                <a:tab pos="6629400" algn="r"/>
              </a:tabLst>
              <a:defRPr b="1">
                <a:solidFill>
                  <a:schemeClr val="folHlink"/>
                </a:solidFill>
                <a:latin typeface="Comic Sans MS" pitchFamily="66" charset="0"/>
              </a:defRPr>
            </a:lvl3pPr>
            <a:lvl4pPr marL="1600200" indent="-228600">
              <a:tabLst>
                <a:tab pos="457200" algn="l"/>
                <a:tab pos="914400" algn="l"/>
                <a:tab pos="5600700" algn="r"/>
                <a:tab pos="6629400" algn="r"/>
              </a:tabLst>
              <a:defRPr b="1">
                <a:solidFill>
                  <a:schemeClr val="folHlink"/>
                </a:solidFill>
                <a:latin typeface="Comic Sans MS" pitchFamily="66" charset="0"/>
              </a:defRPr>
            </a:lvl4pPr>
            <a:lvl5pPr marL="2057400" indent="-228600">
              <a:tabLst>
                <a:tab pos="457200" algn="l"/>
                <a:tab pos="914400" algn="l"/>
                <a:tab pos="5600700" algn="r"/>
                <a:tab pos="66294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57200" algn="l"/>
                <a:tab pos="914400" algn="l"/>
                <a:tab pos="5600700" algn="r"/>
                <a:tab pos="66294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57200" algn="l"/>
                <a:tab pos="914400" algn="l"/>
                <a:tab pos="5600700" algn="r"/>
                <a:tab pos="66294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57200" algn="l"/>
                <a:tab pos="914400" algn="l"/>
                <a:tab pos="5600700" algn="r"/>
                <a:tab pos="66294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57200" algn="l"/>
                <a:tab pos="914400" algn="l"/>
                <a:tab pos="5600700" algn="r"/>
                <a:tab pos="6629400" algn="r"/>
              </a:tabLst>
              <a:defRPr b="1">
                <a:solidFill>
                  <a:schemeClr val="folHlink"/>
                </a:solidFill>
                <a:latin typeface="Comic Sans MS" pitchFamily="66" charset="0"/>
              </a:defRPr>
            </a:lvl9pPr>
          </a:lstStyle>
          <a:p>
            <a:pPr algn="l">
              <a:lnSpc>
                <a:spcPct val="110000"/>
              </a:lnSpc>
              <a:spcBef>
                <a:spcPts val="1800"/>
              </a:spcBef>
            </a:pPr>
            <a:r>
              <a:rPr lang="en-US" sz="2000" b="0">
                <a:latin typeface="Arial" charset="0"/>
              </a:rPr>
              <a:t>	Contribution Expense 	110,000</a:t>
            </a:r>
          </a:p>
          <a:p>
            <a:pPr algn="l">
              <a:lnSpc>
                <a:spcPct val="110000"/>
              </a:lnSpc>
              <a:spcBef>
                <a:spcPct val="15000"/>
              </a:spcBef>
            </a:pPr>
            <a:r>
              <a:rPr lang="en-US" sz="2000" b="0">
                <a:latin typeface="Arial" charset="0"/>
              </a:rPr>
              <a:t>		Land 		80,000</a:t>
            </a:r>
          </a:p>
          <a:p>
            <a:pPr algn="l">
              <a:lnSpc>
                <a:spcPct val="110000"/>
              </a:lnSpc>
              <a:spcBef>
                <a:spcPct val="15000"/>
              </a:spcBef>
            </a:pPr>
            <a:r>
              <a:rPr lang="en-US" sz="2000" b="0">
                <a:latin typeface="Arial" charset="0"/>
              </a:rPr>
              <a:t>		Gain on Disposal of Land 		30,000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09600" y="1989138"/>
            <a:ext cx="7543800" cy="3268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60000"/>
              </a:spcBef>
              <a:buSzPct val="80000"/>
            </a:pPr>
            <a:r>
              <a:rPr lang="en-US" sz="2100">
                <a:solidFill>
                  <a:schemeClr val="tx1"/>
                </a:solidFill>
                <a:latin typeface="Arial" charset="0"/>
              </a:rPr>
              <a:t>Improvements with limited lives</a:t>
            </a:r>
            <a:r>
              <a:rPr lang="en-US" sz="2100" b="0">
                <a:solidFill>
                  <a:schemeClr val="tx1"/>
                </a:solidFill>
                <a:latin typeface="Arial" charset="0"/>
              </a:rPr>
              <a:t>, such as private driveways, walks, fences, and parking lots, are recorded as </a:t>
            </a:r>
            <a:r>
              <a:rPr lang="en-US" sz="2100">
                <a:solidFill>
                  <a:schemeClr val="tx1"/>
                </a:solidFill>
                <a:latin typeface="Arial" charset="0"/>
              </a:rPr>
              <a:t>Land Improvements</a:t>
            </a:r>
            <a:r>
              <a:rPr lang="en-US" sz="2100" b="0">
                <a:solidFill>
                  <a:schemeClr val="tx1"/>
                </a:solidFill>
                <a:latin typeface="Arial" charset="0"/>
              </a:rPr>
              <a:t> and depreciated.</a:t>
            </a:r>
          </a:p>
          <a:p>
            <a:pPr lvl="1" algn="l">
              <a:lnSpc>
                <a:spcPct val="125000"/>
              </a:lnSpc>
              <a:spcBef>
                <a:spcPct val="60000"/>
              </a:spcBef>
              <a:buClr>
                <a:srgbClr val="800000"/>
              </a:buClr>
              <a:buSzPct val="80000"/>
              <a:buFont typeface="Wingdings" pitchFamily="2" charset="2"/>
              <a:buChar char="u"/>
            </a:pPr>
            <a:r>
              <a:rPr lang="en-US" sz="2100" b="0">
                <a:solidFill>
                  <a:schemeClr val="tx1"/>
                </a:solidFill>
                <a:latin typeface="Arial" charset="0"/>
              </a:rPr>
              <a:t>Land </a:t>
            </a:r>
            <a:r>
              <a:rPr lang="en-US" sz="2000" b="0">
                <a:solidFill>
                  <a:schemeClr val="tx1"/>
                </a:solidFill>
                <a:latin typeface="Arial" charset="0"/>
              </a:rPr>
              <a:t>acquired and held for speculation is classified as an </a:t>
            </a:r>
            <a:r>
              <a:rPr lang="en-US" sz="2000">
                <a:solidFill>
                  <a:schemeClr val="tx1"/>
                </a:solidFill>
                <a:latin typeface="Arial" charset="0"/>
              </a:rPr>
              <a:t>investment</a:t>
            </a:r>
            <a:r>
              <a:rPr lang="en-US" sz="2000" b="0">
                <a:solidFill>
                  <a:schemeClr val="tx1"/>
                </a:solidFill>
                <a:latin typeface="Arial" charset="0"/>
              </a:rPr>
              <a:t>.</a:t>
            </a:r>
          </a:p>
          <a:p>
            <a:pPr lvl="1" algn="l">
              <a:lnSpc>
                <a:spcPct val="125000"/>
              </a:lnSpc>
              <a:spcBef>
                <a:spcPct val="60000"/>
              </a:spcBef>
              <a:buClr>
                <a:srgbClr val="800000"/>
              </a:buClr>
              <a:buSzPct val="80000"/>
              <a:buFont typeface="Wingdings" pitchFamily="2" charset="2"/>
              <a:buChar char="u"/>
            </a:pPr>
            <a:r>
              <a:rPr lang="en-US" sz="2000" b="0">
                <a:solidFill>
                  <a:schemeClr val="tx1"/>
                </a:solidFill>
                <a:latin typeface="Arial" charset="0"/>
              </a:rPr>
              <a:t>Land held by a real estate concern for resale should be classified as </a:t>
            </a:r>
            <a:r>
              <a:rPr lang="en-US" sz="2000">
                <a:solidFill>
                  <a:schemeClr val="tx1"/>
                </a:solidFill>
                <a:latin typeface="Arial" charset="0"/>
              </a:rPr>
              <a:t>inventory</a:t>
            </a:r>
            <a:r>
              <a:rPr lang="en-US" sz="2000" b="0">
                <a:solidFill>
                  <a:schemeClr val="tx1"/>
                </a:solidFill>
                <a:latin typeface="Arial" charset="0"/>
              </a:rPr>
              <a:t>.</a:t>
            </a:r>
          </a:p>
        </p:txBody>
      </p:sp>
      <p:sp>
        <p:nvSpPr>
          <p:cNvPr id="1103876" name="Rectangle 4"/>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a:solidFill>
                  <a:schemeClr val="tx2">
                    <a:lumMod val="75000"/>
                  </a:schemeClr>
                </a:solidFill>
                <a:effectLst/>
                <a:latin typeface="+mn-lt"/>
                <a:ea typeface="+mn-ea"/>
                <a:cs typeface="+mn-cs"/>
              </a:rPr>
              <a:t>Acquisition of PP&amp;E</a:t>
            </a:r>
          </a:p>
        </p:txBody>
      </p:sp>
      <p:sp>
        <p:nvSpPr>
          <p:cNvPr id="9220" name="Text Box 5"/>
          <p:cNvSpPr txBox="1">
            <a:spLocks noChangeArrowheads="1"/>
          </p:cNvSpPr>
          <p:nvPr/>
        </p:nvSpPr>
        <p:spPr bwMode="auto">
          <a:xfrm>
            <a:off x="3429000" y="6248400"/>
            <a:ext cx="5562600" cy="581025"/>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2  Identify the costs to include in initial valuation of property, plant, and equipment.</a:t>
            </a:r>
          </a:p>
        </p:txBody>
      </p:sp>
      <p:sp>
        <p:nvSpPr>
          <p:cNvPr id="9221" name="Text Box 7"/>
          <p:cNvSpPr txBox="1">
            <a:spLocks noChangeArrowheads="1"/>
          </p:cNvSpPr>
          <p:nvPr/>
        </p:nvSpPr>
        <p:spPr bwMode="auto">
          <a:xfrm>
            <a:off x="609600" y="1371600"/>
            <a:ext cx="80010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05000"/>
              </a:lnSpc>
              <a:spcBef>
                <a:spcPct val="30000"/>
              </a:spcBef>
              <a:buSzPct val="80000"/>
            </a:pPr>
            <a:r>
              <a:rPr lang="en-US" sz="2800">
                <a:solidFill>
                  <a:srgbClr val="800000"/>
                </a:solidFill>
                <a:latin typeface="Arial" charset="0"/>
              </a:rPr>
              <a:t>Cost of Land</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4649788" y="4022725"/>
            <a:ext cx="4189412" cy="554038"/>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Understand accounting issues related to acquiring and valuing plant assets.</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Describe the accounting treatment for costs subsequent to acquisition.</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Describe the accounting treatment for the disposal of property, plant, and equipment.</a:t>
            </a:r>
          </a:p>
        </p:txBody>
      </p:sp>
      <p:sp>
        <p:nvSpPr>
          <p:cNvPr id="65540"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pic>
        <p:nvPicPr>
          <p:cNvPr id="6554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Rectangle 24"/>
          <p:cNvSpPr>
            <a:spLocks noChangeArrowheads="1"/>
          </p:cNvSpPr>
          <p:nvPr/>
        </p:nvSpPr>
        <p:spPr bwMode="auto">
          <a:xfrm>
            <a:off x="2822575" y="533400"/>
            <a:ext cx="60928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3400" dirty="0">
                <a:solidFill>
                  <a:schemeClr val="bg1"/>
                </a:solidFill>
                <a:effectLst>
                  <a:outerShdw blurRad="38100" dist="38100" dir="2700000" algn="tl">
                    <a:srgbClr val="000000">
                      <a:alpha val="43137"/>
                    </a:srgbClr>
                  </a:outerShdw>
                </a:effectLst>
                <a:latin typeface="Arial" charset="0"/>
              </a:rPr>
              <a:t>Acquisition and Disposition of Property, Plant, and Equipment</a:t>
            </a:r>
          </a:p>
        </p:txBody>
      </p:sp>
      <p:pic>
        <p:nvPicPr>
          <p:cNvPr id="6554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10</a:t>
            </a:r>
          </a:p>
        </p:txBody>
      </p:sp>
      <p:pic>
        <p:nvPicPr>
          <p:cNvPr id="65545"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property, plant, and </a:t>
            </a:r>
            <a:r>
              <a:rPr lang="en-US" sz="1400" kern="1200" dirty="0" smtClean="0">
                <a:effectLst/>
              </a:rPr>
              <a:t>equipment.</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costs to include in initial valuation of property, plant, and </a:t>
            </a:r>
            <a:r>
              <a:rPr lang="en-US" sz="1400" kern="1200" dirty="0" smtClean="0">
                <a:effectLst/>
              </a:rPr>
              <a:t>equipment.</a:t>
            </a:r>
          </a:p>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the accounting problems associated with self-constructed </a:t>
            </a:r>
            <a:r>
              <a:rPr lang="en-US" sz="1400" kern="1200" dirty="0" smtClean="0">
                <a:effectLst/>
              </a:rPr>
              <a:t>assets.</a:t>
            </a:r>
          </a:p>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the accounting problems associated with interest capitalization.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Costs Subsequent to Acquisition</a:t>
            </a:r>
          </a:p>
        </p:txBody>
      </p:sp>
      <p:sp>
        <p:nvSpPr>
          <p:cNvPr id="66563" name="Text Box 3"/>
          <p:cNvSpPr txBox="1">
            <a:spLocks noChangeArrowheads="1"/>
          </p:cNvSpPr>
          <p:nvPr/>
        </p:nvSpPr>
        <p:spPr bwMode="auto">
          <a:xfrm>
            <a:off x="8382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  Describe the accounting treatment for costs subsequent to acquisition.</a:t>
            </a:r>
          </a:p>
        </p:txBody>
      </p:sp>
      <p:sp>
        <p:nvSpPr>
          <p:cNvPr id="66564" name="Text Box 4"/>
          <p:cNvSpPr txBox="1">
            <a:spLocks noChangeArrowheads="1"/>
          </p:cNvSpPr>
          <p:nvPr/>
        </p:nvSpPr>
        <p:spPr bwMode="auto">
          <a:xfrm>
            <a:off x="609600" y="1371600"/>
            <a:ext cx="7937500" cy="1273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 pos="6629400" algn="r"/>
              </a:tabLst>
              <a:defRPr b="1">
                <a:solidFill>
                  <a:schemeClr val="folHlink"/>
                </a:solidFill>
                <a:latin typeface="Comic Sans MS" pitchFamily="66" charset="0"/>
              </a:defRPr>
            </a:lvl1pPr>
            <a:lvl2pPr marL="742950" indent="-285750">
              <a:tabLst>
                <a:tab pos="5600700" algn="r"/>
                <a:tab pos="6629400" algn="r"/>
              </a:tabLst>
              <a:defRPr b="1">
                <a:solidFill>
                  <a:schemeClr val="folHlink"/>
                </a:solidFill>
                <a:latin typeface="Comic Sans MS" pitchFamily="66" charset="0"/>
              </a:defRPr>
            </a:lvl2pPr>
            <a:lvl3pPr marL="1143000" indent="-228600">
              <a:tabLst>
                <a:tab pos="5600700" algn="r"/>
                <a:tab pos="6629400" algn="r"/>
              </a:tabLst>
              <a:defRPr b="1">
                <a:solidFill>
                  <a:schemeClr val="folHlink"/>
                </a:solidFill>
                <a:latin typeface="Comic Sans MS" pitchFamily="66" charset="0"/>
              </a:defRPr>
            </a:lvl3pPr>
            <a:lvl4pPr marL="1600200" indent="-228600">
              <a:tabLst>
                <a:tab pos="5600700" algn="r"/>
                <a:tab pos="6629400" algn="r"/>
              </a:tabLst>
              <a:defRPr b="1">
                <a:solidFill>
                  <a:schemeClr val="folHlink"/>
                </a:solidFill>
                <a:latin typeface="Comic Sans MS" pitchFamily="66" charset="0"/>
              </a:defRPr>
            </a:lvl4pPr>
            <a:lvl5pPr marL="2057400" indent="-228600">
              <a:tabLst>
                <a:tab pos="5600700" algn="r"/>
                <a:tab pos="66294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5600700" algn="r"/>
                <a:tab pos="66294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5600700" algn="r"/>
                <a:tab pos="66294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5600700" algn="r"/>
                <a:tab pos="66294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5600700" algn="r"/>
                <a:tab pos="6629400" algn="r"/>
              </a:tabLst>
              <a:defRPr b="1">
                <a:solidFill>
                  <a:schemeClr val="folHlink"/>
                </a:solidFill>
                <a:latin typeface="Comic Sans MS" pitchFamily="66" charset="0"/>
              </a:defRPr>
            </a:lvl9pPr>
          </a:lstStyle>
          <a:p>
            <a:pPr algn="l">
              <a:lnSpc>
                <a:spcPct val="120000"/>
              </a:lnSpc>
              <a:spcBef>
                <a:spcPts val="1200"/>
              </a:spcBef>
            </a:pPr>
            <a:r>
              <a:rPr lang="en-US" sz="2200" b="0">
                <a:solidFill>
                  <a:schemeClr val="tx1"/>
                </a:solidFill>
                <a:latin typeface="Arial" charset="0"/>
              </a:rPr>
              <a:t>In general, </a:t>
            </a:r>
            <a:r>
              <a:rPr lang="en-US" sz="2200">
                <a:solidFill>
                  <a:schemeClr val="tx1"/>
                </a:solidFill>
                <a:latin typeface="Arial" charset="0"/>
              </a:rPr>
              <a:t>costs incurred </a:t>
            </a:r>
            <a:r>
              <a:rPr lang="en-US" sz="2200" b="0">
                <a:solidFill>
                  <a:schemeClr val="tx1"/>
                </a:solidFill>
                <a:latin typeface="Arial" charset="0"/>
              </a:rPr>
              <a:t>to achieve greater future benefits should be </a:t>
            </a:r>
            <a:r>
              <a:rPr lang="en-US" sz="2200">
                <a:solidFill>
                  <a:schemeClr val="tx1"/>
                </a:solidFill>
                <a:latin typeface="Arial" charset="0"/>
              </a:rPr>
              <a:t>capitalized</a:t>
            </a:r>
            <a:r>
              <a:rPr lang="en-US" sz="2200" b="0">
                <a:solidFill>
                  <a:schemeClr val="tx1"/>
                </a:solidFill>
                <a:latin typeface="Arial" charset="0"/>
              </a:rPr>
              <a:t>, whereas expenditures that simply maintain a given level of services should be </a:t>
            </a:r>
            <a:r>
              <a:rPr lang="en-US" sz="2200">
                <a:solidFill>
                  <a:schemeClr val="tx1"/>
                </a:solidFill>
                <a:latin typeface="Arial" charset="0"/>
              </a:rPr>
              <a:t>expensed</a:t>
            </a:r>
            <a:r>
              <a:rPr lang="en-US" sz="2200" b="0">
                <a:solidFill>
                  <a:schemeClr val="tx1"/>
                </a:solidFill>
                <a:latin typeface="Arial" charset="0"/>
              </a:rPr>
              <a:t>.</a:t>
            </a:r>
          </a:p>
        </p:txBody>
      </p:sp>
      <p:sp>
        <p:nvSpPr>
          <p:cNvPr id="66565" name="Text Box 7"/>
          <p:cNvSpPr txBox="1">
            <a:spLocks noChangeArrowheads="1"/>
          </p:cNvSpPr>
          <p:nvPr/>
        </p:nvSpPr>
        <p:spPr bwMode="auto">
          <a:xfrm>
            <a:off x="609600" y="2743200"/>
            <a:ext cx="6946900" cy="253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 pos="6629400" algn="r"/>
              </a:tabLst>
              <a:defRPr b="1">
                <a:solidFill>
                  <a:schemeClr val="folHlink"/>
                </a:solidFill>
                <a:latin typeface="Comic Sans MS" pitchFamily="66" charset="0"/>
              </a:defRPr>
            </a:lvl1pPr>
            <a:lvl2pPr marL="685800" indent="-457200">
              <a:tabLst>
                <a:tab pos="5600700" algn="r"/>
                <a:tab pos="6629400" algn="r"/>
              </a:tabLst>
              <a:defRPr b="1">
                <a:solidFill>
                  <a:schemeClr val="folHlink"/>
                </a:solidFill>
                <a:latin typeface="Comic Sans MS" pitchFamily="66" charset="0"/>
              </a:defRPr>
            </a:lvl2pPr>
            <a:lvl3pPr marL="1143000" indent="-228600">
              <a:tabLst>
                <a:tab pos="5600700" algn="r"/>
                <a:tab pos="6629400" algn="r"/>
              </a:tabLst>
              <a:defRPr b="1">
                <a:solidFill>
                  <a:schemeClr val="folHlink"/>
                </a:solidFill>
                <a:latin typeface="Comic Sans MS" pitchFamily="66" charset="0"/>
              </a:defRPr>
            </a:lvl3pPr>
            <a:lvl4pPr marL="1600200" indent="-228600">
              <a:tabLst>
                <a:tab pos="5600700" algn="r"/>
                <a:tab pos="6629400" algn="r"/>
              </a:tabLst>
              <a:defRPr b="1">
                <a:solidFill>
                  <a:schemeClr val="folHlink"/>
                </a:solidFill>
                <a:latin typeface="Comic Sans MS" pitchFamily="66" charset="0"/>
              </a:defRPr>
            </a:lvl4pPr>
            <a:lvl5pPr marL="2057400" indent="-228600">
              <a:tabLst>
                <a:tab pos="5600700" algn="r"/>
                <a:tab pos="66294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5600700" algn="r"/>
                <a:tab pos="66294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5600700" algn="r"/>
                <a:tab pos="66294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5600700" algn="r"/>
                <a:tab pos="66294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5600700" algn="r"/>
                <a:tab pos="6629400" algn="r"/>
              </a:tabLst>
              <a:defRPr b="1">
                <a:solidFill>
                  <a:schemeClr val="folHlink"/>
                </a:solidFill>
                <a:latin typeface="Comic Sans MS" pitchFamily="66" charset="0"/>
              </a:defRPr>
            </a:lvl9pPr>
          </a:lstStyle>
          <a:p>
            <a:pPr algn="l">
              <a:lnSpc>
                <a:spcPct val="120000"/>
              </a:lnSpc>
              <a:spcBef>
                <a:spcPts val="1200"/>
              </a:spcBef>
            </a:pPr>
            <a:r>
              <a:rPr lang="en-US" sz="2200" b="0">
                <a:latin typeface="Arial" charset="0"/>
              </a:rPr>
              <a:t>In order to capitalize costs, one of three conditions must be present:</a:t>
            </a:r>
          </a:p>
          <a:p>
            <a:pPr lvl="1" algn="l">
              <a:lnSpc>
                <a:spcPct val="120000"/>
              </a:lnSpc>
              <a:spcBef>
                <a:spcPts val="1200"/>
              </a:spcBef>
              <a:buFontTx/>
              <a:buAutoNum type="arabicPeriod"/>
            </a:pPr>
            <a:r>
              <a:rPr lang="en-US" sz="2100" b="0">
                <a:latin typeface="Arial" charset="0"/>
              </a:rPr>
              <a:t>useful life must be increased,</a:t>
            </a:r>
          </a:p>
          <a:p>
            <a:pPr lvl="1" algn="l">
              <a:lnSpc>
                <a:spcPct val="120000"/>
              </a:lnSpc>
              <a:spcBef>
                <a:spcPts val="1200"/>
              </a:spcBef>
              <a:buFontTx/>
              <a:buAutoNum type="arabicPeriod"/>
            </a:pPr>
            <a:r>
              <a:rPr lang="en-US" sz="2100" b="0">
                <a:latin typeface="Arial" charset="0"/>
              </a:rPr>
              <a:t>quantity of units produced must be increased, and</a:t>
            </a:r>
          </a:p>
          <a:p>
            <a:pPr lvl="1" algn="l">
              <a:lnSpc>
                <a:spcPct val="120000"/>
              </a:lnSpc>
              <a:spcBef>
                <a:spcPts val="1200"/>
              </a:spcBef>
              <a:buFontTx/>
              <a:buAutoNum type="arabicPeriod"/>
            </a:pPr>
            <a:r>
              <a:rPr lang="en-US" sz="2100" b="0">
                <a:latin typeface="Arial" charset="0"/>
              </a:rPr>
              <a:t>quality of units produced must be enhanced.</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73200"/>
            <a:ext cx="8229600" cy="2870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 name="Rectangle 2"/>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Costs Subsequent to Acquisition</a:t>
            </a:r>
          </a:p>
        </p:txBody>
      </p:sp>
      <p:sp>
        <p:nvSpPr>
          <p:cNvPr id="67589" name="Text Box 3"/>
          <p:cNvSpPr txBox="1">
            <a:spLocks noChangeArrowheads="1"/>
          </p:cNvSpPr>
          <p:nvPr/>
        </p:nvSpPr>
        <p:spPr bwMode="auto">
          <a:xfrm>
            <a:off x="8382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  Describe the accounting treatment for costs subsequent to acquisition.</a:t>
            </a: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Rectangle 2"/>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Costs Subsequent to Acquisition</a:t>
            </a:r>
          </a:p>
        </p:txBody>
      </p:sp>
      <p:sp>
        <p:nvSpPr>
          <p:cNvPr id="68611" name="Text Box 4"/>
          <p:cNvSpPr txBox="1">
            <a:spLocks noChangeArrowheads="1"/>
          </p:cNvSpPr>
          <p:nvPr/>
        </p:nvSpPr>
        <p:spPr bwMode="auto">
          <a:xfrm>
            <a:off x="533400" y="1219200"/>
            <a:ext cx="198120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 pos="6629400" algn="r"/>
              </a:tabLst>
              <a:defRPr b="1">
                <a:solidFill>
                  <a:schemeClr val="folHlink"/>
                </a:solidFill>
                <a:latin typeface="Comic Sans MS" pitchFamily="66" charset="0"/>
              </a:defRPr>
            </a:lvl1pPr>
            <a:lvl2pPr marL="742950" indent="-285750">
              <a:tabLst>
                <a:tab pos="5600700" algn="r"/>
                <a:tab pos="6629400" algn="r"/>
              </a:tabLst>
              <a:defRPr b="1">
                <a:solidFill>
                  <a:schemeClr val="folHlink"/>
                </a:solidFill>
                <a:latin typeface="Comic Sans MS" pitchFamily="66" charset="0"/>
              </a:defRPr>
            </a:lvl2pPr>
            <a:lvl3pPr marL="1143000" indent="-228600">
              <a:tabLst>
                <a:tab pos="5600700" algn="r"/>
                <a:tab pos="6629400" algn="r"/>
              </a:tabLst>
              <a:defRPr b="1">
                <a:solidFill>
                  <a:schemeClr val="folHlink"/>
                </a:solidFill>
                <a:latin typeface="Comic Sans MS" pitchFamily="66" charset="0"/>
              </a:defRPr>
            </a:lvl3pPr>
            <a:lvl4pPr marL="1600200" indent="-228600">
              <a:tabLst>
                <a:tab pos="5600700" algn="r"/>
                <a:tab pos="6629400" algn="r"/>
              </a:tabLst>
              <a:defRPr b="1">
                <a:solidFill>
                  <a:schemeClr val="folHlink"/>
                </a:solidFill>
                <a:latin typeface="Comic Sans MS" pitchFamily="66" charset="0"/>
              </a:defRPr>
            </a:lvl4pPr>
            <a:lvl5pPr marL="2057400" indent="-228600">
              <a:tabLst>
                <a:tab pos="5600700" algn="r"/>
                <a:tab pos="66294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5600700" algn="r"/>
                <a:tab pos="66294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5600700" algn="r"/>
                <a:tab pos="66294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5600700" algn="r"/>
                <a:tab pos="66294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5600700" algn="r"/>
                <a:tab pos="6629400" algn="r"/>
              </a:tabLst>
              <a:defRPr b="1">
                <a:solidFill>
                  <a:schemeClr val="folHlink"/>
                </a:solidFill>
                <a:latin typeface="Comic Sans MS" pitchFamily="66" charset="0"/>
              </a:defRPr>
            </a:lvl9pPr>
          </a:lstStyle>
          <a:p>
            <a:pPr algn="l">
              <a:lnSpc>
                <a:spcPct val="120000"/>
              </a:lnSpc>
              <a:spcBef>
                <a:spcPct val="50000"/>
              </a:spcBef>
            </a:pPr>
            <a:r>
              <a:rPr lang="en-US" sz="2300">
                <a:latin typeface="Arial" charset="0"/>
              </a:rPr>
              <a:t>Summary</a:t>
            </a:r>
          </a:p>
        </p:txBody>
      </p:sp>
      <p:pic>
        <p:nvPicPr>
          <p:cNvPr id="686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8153400" cy="4667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3" name="Rectangle 7"/>
          <p:cNvSpPr>
            <a:spLocks noChangeArrowheads="1"/>
          </p:cNvSpPr>
          <p:nvPr/>
        </p:nvSpPr>
        <p:spPr bwMode="auto">
          <a:xfrm>
            <a:off x="6781800" y="1401763"/>
            <a:ext cx="19050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a:solidFill>
                  <a:srgbClr val="800000"/>
                </a:solidFill>
                <a:latin typeface="Arial" charset="0"/>
              </a:rPr>
              <a:t>Illustration 10-21</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4649788" y="4572000"/>
            <a:ext cx="4189412" cy="914400"/>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Understand accounting issues related to acquiring and valuing plant assets.</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Describe the accounting treatment for costs subsequent to acquisition.</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Describe the accounting treatment for the disposal of property, plant, and equipment.</a:t>
            </a:r>
          </a:p>
        </p:txBody>
      </p:sp>
      <p:sp>
        <p:nvSpPr>
          <p:cNvPr id="69636"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pic>
        <p:nvPicPr>
          <p:cNvPr id="6963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Rectangle 24"/>
          <p:cNvSpPr>
            <a:spLocks noChangeArrowheads="1"/>
          </p:cNvSpPr>
          <p:nvPr/>
        </p:nvSpPr>
        <p:spPr bwMode="auto">
          <a:xfrm>
            <a:off x="2822575" y="533400"/>
            <a:ext cx="60928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3400" dirty="0">
                <a:solidFill>
                  <a:schemeClr val="bg1"/>
                </a:solidFill>
                <a:effectLst>
                  <a:outerShdw blurRad="38100" dist="38100" dir="2700000" algn="tl">
                    <a:srgbClr val="000000">
                      <a:alpha val="43137"/>
                    </a:srgbClr>
                  </a:outerShdw>
                </a:effectLst>
                <a:latin typeface="Arial" charset="0"/>
              </a:rPr>
              <a:t>Acquisition and Disposition of Property, Plant, and Equipment</a:t>
            </a:r>
          </a:p>
        </p:txBody>
      </p:sp>
      <p:pic>
        <p:nvPicPr>
          <p:cNvPr id="69639"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10</a:t>
            </a:r>
          </a:p>
        </p:txBody>
      </p:sp>
      <p:pic>
        <p:nvPicPr>
          <p:cNvPr id="69641"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property, plant, and </a:t>
            </a:r>
            <a:r>
              <a:rPr lang="en-US" sz="1400" kern="1200" dirty="0" smtClean="0">
                <a:effectLst/>
              </a:rPr>
              <a:t>equipment.</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costs to include in initial valuation of property, plant, and </a:t>
            </a:r>
            <a:r>
              <a:rPr lang="en-US" sz="1400" kern="1200" dirty="0" smtClean="0">
                <a:effectLst/>
              </a:rPr>
              <a:t>equipment.</a:t>
            </a:r>
          </a:p>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the accounting problems associated with self-constructed </a:t>
            </a:r>
            <a:r>
              <a:rPr lang="en-US" sz="1400" kern="1200" dirty="0" smtClean="0">
                <a:effectLst/>
              </a:rPr>
              <a:t>assets.</a:t>
            </a:r>
          </a:p>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the accounting problems associated with interest capitalization.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1026"/>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Disposition of PP&amp;E</a:t>
            </a:r>
          </a:p>
        </p:txBody>
      </p:sp>
      <p:sp>
        <p:nvSpPr>
          <p:cNvPr id="70659" name="Text Box 1027"/>
          <p:cNvSpPr txBox="1">
            <a:spLocks noChangeArrowheads="1"/>
          </p:cNvSpPr>
          <p:nvPr/>
        </p:nvSpPr>
        <p:spPr bwMode="auto">
          <a:xfrm>
            <a:off x="3657600" y="6248400"/>
            <a:ext cx="5410200" cy="581025"/>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7  Describe the accounting treatment for the disposal of property, plant, and equipment.</a:t>
            </a:r>
          </a:p>
        </p:txBody>
      </p:sp>
      <p:sp>
        <p:nvSpPr>
          <p:cNvPr id="70660" name="Rectangle 1032"/>
          <p:cNvSpPr>
            <a:spLocks noChangeArrowheads="1"/>
          </p:cNvSpPr>
          <p:nvPr/>
        </p:nvSpPr>
        <p:spPr bwMode="auto">
          <a:xfrm>
            <a:off x="609600" y="1371600"/>
            <a:ext cx="8077200" cy="3170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ts val="1200"/>
              </a:spcBef>
            </a:pPr>
            <a:r>
              <a:rPr lang="en-US" sz="2200" b="0">
                <a:latin typeface="Arial" charset="0"/>
              </a:rPr>
              <a:t>A company may retire plant assets voluntarily or dispose of them by</a:t>
            </a:r>
          </a:p>
          <a:p>
            <a:pPr marL="682625" lvl="1" indent="-450850" algn="l">
              <a:lnSpc>
                <a:spcPct val="120000"/>
              </a:lnSpc>
              <a:spcBef>
                <a:spcPts val="1200"/>
              </a:spcBef>
              <a:buClr>
                <a:srgbClr val="800000"/>
              </a:buClr>
              <a:buSzPct val="80000"/>
              <a:buFont typeface="Wingdings" pitchFamily="2" charset="2"/>
              <a:buChar char="u"/>
            </a:pPr>
            <a:r>
              <a:rPr lang="en-US" sz="2100" b="0">
                <a:latin typeface="Arial" charset="0"/>
              </a:rPr>
              <a:t>Sale,</a:t>
            </a:r>
          </a:p>
          <a:p>
            <a:pPr marL="682625" lvl="1" indent="-450850" algn="l">
              <a:lnSpc>
                <a:spcPct val="120000"/>
              </a:lnSpc>
              <a:spcBef>
                <a:spcPts val="1200"/>
              </a:spcBef>
              <a:buClr>
                <a:srgbClr val="800000"/>
              </a:buClr>
              <a:buSzPct val="80000"/>
              <a:buFont typeface="Wingdings" pitchFamily="2" charset="2"/>
              <a:buChar char="u"/>
            </a:pPr>
            <a:r>
              <a:rPr lang="en-US" sz="2100" b="0">
                <a:latin typeface="Arial" charset="0"/>
              </a:rPr>
              <a:t>Exchange,</a:t>
            </a:r>
          </a:p>
          <a:p>
            <a:pPr marL="682625" lvl="1" indent="-450850" algn="l">
              <a:lnSpc>
                <a:spcPct val="120000"/>
              </a:lnSpc>
              <a:spcBef>
                <a:spcPts val="1200"/>
              </a:spcBef>
              <a:buClr>
                <a:srgbClr val="800000"/>
              </a:buClr>
              <a:buSzPct val="80000"/>
              <a:buFont typeface="Wingdings" pitchFamily="2" charset="2"/>
              <a:buChar char="u"/>
            </a:pPr>
            <a:r>
              <a:rPr lang="en-US" sz="2100" b="0">
                <a:latin typeface="Arial" charset="0"/>
              </a:rPr>
              <a:t>Involuntary conversion, or</a:t>
            </a:r>
          </a:p>
          <a:p>
            <a:pPr marL="682625" lvl="1" indent="-450850" algn="l">
              <a:lnSpc>
                <a:spcPct val="120000"/>
              </a:lnSpc>
              <a:spcBef>
                <a:spcPts val="1200"/>
              </a:spcBef>
              <a:buClr>
                <a:srgbClr val="800000"/>
              </a:buClr>
              <a:buSzPct val="80000"/>
              <a:buFont typeface="Wingdings" pitchFamily="2" charset="2"/>
              <a:buChar char="u"/>
            </a:pPr>
            <a:r>
              <a:rPr lang="en-US" sz="2100" b="0">
                <a:latin typeface="Arial" charset="0"/>
              </a:rPr>
              <a:t>Abandonment.</a:t>
            </a:r>
          </a:p>
        </p:txBody>
      </p:sp>
      <p:sp>
        <p:nvSpPr>
          <p:cNvPr id="70661" name="Rectangle 1033"/>
          <p:cNvSpPr>
            <a:spLocks noChangeArrowheads="1"/>
          </p:cNvSpPr>
          <p:nvPr/>
        </p:nvSpPr>
        <p:spPr bwMode="auto">
          <a:xfrm>
            <a:off x="609600" y="4572000"/>
            <a:ext cx="80772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lvl="1" algn="l">
              <a:lnSpc>
                <a:spcPct val="130000"/>
              </a:lnSpc>
              <a:buClr>
                <a:srgbClr val="800000"/>
              </a:buClr>
              <a:buFont typeface="Wingdings" pitchFamily="2" charset="2"/>
              <a:buNone/>
            </a:pPr>
            <a:r>
              <a:rPr lang="en-US" sz="2200" b="0">
                <a:latin typeface="Arial" charset="0"/>
              </a:rPr>
              <a:t>Depreciation must be taken up to the date of disposition. </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5"/>
          <p:cNvSpPr txBox="1">
            <a:spLocks noChangeArrowheads="1"/>
          </p:cNvSpPr>
          <p:nvPr/>
        </p:nvSpPr>
        <p:spPr bwMode="auto">
          <a:xfrm>
            <a:off x="609600" y="2005013"/>
            <a:ext cx="8153400" cy="170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50000"/>
              </a:spcBef>
            </a:pPr>
            <a:r>
              <a:rPr lang="en-US" sz="2100">
                <a:solidFill>
                  <a:srgbClr val="800000"/>
                </a:solidFill>
                <a:latin typeface="Arial" charset="0"/>
              </a:rPr>
              <a:t>Illustration:  </a:t>
            </a:r>
            <a:r>
              <a:rPr lang="en-US" sz="2100" b="0">
                <a:latin typeface="Arial" charset="0"/>
              </a:rPr>
              <a:t>Barret Company recorded depreciation on a machine costing $18,000 for 9 years at the rate of $1,200 per year. If it sells the machine in the middle of the tenth year for $7,000, Barret records depreciation to the date of sale as:</a:t>
            </a:r>
          </a:p>
        </p:txBody>
      </p:sp>
      <p:sp>
        <p:nvSpPr>
          <p:cNvPr id="71683" name="Text Box 6"/>
          <p:cNvSpPr txBox="1">
            <a:spLocks noChangeArrowheads="1"/>
          </p:cNvSpPr>
          <p:nvPr/>
        </p:nvSpPr>
        <p:spPr bwMode="auto">
          <a:xfrm>
            <a:off x="3657600" y="6248400"/>
            <a:ext cx="5410200" cy="581025"/>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7  Describe the accounting treatment for the disposal of property, plant, and equipment.</a:t>
            </a:r>
          </a:p>
        </p:txBody>
      </p:sp>
      <p:sp>
        <p:nvSpPr>
          <p:cNvPr id="71684" name="Text Box 7"/>
          <p:cNvSpPr txBox="1">
            <a:spLocks noChangeArrowheads="1"/>
          </p:cNvSpPr>
          <p:nvPr/>
        </p:nvSpPr>
        <p:spPr bwMode="auto">
          <a:xfrm>
            <a:off x="609600" y="1371600"/>
            <a:ext cx="80010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800000"/>
                </a:solidFill>
                <a:latin typeface="Arial" charset="0"/>
              </a:rPr>
              <a:t>Sale of Plant Assets</a:t>
            </a:r>
          </a:p>
        </p:txBody>
      </p:sp>
      <p:sp>
        <p:nvSpPr>
          <p:cNvPr id="7" name="Rectangle 1026"/>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Disposition of PP&amp;E</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Text Box 7"/>
          <p:cNvSpPr txBox="1">
            <a:spLocks noChangeArrowheads="1"/>
          </p:cNvSpPr>
          <p:nvPr/>
        </p:nvSpPr>
        <p:spPr bwMode="auto">
          <a:xfrm>
            <a:off x="609600" y="3905250"/>
            <a:ext cx="8229600"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01688" indent="-574675">
              <a:tabLst>
                <a:tab pos="6113463" algn="r"/>
                <a:tab pos="6973888" algn="r"/>
              </a:tabLst>
              <a:defRPr b="1">
                <a:solidFill>
                  <a:schemeClr val="folHlink"/>
                </a:solidFill>
                <a:latin typeface="Comic Sans MS" pitchFamily="66" charset="0"/>
              </a:defRPr>
            </a:lvl1pPr>
            <a:lvl2pPr marL="742950" indent="-285750">
              <a:tabLst>
                <a:tab pos="6113463" algn="r"/>
                <a:tab pos="6973888" algn="r"/>
              </a:tabLst>
              <a:defRPr b="1">
                <a:solidFill>
                  <a:schemeClr val="folHlink"/>
                </a:solidFill>
                <a:latin typeface="Comic Sans MS" pitchFamily="66" charset="0"/>
              </a:defRPr>
            </a:lvl2pPr>
            <a:lvl3pPr marL="1143000" indent="-228600">
              <a:tabLst>
                <a:tab pos="6113463" algn="r"/>
                <a:tab pos="6973888" algn="r"/>
              </a:tabLst>
              <a:defRPr b="1">
                <a:solidFill>
                  <a:schemeClr val="folHlink"/>
                </a:solidFill>
                <a:latin typeface="Comic Sans MS" pitchFamily="66" charset="0"/>
              </a:defRPr>
            </a:lvl3pPr>
            <a:lvl4pPr marL="1600200" indent="-228600">
              <a:tabLst>
                <a:tab pos="6113463" algn="r"/>
                <a:tab pos="6973888" algn="r"/>
              </a:tabLst>
              <a:defRPr b="1">
                <a:solidFill>
                  <a:schemeClr val="folHlink"/>
                </a:solidFill>
                <a:latin typeface="Comic Sans MS" pitchFamily="66" charset="0"/>
              </a:defRPr>
            </a:lvl4pPr>
            <a:lvl5pPr marL="2057400" indent="-228600">
              <a:tabLst>
                <a:tab pos="6113463" algn="r"/>
                <a:tab pos="6973888"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6113463" algn="r"/>
                <a:tab pos="6973888"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6113463" algn="r"/>
                <a:tab pos="6973888"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6113463" algn="r"/>
                <a:tab pos="6973888"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6113463" algn="r"/>
                <a:tab pos="6973888" algn="r"/>
              </a:tabLst>
              <a:defRPr b="1">
                <a:solidFill>
                  <a:schemeClr val="folHlink"/>
                </a:solidFill>
                <a:latin typeface="Comic Sans MS" pitchFamily="66" charset="0"/>
              </a:defRPr>
            </a:lvl9pPr>
          </a:lstStyle>
          <a:p>
            <a:pPr algn="l">
              <a:spcBef>
                <a:spcPct val="30000"/>
              </a:spcBef>
              <a:spcAft>
                <a:spcPct val="10000"/>
              </a:spcAft>
              <a:buSzPct val="80000"/>
            </a:pPr>
            <a:r>
              <a:rPr lang="en-US" sz="2100" b="0">
                <a:solidFill>
                  <a:schemeClr val="tx1"/>
                </a:solidFill>
                <a:latin typeface="Arial" charset="0"/>
              </a:rPr>
              <a:t>Depreciation Expense ($1,200 x 1/2)	600</a:t>
            </a:r>
          </a:p>
          <a:p>
            <a:pPr algn="l">
              <a:spcBef>
                <a:spcPct val="30000"/>
              </a:spcBef>
              <a:spcAft>
                <a:spcPct val="10000"/>
              </a:spcAft>
              <a:buSzPct val="80000"/>
            </a:pPr>
            <a:r>
              <a:rPr lang="en-US" sz="2100" b="0">
                <a:solidFill>
                  <a:schemeClr val="tx1"/>
                </a:solidFill>
                <a:latin typeface="Arial" charset="0"/>
              </a:rPr>
              <a:t>	Accumulated Depreciation		600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5"/>
          <p:cNvSpPr txBox="1">
            <a:spLocks noChangeArrowheads="1"/>
          </p:cNvSpPr>
          <p:nvPr/>
        </p:nvSpPr>
        <p:spPr bwMode="auto">
          <a:xfrm>
            <a:off x="609600" y="1371600"/>
            <a:ext cx="8153400" cy="211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50000"/>
              </a:spcBef>
            </a:pPr>
            <a:r>
              <a:rPr lang="en-US" sz="2100">
                <a:solidFill>
                  <a:srgbClr val="800000"/>
                </a:solidFill>
                <a:latin typeface="Arial" charset="0"/>
              </a:rPr>
              <a:t>Illustration:  </a:t>
            </a:r>
            <a:r>
              <a:rPr lang="en-US" sz="2100" b="0">
                <a:latin typeface="Arial" charset="0"/>
              </a:rPr>
              <a:t>Barret Company recorded depreciation on a machine costing $18,000 for 9 years at the rate of $1,200 per year. If it sells the machine in the middle of the tenth year for $7,000, Barret records depreciation to the date of sale.  Record the entry to record the sale of the asset:</a:t>
            </a:r>
          </a:p>
        </p:txBody>
      </p:sp>
      <p:sp>
        <p:nvSpPr>
          <p:cNvPr id="72707" name="Text Box 6"/>
          <p:cNvSpPr txBox="1">
            <a:spLocks noChangeArrowheads="1"/>
          </p:cNvSpPr>
          <p:nvPr/>
        </p:nvSpPr>
        <p:spPr bwMode="auto">
          <a:xfrm>
            <a:off x="3657600" y="6248400"/>
            <a:ext cx="5410200" cy="581025"/>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7  Describe the accounting treatment for the disposal of property, plant, and equipment.</a:t>
            </a:r>
          </a:p>
        </p:txBody>
      </p:sp>
      <p:sp>
        <p:nvSpPr>
          <p:cNvPr id="7" name="Rectangle 1026"/>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Disposition of PP&amp;E</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Text Box 7"/>
          <p:cNvSpPr txBox="1">
            <a:spLocks noChangeArrowheads="1"/>
          </p:cNvSpPr>
          <p:nvPr/>
        </p:nvSpPr>
        <p:spPr bwMode="auto">
          <a:xfrm>
            <a:off x="609600" y="3633788"/>
            <a:ext cx="8229600" cy="177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01688" indent="-574675">
              <a:tabLst>
                <a:tab pos="6113463" algn="r"/>
                <a:tab pos="6973888" algn="r"/>
              </a:tabLst>
              <a:defRPr b="1">
                <a:solidFill>
                  <a:schemeClr val="folHlink"/>
                </a:solidFill>
                <a:latin typeface="Comic Sans MS" pitchFamily="66" charset="0"/>
              </a:defRPr>
            </a:lvl1pPr>
            <a:lvl2pPr marL="742950" indent="-285750">
              <a:tabLst>
                <a:tab pos="6113463" algn="r"/>
                <a:tab pos="6973888" algn="r"/>
              </a:tabLst>
              <a:defRPr b="1">
                <a:solidFill>
                  <a:schemeClr val="folHlink"/>
                </a:solidFill>
                <a:latin typeface="Comic Sans MS" pitchFamily="66" charset="0"/>
              </a:defRPr>
            </a:lvl2pPr>
            <a:lvl3pPr marL="1143000" indent="-228600">
              <a:tabLst>
                <a:tab pos="6113463" algn="r"/>
                <a:tab pos="6973888" algn="r"/>
              </a:tabLst>
              <a:defRPr b="1">
                <a:solidFill>
                  <a:schemeClr val="folHlink"/>
                </a:solidFill>
                <a:latin typeface="Comic Sans MS" pitchFamily="66" charset="0"/>
              </a:defRPr>
            </a:lvl3pPr>
            <a:lvl4pPr marL="1600200" indent="-228600">
              <a:tabLst>
                <a:tab pos="6113463" algn="r"/>
                <a:tab pos="6973888" algn="r"/>
              </a:tabLst>
              <a:defRPr b="1">
                <a:solidFill>
                  <a:schemeClr val="folHlink"/>
                </a:solidFill>
                <a:latin typeface="Comic Sans MS" pitchFamily="66" charset="0"/>
              </a:defRPr>
            </a:lvl4pPr>
            <a:lvl5pPr marL="2057400" indent="-228600">
              <a:tabLst>
                <a:tab pos="6113463" algn="r"/>
                <a:tab pos="6973888"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6113463" algn="r"/>
                <a:tab pos="6973888"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6113463" algn="r"/>
                <a:tab pos="6973888"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6113463" algn="r"/>
                <a:tab pos="6973888"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6113463" algn="r"/>
                <a:tab pos="6973888" algn="r"/>
              </a:tabLst>
              <a:defRPr b="1">
                <a:solidFill>
                  <a:schemeClr val="folHlink"/>
                </a:solidFill>
                <a:latin typeface="Comic Sans MS" pitchFamily="66" charset="0"/>
              </a:defRPr>
            </a:lvl9pPr>
          </a:lstStyle>
          <a:p>
            <a:pPr algn="l">
              <a:spcBef>
                <a:spcPct val="30000"/>
              </a:spcBef>
              <a:spcAft>
                <a:spcPct val="10000"/>
              </a:spcAft>
              <a:buSzPct val="80000"/>
            </a:pPr>
            <a:r>
              <a:rPr lang="en-US" sz="2100" b="0">
                <a:solidFill>
                  <a:schemeClr val="tx1"/>
                </a:solidFill>
                <a:latin typeface="Arial" charset="0"/>
              </a:rPr>
              <a:t>Cash	7,000</a:t>
            </a:r>
          </a:p>
          <a:p>
            <a:pPr algn="l">
              <a:spcBef>
                <a:spcPct val="30000"/>
              </a:spcBef>
              <a:spcAft>
                <a:spcPct val="10000"/>
              </a:spcAft>
              <a:buSzPct val="80000"/>
            </a:pPr>
            <a:r>
              <a:rPr lang="en-US" sz="2100" b="0">
                <a:solidFill>
                  <a:schemeClr val="tx1"/>
                </a:solidFill>
                <a:latin typeface="Arial" charset="0"/>
              </a:rPr>
              <a:t>Accumulated Depreciation	11,400</a:t>
            </a:r>
          </a:p>
          <a:p>
            <a:pPr algn="l">
              <a:spcBef>
                <a:spcPct val="30000"/>
              </a:spcBef>
              <a:spcAft>
                <a:spcPct val="10000"/>
              </a:spcAft>
              <a:buSzPct val="80000"/>
            </a:pPr>
            <a:r>
              <a:rPr lang="en-US" sz="2100" b="0">
                <a:solidFill>
                  <a:schemeClr val="tx1"/>
                </a:solidFill>
                <a:latin typeface="Arial" charset="0"/>
              </a:rPr>
              <a:t>	Machinery		18,000</a:t>
            </a:r>
          </a:p>
          <a:p>
            <a:pPr algn="l">
              <a:spcBef>
                <a:spcPct val="30000"/>
              </a:spcBef>
              <a:spcAft>
                <a:spcPct val="10000"/>
              </a:spcAft>
              <a:buSzPct val="80000"/>
            </a:pPr>
            <a:r>
              <a:rPr lang="en-US" sz="2100" b="0">
                <a:solidFill>
                  <a:schemeClr val="tx1"/>
                </a:solidFill>
                <a:latin typeface="Arial" charset="0"/>
              </a:rPr>
              <a:t>	Gain on Disposal of Machinery		400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1028"/>
          <p:cNvSpPr txBox="1">
            <a:spLocks noChangeArrowheads="1"/>
          </p:cNvSpPr>
          <p:nvPr/>
        </p:nvSpPr>
        <p:spPr bwMode="auto">
          <a:xfrm>
            <a:off x="609600" y="2025650"/>
            <a:ext cx="8077200" cy="311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ts val="1200"/>
              </a:spcBef>
              <a:spcAft>
                <a:spcPts val="0"/>
              </a:spcAft>
              <a:buSzPct val="80000"/>
              <a:defRPr/>
            </a:pPr>
            <a:r>
              <a:rPr lang="en-US" sz="2100" b="0" dirty="0" smtClean="0">
                <a:solidFill>
                  <a:srgbClr val="000000"/>
                </a:solidFill>
                <a:latin typeface="Arial" charset="0"/>
              </a:rPr>
              <a:t>Sometimes an asset’s service is terminated through some type of </a:t>
            </a:r>
            <a:r>
              <a:rPr lang="en-US" sz="2100" dirty="0" smtClean="0">
                <a:solidFill>
                  <a:schemeClr val="tx2">
                    <a:lumMod val="75000"/>
                  </a:schemeClr>
                </a:solidFill>
                <a:latin typeface="Arial" charset="0"/>
              </a:rPr>
              <a:t>involuntary conversion </a:t>
            </a:r>
            <a:r>
              <a:rPr lang="en-US" sz="2100" b="0" dirty="0" smtClean="0">
                <a:solidFill>
                  <a:srgbClr val="000000"/>
                </a:solidFill>
                <a:latin typeface="Arial" charset="0"/>
              </a:rPr>
              <a:t>such as fire, flood, theft, or condemnation. </a:t>
            </a:r>
          </a:p>
          <a:p>
            <a:pPr algn="l">
              <a:lnSpc>
                <a:spcPct val="120000"/>
              </a:lnSpc>
              <a:spcBef>
                <a:spcPts val="1200"/>
              </a:spcBef>
              <a:spcAft>
                <a:spcPts val="0"/>
              </a:spcAft>
              <a:buSzPct val="80000"/>
              <a:defRPr/>
            </a:pPr>
            <a:r>
              <a:rPr lang="en-US" sz="2100" b="0" dirty="0" smtClean="0">
                <a:solidFill>
                  <a:srgbClr val="000000"/>
                </a:solidFill>
                <a:latin typeface="Arial" charset="0"/>
              </a:rPr>
              <a:t>Companies report the difference between the amount recovered (e.g., from a condemnation award or insurance recovery), if any, and the asset’s book value as a gain or loss. </a:t>
            </a:r>
          </a:p>
          <a:p>
            <a:pPr algn="l">
              <a:lnSpc>
                <a:spcPct val="120000"/>
              </a:lnSpc>
              <a:spcBef>
                <a:spcPts val="1200"/>
              </a:spcBef>
              <a:spcAft>
                <a:spcPts val="0"/>
              </a:spcAft>
              <a:buSzPct val="80000"/>
              <a:defRPr/>
            </a:pPr>
            <a:r>
              <a:rPr lang="en-US" sz="2100" b="0" dirty="0" smtClean="0">
                <a:solidFill>
                  <a:srgbClr val="000000"/>
                </a:solidFill>
                <a:latin typeface="Arial" charset="0"/>
              </a:rPr>
              <a:t>They treat these gains or losses like any other type of disposition. </a:t>
            </a:r>
          </a:p>
        </p:txBody>
      </p:sp>
      <p:sp>
        <p:nvSpPr>
          <p:cNvPr id="73731" name="Text Box 1029"/>
          <p:cNvSpPr txBox="1">
            <a:spLocks noChangeArrowheads="1"/>
          </p:cNvSpPr>
          <p:nvPr/>
        </p:nvSpPr>
        <p:spPr bwMode="auto">
          <a:xfrm>
            <a:off x="609600" y="1371600"/>
            <a:ext cx="80010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800000"/>
                </a:solidFill>
                <a:latin typeface="Arial" charset="0"/>
              </a:rPr>
              <a:t>Involuntary Conversion</a:t>
            </a:r>
          </a:p>
        </p:txBody>
      </p:sp>
      <p:sp>
        <p:nvSpPr>
          <p:cNvPr id="73732" name="Text Box 1034"/>
          <p:cNvSpPr txBox="1">
            <a:spLocks noChangeArrowheads="1"/>
          </p:cNvSpPr>
          <p:nvPr/>
        </p:nvSpPr>
        <p:spPr bwMode="auto">
          <a:xfrm>
            <a:off x="3657600" y="6248400"/>
            <a:ext cx="5410200" cy="581025"/>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7  Describe the accounting treatment for the disposal of property, plant, and equipment.</a:t>
            </a:r>
          </a:p>
        </p:txBody>
      </p:sp>
      <p:sp>
        <p:nvSpPr>
          <p:cNvPr id="7" name="Rectangle 1026"/>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Disposition of PP&amp;E</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 Box 1029"/>
          <p:cNvSpPr txBox="1">
            <a:spLocks noChangeArrowheads="1"/>
          </p:cNvSpPr>
          <p:nvPr/>
        </p:nvSpPr>
        <p:spPr bwMode="auto">
          <a:xfrm>
            <a:off x="609600" y="1323975"/>
            <a:ext cx="8001000" cy="286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20000"/>
              </a:lnSpc>
              <a:spcBef>
                <a:spcPts val="1200"/>
              </a:spcBef>
              <a:spcAft>
                <a:spcPts val="0"/>
              </a:spcAft>
              <a:buSzPct val="80000"/>
              <a:defRPr sz="2100" b="0">
                <a:solidFill>
                  <a:srgbClr val="000000"/>
                </a:solidFill>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defRPr/>
            </a:pPr>
            <a:r>
              <a:rPr lang="en-US" sz="1900" b="1" dirty="0" smtClean="0">
                <a:solidFill>
                  <a:schemeClr val="accent6">
                    <a:lumMod val="50000"/>
                  </a:schemeClr>
                </a:solidFill>
              </a:rPr>
              <a:t>Illustration:</a:t>
            </a:r>
            <a:r>
              <a:rPr lang="en-US" sz="1900" dirty="0" smtClean="0"/>
              <a:t>  Camel Transport Corp. had to sell a plant located on company property that stood directly in the path of an interstate highway. For a number of years, the state had sought to purchase the land on which the plant stood, but the company resisted. The state ultimately exercised its right of eminent domain, which the courts upheld. In settlement, Camel received $500,000, which substantially exceeded the $200,000 book value of the plant and land (cost of $400,000 less accumulated depreciation of $200,000). Camel made the following entry.</a:t>
            </a:r>
          </a:p>
        </p:txBody>
      </p:sp>
      <p:sp>
        <p:nvSpPr>
          <p:cNvPr id="74755" name="Text Box 1034"/>
          <p:cNvSpPr txBox="1">
            <a:spLocks noChangeArrowheads="1"/>
          </p:cNvSpPr>
          <p:nvPr/>
        </p:nvSpPr>
        <p:spPr bwMode="auto">
          <a:xfrm>
            <a:off x="3657600" y="6248400"/>
            <a:ext cx="5410200" cy="581025"/>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7  Describe the accounting treatment for the disposal of property, plant, and equipment.</a:t>
            </a:r>
          </a:p>
        </p:txBody>
      </p:sp>
      <p:sp>
        <p:nvSpPr>
          <p:cNvPr id="7" name="Rectangle 1026"/>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Disposition of PP&amp;E</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Text Box 7"/>
          <p:cNvSpPr txBox="1">
            <a:spLocks noChangeArrowheads="1"/>
          </p:cNvSpPr>
          <p:nvPr/>
        </p:nvSpPr>
        <p:spPr bwMode="auto">
          <a:xfrm>
            <a:off x="609600" y="4343400"/>
            <a:ext cx="8229600" cy="161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01688" indent="-574675">
              <a:tabLst>
                <a:tab pos="6456363" algn="r"/>
                <a:tab pos="7940675" algn="r"/>
              </a:tabLst>
              <a:defRPr b="1">
                <a:solidFill>
                  <a:schemeClr val="folHlink"/>
                </a:solidFill>
                <a:latin typeface="Comic Sans MS" pitchFamily="66" charset="0"/>
              </a:defRPr>
            </a:lvl1pPr>
            <a:lvl2pPr marL="742950" indent="-285750">
              <a:tabLst>
                <a:tab pos="6456363" algn="r"/>
                <a:tab pos="7940675" algn="r"/>
              </a:tabLst>
              <a:defRPr b="1">
                <a:solidFill>
                  <a:schemeClr val="folHlink"/>
                </a:solidFill>
                <a:latin typeface="Comic Sans MS" pitchFamily="66" charset="0"/>
              </a:defRPr>
            </a:lvl2pPr>
            <a:lvl3pPr marL="1143000" indent="-228600">
              <a:tabLst>
                <a:tab pos="6456363" algn="r"/>
                <a:tab pos="7940675" algn="r"/>
              </a:tabLst>
              <a:defRPr b="1">
                <a:solidFill>
                  <a:schemeClr val="folHlink"/>
                </a:solidFill>
                <a:latin typeface="Comic Sans MS" pitchFamily="66" charset="0"/>
              </a:defRPr>
            </a:lvl3pPr>
            <a:lvl4pPr marL="1600200" indent="-228600">
              <a:tabLst>
                <a:tab pos="6456363" algn="r"/>
                <a:tab pos="7940675" algn="r"/>
              </a:tabLst>
              <a:defRPr b="1">
                <a:solidFill>
                  <a:schemeClr val="folHlink"/>
                </a:solidFill>
                <a:latin typeface="Comic Sans MS" pitchFamily="66" charset="0"/>
              </a:defRPr>
            </a:lvl4pPr>
            <a:lvl5pPr marL="2057400" indent="-228600">
              <a:tabLst>
                <a:tab pos="6456363" algn="r"/>
                <a:tab pos="7940675"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6456363" algn="r"/>
                <a:tab pos="7940675"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6456363" algn="r"/>
                <a:tab pos="7940675"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6456363" algn="r"/>
                <a:tab pos="7940675"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6456363" algn="r"/>
                <a:tab pos="7940675" algn="r"/>
              </a:tabLst>
              <a:defRPr b="1">
                <a:solidFill>
                  <a:schemeClr val="folHlink"/>
                </a:solidFill>
                <a:latin typeface="Comic Sans MS" pitchFamily="66" charset="0"/>
              </a:defRPr>
            </a:lvl9pPr>
          </a:lstStyle>
          <a:p>
            <a:pPr algn="l">
              <a:spcBef>
                <a:spcPct val="30000"/>
              </a:spcBef>
              <a:spcAft>
                <a:spcPct val="10000"/>
              </a:spcAft>
              <a:buSzPct val="80000"/>
              <a:tabLst>
                <a:tab pos="6113463" algn="r"/>
                <a:tab pos="6973888" algn="r"/>
              </a:tabLst>
              <a:defRPr/>
            </a:pPr>
            <a:r>
              <a:rPr lang="en-US" sz="1900" b="0" dirty="0" smtClean="0">
                <a:solidFill>
                  <a:schemeClr val="tx1"/>
                </a:solidFill>
                <a:latin typeface="Arial" charset="0"/>
              </a:rPr>
              <a:t>Cash		500,000</a:t>
            </a:r>
          </a:p>
          <a:p>
            <a:pPr algn="l">
              <a:spcBef>
                <a:spcPct val="30000"/>
              </a:spcBef>
              <a:spcAft>
                <a:spcPct val="10000"/>
              </a:spcAft>
              <a:buSzPct val="80000"/>
              <a:tabLst>
                <a:tab pos="6113463" algn="r"/>
                <a:tab pos="6973888" algn="r"/>
              </a:tabLst>
              <a:defRPr/>
            </a:pPr>
            <a:r>
              <a:rPr lang="en-US" sz="1900" b="0" dirty="0" smtClean="0">
                <a:solidFill>
                  <a:schemeClr val="tx1"/>
                </a:solidFill>
                <a:latin typeface="Arial" charset="0"/>
              </a:rPr>
              <a:t>Accumulated Depreciation—Plant Assets 	200,000</a:t>
            </a:r>
          </a:p>
          <a:p>
            <a:pPr marL="682625" indent="-455613" algn="l">
              <a:spcBef>
                <a:spcPct val="30000"/>
              </a:spcBef>
              <a:spcAft>
                <a:spcPct val="10000"/>
              </a:spcAft>
              <a:buSzPct val="80000"/>
              <a:tabLst>
                <a:tab pos="6113463" algn="r"/>
                <a:tab pos="7546975" algn="r"/>
              </a:tabLst>
              <a:defRPr/>
            </a:pPr>
            <a:r>
              <a:rPr lang="en-US" sz="1900" b="0" dirty="0" smtClean="0">
                <a:solidFill>
                  <a:schemeClr val="tx1"/>
                </a:solidFill>
                <a:latin typeface="Arial" charset="0"/>
              </a:rPr>
              <a:t>	Plant Assets 		400,000</a:t>
            </a:r>
          </a:p>
          <a:p>
            <a:pPr marL="682625" indent="-455613" algn="l">
              <a:spcBef>
                <a:spcPct val="30000"/>
              </a:spcBef>
              <a:spcAft>
                <a:spcPct val="10000"/>
              </a:spcAft>
              <a:buSzPct val="80000"/>
              <a:tabLst>
                <a:tab pos="6113463" algn="r"/>
                <a:tab pos="7546975" algn="r"/>
              </a:tabLst>
              <a:defRPr/>
            </a:pPr>
            <a:r>
              <a:rPr lang="en-US" sz="1900" b="0" dirty="0" smtClean="0">
                <a:solidFill>
                  <a:schemeClr val="tx1"/>
                </a:solidFill>
                <a:latin typeface="Arial" charset="0"/>
              </a:rPr>
              <a:t>	Gain on Disposal of Plant Assets 		300,000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9"/>
          <p:cNvSpPr txBox="1">
            <a:spLocks noChangeArrowheads="1"/>
          </p:cNvSpPr>
          <p:nvPr/>
        </p:nvSpPr>
        <p:spPr bwMode="auto">
          <a:xfrm>
            <a:off x="609600" y="1981200"/>
            <a:ext cx="7543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ts val="1513"/>
              </a:spcBef>
              <a:buSzPct val="80000"/>
            </a:pPr>
            <a:r>
              <a:rPr lang="en-US" sz="2100">
                <a:solidFill>
                  <a:schemeClr val="tx1"/>
                </a:solidFill>
                <a:latin typeface="Arial" charset="0"/>
              </a:rPr>
              <a:t>Includes all expenditures </a:t>
            </a:r>
            <a:r>
              <a:rPr lang="en-US" sz="2100" b="0">
                <a:solidFill>
                  <a:schemeClr val="tx1"/>
                </a:solidFill>
                <a:latin typeface="Arial" charset="0"/>
              </a:rPr>
              <a:t>related directly to acquisition or construction.  Costs include:</a:t>
            </a:r>
          </a:p>
          <a:p>
            <a:pPr lvl="1" algn="l">
              <a:lnSpc>
                <a:spcPct val="125000"/>
              </a:lnSpc>
              <a:spcBef>
                <a:spcPts val="1513"/>
              </a:spcBef>
              <a:buClr>
                <a:srgbClr val="800000"/>
              </a:buClr>
              <a:buSzPct val="80000"/>
              <a:buFont typeface="Wingdings" pitchFamily="2" charset="2"/>
              <a:buChar char="u"/>
            </a:pPr>
            <a:r>
              <a:rPr lang="en-US" sz="2000" b="0">
                <a:solidFill>
                  <a:schemeClr val="tx1"/>
                </a:solidFill>
                <a:latin typeface="Arial" charset="0"/>
              </a:rPr>
              <a:t>materials, labor, and overhead costs incurred during construction and </a:t>
            </a:r>
          </a:p>
          <a:p>
            <a:pPr lvl="1" algn="l">
              <a:lnSpc>
                <a:spcPct val="125000"/>
              </a:lnSpc>
              <a:spcBef>
                <a:spcPts val="1513"/>
              </a:spcBef>
              <a:buClr>
                <a:srgbClr val="800000"/>
              </a:buClr>
              <a:buSzPct val="80000"/>
              <a:buFont typeface="Wingdings" pitchFamily="2" charset="2"/>
              <a:buChar char="u"/>
            </a:pPr>
            <a:r>
              <a:rPr lang="en-US" sz="2000" b="0">
                <a:solidFill>
                  <a:schemeClr val="tx1"/>
                </a:solidFill>
                <a:latin typeface="Arial" charset="0"/>
              </a:rPr>
              <a:t>professional fees and building permits.</a:t>
            </a:r>
          </a:p>
        </p:txBody>
      </p:sp>
      <p:sp>
        <p:nvSpPr>
          <p:cNvPr id="10243" name="Text Box 3"/>
          <p:cNvSpPr txBox="1">
            <a:spLocks noChangeArrowheads="1"/>
          </p:cNvSpPr>
          <p:nvPr/>
        </p:nvSpPr>
        <p:spPr bwMode="auto">
          <a:xfrm>
            <a:off x="609600" y="1371600"/>
            <a:ext cx="80010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05000"/>
              </a:lnSpc>
              <a:spcBef>
                <a:spcPct val="30000"/>
              </a:spcBef>
              <a:buSzPct val="80000"/>
            </a:pPr>
            <a:r>
              <a:rPr lang="en-US" sz="2800">
                <a:solidFill>
                  <a:srgbClr val="800000"/>
                </a:solidFill>
                <a:latin typeface="Arial" charset="0"/>
              </a:rPr>
              <a:t>Cost of Buildings</a:t>
            </a:r>
          </a:p>
        </p:txBody>
      </p:sp>
      <p:sp>
        <p:nvSpPr>
          <p:cNvPr id="10244" name="Text Box 5"/>
          <p:cNvSpPr txBox="1">
            <a:spLocks noChangeArrowheads="1"/>
          </p:cNvSpPr>
          <p:nvPr/>
        </p:nvSpPr>
        <p:spPr bwMode="auto">
          <a:xfrm>
            <a:off x="3429000" y="6248400"/>
            <a:ext cx="5562600" cy="581025"/>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2  Identify the costs to include in initial valuation of property, plant, and equipment.</a:t>
            </a:r>
          </a:p>
        </p:txBody>
      </p:sp>
      <p:sp>
        <p:nvSpPr>
          <p:cNvPr id="941064" name="Rectangle 8"/>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a:solidFill>
                  <a:schemeClr val="tx2">
                    <a:lumMod val="75000"/>
                  </a:schemeClr>
                </a:solidFill>
                <a:effectLst/>
                <a:latin typeface="+mn-lt"/>
                <a:ea typeface="+mn-ea"/>
                <a:cs typeface="+mn-cs"/>
              </a:rPr>
              <a:t>Acquisition of PP&amp;E</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12" name="Rectangle 8"/>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a:solidFill>
                  <a:schemeClr val="tx2">
                    <a:lumMod val="75000"/>
                  </a:schemeClr>
                </a:solidFill>
                <a:effectLst/>
                <a:latin typeface="+mn-lt"/>
                <a:ea typeface="+mn-ea"/>
                <a:cs typeface="+mn-cs"/>
              </a:rPr>
              <a:t>Acquisition of PP&amp;E</a:t>
            </a:r>
          </a:p>
        </p:txBody>
      </p:sp>
      <p:sp>
        <p:nvSpPr>
          <p:cNvPr id="11267" name="Text Box 9"/>
          <p:cNvSpPr txBox="1">
            <a:spLocks noChangeArrowheads="1"/>
          </p:cNvSpPr>
          <p:nvPr/>
        </p:nvSpPr>
        <p:spPr bwMode="auto">
          <a:xfrm>
            <a:off x="609600" y="1371600"/>
            <a:ext cx="80010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05000"/>
              </a:lnSpc>
              <a:spcBef>
                <a:spcPct val="30000"/>
              </a:spcBef>
              <a:buSzPct val="80000"/>
            </a:pPr>
            <a:r>
              <a:rPr lang="en-US" sz="2800">
                <a:solidFill>
                  <a:srgbClr val="800000"/>
                </a:solidFill>
                <a:latin typeface="Arial" charset="0"/>
              </a:rPr>
              <a:t>Cost of Equipment</a:t>
            </a:r>
          </a:p>
        </p:txBody>
      </p:sp>
      <p:sp>
        <p:nvSpPr>
          <p:cNvPr id="11268" name="Text Box 10"/>
          <p:cNvSpPr txBox="1">
            <a:spLocks noChangeArrowheads="1"/>
          </p:cNvSpPr>
          <p:nvPr/>
        </p:nvSpPr>
        <p:spPr bwMode="auto">
          <a:xfrm>
            <a:off x="609600" y="1981200"/>
            <a:ext cx="7543800" cy="413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ts val="1200"/>
              </a:spcBef>
              <a:buSzPct val="80000"/>
            </a:pPr>
            <a:r>
              <a:rPr lang="en-US" sz="2100">
                <a:solidFill>
                  <a:schemeClr val="tx1"/>
                </a:solidFill>
                <a:latin typeface="Arial" charset="0"/>
              </a:rPr>
              <a:t>Include all expenditures </a:t>
            </a:r>
            <a:r>
              <a:rPr lang="en-US" sz="2100" b="0">
                <a:solidFill>
                  <a:schemeClr val="tx1"/>
                </a:solidFill>
                <a:latin typeface="Arial" charset="0"/>
              </a:rPr>
              <a:t>incurred in acquiring the equipment and preparing it for use.  Costs include:</a:t>
            </a:r>
          </a:p>
          <a:p>
            <a:pPr lvl="1" algn="l">
              <a:lnSpc>
                <a:spcPct val="125000"/>
              </a:lnSpc>
              <a:spcBef>
                <a:spcPts val="1200"/>
              </a:spcBef>
              <a:buClr>
                <a:srgbClr val="800000"/>
              </a:buClr>
              <a:buSzPct val="80000"/>
              <a:buFont typeface="Wingdings" pitchFamily="2" charset="2"/>
              <a:buChar char="u"/>
            </a:pPr>
            <a:r>
              <a:rPr lang="en-US" sz="2000" b="0">
                <a:solidFill>
                  <a:schemeClr val="tx1"/>
                </a:solidFill>
                <a:latin typeface="Arial" charset="0"/>
              </a:rPr>
              <a:t>purchase price, </a:t>
            </a:r>
          </a:p>
          <a:p>
            <a:pPr lvl="1" algn="l">
              <a:lnSpc>
                <a:spcPct val="125000"/>
              </a:lnSpc>
              <a:spcBef>
                <a:spcPts val="1200"/>
              </a:spcBef>
              <a:buClr>
                <a:srgbClr val="800000"/>
              </a:buClr>
              <a:buSzPct val="80000"/>
              <a:buFont typeface="Wingdings" pitchFamily="2" charset="2"/>
              <a:buChar char="u"/>
            </a:pPr>
            <a:r>
              <a:rPr lang="en-US" sz="2000" b="0">
                <a:solidFill>
                  <a:schemeClr val="tx1"/>
                </a:solidFill>
                <a:latin typeface="Arial" charset="0"/>
              </a:rPr>
              <a:t>freight and handling charges, </a:t>
            </a:r>
          </a:p>
          <a:p>
            <a:pPr lvl="1" algn="l">
              <a:lnSpc>
                <a:spcPct val="125000"/>
              </a:lnSpc>
              <a:spcBef>
                <a:spcPts val="1200"/>
              </a:spcBef>
              <a:buClr>
                <a:srgbClr val="800000"/>
              </a:buClr>
              <a:buSzPct val="80000"/>
              <a:buFont typeface="Wingdings" pitchFamily="2" charset="2"/>
              <a:buChar char="u"/>
            </a:pPr>
            <a:r>
              <a:rPr lang="en-US" sz="2000" b="0">
                <a:solidFill>
                  <a:schemeClr val="tx1"/>
                </a:solidFill>
                <a:latin typeface="Arial" charset="0"/>
              </a:rPr>
              <a:t>insurance on the equipment while in transit, </a:t>
            </a:r>
          </a:p>
          <a:p>
            <a:pPr lvl="1" algn="l">
              <a:lnSpc>
                <a:spcPct val="125000"/>
              </a:lnSpc>
              <a:spcBef>
                <a:spcPts val="1200"/>
              </a:spcBef>
              <a:buClr>
                <a:srgbClr val="800000"/>
              </a:buClr>
              <a:buSzPct val="80000"/>
              <a:buFont typeface="Wingdings" pitchFamily="2" charset="2"/>
              <a:buChar char="u"/>
            </a:pPr>
            <a:r>
              <a:rPr lang="en-US" sz="2000" b="0">
                <a:solidFill>
                  <a:schemeClr val="tx1"/>
                </a:solidFill>
                <a:latin typeface="Arial" charset="0"/>
              </a:rPr>
              <a:t>cost of special foundations if required, </a:t>
            </a:r>
          </a:p>
          <a:p>
            <a:pPr lvl="1" algn="l">
              <a:lnSpc>
                <a:spcPct val="125000"/>
              </a:lnSpc>
              <a:spcBef>
                <a:spcPts val="1200"/>
              </a:spcBef>
              <a:buClr>
                <a:srgbClr val="800000"/>
              </a:buClr>
              <a:buSzPct val="80000"/>
              <a:buFont typeface="Wingdings" pitchFamily="2" charset="2"/>
              <a:buChar char="u"/>
            </a:pPr>
            <a:r>
              <a:rPr lang="en-US" sz="2000" b="0">
                <a:solidFill>
                  <a:schemeClr val="tx1"/>
                </a:solidFill>
                <a:latin typeface="Arial" charset="0"/>
              </a:rPr>
              <a:t>assembling and installation costs, and </a:t>
            </a:r>
          </a:p>
          <a:p>
            <a:pPr lvl="1" algn="l">
              <a:lnSpc>
                <a:spcPct val="125000"/>
              </a:lnSpc>
              <a:spcBef>
                <a:spcPts val="1200"/>
              </a:spcBef>
              <a:buClr>
                <a:srgbClr val="800000"/>
              </a:buClr>
              <a:buSzPct val="80000"/>
              <a:buFont typeface="Wingdings" pitchFamily="2" charset="2"/>
              <a:buChar char="u"/>
            </a:pPr>
            <a:r>
              <a:rPr lang="en-US" sz="2000" b="0">
                <a:solidFill>
                  <a:schemeClr val="tx1"/>
                </a:solidFill>
                <a:latin typeface="Arial" charset="0"/>
              </a:rPr>
              <a:t>costs of conducting trial runs.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270" name="Text Box 5"/>
          <p:cNvSpPr txBox="1">
            <a:spLocks noChangeArrowheads="1"/>
          </p:cNvSpPr>
          <p:nvPr/>
        </p:nvSpPr>
        <p:spPr bwMode="auto">
          <a:xfrm>
            <a:off x="3429000" y="6248400"/>
            <a:ext cx="5562600" cy="581025"/>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2  Identify the costs to include in initial valuation of property, plant, and equipment.</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5" name="Rectangle 3"/>
          <p:cNvSpPr>
            <a:spLocks noGrp="1" noChangeArrowheads="1"/>
          </p:cNvSpPr>
          <p:nvPr>
            <p:ph type="title"/>
          </p:nvPr>
        </p:nvSpPr>
        <p:spPr bwMode="auto">
          <a:xfrm>
            <a:off x="457200" y="2286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a:solidFill>
                  <a:schemeClr val="tx2">
                    <a:lumMod val="75000"/>
                  </a:schemeClr>
                </a:solidFill>
                <a:effectLst/>
                <a:latin typeface="+mn-lt"/>
                <a:ea typeface="+mn-ea"/>
                <a:cs typeface="+mn-cs"/>
              </a:rPr>
              <a:t>Acquisition of PP&amp;E</a:t>
            </a:r>
          </a:p>
        </p:txBody>
      </p:sp>
      <p:sp>
        <p:nvSpPr>
          <p:cNvPr id="12291" name="Rectangle 4"/>
          <p:cNvSpPr>
            <a:spLocks noChangeArrowheads="1"/>
          </p:cNvSpPr>
          <p:nvPr/>
        </p:nvSpPr>
        <p:spPr bwMode="auto">
          <a:xfrm>
            <a:off x="457200" y="2286000"/>
            <a:ext cx="5867400" cy="3671888"/>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08000" indent="-508000" algn="l">
              <a:lnSpc>
                <a:spcPct val="110000"/>
              </a:lnSpc>
              <a:spcBef>
                <a:spcPct val="50000"/>
              </a:spcBef>
              <a:buFontTx/>
              <a:buAutoNum type="alphaLcParenBoth"/>
              <a:tabLst>
                <a:tab pos="7886700" algn="r"/>
              </a:tabLst>
            </a:pPr>
            <a:r>
              <a:rPr lang="en-US" sz="1900" b="0">
                <a:latin typeface="Arial" charset="0"/>
              </a:rPr>
              <a:t>Money borrowed to pay building contractor </a:t>
            </a:r>
          </a:p>
          <a:p>
            <a:pPr marL="508000" indent="-508000" algn="l">
              <a:lnSpc>
                <a:spcPct val="110000"/>
              </a:lnSpc>
              <a:spcBef>
                <a:spcPct val="50000"/>
              </a:spcBef>
              <a:buFontTx/>
              <a:buAutoNum type="alphaLcParenBoth"/>
              <a:tabLst>
                <a:tab pos="7886700" algn="r"/>
              </a:tabLst>
            </a:pPr>
            <a:r>
              <a:rPr lang="en-US" sz="1900" b="0">
                <a:latin typeface="Arial" charset="0"/>
              </a:rPr>
              <a:t>Payment for construction from note proceeds</a:t>
            </a:r>
          </a:p>
          <a:p>
            <a:pPr marL="508000" indent="-508000" algn="l">
              <a:lnSpc>
                <a:spcPct val="110000"/>
              </a:lnSpc>
              <a:spcBef>
                <a:spcPct val="50000"/>
              </a:spcBef>
              <a:buFontTx/>
              <a:buAutoNum type="alphaLcParenBoth"/>
              <a:tabLst>
                <a:tab pos="7886700" algn="r"/>
              </a:tabLst>
            </a:pPr>
            <a:r>
              <a:rPr lang="en-US" sz="1900" b="0">
                <a:latin typeface="Arial" charset="0"/>
              </a:rPr>
              <a:t>Cost of land fill and clearing</a:t>
            </a:r>
          </a:p>
          <a:p>
            <a:pPr marL="508000" indent="-508000" algn="l">
              <a:lnSpc>
                <a:spcPct val="110000"/>
              </a:lnSpc>
              <a:spcBef>
                <a:spcPct val="50000"/>
              </a:spcBef>
              <a:buFontTx/>
              <a:buAutoNum type="alphaLcParenBoth"/>
              <a:tabLst>
                <a:tab pos="7886700" algn="r"/>
              </a:tabLst>
            </a:pPr>
            <a:r>
              <a:rPr lang="en-US" sz="1900" b="0">
                <a:latin typeface="Arial" charset="0"/>
              </a:rPr>
              <a:t>Delinquent real estate taxes on property assumed</a:t>
            </a:r>
          </a:p>
          <a:p>
            <a:pPr marL="508000" indent="-508000" algn="l">
              <a:lnSpc>
                <a:spcPct val="110000"/>
              </a:lnSpc>
              <a:spcBef>
                <a:spcPct val="50000"/>
              </a:spcBef>
              <a:buFontTx/>
              <a:buAutoNum type="alphaLcParenBoth"/>
              <a:tabLst>
                <a:tab pos="7886700" algn="r"/>
              </a:tabLst>
            </a:pPr>
            <a:r>
              <a:rPr lang="en-US" sz="1900" b="0">
                <a:latin typeface="Arial" charset="0"/>
              </a:rPr>
              <a:t>Premium on 6-month insurance policy during construction</a:t>
            </a:r>
          </a:p>
          <a:p>
            <a:pPr marL="508000" indent="-508000" algn="l">
              <a:lnSpc>
                <a:spcPct val="110000"/>
              </a:lnSpc>
              <a:spcBef>
                <a:spcPct val="50000"/>
              </a:spcBef>
              <a:buFontTx/>
              <a:buAutoNum type="alphaLcParenBoth"/>
              <a:tabLst>
                <a:tab pos="7886700" algn="r"/>
              </a:tabLst>
            </a:pPr>
            <a:r>
              <a:rPr lang="en-US" sz="1900" b="0">
                <a:latin typeface="Arial" charset="0"/>
              </a:rPr>
              <a:t>Refund of 1-month insurance premium because construction completed early</a:t>
            </a:r>
          </a:p>
        </p:txBody>
      </p:sp>
      <p:sp>
        <p:nvSpPr>
          <p:cNvPr id="1134597" name="Line 5"/>
          <p:cNvSpPr>
            <a:spLocks noChangeShapeType="1"/>
          </p:cNvSpPr>
          <p:nvPr/>
        </p:nvSpPr>
        <p:spPr bwMode="auto">
          <a:xfrm>
            <a:off x="6858000" y="2514600"/>
            <a:ext cx="13716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2293" name="Text Box 7"/>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2</a:t>
            </a:r>
          </a:p>
        </p:txBody>
      </p:sp>
      <p:sp>
        <p:nvSpPr>
          <p:cNvPr id="12294" name="Text Box 15"/>
          <p:cNvSpPr txBox="1">
            <a:spLocks noChangeArrowheads="1"/>
          </p:cNvSpPr>
          <p:nvPr/>
        </p:nvSpPr>
        <p:spPr bwMode="auto">
          <a:xfrm>
            <a:off x="457200" y="1066800"/>
            <a:ext cx="8153400" cy="1087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30000"/>
              </a:spcBef>
              <a:buSzPct val="80000"/>
            </a:pPr>
            <a:r>
              <a:rPr lang="en-US" sz="1900">
                <a:solidFill>
                  <a:srgbClr val="800000"/>
                </a:solidFill>
                <a:latin typeface="Arial" charset="0"/>
              </a:rPr>
              <a:t>Illustration:</a:t>
            </a:r>
            <a:r>
              <a:rPr lang="en-US" sz="1900">
                <a:solidFill>
                  <a:schemeClr val="tx1"/>
                </a:solidFill>
                <a:latin typeface="Arial" charset="0"/>
              </a:rPr>
              <a:t> </a:t>
            </a:r>
            <a:r>
              <a:rPr lang="en-US" sz="1900" b="0">
                <a:solidFill>
                  <a:schemeClr val="tx1"/>
                </a:solidFill>
                <a:latin typeface="Arial" charset="0"/>
              </a:rPr>
              <a:t>The expenditures and receipts below are related to land, land improvements, and buildings acquired for use in a business enterprise.  Determine how the following should be </a:t>
            </a:r>
            <a:r>
              <a:rPr lang="en-US" sz="1900">
                <a:solidFill>
                  <a:schemeClr val="tx1"/>
                </a:solidFill>
                <a:latin typeface="Arial" charset="0"/>
              </a:rPr>
              <a:t>classified</a:t>
            </a:r>
            <a:r>
              <a:rPr lang="en-US" sz="1900" b="0">
                <a:solidFill>
                  <a:schemeClr val="tx1"/>
                </a:solidFill>
                <a:latin typeface="Arial" charset="0"/>
              </a:rPr>
              <a:t>:</a:t>
            </a:r>
          </a:p>
        </p:txBody>
      </p:sp>
      <p:sp>
        <p:nvSpPr>
          <p:cNvPr id="1134609" name="Text Box 17"/>
          <p:cNvSpPr txBox="1">
            <a:spLocks noChangeArrowheads="1"/>
          </p:cNvSpPr>
          <p:nvPr/>
        </p:nvSpPr>
        <p:spPr bwMode="auto">
          <a:xfrm>
            <a:off x="6477000" y="2362200"/>
            <a:ext cx="22098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nSpc>
                <a:spcPct val="95000"/>
              </a:lnSpc>
              <a:spcBef>
                <a:spcPct val="15000"/>
              </a:spcBef>
              <a:spcAft>
                <a:spcPct val="10000"/>
              </a:spcAft>
            </a:pPr>
            <a:r>
              <a:rPr lang="en-US" sz="2000">
                <a:solidFill>
                  <a:srgbClr val="000066"/>
                </a:solidFill>
                <a:latin typeface="Arial" charset="0"/>
              </a:rPr>
              <a:t>Notes Payable</a:t>
            </a:r>
          </a:p>
        </p:txBody>
      </p:sp>
      <p:sp>
        <p:nvSpPr>
          <p:cNvPr id="1134610" name="Text Box 18"/>
          <p:cNvSpPr txBox="1">
            <a:spLocks noChangeArrowheads="1"/>
          </p:cNvSpPr>
          <p:nvPr/>
        </p:nvSpPr>
        <p:spPr bwMode="auto">
          <a:xfrm>
            <a:off x="6477000" y="2819400"/>
            <a:ext cx="2209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a:solidFill>
                  <a:srgbClr val="000066"/>
                </a:solidFill>
                <a:latin typeface="Arial" charset="0"/>
              </a:rPr>
              <a:t>Building</a:t>
            </a:r>
          </a:p>
        </p:txBody>
      </p:sp>
      <p:sp>
        <p:nvSpPr>
          <p:cNvPr id="1134611" name="Text Box 19"/>
          <p:cNvSpPr txBox="1">
            <a:spLocks noChangeArrowheads="1"/>
          </p:cNvSpPr>
          <p:nvPr/>
        </p:nvSpPr>
        <p:spPr bwMode="auto">
          <a:xfrm>
            <a:off x="6477000" y="3270250"/>
            <a:ext cx="2209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a:solidFill>
                  <a:srgbClr val="000066"/>
                </a:solidFill>
                <a:latin typeface="Arial" charset="0"/>
              </a:rPr>
              <a:t>Land</a:t>
            </a:r>
          </a:p>
        </p:txBody>
      </p:sp>
      <p:sp>
        <p:nvSpPr>
          <p:cNvPr id="1134612" name="Text Box 20"/>
          <p:cNvSpPr txBox="1">
            <a:spLocks noChangeArrowheads="1"/>
          </p:cNvSpPr>
          <p:nvPr/>
        </p:nvSpPr>
        <p:spPr bwMode="auto">
          <a:xfrm>
            <a:off x="6477000" y="3803650"/>
            <a:ext cx="2209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a:solidFill>
                  <a:srgbClr val="000066"/>
                </a:solidFill>
                <a:latin typeface="Arial" charset="0"/>
              </a:rPr>
              <a:t>Land</a:t>
            </a:r>
          </a:p>
        </p:txBody>
      </p:sp>
      <p:sp>
        <p:nvSpPr>
          <p:cNvPr id="1134613" name="Text Box 21"/>
          <p:cNvSpPr txBox="1">
            <a:spLocks noChangeArrowheads="1"/>
          </p:cNvSpPr>
          <p:nvPr/>
        </p:nvSpPr>
        <p:spPr bwMode="auto">
          <a:xfrm>
            <a:off x="6477000" y="4511675"/>
            <a:ext cx="2209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a:solidFill>
                  <a:srgbClr val="000066"/>
                </a:solidFill>
                <a:latin typeface="Arial" charset="0"/>
              </a:rPr>
              <a:t>Building</a:t>
            </a:r>
          </a:p>
        </p:txBody>
      </p:sp>
      <p:sp>
        <p:nvSpPr>
          <p:cNvPr id="1134614" name="Text Box 22"/>
          <p:cNvSpPr txBox="1">
            <a:spLocks noChangeArrowheads="1"/>
          </p:cNvSpPr>
          <p:nvPr/>
        </p:nvSpPr>
        <p:spPr bwMode="auto">
          <a:xfrm>
            <a:off x="6477000" y="5318125"/>
            <a:ext cx="2209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a:solidFill>
                  <a:srgbClr val="800000"/>
                </a:solidFill>
                <a:latin typeface="Arial" charset="0"/>
              </a:rPr>
              <a:t>(Building)</a:t>
            </a:r>
          </a:p>
        </p:txBody>
      </p:sp>
      <p:sp>
        <p:nvSpPr>
          <p:cNvPr id="13" name="Line 16"/>
          <p:cNvSpPr>
            <a:spLocks noChangeShapeType="1"/>
          </p:cNvSpPr>
          <p:nvPr/>
        </p:nvSpPr>
        <p:spPr bwMode="auto">
          <a:xfrm>
            <a:off x="381000" y="9144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4609"/>
                                        </p:tgtEl>
                                        <p:attrNameLst>
                                          <p:attrName>style.visibility</p:attrName>
                                        </p:attrNameLst>
                                      </p:cBhvr>
                                      <p:to>
                                        <p:strVal val="visible"/>
                                      </p:to>
                                    </p:set>
                                    <p:animEffect transition="in" filter="wipe(left)">
                                      <p:cBhvr>
                                        <p:cTn id="7" dur="500"/>
                                        <p:tgtEl>
                                          <p:spTgt spid="11346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4610"/>
                                        </p:tgtEl>
                                        <p:attrNameLst>
                                          <p:attrName>style.visibility</p:attrName>
                                        </p:attrNameLst>
                                      </p:cBhvr>
                                      <p:to>
                                        <p:strVal val="visible"/>
                                      </p:to>
                                    </p:set>
                                    <p:animEffect transition="in" filter="wipe(left)">
                                      <p:cBhvr>
                                        <p:cTn id="12" dur="500"/>
                                        <p:tgtEl>
                                          <p:spTgt spid="11346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4611"/>
                                        </p:tgtEl>
                                        <p:attrNameLst>
                                          <p:attrName>style.visibility</p:attrName>
                                        </p:attrNameLst>
                                      </p:cBhvr>
                                      <p:to>
                                        <p:strVal val="visible"/>
                                      </p:to>
                                    </p:set>
                                    <p:animEffect transition="in" filter="wipe(left)">
                                      <p:cBhvr>
                                        <p:cTn id="17" dur="500"/>
                                        <p:tgtEl>
                                          <p:spTgt spid="11346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4612"/>
                                        </p:tgtEl>
                                        <p:attrNameLst>
                                          <p:attrName>style.visibility</p:attrName>
                                        </p:attrNameLst>
                                      </p:cBhvr>
                                      <p:to>
                                        <p:strVal val="visible"/>
                                      </p:to>
                                    </p:set>
                                    <p:animEffect transition="in" filter="wipe(left)">
                                      <p:cBhvr>
                                        <p:cTn id="22" dur="500"/>
                                        <p:tgtEl>
                                          <p:spTgt spid="11346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34613"/>
                                        </p:tgtEl>
                                        <p:attrNameLst>
                                          <p:attrName>style.visibility</p:attrName>
                                        </p:attrNameLst>
                                      </p:cBhvr>
                                      <p:to>
                                        <p:strVal val="visible"/>
                                      </p:to>
                                    </p:set>
                                    <p:animEffect transition="in" filter="wipe(left)">
                                      <p:cBhvr>
                                        <p:cTn id="27" dur="500"/>
                                        <p:tgtEl>
                                          <p:spTgt spid="11346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34614"/>
                                        </p:tgtEl>
                                        <p:attrNameLst>
                                          <p:attrName>style.visibility</p:attrName>
                                        </p:attrNameLst>
                                      </p:cBhvr>
                                      <p:to>
                                        <p:strVal val="visible"/>
                                      </p:to>
                                    </p:set>
                                    <p:animEffect transition="in" filter="wipe(left)">
                                      <p:cBhvr>
                                        <p:cTn id="32" dur="500"/>
                                        <p:tgtEl>
                                          <p:spTgt spid="1134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609" grpId="0" autoUpdateAnimBg="0"/>
      <p:bldP spid="1134610" grpId="0" autoUpdateAnimBg="0"/>
      <p:bldP spid="1134611" grpId="0" autoUpdateAnimBg="0"/>
      <p:bldP spid="1134612" grpId="0" autoUpdateAnimBg="0"/>
      <p:bldP spid="1134613" grpId="0" autoUpdateAnimBg="0"/>
      <p:bldP spid="1134614" grpId="0" autoUpdateAnimBg="0"/>
    </p:bld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15472</TotalTime>
  <Pages>43</Pages>
  <Words>4470</Words>
  <Application>Microsoft Office PowerPoint</Application>
  <PresentationFormat>On-screen Show (4:3)</PresentationFormat>
  <Paragraphs>531</Paragraphs>
  <Slides>69</Slides>
  <Notes>69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69</vt:i4>
      </vt:variant>
    </vt:vector>
  </HeadingPairs>
  <TitlesOfParts>
    <vt:vector size="79" baseType="lpstr">
      <vt:lpstr>Comic Sans MS</vt:lpstr>
      <vt:lpstr>Arial</vt:lpstr>
      <vt:lpstr>Wingdings</vt:lpstr>
      <vt:lpstr>Verdana</vt:lpstr>
      <vt:lpstr>Trebuchet MS</vt:lpstr>
      <vt:lpstr>Times New Roman</vt:lpstr>
      <vt:lpstr>Monotype Sorts</vt:lpstr>
      <vt:lpstr>movnglnc</vt:lpstr>
      <vt:lpstr>Microsoft Excel 97-2003 Worksheet</vt:lpstr>
      <vt:lpstr>Microsoft Office Excel Worksheet</vt:lpstr>
      <vt:lpstr>PowerPoint Presentation</vt:lpstr>
      <vt:lpstr>Property, Plant, and Equipment</vt:lpstr>
      <vt:lpstr>PowerPoint Presentation</vt:lpstr>
      <vt:lpstr>Property, Plant, and Equipment</vt:lpstr>
      <vt:lpstr>Acquisition of PP&amp;E</vt:lpstr>
      <vt:lpstr>Acquisition of PP&amp;E</vt:lpstr>
      <vt:lpstr>Acquisition of PP&amp;E</vt:lpstr>
      <vt:lpstr>Acquisition of PP&amp;E</vt:lpstr>
      <vt:lpstr>Acquisition of PP&amp;E</vt:lpstr>
      <vt:lpstr>Acquisition of PP&amp;E</vt:lpstr>
      <vt:lpstr>PowerPoint Presentation</vt:lpstr>
      <vt:lpstr>Acquisition of PP&amp;E</vt:lpstr>
      <vt:lpstr>PowerPoint Presentation</vt:lpstr>
      <vt:lpstr>Acquisition of PP&amp;E</vt:lpstr>
      <vt:lpstr>Acquisition of PP&amp;E</vt:lpstr>
      <vt:lpstr>Interest Capitalization</vt:lpstr>
      <vt:lpstr>Interest Capitalization</vt:lpstr>
      <vt:lpstr>Interest Capitalization</vt:lpstr>
      <vt:lpstr>Interest Capitalization</vt:lpstr>
      <vt:lpstr>Interest Capitalization</vt:lpstr>
      <vt:lpstr>Interest Capitalization</vt:lpstr>
      <vt:lpstr>Interest Capitalization</vt:lpstr>
      <vt:lpstr>Interest Capitalization</vt:lpstr>
      <vt:lpstr>Interest Capitalization</vt:lpstr>
      <vt:lpstr>Interest Capitalization</vt:lpstr>
      <vt:lpstr>Interest Capitalization</vt:lpstr>
      <vt:lpstr>Interest Capitalization</vt:lpstr>
      <vt:lpstr>Interest Capitalization</vt:lpstr>
      <vt:lpstr>Interest Capitalization</vt:lpstr>
      <vt:lpstr>Interest Capitalization</vt:lpstr>
      <vt:lpstr>Interest Capitalization</vt:lpstr>
      <vt:lpstr>PowerPoint Presentation</vt:lpstr>
      <vt:lpstr>Interest Capitalization</vt:lpstr>
      <vt:lpstr>PowerPoint Presentation</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PowerPoint Presentation</vt:lpstr>
      <vt:lpstr>Costs Subsequent to Acquisition</vt:lpstr>
      <vt:lpstr>Costs Subsequent to Acquisition</vt:lpstr>
      <vt:lpstr>Costs Subsequent to Acquisition</vt:lpstr>
      <vt:lpstr>PowerPoint Presentation</vt:lpstr>
      <vt:lpstr>Disposition of PP&amp;E</vt:lpstr>
      <vt:lpstr>Disposition of PP&amp;E</vt:lpstr>
      <vt:lpstr>Disposition of PP&amp;E</vt:lpstr>
      <vt:lpstr>Disposition of PP&amp;E</vt:lpstr>
      <vt:lpstr>Disposition of PP&amp;E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aoyon</cp:lastModifiedBy>
  <cp:revision>2315</cp:revision>
  <cp:lastPrinted>1999-09-16T17:08:20Z</cp:lastPrinted>
  <dcterms:created xsi:type="dcterms:W3CDTF">1997-03-28T18:03:02Z</dcterms:created>
  <dcterms:modified xsi:type="dcterms:W3CDTF">2016-11-08T03:39:35Z</dcterms:modified>
</cp:coreProperties>
</file>