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737" r:id="rId2"/>
    <p:sldId id="354" r:id="rId3"/>
    <p:sldId id="738" r:id="rId4"/>
    <p:sldId id="633" r:id="rId5"/>
    <p:sldId id="679" r:id="rId6"/>
    <p:sldId id="706" r:id="rId7"/>
    <p:sldId id="739" r:id="rId8"/>
    <p:sldId id="634" r:id="rId9"/>
    <p:sldId id="635" r:id="rId10"/>
    <p:sldId id="682" r:id="rId11"/>
    <p:sldId id="683" r:id="rId12"/>
    <p:sldId id="684" r:id="rId13"/>
    <p:sldId id="686" r:id="rId14"/>
    <p:sldId id="685" r:id="rId15"/>
    <p:sldId id="681" r:id="rId16"/>
    <p:sldId id="636" r:id="rId17"/>
    <p:sldId id="639" r:id="rId18"/>
    <p:sldId id="637" r:id="rId19"/>
    <p:sldId id="638" r:id="rId20"/>
    <p:sldId id="740" r:id="rId21"/>
    <p:sldId id="746" r:id="rId22"/>
    <p:sldId id="640" r:id="rId23"/>
    <p:sldId id="747" r:id="rId24"/>
    <p:sldId id="748" r:id="rId25"/>
    <p:sldId id="745" r:id="rId26"/>
    <p:sldId id="641" r:id="rId27"/>
    <p:sldId id="642" r:id="rId28"/>
    <p:sldId id="707" r:id="rId29"/>
    <p:sldId id="708" r:id="rId30"/>
    <p:sldId id="709" r:id="rId31"/>
    <p:sldId id="741" r:id="rId32"/>
    <p:sldId id="646" r:id="rId33"/>
    <p:sldId id="647" r:id="rId34"/>
    <p:sldId id="710" r:id="rId35"/>
    <p:sldId id="752" r:id="rId36"/>
    <p:sldId id="651" r:id="rId37"/>
    <p:sldId id="753" r:id="rId38"/>
    <p:sldId id="754" r:id="rId39"/>
    <p:sldId id="755" r:id="rId40"/>
    <p:sldId id="756" r:id="rId41"/>
    <p:sldId id="742" r:id="rId42"/>
    <p:sldId id="653" r:id="rId43"/>
    <p:sldId id="654" r:id="rId44"/>
    <p:sldId id="714" r:id="rId45"/>
    <p:sldId id="715" r:id="rId46"/>
    <p:sldId id="716" r:id="rId47"/>
    <p:sldId id="717" r:id="rId48"/>
    <p:sldId id="718" r:id="rId49"/>
    <p:sldId id="687" r:id="rId50"/>
    <p:sldId id="743" r:id="rId51"/>
    <p:sldId id="660" r:id="rId52"/>
    <p:sldId id="728" r:id="rId53"/>
    <p:sldId id="724" r:id="rId54"/>
    <p:sldId id="725" r:id="rId55"/>
    <p:sldId id="726" r:id="rId56"/>
    <p:sldId id="727" r:id="rId57"/>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latin typeface="Comic Sans MS" pitchFamily="66" charset="0"/>
        <a:ea typeface="+mn-ea"/>
        <a:cs typeface="+mn-cs"/>
      </a:defRPr>
    </a:lvl5pPr>
    <a:lvl6pPr marL="2286000" algn="l" defTabSz="914400" rtl="0" eaLnBrk="1" latinLnBrk="0" hangingPunct="1">
      <a:defRPr b="1" kern="1200">
        <a:solidFill>
          <a:schemeClr val="folHlink"/>
        </a:solidFill>
        <a:latin typeface="Comic Sans MS" pitchFamily="66" charset="0"/>
        <a:ea typeface="+mn-ea"/>
        <a:cs typeface="+mn-cs"/>
      </a:defRPr>
    </a:lvl6pPr>
    <a:lvl7pPr marL="2743200" algn="l" defTabSz="914400" rtl="0" eaLnBrk="1" latinLnBrk="0" hangingPunct="1">
      <a:defRPr b="1" kern="1200">
        <a:solidFill>
          <a:schemeClr val="folHlink"/>
        </a:solidFill>
        <a:latin typeface="Comic Sans MS" pitchFamily="66" charset="0"/>
        <a:ea typeface="+mn-ea"/>
        <a:cs typeface="+mn-cs"/>
      </a:defRPr>
    </a:lvl7pPr>
    <a:lvl8pPr marL="3200400" algn="l" defTabSz="914400" rtl="0" eaLnBrk="1" latinLnBrk="0" hangingPunct="1">
      <a:defRPr b="1" kern="1200">
        <a:solidFill>
          <a:schemeClr val="folHlink"/>
        </a:solidFill>
        <a:latin typeface="Comic Sans MS" pitchFamily="66" charset="0"/>
        <a:ea typeface="+mn-ea"/>
        <a:cs typeface="+mn-cs"/>
      </a:defRPr>
    </a:lvl8pPr>
    <a:lvl9pPr marL="3657600" algn="l" defTabSz="914400" rtl="0" eaLnBrk="1" latinLnBrk="0" hangingPunct="1">
      <a:defRPr b="1" kern="1200">
        <a:solidFill>
          <a:schemeClr val="folHlink"/>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A54B"/>
    <a:srgbClr val="FF6600"/>
    <a:srgbClr val="FF9F5D"/>
    <a:srgbClr val="FFB66D"/>
    <a:srgbClr val="FF9933"/>
    <a:srgbClr val="FFFF99"/>
    <a:srgbClr val="00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83452" autoAdjust="0"/>
  </p:normalViewPr>
  <p:slideViewPr>
    <p:cSldViewPr>
      <p:cViewPr varScale="1">
        <p:scale>
          <a:sx n="61" d="100"/>
          <a:sy n="61" d="100"/>
        </p:scale>
        <p:origin x="-846"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Lst>
  </p:outlineViewPr>
  <p:notesTextViewPr>
    <p:cViewPr>
      <p:scale>
        <a:sx n="100" d="100"/>
        <a:sy n="100" d="100"/>
      </p:scale>
      <p:origin x="0" y="0"/>
    </p:cViewPr>
  </p:notesTextViewPr>
  <p:sorterViewPr>
    <p:cViewPr>
      <p:scale>
        <a:sx n="120" d="100"/>
        <a:sy n="120" d="100"/>
      </p:scale>
      <p:origin x="0" y="27084"/>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1.xml"/><Relationship Id="rId54" Type="http://schemas.openxmlformats.org/officeDocument/2006/relationships/slide" Target="slides/slide54.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8" Type="http://schemas.openxmlformats.org/officeDocument/2006/relationships/slide" Target="slides/slide8.xml"/><Relationship Id="rId51" Type="http://schemas.openxmlformats.org/officeDocument/2006/relationships/slide" Target="slides/slide51.xml"/><Relationship Id="rId3"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327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47" name="Rectangle 3"/>
          <p:cNvSpPr>
            <a:spLocks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136492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ln/>
        </p:spPr>
      </p:sp>
      <p:sp>
        <p:nvSpPr>
          <p:cNvPr id="8601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a:xfrm>
            <a:off x="914400" y="4365625"/>
            <a:ext cx="5029200" cy="4135438"/>
          </a:xfrm>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xfrm>
            <a:off x="914400" y="4365625"/>
            <a:ext cx="5029200" cy="4135438"/>
          </a:xfrm>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ln/>
        </p:spPr>
      </p:sp>
      <p:sp>
        <p:nvSpPr>
          <p:cNvPr id="11981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ln/>
        </p:spPr>
      </p:sp>
      <p:sp>
        <p:nvSpPr>
          <p:cNvPr id="14438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702468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734211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705937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35667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786908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37348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37369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132246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5342335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67635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636100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448823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ext Box 16"/>
          <p:cNvSpPr txBox="1">
            <a:spLocks noChangeArrowheads="1"/>
          </p:cNvSpPr>
          <p:nvPr/>
        </p:nvSpPr>
        <p:spPr bwMode="auto">
          <a:xfrm>
            <a:off x="76200" y="64008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r>
              <a:rPr lang="en-US" sz="1200" dirty="0" smtClean="0">
                <a:solidFill>
                  <a:schemeClr val="tx1"/>
                </a:solidFill>
                <a:latin typeface="Arial" charset="0"/>
              </a:rPr>
              <a:t>11-</a:t>
            </a:r>
            <a:fld id="{F913D8DC-77C1-4F9E-A44D-B6A6AF56EB3E}" type="slidenum">
              <a:rPr lang="en-US" sz="1200" smtClean="0">
                <a:solidFill>
                  <a:schemeClr val="tx1"/>
                </a:solidFill>
                <a:latin typeface="Arial" charset="0"/>
              </a:rPr>
              <a:pPr>
                <a:spcBef>
                  <a:spcPct val="50000"/>
                </a:spcBef>
                <a:defRPr/>
              </a:pPr>
              <a:t>‹#›</a:t>
            </a:fld>
            <a:endParaRPr lang="en-US" sz="1200" dirty="0" smtClean="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Microsoft_Excel_97-2003_Worksheet2.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Microsoft_Excel_97-2003_Worksheet3.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Microsoft_Excel_97-2003_Worksheet4.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Microsoft_Excel_97-2003_Worksheet5.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oleObject" Target="../embeddings/Microsoft_Excel_97-2003_Worksheet6.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1.emf"/><Relationship Id="rId4" Type="http://schemas.openxmlformats.org/officeDocument/2006/relationships/oleObject" Target="../embeddings/Microsoft_Excel_97-2003_Worksheet7.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emf"/><Relationship Id="rId4" Type="http://schemas.openxmlformats.org/officeDocument/2006/relationships/oleObject" Target="../embeddings/Microsoft_Excel_97-2003_Worksheet8.xls"/></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392488"/>
            <a:ext cx="4189413" cy="401637"/>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issues related to asset impairment.</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procedures for depletion of natural resources.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property, plant, equipment, and natural resources.</a:t>
            </a:r>
          </a:p>
        </p:txBody>
      </p:sp>
      <p:sp>
        <p:nvSpPr>
          <p:cNvPr id="4100"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concept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factors involved in the depreciation </a:t>
            </a:r>
            <a:r>
              <a:rPr lang="en-US" sz="1400" kern="1200" dirty="0" smtClean="0">
                <a:effectLst/>
              </a:rPr>
              <a:t>process.</a:t>
            </a:r>
          </a:p>
          <a:p>
            <a:pPr>
              <a:lnSpc>
                <a:spcPct val="115000"/>
              </a:lnSpc>
              <a:spcBef>
                <a:spcPct val="45000"/>
              </a:spcBef>
              <a:buClr>
                <a:srgbClr val="A50021"/>
              </a:buClr>
              <a:buSzPct val="100000"/>
              <a:buFont typeface="+mj-lt"/>
              <a:buAutoNum type="arabicPeriod"/>
              <a:defRPr/>
            </a:pPr>
            <a:r>
              <a:rPr lang="en-US" sz="1400" kern="1200" dirty="0" smtClean="0">
                <a:effectLst/>
              </a:rPr>
              <a:t>Compare </a:t>
            </a:r>
            <a:r>
              <a:rPr lang="en-US" sz="1400" kern="1200" dirty="0">
                <a:effectLst/>
              </a:rPr>
              <a:t>activity, straight-line, and decreasing-charge methods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special depreciation methods.</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800" dirty="0">
                <a:solidFill>
                  <a:schemeClr val="bg1"/>
                </a:solidFill>
                <a:effectLst>
                  <a:outerShdw blurRad="38100" dist="38100" dir="2700000" algn="tl">
                    <a:srgbClr val="000000">
                      <a:alpha val="43137"/>
                    </a:srgbClr>
                  </a:outerShdw>
                </a:effectLst>
                <a:latin typeface="Arial" charset="0"/>
              </a:rPr>
              <a:t>Depreciation, Impairment, and Depletion</a:t>
            </a:r>
          </a:p>
        </p:txBody>
      </p:sp>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11</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609600" y="1365250"/>
            <a:ext cx="8153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Straight-Line Method</a:t>
            </a:r>
          </a:p>
        </p:txBody>
      </p:sp>
      <p:sp>
        <p:nvSpPr>
          <p:cNvPr id="14339" name="Rectangle 7"/>
          <p:cNvSpPr>
            <a:spLocks noChangeArrowheads="1"/>
          </p:cNvSpPr>
          <p:nvPr/>
        </p:nvSpPr>
        <p:spPr bwMode="auto">
          <a:xfrm>
            <a:off x="609600" y="3732213"/>
            <a:ext cx="8001000" cy="460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sz="2100">
                <a:solidFill>
                  <a:srgbClr val="800000"/>
                </a:solidFill>
                <a:latin typeface="Arial" charset="0"/>
              </a:rPr>
              <a:t>Illustration:</a:t>
            </a:r>
            <a:r>
              <a:rPr lang="en-US" sz="2100" b="0">
                <a:latin typeface="Arial" charset="0"/>
              </a:rPr>
              <a:t>  Stanley computes depreciation as follows:</a:t>
            </a:r>
          </a:p>
        </p:txBody>
      </p:sp>
      <p:sp>
        <p:nvSpPr>
          <p:cNvPr id="14340" name="Text Box 8"/>
          <p:cNvSpPr txBox="1">
            <a:spLocks noChangeArrowheads="1"/>
          </p:cNvSpPr>
          <p:nvPr/>
        </p:nvSpPr>
        <p:spPr bwMode="auto">
          <a:xfrm>
            <a:off x="685800" y="2362200"/>
            <a:ext cx="2209800" cy="830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300">
                <a:latin typeface="Arial" charset="0"/>
              </a:rPr>
              <a:t>Stanley Coal Mines Facts</a:t>
            </a:r>
          </a:p>
        </p:txBody>
      </p:sp>
      <p:sp>
        <p:nvSpPr>
          <p:cNvPr id="14341" name="Text Box 10"/>
          <p:cNvSpPr txBox="1">
            <a:spLocks noChangeArrowheads="1"/>
          </p:cNvSpPr>
          <p:nvPr/>
        </p:nvSpPr>
        <p:spPr bwMode="auto">
          <a:xfrm>
            <a:off x="5943600" y="4373563"/>
            <a:ext cx="16002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11-4</a:t>
            </a:r>
          </a:p>
        </p:txBody>
      </p:sp>
      <p:sp>
        <p:nvSpPr>
          <p:cNvPr id="14342" name="Text Box 12"/>
          <p:cNvSpPr txBox="1">
            <a:spLocks noChangeArrowheads="1"/>
          </p:cNvSpPr>
          <p:nvPr/>
        </p:nvSpPr>
        <p:spPr bwMode="auto">
          <a:xfrm>
            <a:off x="6858000" y="18288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11-2</a:t>
            </a:r>
          </a:p>
        </p:txBody>
      </p:sp>
      <p:pic>
        <p:nvPicPr>
          <p:cNvPr id="1434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5105400" cy="1420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649788"/>
            <a:ext cx="5715000" cy="1598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5" name="Text Box 15"/>
          <p:cNvSpPr txBox="1">
            <a:spLocks noChangeArrowheads="1"/>
          </p:cNvSpPr>
          <p:nvPr/>
        </p:nvSpPr>
        <p:spPr bwMode="auto">
          <a:xfrm>
            <a:off x="8153400" y="64452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
        <p:nvSpPr>
          <p:cNvPr id="12"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09600" y="1365250"/>
            <a:ext cx="8153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Decreasing-Charge Methods</a:t>
            </a:r>
          </a:p>
        </p:txBody>
      </p:sp>
      <p:sp>
        <p:nvSpPr>
          <p:cNvPr id="15363" name="Text Box 8"/>
          <p:cNvSpPr txBox="1">
            <a:spLocks noChangeArrowheads="1"/>
          </p:cNvSpPr>
          <p:nvPr/>
        </p:nvSpPr>
        <p:spPr bwMode="auto">
          <a:xfrm>
            <a:off x="685800" y="2362200"/>
            <a:ext cx="2209800" cy="830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300">
                <a:latin typeface="Arial" charset="0"/>
              </a:rPr>
              <a:t>Stanley Coal Mines Facts</a:t>
            </a:r>
          </a:p>
        </p:txBody>
      </p:sp>
      <p:sp>
        <p:nvSpPr>
          <p:cNvPr id="15364" name="Rectangle 11"/>
          <p:cNvSpPr>
            <a:spLocks noChangeArrowheads="1"/>
          </p:cNvSpPr>
          <p:nvPr/>
        </p:nvSpPr>
        <p:spPr bwMode="auto">
          <a:xfrm>
            <a:off x="609600" y="3711575"/>
            <a:ext cx="8077200" cy="1698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pPr>
            <a:r>
              <a:rPr lang="en-US" sz="2100" i="1">
                <a:solidFill>
                  <a:schemeClr val="tx1"/>
                </a:solidFill>
                <a:latin typeface="Arial" charset="0"/>
              </a:rPr>
              <a:t>Sum-of-the-Years’-Digits.  </a:t>
            </a:r>
            <a:r>
              <a:rPr lang="en-US" sz="2100" b="0">
                <a:solidFill>
                  <a:schemeClr val="tx1"/>
                </a:solidFill>
                <a:latin typeface="Arial" charset="0"/>
              </a:rPr>
              <a:t>Each fraction uses the sum of the years as a </a:t>
            </a:r>
            <a:r>
              <a:rPr lang="en-US" sz="2100">
                <a:solidFill>
                  <a:schemeClr val="tx1"/>
                </a:solidFill>
                <a:latin typeface="Arial" charset="0"/>
              </a:rPr>
              <a:t>denominator</a:t>
            </a:r>
            <a:r>
              <a:rPr lang="en-US" sz="2100" b="0">
                <a:solidFill>
                  <a:schemeClr val="tx1"/>
                </a:solidFill>
                <a:latin typeface="Arial" charset="0"/>
              </a:rPr>
              <a:t> (5 + 4 + 3 + 2 + 1 = 15).  The </a:t>
            </a:r>
            <a:r>
              <a:rPr lang="en-US" sz="2100">
                <a:solidFill>
                  <a:schemeClr val="tx1"/>
                </a:solidFill>
                <a:latin typeface="Arial" charset="0"/>
              </a:rPr>
              <a:t>numerator</a:t>
            </a:r>
            <a:r>
              <a:rPr lang="en-US" sz="2100" b="0">
                <a:solidFill>
                  <a:schemeClr val="tx1"/>
                </a:solidFill>
                <a:latin typeface="Arial" charset="0"/>
              </a:rPr>
              <a:t> is the number of years of estimated life remaining as of the beginning of the year.</a:t>
            </a:r>
          </a:p>
        </p:txBody>
      </p:sp>
      <p:sp>
        <p:nvSpPr>
          <p:cNvPr id="15365" name="Text Box 14"/>
          <p:cNvSpPr txBox="1">
            <a:spLocks noChangeArrowheads="1"/>
          </p:cNvSpPr>
          <p:nvPr/>
        </p:nvSpPr>
        <p:spPr bwMode="auto">
          <a:xfrm>
            <a:off x="6858000" y="18288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11-2</a:t>
            </a:r>
          </a:p>
        </p:txBody>
      </p:sp>
      <p:pic>
        <p:nvPicPr>
          <p:cNvPr id="1536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5105400" cy="1420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Text Box 16"/>
          <p:cNvSpPr txBox="1">
            <a:spLocks noChangeArrowheads="1"/>
          </p:cNvSpPr>
          <p:nvPr/>
        </p:nvSpPr>
        <p:spPr bwMode="auto">
          <a:xfrm>
            <a:off x="4267200" y="5667375"/>
            <a:ext cx="1066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atin typeface="Arial" charset="0"/>
              </a:rPr>
              <a:t>n(n+1)</a:t>
            </a:r>
          </a:p>
        </p:txBody>
      </p:sp>
      <p:sp>
        <p:nvSpPr>
          <p:cNvPr id="15368" name="Text Box 17"/>
          <p:cNvSpPr txBox="1">
            <a:spLocks noChangeArrowheads="1"/>
          </p:cNvSpPr>
          <p:nvPr/>
        </p:nvSpPr>
        <p:spPr bwMode="auto">
          <a:xfrm>
            <a:off x="4267200" y="6034088"/>
            <a:ext cx="10668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atin typeface="Arial" charset="0"/>
              </a:rPr>
              <a:t>2</a:t>
            </a:r>
          </a:p>
        </p:txBody>
      </p:sp>
      <p:sp>
        <p:nvSpPr>
          <p:cNvPr id="1110034" name="Line 18"/>
          <p:cNvSpPr>
            <a:spLocks noChangeShapeType="1"/>
          </p:cNvSpPr>
          <p:nvPr/>
        </p:nvSpPr>
        <p:spPr bwMode="auto">
          <a:xfrm>
            <a:off x="4343400" y="6034088"/>
            <a:ext cx="914400" cy="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10035" name="Text Box 19"/>
          <p:cNvSpPr txBox="1">
            <a:spLocks noChangeArrowheads="1"/>
          </p:cNvSpPr>
          <p:nvPr/>
        </p:nvSpPr>
        <p:spPr bwMode="auto">
          <a:xfrm>
            <a:off x="5334000" y="5881688"/>
            <a:ext cx="304800"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defRPr/>
            </a:pPr>
            <a:r>
              <a:rPr lang="en-US" dirty="0">
                <a:effectLst>
                  <a:outerShdw blurRad="38100" dist="38100" dir="2700000" algn="tl">
                    <a:srgbClr val="C0C0C0"/>
                  </a:outerShdw>
                </a:effectLst>
                <a:latin typeface="Arial" charset="0"/>
              </a:rPr>
              <a:t>=</a:t>
            </a:r>
          </a:p>
        </p:txBody>
      </p:sp>
      <p:sp>
        <p:nvSpPr>
          <p:cNvPr id="15371" name="Text Box 20"/>
          <p:cNvSpPr txBox="1">
            <a:spLocks noChangeArrowheads="1"/>
          </p:cNvSpPr>
          <p:nvPr/>
        </p:nvSpPr>
        <p:spPr bwMode="auto">
          <a:xfrm>
            <a:off x="5638800" y="5667375"/>
            <a:ext cx="1066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atin typeface="Arial" charset="0"/>
              </a:rPr>
              <a:t>5(5+1)</a:t>
            </a:r>
          </a:p>
        </p:txBody>
      </p:sp>
      <p:sp>
        <p:nvSpPr>
          <p:cNvPr id="15372" name="Text Box 21"/>
          <p:cNvSpPr txBox="1">
            <a:spLocks noChangeArrowheads="1"/>
          </p:cNvSpPr>
          <p:nvPr/>
        </p:nvSpPr>
        <p:spPr bwMode="auto">
          <a:xfrm>
            <a:off x="5638800" y="6034088"/>
            <a:ext cx="10668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atin typeface="Arial" charset="0"/>
              </a:rPr>
              <a:t>2</a:t>
            </a:r>
          </a:p>
        </p:txBody>
      </p:sp>
      <p:sp>
        <p:nvSpPr>
          <p:cNvPr id="1110038" name="Text Box 22"/>
          <p:cNvSpPr txBox="1">
            <a:spLocks noChangeArrowheads="1"/>
          </p:cNvSpPr>
          <p:nvPr/>
        </p:nvSpPr>
        <p:spPr bwMode="auto">
          <a:xfrm>
            <a:off x="6705600" y="5867400"/>
            <a:ext cx="304800"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defRPr/>
            </a:pPr>
            <a:r>
              <a:rPr lang="en-US" dirty="0">
                <a:effectLst>
                  <a:outerShdw blurRad="38100" dist="38100" dir="2700000" algn="tl">
                    <a:srgbClr val="C0C0C0"/>
                  </a:outerShdw>
                </a:effectLst>
                <a:latin typeface="Arial" charset="0"/>
              </a:rPr>
              <a:t>=</a:t>
            </a:r>
          </a:p>
        </p:txBody>
      </p:sp>
      <p:sp>
        <p:nvSpPr>
          <p:cNvPr id="15374" name="Text Box 23"/>
          <p:cNvSpPr txBox="1">
            <a:spLocks noChangeArrowheads="1"/>
          </p:cNvSpPr>
          <p:nvPr/>
        </p:nvSpPr>
        <p:spPr bwMode="auto">
          <a:xfrm>
            <a:off x="6934200" y="5881688"/>
            <a:ext cx="533400" cy="311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80000"/>
              </a:lnSpc>
              <a:spcBef>
                <a:spcPct val="50000"/>
              </a:spcBef>
            </a:pPr>
            <a:r>
              <a:rPr lang="en-US">
                <a:latin typeface="Arial" charset="0"/>
              </a:rPr>
              <a:t>15</a:t>
            </a:r>
          </a:p>
        </p:txBody>
      </p:sp>
      <p:sp>
        <p:nvSpPr>
          <p:cNvPr id="1110040" name="Line 24"/>
          <p:cNvSpPr>
            <a:spLocks noChangeShapeType="1"/>
          </p:cNvSpPr>
          <p:nvPr/>
        </p:nvSpPr>
        <p:spPr bwMode="auto">
          <a:xfrm>
            <a:off x="5715000" y="6034088"/>
            <a:ext cx="914400" cy="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76" name="Text Box 25"/>
          <p:cNvSpPr txBox="1">
            <a:spLocks noChangeArrowheads="1"/>
          </p:cNvSpPr>
          <p:nvPr/>
        </p:nvSpPr>
        <p:spPr bwMode="auto">
          <a:xfrm>
            <a:off x="1447800" y="5715000"/>
            <a:ext cx="28194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atin typeface="Arial" charset="0"/>
              </a:rPr>
              <a:t>Alternate sum-of-the-years’ calculation</a:t>
            </a:r>
          </a:p>
        </p:txBody>
      </p:sp>
      <p:sp>
        <p:nvSpPr>
          <p:cNvPr id="1110042" name="Rectangle 26"/>
          <p:cNvSpPr>
            <a:spLocks noChangeArrowheads="1"/>
          </p:cNvSpPr>
          <p:nvPr/>
        </p:nvSpPr>
        <p:spPr bwMode="auto">
          <a:xfrm>
            <a:off x="1524000" y="5638800"/>
            <a:ext cx="5943600" cy="762000"/>
          </a:xfrm>
          <a:prstGeom prst="rect">
            <a:avLst/>
          </a:prstGeom>
          <a:noFill/>
          <a:ln w="28575" cap="rnd">
            <a:solidFill>
              <a:schemeClr val="tx1"/>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78" name="Text Box 38"/>
          <p:cNvSpPr txBox="1">
            <a:spLocks noChangeArrowheads="1"/>
          </p:cNvSpPr>
          <p:nvPr/>
        </p:nvSpPr>
        <p:spPr bwMode="auto">
          <a:xfrm>
            <a:off x="8153400" y="64452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
        <p:nvSpPr>
          <p:cNvPr id="21"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2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200400" y="6172200"/>
            <a:ext cx="58674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Compare activity, straight-line, and decreasing-charge methods of depreciation.</a:t>
            </a:r>
          </a:p>
        </p:txBody>
      </p:sp>
      <p:sp>
        <p:nvSpPr>
          <p:cNvPr id="16387" name="Text Box 4"/>
          <p:cNvSpPr txBox="1">
            <a:spLocks noChangeArrowheads="1"/>
          </p:cNvSpPr>
          <p:nvPr/>
        </p:nvSpPr>
        <p:spPr bwMode="auto">
          <a:xfrm>
            <a:off x="609600" y="1365250"/>
            <a:ext cx="8153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Sum-of-the-Years’-Digits</a:t>
            </a:r>
          </a:p>
        </p:txBody>
      </p:sp>
      <p:sp>
        <p:nvSpPr>
          <p:cNvPr id="16388" name="Text Box 6"/>
          <p:cNvSpPr txBox="1">
            <a:spLocks noChangeArrowheads="1"/>
          </p:cNvSpPr>
          <p:nvPr/>
        </p:nvSpPr>
        <p:spPr bwMode="auto">
          <a:xfrm>
            <a:off x="7086600" y="19812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11-6</a:t>
            </a:r>
          </a:p>
        </p:txBody>
      </p:sp>
      <p:pic>
        <p:nvPicPr>
          <p:cNvPr id="1638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8153400" cy="2736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609600" y="1365250"/>
            <a:ext cx="8153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Decreasing-Charge Methods</a:t>
            </a:r>
          </a:p>
        </p:txBody>
      </p:sp>
      <p:sp>
        <p:nvSpPr>
          <p:cNvPr id="17411" name="Text Box 7"/>
          <p:cNvSpPr txBox="1">
            <a:spLocks noChangeArrowheads="1"/>
          </p:cNvSpPr>
          <p:nvPr/>
        </p:nvSpPr>
        <p:spPr bwMode="auto">
          <a:xfrm>
            <a:off x="685800" y="2362200"/>
            <a:ext cx="2209800" cy="830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300">
                <a:latin typeface="Arial" charset="0"/>
              </a:rPr>
              <a:t>Stanley Coal Mines Facts</a:t>
            </a:r>
          </a:p>
        </p:txBody>
      </p:sp>
      <p:sp>
        <p:nvSpPr>
          <p:cNvPr id="17412" name="Rectangle 8"/>
          <p:cNvSpPr>
            <a:spLocks noChangeArrowheads="1"/>
          </p:cNvSpPr>
          <p:nvPr/>
        </p:nvSpPr>
        <p:spPr bwMode="auto">
          <a:xfrm>
            <a:off x="609600" y="3735388"/>
            <a:ext cx="7848600" cy="2284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pPr>
            <a:r>
              <a:rPr lang="en-US" sz="2200" i="1">
                <a:latin typeface="Arial" charset="0"/>
              </a:rPr>
              <a:t>Declining-Balance Method. </a:t>
            </a:r>
          </a:p>
          <a:p>
            <a:pPr marL="685800" lvl="1" indent="-457200" algn="l">
              <a:lnSpc>
                <a:spcPct val="120000"/>
              </a:lnSpc>
              <a:spcBef>
                <a:spcPts val="1200"/>
              </a:spcBef>
              <a:buClr>
                <a:srgbClr val="800000"/>
              </a:buClr>
              <a:buSzPct val="80000"/>
              <a:buFont typeface="Wingdings" pitchFamily="2" charset="2"/>
              <a:buChar char="u"/>
            </a:pPr>
            <a:r>
              <a:rPr lang="en-US" sz="2000" b="0">
                <a:latin typeface="Arial" charset="0"/>
              </a:rPr>
              <a:t>Utilizes a depreciation rate (percentage) that is some multiple of the straight-line method.</a:t>
            </a:r>
          </a:p>
          <a:p>
            <a:pPr marL="685800" lvl="1" indent="-457200" algn="l">
              <a:lnSpc>
                <a:spcPct val="120000"/>
              </a:lnSpc>
              <a:spcBef>
                <a:spcPts val="1200"/>
              </a:spcBef>
              <a:buClr>
                <a:srgbClr val="800000"/>
              </a:buClr>
              <a:buSzPct val="80000"/>
              <a:buFont typeface="Wingdings" pitchFamily="2" charset="2"/>
              <a:buChar char="u"/>
            </a:pPr>
            <a:r>
              <a:rPr lang="en-US" sz="2000" b="0">
                <a:latin typeface="Arial" charset="0"/>
              </a:rPr>
              <a:t>Does not deduct the salvage value in computing the depreciation base.</a:t>
            </a:r>
          </a:p>
        </p:txBody>
      </p:sp>
      <p:sp>
        <p:nvSpPr>
          <p:cNvPr id="17413" name="Text Box 9"/>
          <p:cNvSpPr txBox="1">
            <a:spLocks noChangeArrowheads="1"/>
          </p:cNvSpPr>
          <p:nvPr/>
        </p:nvSpPr>
        <p:spPr bwMode="auto">
          <a:xfrm>
            <a:off x="6858000" y="18288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11-2</a:t>
            </a:r>
          </a:p>
        </p:txBody>
      </p:sp>
      <p:pic>
        <p:nvPicPr>
          <p:cNvPr id="174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5105400" cy="1420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5" name="Text Box 11"/>
          <p:cNvSpPr txBox="1">
            <a:spLocks noChangeArrowheads="1"/>
          </p:cNvSpPr>
          <p:nvPr/>
        </p:nvSpPr>
        <p:spPr bwMode="auto">
          <a:xfrm>
            <a:off x="3200400" y="6172200"/>
            <a:ext cx="58674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Compare activity, straight-line, and decreasing-charge methods of depreciation.</a:t>
            </a:r>
          </a:p>
        </p:txBody>
      </p:sp>
      <p:sp>
        <p:nvSpPr>
          <p:cNvPr id="10"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09600" y="1365250"/>
            <a:ext cx="8153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Declining-Balance Method</a:t>
            </a:r>
          </a:p>
        </p:txBody>
      </p:sp>
      <p:sp>
        <p:nvSpPr>
          <p:cNvPr id="18435" name="Text Box 8"/>
          <p:cNvSpPr txBox="1">
            <a:spLocks noChangeArrowheads="1"/>
          </p:cNvSpPr>
          <p:nvPr/>
        </p:nvSpPr>
        <p:spPr bwMode="auto">
          <a:xfrm>
            <a:off x="7086600" y="19812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11-7</a:t>
            </a:r>
          </a:p>
        </p:txBody>
      </p:sp>
      <p:pic>
        <p:nvPicPr>
          <p:cNvPr id="184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8153400" cy="2517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Text Box 10"/>
          <p:cNvSpPr txBox="1">
            <a:spLocks noChangeArrowheads="1"/>
          </p:cNvSpPr>
          <p:nvPr/>
        </p:nvSpPr>
        <p:spPr bwMode="auto">
          <a:xfrm>
            <a:off x="3200400" y="6172200"/>
            <a:ext cx="58674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Compare activity, straight-line, and decreasing-charge methods of depreciation.</a:t>
            </a:r>
          </a:p>
        </p:txBody>
      </p:sp>
      <p:sp>
        <p:nvSpPr>
          <p:cNvPr id="8"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609600" y="1371600"/>
            <a:ext cx="8001000" cy="230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sz="2000">
                <a:solidFill>
                  <a:srgbClr val="800000"/>
                </a:solidFill>
                <a:latin typeface="Arial" charset="0"/>
              </a:rPr>
              <a:t>Illustration—(Four Methods):</a:t>
            </a:r>
            <a:r>
              <a:rPr lang="en-US" sz="2000" b="0">
                <a:solidFill>
                  <a:srgbClr val="800000"/>
                </a:solidFill>
                <a:latin typeface="Arial" charset="0"/>
              </a:rPr>
              <a:t> </a:t>
            </a:r>
            <a:r>
              <a:rPr lang="en-US" sz="2000">
                <a:solidFill>
                  <a:schemeClr val="tx1"/>
                </a:solidFill>
                <a:latin typeface="Arial" charset="0"/>
              </a:rPr>
              <a:t> </a:t>
            </a:r>
            <a:r>
              <a:rPr lang="en-US" sz="2000" b="0">
                <a:latin typeface="Arial" charset="0"/>
              </a:rPr>
              <a:t>Maserati Corporation purchased a new machine for its assembly process on August 1, 2014.  The cost of this machine was $150,000.  The company estimated that the machine would have a salvage value of $24,000 at the end of its service life.  Its life is estimated at 5 years and its working hours are estimated at 21,000 hours. Year-end is December 31.</a:t>
            </a:r>
          </a:p>
        </p:txBody>
      </p:sp>
      <p:sp>
        <p:nvSpPr>
          <p:cNvPr id="19459" name="Rectangle 5"/>
          <p:cNvSpPr>
            <a:spLocks noChangeArrowheads="1"/>
          </p:cNvSpPr>
          <p:nvPr/>
        </p:nvSpPr>
        <p:spPr bwMode="auto">
          <a:xfrm>
            <a:off x="609600" y="3800475"/>
            <a:ext cx="78486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tabLst>
                <a:tab pos="4343400" algn="l"/>
              </a:tabLst>
              <a:defRPr/>
            </a:pPr>
            <a:r>
              <a:rPr lang="en-US" sz="2000" dirty="0">
                <a:solidFill>
                  <a:srgbClr val="800000"/>
                </a:solidFill>
                <a:latin typeface="Arial" charset="0"/>
              </a:rPr>
              <a:t>Instructions:</a:t>
            </a:r>
            <a:r>
              <a:rPr lang="en-US" sz="2000" b="0" dirty="0">
                <a:solidFill>
                  <a:srgbClr val="800000"/>
                </a:solidFill>
                <a:latin typeface="Arial" charset="0"/>
              </a:rPr>
              <a:t>  </a:t>
            </a:r>
            <a:r>
              <a:rPr lang="en-US" sz="2000" b="0" dirty="0">
                <a:solidFill>
                  <a:schemeClr val="tx1"/>
                </a:solidFill>
                <a:latin typeface="Arial" charset="0"/>
              </a:rPr>
              <a:t>Compute the depreciation expense under the following methods. </a:t>
            </a:r>
          </a:p>
          <a:p>
            <a:pPr marL="395288" indent="-395288" algn="l">
              <a:lnSpc>
                <a:spcPct val="125000"/>
              </a:lnSpc>
              <a:spcBef>
                <a:spcPct val="30000"/>
              </a:spcBef>
              <a:buSzPct val="80000"/>
              <a:tabLst>
                <a:tab pos="3944938" algn="l"/>
                <a:tab pos="4340225" algn="l"/>
              </a:tabLst>
              <a:defRPr/>
            </a:pPr>
            <a:r>
              <a:rPr lang="en-US" sz="2000" b="0" dirty="0">
                <a:solidFill>
                  <a:schemeClr val="tx1"/>
                </a:solidFill>
                <a:latin typeface="Arial" charset="0"/>
              </a:rPr>
              <a:t>(a) Straight-line depreciation. 	(c) 	Sum-of-the-years’-digits.</a:t>
            </a:r>
          </a:p>
          <a:p>
            <a:pPr marL="395288" indent="-395288" algn="l">
              <a:lnSpc>
                <a:spcPct val="125000"/>
              </a:lnSpc>
              <a:spcBef>
                <a:spcPct val="30000"/>
              </a:spcBef>
              <a:buSzPct val="80000"/>
              <a:tabLst>
                <a:tab pos="3944938" algn="l"/>
                <a:tab pos="4340225" algn="l"/>
              </a:tabLst>
              <a:defRPr/>
            </a:pPr>
            <a:r>
              <a:rPr lang="en-US" sz="2000" b="0" dirty="0">
                <a:solidFill>
                  <a:schemeClr val="tx1"/>
                </a:solidFill>
                <a:latin typeface="Arial" charset="0"/>
              </a:rPr>
              <a:t>(b) 	Activity method	(d) 	Double-declining balance.</a:t>
            </a:r>
          </a:p>
        </p:txBody>
      </p:sp>
      <p:sp>
        <p:nvSpPr>
          <p:cNvPr id="19460" name="Text Box 7"/>
          <p:cNvSpPr txBox="1">
            <a:spLocks noChangeArrowheads="1"/>
          </p:cNvSpPr>
          <p:nvPr/>
        </p:nvSpPr>
        <p:spPr bwMode="auto">
          <a:xfrm>
            <a:off x="3200400" y="6172200"/>
            <a:ext cx="58674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Compare activity, straight-line, and decreasing-charge methods of depreciation.</a:t>
            </a:r>
          </a:p>
        </p:txBody>
      </p:sp>
      <p:sp>
        <p:nvSpPr>
          <p:cNvPr id="7"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6"/>
          <p:cNvGraphicFramePr>
            <a:graphicFrameLocks noChangeAspect="1"/>
          </p:cNvGraphicFramePr>
          <p:nvPr/>
        </p:nvGraphicFramePr>
        <p:xfrm>
          <a:off x="533400" y="1671638"/>
          <a:ext cx="8420100" cy="4119562"/>
        </p:xfrm>
        <a:graphic>
          <a:graphicData uri="http://schemas.openxmlformats.org/presentationml/2006/ole">
            <mc:AlternateContent xmlns:mc="http://schemas.openxmlformats.org/markup-compatibility/2006">
              <mc:Choice xmlns:v="urn:schemas-microsoft-com:vml" Requires="v">
                <p:oleObj spid="_x0000_s20517" name="Worksheet" r:id="rId4" imgW="6229425" imgH="3076703" progId="Excel.Sheet.8">
                  <p:embed/>
                </p:oleObj>
              </mc:Choice>
              <mc:Fallback>
                <p:oleObj name="Worksheet" r:id="rId4" imgW="6229425" imgH="3076703"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1638"/>
                        <a:ext cx="8420100" cy="4119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079" name="Rectangle 7"/>
          <p:cNvSpPr>
            <a:spLocks noChangeArrowheads="1"/>
          </p:cNvSpPr>
          <p:nvPr/>
        </p:nvSpPr>
        <p:spPr bwMode="auto">
          <a:xfrm>
            <a:off x="3962400" y="26670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80" name="Rectangle 8"/>
          <p:cNvSpPr>
            <a:spLocks noChangeArrowheads="1"/>
          </p:cNvSpPr>
          <p:nvPr/>
        </p:nvSpPr>
        <p:spPr bwMode="auto">
          <a:xfrm>
            <a:off x="5410200" y="2667000"/>
            <a:ext cx="8382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81" name="Rectangle 9"/>
          <p:cNvSpPr>
            <a:spLocks noChangeArrowheads="1"/>
          </p:cNvSpPr>
          <p:nvPr/>
        </p:nvSpPr>
        <p:spPr bwMode="auto">
          <a:xfrm>
            <a:off x="6705600" y="26670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82" name="Rectangle 10"/>
          <p:cNvSpPr>
            <a:spLocks noChangeArrowheads="1"/>
          </p:cNvSpPr>
          <p:nvPr/>
        </p:nvSpPr>
        <p:spPr bwMode="auto">
          <a:xfrm>
            <a:off x="7848600" y="26670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83" name="Rectangle 11"/>
          <p:cNvSpPr>
            <a:spLocks noChangeArrowheads="1"/>
          </p:cNvSpPr>
          <p:nvPr/>
        </p:nvSpPr>
        <p:spPr bwMode="auto">
          <a:xfrm>
            <a:off x="3962400" y="29718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84" name="Rectangle 12"/>
          <p:cNvSpPr>
            <a:spLocks noChangeArrowheads="1"/>
          </p:cNvSpPr>
          <p:nvPr/>
        </p:nvSpPr>
        <p:spPr bwMode="auto">
          <a:xfrm>
            <a:off x="5410200" y="2971800"/>
            <a:ext cx="8382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85" name="Rectangle 13"/>
          <p:cNvSpPr>
            <a:spLocks noChangeArrowheads="1"/>
          </p:cNvSpPr>
          <p:nvPr/>
        </p:nvSpPr>
        <p:spPr bwMode="auto">
          <a:xfrm>
            <a:off x="6705600" y="29718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86" name="Rectangle 14"/>
          <p:cNvSpPr>
            <a:spLocks noChangeArrowheads="1"/>
          </p:cNvSpPr>
          <p:nvPr/>
        </p:nvSpPr>
        <p:spPr bwMode="auto">
          <a:xfrm>
            <a:off x="7848600" y="29718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87" name="Rectangle 15"/>
          <p:cNvSpPr>
            <a:spLocks noChangeArrowheads="1"/>
          </p:cNvSpPr>
          <p:nvPr/>
        </p:nvSpPr>
        <p:spPr bwMode="auto">
          <a:xfrm>
            <a:off x="3962400" y="32766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88" name="Rectangle 16"/>
          <p:cNvSpPr>
            <a:spLocks noChangeArrowheads="1"/>
          </p:cNvSpPr>
          <p:nvPr/>
        </p:nvSpPr>
        <p:spPr bwMode="auto">
          <a:xfrm>
            <a:off x="5410200" y="3276600"/>
            <a:ext cx="8382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89" name="Rectangle 17"/>
          <p:cNvSpPr>
            <a:spLocks noChangeArrowheads="1"/>
          </p:cNvSpPr>
          <p:nvPr/>
        </p:nvSpPr>
        <p:spPr bwMode="auto">
          <a:xfrm>
            <a:off x="6705600" y="32766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90" name="Rectangle 18"/>
          <p:cNvSpPr>
            <a:spLocks noChangeArrowheads="1"/>
          </p:cNvSpPr>
          <p:nvPr/>
        </p:nvSpPr>
        <p:spPr bwMode="auto">
          <a:xfrm>
            <a:off x="7848600" y="32766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91" name="Rectangle 19"/>
          <p:cNvSpPr>
            <a:spLocks noChangeArrowheads="1"/>
          </p:cNvSpPr>
          <p:nvPr/>
        </p:nvSpPr>
        <p:spPr bwMode="auto">
          <a:xfrm>
            <a:off x="3962400" y="35814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92" name="Rectangle 20"/>
          <p:cNvSpPr>
            <a:spLocks noChangeArrowheads="1"/>
          </p:cNvSpPr>
          <p:nvPr/>
        </p:nvSpPr>
        <p:spPr bwMode="auto">
          <a:xfrm>
            <a:off x="5410200" y="3581400"/>
            <a:ext cx="8382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93" name="Rectangle 21"/>
          <p:cNvSpPr>
            <a:spLocks noChangeArrowheads="1"/>
          </p:cNvSpPr>
          <p:nvPr/>
        </p:nvSpPr>
        <p:spPr bwMode="auto">
          <a:xfrm>
            <a:off x="6705600" y="35814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94" name="Rectangle 22"/>
          <p:cNvSpPr>
            <a:spLocks noChangeArrowheads="1"/>
          </p:cNvSpPr>
          <p:nvPr/>
        </p:nvSpPr>
        <p:spPr bwMode="auto">
          <a:xfrm>
            <a:off x="7848600" y="35814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95" name="Rectangle 23"/>
          <p:cNvSpPr>
            <a:spLocks noChangeArrowheads="1"/>
          </p:cNvSpPr>
          <p:nvPr/>
        </p:nvSpPr>
        <p:spPr bwMode="auto">
          <a:xfrm>
            <a:off x="3962400" y="38862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96" name="Rectangle 24"/>
          <p:cNvSpPr>
            <a:spLocks noChangeArrowheads="1"/>
          </p:cNvSpPr>
          <p:nvPr/>
        </p:nvSpPr>
        <p:spPr bwMode="auto">
          <a:xfrm>
            <a:off x="5410200" y="3886200"/>
            <a:ext cx="8382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97" name="Rectangle 25"/>
          <p:cNvSpPr>
            <a:spLocks noChangeArrowheads="1"/>
          </p:cNvSpPr>
          <p:nvPr/>
        </p:nvSpPr>
        <p:spPr bwMode="auto">
          <a:xfrm>
            <a:off x="6705600" y="38862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98" name="Rectangle 26"/>
          <p:cNvSpPr>
            <a:spLocks noChangeArrowheads="1"/>
          </p:cNvSpPr>
          <p:nvPr/>
        </p:nvSpPr>
        <p:spPr bwMode="auto">
          <a:xfrm>
            <a:off x="7848600" y="38862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099" name="Rectangle 27"/>
          <p:cNvSpPr>
            <a:spLocks noChangeArrowheads="1"/>
          </p:cNvSpPr>
          <p:nvPr/>
        </p:nvSpPr>
        <p:spPr bwMode="auto">
          <a:xfrm>
            <a:off x="3962400" y="41910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100" name="Rectangle 28"/>
          <p:cNvSpPr>
            <a:spLocks noChangeArrowheads="1"/>
          </p:cNvSpPr>
          <p:nvPr/>
        </p:nvSpPr>
        <p:spPr bwMode="auto">
          <a:xfrm>
            <a:off x="5410200" y="4191000"/>
            <a:ext cx="8382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101" name="Rectangle 29"/>
          <p:cNvSpPr>
            <a:spLocks noChangeArrowheads="1"/>
          </p:cNvSpPr>
          <p:nvPr/>
        </p:nvSpPr>
        <p:spPr bwMode="auto">
          <a:xfrm>
            <a:off x="6705600" y="41910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102" name="Rectangle 30"/>
          <p:cNvSpPr>
            <a:spLocks noChangeArrowheads="1"/>
          </p:cNvSpPr>
          <p:nvPr/>
        </p:nvSpPr>
        <p:spPr bwMode="auto">
          <a:xfrm>
            <a:off x="7848600" y="41910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103" name="Rectangle 31"/>
          <p:cNvSpPr>
            <a:spLocks noChangeArrowheads="1"/>
          </p:cNvSpPr>
          <p:nvPr/>
        </p:nvSpPr>
        <p:spPr bwMode="auto">
          <a:xfrm>
            <a:off x="6705600" y="44958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104" name="Rectangle 32"/>
          <p:cNvSpPr>
            <a:spLocks noChangeArrowheads="1"/>
          </p:cNvSpPr>
          <p:nvPr/>
        </p:nvSpPr>
        <p:spPr bwMode="auto">
          <a:xfrm>
            <a:off x="5257800" y="51816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7105" name="Rectangle 33"/>
          <p:cNvSpPr>
            <a:spLocks noChangeArrowheads="1"/>
          </p:cNvSpPr>
          <p:nvPr/>
        </p:nvSpPr>
        <p:spPr bwMode="auto">
          <a:xfrm>
            <a:off x="6781800" y="54864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20510" name="Text Box 4"/>
          <p:cNvSpPr txBox="1">
            <a:spLocks noChangeArrowheads="1"/>
          </p:cNvSpPr>
          <p:nvPr/>
        </p:nvSpPr>
        <p:spPr bwMode="auto">
          <a:xfrm>
            <a:off x="533400" y="1319213"/>
            <a:ext cx="815340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Straight-line Method</a:t>
            </a:r>
          </a:p>
        </p:txBody>
      </p:sp>
      <p:sp>
        <p:nvSpPr>
          <p:cNvPr id="20511" name="Text Box 35"/>
          <p:cNvSpPr txBox="1">
            <a:spLocks noChangeArrowheads="1"/>
          </p:cNvSpPr>
          <p:nvPr/>
        </p:nvSpPr>
        <p:spPr bwMode="auto">
          <a:xfrm>
            <a:off x="3200400" y="6172200"/>
            <a:ext cx="58674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Compare activity, straight-line, and decreasing-charge methods of depreciation.</a:t>
            </a:r>
          </a:p>
        </p:txBody>
      </p:sp>
      <p:sp>
        <p:nvSpPr>
          <p:cNvPr id="34"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3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6" name="TextBox 35"/>
          <p:cNvSpPr txBox="1"/>
          <p:nvPr/>
        </p:nvSpPr>
        <p:spPr>
          <a:xfrm>
            <a:off x="1066800" y="6135688"/>
            <a:ext cx="2057400" cy="646112"/>
          </a:xfrm>
          <a:prstGeom prst="rect">
            <a:avLst/>
          </a:prstGeom>
          <a:noFill/>
        </p:spPr>
        <p:txBody>
          <a:bodyPr>
            <a:spAutoFit/>
          </a:bodyPr>
          <a:lstStyle/>
          <a:p>
            <a:pPr>
              <a:defRPr/>
            </a:pPr>
            <a:r>
              <a:rPr lang="en-US" sz="1200" b="0" dirty="0">
                <a:latin typeface="+mn-lt"/>
              </a:rPr>
              <a:t>Advance slide in presentation mode to reveal answer.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27079"/>
                                        </p:tgtEl>
                                      </p:cBhvr>
                                    </p:animEffect>
                                    <p:set>
                                      <p:cBhvr>
                                        <p:cTn id="7" dur="1" fill="hold">
                                          <p:stCondLst>
                                            <p:cond delay="499"/>
                                          </p:stCondLst>
                                        </p:cTn>
                                        <p:tgtEl>
                                          <p:spTgt spid="102707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027080"/>
                                        </p:tgtEl>
                                      </p:cBhvr>
                                    </p:animEffect>
                                    <p:set>
                                      <p:cBhvr>
                                        <p:cTn id="12" dur="1" fill="hold">
                                          <p:stCondLst>
                                            <p:cond delay="499"/>
                                          </p:stCondLst>
                                        </p:cTn>
                                        <p:tgtEl>
                                          <p:spTgt spid="10270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027081"/>
                                        </p:tgtEl>
                                      </p:cBhvr>
                                    </p:animEffect>
                                    <p:set>
                                      <p:cBhvr>
                                        <p:cTn id="17" dur="1" fill="hold">
                                          <p:stCondLst>
                                            <p:cond delay="499"/>
                                          </p:stCondLst>
                                        </p:cTn>
                                        <p:tgtEl>
                                          <p:spTgt spid="102708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027082"/>
                                        </p:tgtEl>
                                      </p:cBhvr>
                                    </p:animEffect>
                                    <p:set>
                                      <p:cBhvr>
                                        <p:cTn id="22" dur="1" fill="hold">
                                          <p:stCondLst>
                                            <p:cond delay="499"/>
                                          </p:stCondLst>
                                        </p:cTn>
                                        <p:tgtEl>
                                          <p:spTgt spid="102708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027104"/>
                                        </p:tgtEl>
                                      </p:cBhvr>
                                    </p:animEffect>
                                    <p:set>
                                      <p:cBhvr>
                                        <p:cTn id="27" dur="1" fill="hold">
                                          <p:stCondLst>
                                            <p:cond delay="499"/>
                                          </p:stCondLst>
                                        </p:cTn>
                                        <p:tgtEl>
                                          <p:spTgt spid="102710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1027105"/>
                                        </p:tgtEl>
                                      </p:cBhvr>
                                    </p:animEffect>
                                    <p:set>
                                      <p:cBhvr>
                                        <p:cTn id="32" dur="1" fill="hold">
                                          <p:stCondLst>
                                            <p:cond delay="499"/>
                                          </p:stCondLst>
                                        </p:cTn>
                                        <p:tgtEl>
                                          <p:spTgt spid="1027105"/>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1027083"/>
                                        </p:tgtEl>
                                      </p:cBhvr>
                                    </p:animEffect>
                                    <p:set>
                                      <p:cBhvr>
                                        <p:cTn id="37" dur="1" fill="hold">
                                          <p:stCondLst>
                                            <p:cond delay="499"/>
                                          </p:stCondLst>
                                        </p:cTn>
                                        <p:tgtEl>
                                          <p:spTgt spid="102708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1027084"/>
                                        </p:tgtEl>
                                      </p:cBhvr>
                                    </p:animEffect>
                                    <p:set>
                                      <p:cBhvr>
                                        <p:cTn id="42" dur="1" fill="hold">
                                          <p:stCondLst>
                                            <p:cond delay="499"/>
                                          </p:stCondLst>
                                        </p:cTn>
                                        <p:tgtEl>
                                          <p:spTgt spid="102708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1027085"/>
                                        </p:tgtEl>
                                      </p:cBhvr>
                                    </p:animEffect>
                                    <p:set>
                                      <p:cBhvr>
                                        <p:cTn id="47" dur="1" fill="hold">
                                          <p:stCondLst>
                                            <p:cond delay="499"/>
                                          </p:stCondLst>
                                        </p:cTn>
                                        <p:tgtEl>
                                          <p:spTgt spid="102708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1027086"/>
                                        </p:tgtEl>
                                      </p:cBhvr>
                                    </p:animEffect>
                                    <p:set>
                                      <p:cBhvr>
                                        <p:cTn id="52" dur="1" fill="hold">
                                          <p:stCondLst>
                                            <p:cond delay="499"/>
                                          </p:stCondLst>
                                        </p:cTn>
                                        <p:tgtEl>
                                          <p:spTgt spid="102708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1027087"/>
                                        </p:tgtEl>
                                      </p:cBhvr>
                                    </p:animEffect>
                                    <p:set>
                                      <p:cBhvr>
                                        <p:cTn id="57" dur="1" fill="hold">
                                          <p:stCondLst>
                                            <p:cond delay="499"/>
                                          </p:stCondLst>
                                        </p:cTn>
                                        <p:tgtEl>
                                          <p:spTgt spid="1027087"/>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1027088"/>
                                        </p:tgtEl>
                                      </p:cBhvr>
                                    </p:animEffect>
                                    <p:set>
                                      <p:cBhvr>
                                        <p:cTn id="62" dur="1" fill="hold">
                                          <p:stCondLst>
                                            <p:cond delay="499"/>
                                          </p:stCondLst>
                                        </p:cTn>
                                        <p:tgtEl>
                                          <p:spTgt spid="1027088"/>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xit" presetSubtype="8" fill="hold" grpId="0" nodeType="clickEffect">
                                  <p:stCondLst>
                                    <p:cond delay="0"/>
                                  </p:stCondLst>
                                  <p:childTnLst>
                                    <p:animEffect transition="out" filter="wipe(left)">
                                      <p:cBhvr>
                                        <p:cTn id="66" dur="500"/>
                                        <p:tgtEl>
                                          <p:spTgt spid="1027089"/>
                                        </p:tgtEl>
                                      </p:cBhvr>
                                    </p:animEffect>
                                    <p:set>
                                      <p:cBhvr>
                                        <p:cTn id="67" dur="1" fill="hold">
                                          <p:stCondLst>
                                            <p:cond delay="499"/>
                                          </p:stCondLst>
                                        </p:cTn>
                                        <p:tgtEl>
                                          <p:spTgt spid="1027089"/>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8" fill="hold" grpId="0" nodeType="clickEffect">
                                  <p:stCondLst>
                                    <p:cond delay="0"/>
                                  </p:stCondLst>
                                  <p:childTnLst>
                                    <p:animEffect transition="out" filter="wipe(left)">
                                      <p:cBhvr>
                                        <p:cTn id="71" dur="500"/>
                                        <p:tgtEl>
                                          <p:spTgt spid="1027090"/>
                                        </p:tgtEl>
                                      </p:cBhvr>
                                    </p:animEffect>
                                    <p:set>
                                      <p:cBhvr>
                                        <p:cTn id="72" dur="1" fill="hold">
                                          <p:stCondLst>
                                            <p:cond delay="499"/>
                                          </p:stCondLst>
                                        </p:cTn>
                                        <p:tgtEl>
                                          <p:spTgt spid="1027090"/>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xit" presetSubtype="8" fill="hold" grpId="0" nodeType="clickEffect">
                                  <p:stCondLst>
                                    <p:cond delay="0"/>
                                  </p:stCondLst>
                                  <p:childTnLst>
                                    <p:animEffect transition="out" filter="wipe(left)">
                                      <p:cBhvr>
                                        <p:cTn id="76" dur="500"/>
                                        <p:tgtEl>
                                          <p:spTgt spid="1027091"/>
                                        </p:tgtEl>
                                      </p:cBhvr>
                                    </p:animEffect>
                                    <p:set>
                                      <p:cBhvr>
                                        <p:cTn id="77" dur="1" fill="hold">
                                          <p:stCondLst>
                                            <p:cond delay="499"/>
                                          </p:stCondLst>
                                        </p:cTn>
                                        <p:tgtEl>
                                          <p:spTgt spid="1027091"/>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xit" presetSubtype="8" fill="hold" grpId="0" nodeType="clickEffect">
                                  <p:stCondLst>
                                    <p:cond delay="0"/>
                                  </p:stCondLst>
                                  <p:childTnLst>
                                    <p:animEffect transition="out" filter="wipe(left)">
                                      <p:cBhvr>
                                        <p:cTn id="81" dur="500"/>
                                        <p:tgtEl>
                                          <p:spTgt spid="1027092"/>
                                        </p:tgtEl>
                                      </p:cBhvr>
                                    </p:animEffect>
                                    <p:set>
                                      <p:cBhvr>
                                        <p:cTn id="82" dur="1" fill="hold">
                                          <p:stCondLst>
                                            <p:cond delay="499"/>
                                          </p:stCondLst>
                                        </p:cTn>
                                        <p:tgtEl>
                                          <p:spTgt spid="1027092"/>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xit" presetSubtype="8" fill="hold" grpId="0" nodeType="clickEffect">
                                  <p:stCondLst>
                                    <p:cond delay="0"/>
                                  </p:stCondLst>
                                  <p:childTnLst>
                                    <p:animEffect transition="out" filter="wipe(left)">
                                      <p:cBhvr>
                                        <p:cTn id="86" dur="500"/>
                                        <p:tgtEl>
                                          <p:spTgt spid="1027093"/>
                                        </p:tgtEl>
                                      </p:cBhvr>
                                    </p:animEffect>
                                    <p:set>
                                      <p:cBhvr>
                                        <p:cTn id="87" dur="1" fill="hold">
                                          <p:stCondLst>
                                            <p:cond delay="499"/>
                                          </p:stCondLst>
                                        </p:cTn>
                                        <p:tgtEl>
                                          <p:spTgt spid="1027093"/>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xit" presetSubtype="8" fill="hold" grpId="0" nodeType="clickEffect">
                                  <p:stCondLst>
                                    <p:cond delay="0"/>
                                  </p:stCondLst>
                                  <p:childTnLst>
                                    <p:animEffect transition="out" filter="wipe(left)">
                                      <p:cBhvr>
                                        <p:cTn id="91" dur="500"/>
                                        <p:tgtEl>
                                          <p:spTgt spid="1027094"/>
                                        </p:tgtEl>
                                      </p:cBhvr>
                                    </p:animEffect>
                                    <p:set>
                                      <p:cBhvr>
                                        <p:cTn id="92" dur="1" fill="hold">
                                          <p:stCondLst>
                                            <p:cond delay="499"/>
                                          </p:stCondLst>
                                        </p:cTn>
                                        <p:tgtEl>
                                          <p:spTgt spid="1027094"/>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xit" presetSubtype="8" fill="hold" grpId="0" nodeType="clickEffect">
                                  <p:stCondLst>
                                    <p:cond delay="0"/>
                                  </p:stCondLst>
                                  <p:childTnLst>
                                    <p:animEffect transition="out" filter="wipe(left)">
                                      <p:cBhvr>
                                        <p:cTn id="96" dur="500"/>
                                        <p:tgtEl>
                                          <p:spTgt spid="1027095"/>
                                        </p:tgtEl>
                                      </p:cBhvr>
                                    </p:animEffect>
                                    <p:set>
                                      <p:cBhvr>
                                        <p:cTn id="97" dur="1" fill="hold">
                                          <p:stCondLst>
                                            <p:cond delay="499"/>
                                          </p:stCondLst>
                                        </p:cTn>
                                        <p:tgtEl>
                                          <p:spTgt spid="1027095"/>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xit" presetSubtype="8" fill="hold" grpId="0" nodeType="clickEffect">
                                  <p:stCondLst>
                                    <p:cond delay="0"/>
                                  </p:stCondLst>
                                  <p:childTnLst>
                                    <p:animEffect transition="out" filter="wipe(left)">
                                      <p:cBhvr>
                                        <p:cTn id="101" dur="500"/>
                                        <p:tgtEl>
                                          <p:spTgt spid="1027096"/>
                                        </p:tgtEl>
                                      </p:cBhvr>
                                    </p:animEffect>
                                    <p:set>
                                      <p:cBhvr>
                                        <p:cTn id="102" dur="1" fill="hold">
                                          <p:stCondLst>
                                            <p:cond delay="499"/>
                                          </p:stCondLst>
                                        </p:cTn>
                                        <p:tgtEl>
                                          <p:spTgt spid="1027096"/>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xit" presetSubtype="8" fill="hold" grpId="0" nodeType="clickEffect">
                                  <p:stCondLst>
                                    <p:cond delay="0"/>
                                  </p:stCondLst>
                                  <p:childTnLst>
                                    <p:animEffect transition="out" filter="wipe(left)">
                                      <p:cBhvr>
                                        <p:cTn id="106" dur="500"/>
                                        <p:tgtEl>
                                          <p:spTgt spid="1027097"/>
                                        </p:tgtEl>
                                      </p:cBhvr>
                                    </p:animEffect>
                                    <p:set>
                                      <p:cBhvr>
                                        <p:cTn id="107" dur="1" fill="hold">
                                          <p:stCondLst>
                                            <p:cond delay="499"/>
                                          </p:stCondLst>
                                        </p:cTn>
                                        <p:tgtEl>
                                          <p:spTgt spid="1027097"/>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xit" presetSubtype="8" fill="hold" grpId="0" nodeType="clickEffect">
                                  <p:stCondLst>
                                    <p:cond delay="0"/>
                                  </p:stCondLst>
                                  <p:childTnLst>
                                    <p:animEffect transition="out" filter="wipe(left)">
                                      <p:cBhvr>
                                        <p:cTn id="111" dur="500"/>
                                        <p:tgtEl>
                                          <p:spTgt spid="1027098"/>
                                        </p:tgtEl>
                                      </p:cBhvr>
                                    </p:animEffect>
                                    <p:set>
                                      <p:cBhvr>
                                        <p:cTn id="112" dur="1" fill="hold">
                                          <p:stCondLst>
                                            <p:cond delay="499"/>
                                          </p:stCondLst>
                                        </p:cTn>
                                        <p:tgtEl>
                                          <p:spTgt spid="1027098"/>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xit" presetSubtype="8" fill="hold" grpId="0" nodeType="clickEffect">
                                  <p:stCondLst>
                                    <p:cond delay="0"/>
                                  </p:stCondLst>
                                  <p:childTnLst>
                                    <p:animEffect transition="out" filter="wipe(left)">
                                      <p:cBhvr>
                                        <p:cTn id="116" dur="500"/>
                                        <p:tgtEl>
                                          <p:spTgt spid="1027099"/>
                                        </p:tgtEl>
                                      </p:cBhvr>
                                    </p:animEffect>
                                    <p:set>
                                      <p:cBhvr>
                                        <p:cTn id="117" dur="1" fill="hold">
                                          <p:stCondLst>
                                            <p:cond delay="499"/>
                                          </p:stCondLst>
                                        </p:cTn>
                                        <p:tgtEl>
                                          <p:spTgt spid="1027099"/>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xit" presetSubtype="8" fill="hold" grpId="0" nodeType="clickEffect">
                                  <p:stCondLst>
                                    <p:cond delay="0"/>
                                  </p:stCondLst>
                                  <p:childTnLst>
                                    <p:animEffect transition="out" filter="wipe(left)">
                                      <p:cBhvr>
                                        <p:cTn id="121" dur="500"/>
                                        <p:tgtEl>
                                          <p:spTgt spid="1027100"/>
                                        </p:tgtEl>
                                      </p:cBhvr>
                                    </p:animEffect>
                                    <p:set>
                                      <p:cBhvr>
                                        <p:cTn id="122" dur="1" fill="hold">
                                          <p:stCondLst>
                                            <p:cond delay="499"/>
                                          </p:stCondLst>
                                        </p:cTn>
                                        <p:tgtEl>
                                          <p:spTgt spid="1027100"/>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xit" presetSubtype="8" fill="hold" grpId="0" nodeType="clickEffect">
                                  <p:stCondLst>
                                    <p:cond delay="0"/>
                                  </p:stCondLst>
                                  <p:childTnLst>
                                    <p:animEffect transition="out" filter="wipe(left)">
                                      <p:cBhvr>
                                        <p:cTn id="126" dur="500"/>
                                        <p:tgtEl>
                                          <p:spTgt spid="1027101"/>
                                        </p:tgtEl>
                                      </p:cBhvr>
                                    </p:animEffect>
                                    <p:set>
                                      <p:cBhvr>
                                        <p:cTn id="127" dur="1" fill="hold">
                                          <p:stCondLst>
                                            <p:cond delay="499"/>
                                          </p:stCondLst>
                                        </p:cTn>
                                        <p:tgtEl>
                                          <p:spTgt spid="1027101"/>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xit" presetSubtype="8" fill="hold" grpId="0" nodeType="clickEffect">
                                  <p:stCondLst>
                                    <p:cond delay="0"/>
                                  </p:stCondLst>
                                  <p:childTnLst>
                                    <p:animEffect transition="out" filter="wipe(left)">
                                      <p:cBhvr>
                                        <p:cTn id="131" dur="500"/>
                                        <p:tgtEl>
                                          <p:spTgt spid="1027102"/>
                                        </p:tgtEl>
                                      </p:cBhvr>
                                    </p:animEffect>
                                    <p:set>
                                      <p:cBhvr>
                                        <p:cTn id="132" dur="1" fill="hold">
                                          <p:stCondLst>
                                            <p:cond delay="499"/>
                                          </p:stCondLst>
                                        </p:cTn>
                                        <p:tgtEl>
                                          <p:spTgt spid="1027102"/>
                                        </p:tgtEl>
                                        <p:attrNameLst>
                                          <p:attrName>style.visibility</p:attrName>
                                        </p:attrNameLst>
                                      </p:cBhvr>
                                      <p:to>
                                        <p:strVal val="hidden"/>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xit" presetSubtype="8" fill="hold" grpId="0" nodeType="clickEffect">
                                  <p:stCondLst>
                                    <p:cond delay="0"/>
                                  </p:stCondLst>
                                  <p:childTnLst>
                                    <p:animEffect transition="out" filter="wipe(left)">
                                      <p:cBhvr>
                                        <p:cTn id="136" dur="500"/>
                                        <p:tgtEl>
                                          <p:spTgt spid="1027103"/>
                                        </p:tgtEl>
                                      </p:cBhvr>
                                    </p:animEffect>
                                    <p:set>
                                      <p:cBhvr>
                                        <p:cTn id="137" dur="1" fill="hold">
                                          <p:stCondLst>
                                            <p:cond delay="499"/>
                                          </p:stCondLst>
                                        </p:cTn>
                                        <p:tgtEl>
                                          <p:spTgt spid="1027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79" grpId="0" animBg="1"/>
      <p:bldP spid="1027080" grpId="0" animBg="1"/>
      <p:bldP spid="1027081" grpId="0" animBg="1"/>
      <p:bldP spid="1027082" grpId="0" animBg="1"/>
      <p:bldP spid="1027083" grpId="0" animBg="1"/>
      <p:bldP spid="1027084" grpId="0" animBg="1"/>
      <p:bldP spid="1027085" grpId="0" animBg="1"/>
      <p:bldP spid="1027086" grpId="0" animBg="1"/>
      <p:bldP spid="1027087" grpId="0" animBg="1"/>
      <p:bldP spid="1027088" grpId="0" animBg="1"/>
      <p:bldP spid="1027089" grpId="0" animBg="1"/>
      <p:bldP spid="1027090" grpId="0" animBg="1"/>
      <p:bldP spid="1027091" grpId="0" animBg="1"/>
      <p:bldP spid="1027092" grpId="0" animBg="1"/>
      <p:bldP spid="1027093" grpId="0" animBg="1"/>
      <p:bldP spid="1027094" grpId="0" animBg="1"/>
      <p:bldP spid="1027095" grpId="0" animBg="1"/>
      <p:bldP spid="1027096" grpId="0" animBg="1"/>
      <p:bldP spid="1027097" grpId="0" animBg="1"/>
      <p:bldP spid="1027098" grpId="0" animBg="1"/>
      <p:bldP spid="1027099" grpId="0" animBg="1"/>
      <p:bldP spid="1027100" grpId="0" animBg="1"/>
      <p:bldP spid="1027101" grpId="0" animBg="1"/>
      <p:bldP spid="1027102" grpId="0" animBg="1"/>
      <p:bldP spid="1027103" grpId="0" animBg="1"/>
      <p:bldP spid="1027104" grpId="0" animBg="1"/>
      <p:bldP spid="102710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5"/>
          <p:cNvGraphicFramePr>
            <a:graphicFrameLocks noChangeAspect="1"/>
          </p:cNvGraphicFramePr>
          <p:nvPr/>
        </p:nvGraphicFramePr>
        <p:xfrm>
          <a:off x="590550" y="1857375"/>
          <a:ext cx="7924800" cy="4579938"/>
        </p:xfrm>
        <a:graphic>
          <a:graphicData uri="http://schemas.openxmlformats.org/presentationml/2006/ole">
            <mc:AlternateContent xmlns:mc="http://schemas.openxmlformats.org/markup-compatibility/2006">
              <mc:Choice xmlns:v="urn:schemas-microsoft-com:vml" Requires="v">
                <p:oleObj spid="_x0000_s21521" name="Worksheet" r:id="rId4" imgW="5705470" imgH="3314784" progId="Excel.Sheet.8">
                  <p:embed/>
                </p:oleObj>
              </mc:Choice>
              <mc:Fallback>
                <p:oleObj name="Worksheet" r:id="rId4" imgW="5705470" imgH="3314784"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1857375"/>
                        <a:ext cx="7924800" cy="4579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 name="Text Box 3"/>
          <p:cNvSpPr txBox="1">
            <a:spLocks noChangeArrowheads="1"/>
          </p:cNvSpPr>
          <p:nvPr/>
        </p:nvSpPr>
        <p:spPr bwMode="auto">
          <a:xfrm>
            <a:off x="990600" y="64452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
        <p:nvSpPr>
          <p:cNvPr id="21508" name="Text Box 4"/>
          <p:cNvSpPr txBox="1">
            <a:spLocks noChangeArrowheads="1"/>
          </p:cNvSpPr>
          <p:nvPr/>
        </p:nvSpPr>
        <p:spPr bwMode="auto">
          <a:xfrm>
            <a:off x="533400" y="1304925"/>
            <a:ext cx="8153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Activity Method</a:t>
            </a:r>
          </a:p>
        </p:txBody>
      </p:sp>
      <p:sp>
        <p:nvSpPr>
          <p:cNvPr id="1033222" name="Rectangle 6"/>
          <p:cNvSpPr>
            <a:spLocks noChangeArrowheads="1"/>
          </p:cNvSpPr>
          <p:nvPr/>
        </p:nvSpPr>
        <p:spPr bwMode="auto">
          <a:xfrm>
            <a:off x="5257800" y="3216275"/>
            <a:ext cx="8382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3223" name="Rectangle 7"/>
          <p:cNvSpPr>
            <a:spLocks noChangeArrowheads="1"/>
          </p:cNvSpPr>
          <p:nvPr/>
        </p:nvSpPr>
        <p:spPr bwMode="auto">
          <a:xfrm>
            <a:off x="6172200" y="3216275"/>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3224" name="Rectangle 8"/>
          <p:cNvSpPr>
            <a:spLocks noChangeArrowheads="1"/>
          </p:cNvSpPr>
          <p:nvPr/>
        </p:nvSpPr>
        <p:spPr bwMode="auto">
          <a:xfrm>
            <a:off x="7391400" y="3216275"/>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3225" name="Rectangle 9"/>
          <p:cNvSpPr>
            <a:spLocks noChangeArrowheads="1"/>
          </p:cNvSpPr>
          <p:nvPr/>
        </p:nvSpPr>
        <p:spPr bwMode="auto">
          <a:xfrm>
            <a:off x="6172200" y="4783138"/>
            <a:ext cx="1143000" cy="246062"/>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30000"/>
              </a:lnSpc>
              <a:spcBef>
                <a:spcPct val="30000"/>
              </a:spcBef>
              <a:defRPr/>
            </a:pPr>
            <a:endParaRPr lang="en-US" dirty="0">
              <a:solidFill>
                <a:schemeClr val="tx1"/>
              </a:solidFill>
              <a:effectLst>
                <a:outerShdw blurRad="38100" dist="38100" dir="2700000" algn="tl">
                  <a:srgbClr val="C0C0C0"/>
                </a:outerShdw>
              </a:effectLst>
              <a:latin typeface="Arial" charset="0"/>
            </a:endParaRPr>
          </a:p>
        </p:txBody>
      </p:sp>
      <p:sp>
        <p:nvSpPr>
          <p:cNvPr id="1033226" name="Rectangle 10"/>
          <p:cNvSpPr>
            <a:spLocks noChangeArrowheads="1"/>
          </p:cNvSpPr>
          <p:nvPr/>
        </p:nvSpPr>
        <p:spPr bwMode="auto">
          <a:xfrm>
            <a:off x="5181600" y="55626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3227" name="Rectangle 11"/>
          <p:cNvSpPr>
            <a:spLocks noChangeArrowheads="1"/>
          </p:cNvSpPr>
          <p:nvPr/>
        </p:nvSpPr>
        <p:spPr bwMode="auto">
          <a:xfrm>
            <a:off x="6324600" y="58674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21515" name="Text Box 12"/>
          <p:cNvSpPr txBox="1">
            <a:spLocks noChangeArrowheads="1"/>
          </p:cNvSpPr>
          <p:nvPr/>
        </p:nvSpPr>
        <p:spPr bwMode="auto">
          <a:xfrm>
            <a:off x="3429000" y="1385888"/>
            <a:ext cx="5105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000">
                <a:latin typeface="Arial" charset="0"/>
              </a:rPr>
              <a:t>(Assume 800 hours used in 2014)</a:t>
            </a:r>
          </a:p>
        </p:txBody>
      </p:sp>
      <p:sp>
        <p:nvSpPr>
          <p:cNvPr id="14"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6" name="TextBox 15"/>
          <p:cNvSpPr txBox="1"/>
          <p:nvPr/>
        </p:nvSpPr>
        <p:spPr>
          <a:xfrm>
            <a:off x="914400" y="6400800"/>
            <a:ext cx="4114800" cy="276225"/>
          </a:xfrm>
          <a:prstGeom prst="rect">
            <a:avLst/>
          </a:prstGeom>
          <a:noFill/>
        </p:spPr>
        <p:txBody>
          <a:bodyPr>
            <a:spAutoFit/>
          </a:bodyPr>
          <a:lstStyle/>
          <a:p>
            <a:pPr>
              <a:defRPr/>
            </a:pPr>
            <a:r>
              <a:rPr lang="en-US" sz="1200" b="0" dirty="0">
                <a:latin typeface="+mn-lt"/>
              </a:rPr>
              <a:t>Advance slide in presentation mode to reveal answer.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33222"/>
                                        </p:tgtEl>
                                      </p:cBhvr>
                                    </p:animEffect>
                                    <p:set>
                                      <p:cBhvr>
                                        <p:cTn id="7" dur="1" fill="hold">
                                          <p:stCondLst>
                                            <p:cond delay="499"/>
                                          </p:stCondLst>
                                        </p:cTn>
                                        <p:tgtEl>
                                          <p:spTgt spid="103322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033223"/>
                                        </p:tgtEl>
                                      </p:cBhvr>
                                    </p:animEffect>
                                    <p:set>
                                      <p:cBhvr>
                                        <p:cTn id="12" dur="1" fill="hold">
                                          <p:stCondLst>
                                            <p:cond delay="499"/>
                                          </p:stCondLst>
                                        </p:cTn>
                                        <p:tgtEl>
                                          <p:spTgt spid="103322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033224"/>
                                        </p:tgtEl>
                                      </p:cBhvr>
                                    </p:animEffect>
                                    <p:set>
                                      <p:cBhvr>
                                        <p:cTn id="17" dur="1" fill="hold">
                                          <p:stCondLst>
                                            <p:cond delay="499"/>
                                          </p:stCondLst>
                                        </p:cTn>
                                        <p:tgtEl>
                                          <p:spTgt spid="103322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033225"/>
                                        </p:tgtEl>
                                      </p:cBhvr>
                                    </p:animEffect>
                                    <p:set>
                                      <p:cBhvr>
                                        <p:cTn id="22" dur="1" fill="hold">
                                          <p:stCondLst>
                                            <p:cond delay="499"/>
                                          </p:stCondLst>
                                        </p:cTn>
                                        <p:tgtEl>
                                          <p:spTgt spid="103322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033226"/>
                                        </p:tgtEl>
                                      </p:cBhvr>
                                    </p:animEffect>
                                    <p:set>
                                      <p:cBhvr>
                                        <p:cTn id="27" dur="1" fill="hold">
                                          <p:stCondLst>
                                            <p:cond delay="499"/>
                                          </p:stCondLst>
                                        </p:cTn>
                                        <p:tgtEl>
                                          <p:spTgt spid="103322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1033227"/>
                                        </p:tgtEl>
                                      </p:cBhvr>
                                    </p:animEffect>
                                    <p:set>
                                      <p:cBhvr>
                                        <p:cTn id="32" dur="1" fill="hold">
                                          <p:stCondLst>
                                            <p:cond delay="499"/>
                                          </p:stCondLst>
                                        </p:cTn>
                                        <p:tgtEl>
                                          <p:spTgt spid="1033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22" grpId="0" animBg="1"/>
      <p:bldP spid="1033223" grpId="0" animBg="1"/>
      <p:bldP spid="1033224" grpId="0" animBg="1"/>
      <p:bldP spid="1033225" grpId="0" animBg="1"/>
      <p:bldP spid="1033226" grpId="0" animBg="1"/>
      <p:bldP spid="10332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457200" y="1304925"/>
            <a:ext cx="59436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Sum-of-the-Years’-Digits Method</a:t>
            </a:r>
          </a:p>
        </p:txBody>
      </p:sp>
      <p:graphicFrame>
        <p:nvGraphicFramePr>
          <p:cNvPr id="22531" name="Object 5"/>
          <p:cNvGraphicFramePr>
            <a:graphicFrameLocks noChangeAspect="1"/>
          </p:cNvGraphicFramePr>
          <p:nvPr/>
        </p:nvGraphicFramePr>
        <p:xfrm>
          <a:off x="485775" y="1924050"/>
          <a:ext cx="8467725" cy="4551363"/>
        </p:xfrm>
        <a:graphic>
          <a:graphicData uri="http://schemas.openxmlformats.org/presentationml/2006/ole">
            <mc:AlternateContent xmlns:mc="http://schemas.openxmlformats.org/markup-compatibility/2006">
              <mc:Choice xmlns:v="urn:schemas-microsoft-com:vml" Requires="v">
                <p:oleObj spid="_x0000_s22572" name="Worksheet" r:id="rId4" imgW="6210260" imgH="3343397" progId="Excel.Sheet.8">
                  <p:embed/>
                </p:oleObj>
              </mc:Choice>
              <mc:Fallback>
                <p:oleObj name="Worksheet" r:id="rId4" imgW="6210260" imgH="3343397"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1924050"/>
                        <a:ext cx="8467725" cy="4551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Text Box 6"/>
          <p:cNvSpPr txBox="1">
            <a:spLocks noChangeArrowheads="1"/>
          </p:cNvSpPr>
          <p:nvPr/>
        </p:nvSpPr>
        <p:spPr bwMode="auto">
          <a:xfrm>
            <a:off x="990600" y="64452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
        <p:nvSpPr>
          <p:cNvPr id="1029127" name="Rectangle 7"/>
          <p:cNvSpPr>
            <a:spLocks noChangeArrowheads="1"/>
          </p:cNvSpPr>
          <p:nvPr/>
        </p:nvSpPr>
        <p:spPr bwMode="auto">
          <a:xfrm>
            <a:off x="2895600" y="2924175"/>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22534" name="Text Box 8"/>
          <p:cNvSpPr txBox="1">
            <a:spLocks noChangeArrowheads="1"/>
          </p:cNvSpPr>
          <p:nvPr/>
        </p:nvSpPr>
        <p:spPr bwMode="auto">
          <a:xfrm>
            <a:off x="6705600" y="1235075"/>
            <a:ext cx="2057400" cy="669925"/>
          </a:xfrm>
          <a:prstGeom prst="rect">
            <a:avLst/>
          </a:prstGeom>
          <a:solidFill>
            <a:srgbClr val="FFFF00"/>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atin typeface="Arial" charset="0"/>
              </a:rPr>
              <a:t>5/12 = .416667</a:t>
            </a:r>
          </a:p>
          <a:p>
            <a:r>
              <a:rPr lang="en-US">
                <a:latin typeface="Arial" charset="0"/>
              </a:rPr>
              <a:t>7/12 = .583333</a:t>
            </a:r>
          </a:p>
        </p:txBody>
      </p:sp>
      <p:sp>
        <p:nvSpPr>
          <p:cNvPr id="1029129" name="Rectangle 9"/>
          <p:cNvSpPr>
            <a:spLocks noChangeArrowheads="1"/>
          </p:cNvSpPr>
          <p:nvPr/>
        </p:nvSpPr>
        <p:spPr bwMode="auto">
          <a:xfrm>
            <a:off x="4267200" y="2924175"/>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30" name="Rectangle 10"/>
          <p:cNvSpPr>
            <a:spLocks noChangeArrowheads="1"/>
          </p:cNvSpPr>
          <p:nvPr/>
        </p:nvSpPr>
        <p:spPr bwMode="auto">
          <a:xfrm>
            <a:off x="5562600" y="2924175"/>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31" name="Rectangle 11"/>
          <p:cNvSpPr>
            <a:spLocks noChangeArrowheads="1"/>
          </p:cNvSpPr>
          <p:nvPr/>
        </p:nvSpPr>
        <p:spPr bwMode="auto">
          <a:xfrm>
            <a:off x="6705600" y="2924175"/>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32" name="Rectangle 12"/>
          <p:cNvSpPr>
            <a:spLocks noChangeArrowheads="1"/>
          </p:cNvSpPr>
          <p:nvPr/>
        </p:nvSpPr>
        <p:spPr bwMode="auto">
          <a:xfrm>
            <a:off x="7848600" y="2924175"/>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33" name="Rectangle 13"/>
          <p:cNvSpPr>
            <a:spLocks noChangeArrowheads="1"/>
          </p:cNvSpPr>
          <p:nvPr/>
        </p:nvSpPr>
        <p:spPr bwMode="auto">
          <a:xfrm>
            <a:off x="2895600" y="3335338"/>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34" name="Rectangle 14"/>
          <p:cNvSpPr>
            <a:spLocks noChangeArrowheads="1"/>
          </p:cNvSpPr>
          <p:nvPr/>
        </p:nvSpPr>
        <p:spPr bwMode="auto">
          <a:xfrm>
            <a:off x="4267200" y="3335338"/>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35" name="Rectangle 15"/>
          <p:cNvSpPr>
            <a:spLocks noChangeArrowheads="1"/>
          </p:cNvSpPr>
          <p:nvPr/>
        </p:nvSpPr>
        <p:spPr bwMode="auto">
          <a:xfrm>
            <a:off x="5562600" y="3335338"/>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36" name="Rectangle 16"/>
          <p:cNvSpPr>
            <a:spLocks noChangeArrowheads="1"/>
          </p:cNvSpPr>
          <p:nvPr/>
        </p:nvSpPr>
        <p:spPr bwMode="auto">
          <a:xfrm>
            <a:off x="6705600" y="3335338"/>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37" name="Rectangle 17"/>
          <p:cNvSpPr>
            <a:spLocks noChangeArrowheads="1"/>
          </p:cNvSpPr>
          <p:nvPr/>
        </p:nvSpPr>
        <p:spPr bwMode="auto">
          <a:xfrm>
            <a:off x="7848600" y="3335338"/>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38" name="Rectangle 18"/>
          <p:cNvSpPr>
            <a:spLocks noChangeArrowheads="1"/>
          </p:cNvSpPr>
          <p:nvPr/>
        </p:nvSpPr>
        <p:spPr bwMode="auto">
          <a:xfrm>
            <a:off x="2895600" y="373380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39" name="Rectangle 19"/>
          <p:cNvSpPr>
            <a:spLocks noChangeArrowheads="1"/>
          </p:cNvSpPr>
          <p:nvPr/>
        </p:nvSpPr>
        <p:spPr bwMode="auto">
          <a:xfrm>
            <a:off x="4267200" y="373380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40" name="Rectangle 20"/>
          <p:cNvSpPr>
            <a:spLocks noChangeArrowheads="1"/>
          </p:cNvSpPr>
          <p:nvPr/>
        </p:nvSpPr>
        <p:spPr bwMode="auto">
          <a:xfrm>
            <a:off x="5562600" y="373380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41" name="Rectangle 21"/>
          <p:cNvSpPr>
            <a:spLocks noChangeArrowheads="1"/>
          </p:cNvSpPr>
          <p:nvPr/>
        </p:nvSpPr>
        <p:spPr bwMode="auto">
          <a:xfrm>
            <a:off x="6705600" y="37338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42" name="Rectangle 22"/>
          <p:cNvSpPr>
            <a:spLocks noChangeArrowheads="1"/>
          </p:cNvSpPr>
          <p:nvPr/>
        </p:nvSpPr>
        <p:spPr bwMode="auto">
          <a:xfrm>
            <a:off x="7848600" y="373380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43" name="Rectangle 23"/>
          <p:cNvSpPr>
            <a:spLocks noChangeArrowheads="1"/>
          </p:cNvSpPr>
          <p:nvPr/>
        </p:nvSpPr>
        <p:spPr bwMode="auto">
          <a:xfrm>
            <a:off x="2895600" y="411480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44" name="Rectangle 24"/>
          <p:cNvSpPr>
            <a:spLocks noChangeArrowheads="1"/>
          </p:cNvSpPr>
          <p:nvPr/>
        </p:nvSpPr>
        <p:spPr bwMode="auto">
          <a:xfrm>
            <a:off x="4267200" y="411480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45" name="Rectangle 25"/>
          <p:cNvSpPr>
            <a:spLocks noChangeArrowheads="1"/>
          </p:cNvSpPr>
          <p:nvPr/>
        </p:nvSpPr>
        <p:spPr bwMode="auto">
          <a:xfrm>
            <a:off x="5562600" y="411480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46" name="Rectangle 26"/>
          <p:cNvSpPr>
            <a:spLocks noChangeArrowheads="1"/>
          </p:cNvSpPr>
          <p:nvPr/>
        </p:nvSpPr>
        <p:spPr bwMode="auto">
          <a:xfrm>
            <a:off x="6705600" y="41148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47" name="Rectangle 27"/>
          <p:cNvSpPr>
            <a:spLocks noChangeArrowheads="1"/>
          </p:cNvSpPr>
          <p:nvPr/>
        </p:nvSpPr>
        <p:spPr bwMode="auto">
          <a:xfrm>
            <a:off x="7848600" y="411480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48" name="Rectangle 28"/>
          <p:cNvSpPr>
            <a:spLocks noChangeArrowheads="1"/>
          </p:cNvSpPr>
          <p:nvPr/>
        </p:nvSpPr>
        <p:spPr bwMode="auto">
          <a:xfrm>
            <a:off x="2895600" y="451485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49" name="Rectangle 29"/>
          <p:cNvSpPr>
            <a:spLocks noChangeArrowheads="1"/>
          </p:cNvSpPr>
          <p:nvPr/>
        </p:nvSpPr>
        <p:spPr bwMode="auto">
          <a:xfrm>
            <a:off x="4267200" y="451485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50" name="Rectangle 30"/>
          <p:cNvSpPr>
            <a:spLocks noChangeArrowheads="1"/>
          </p:cNvSpPr>
          <p:nvPr/>
        </p:nvSpPr>
        <p:spPr bwMode="auto">
          <a:xfrm>
            <a:off x="5562600" y="451485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51" name="Rectangle 31"/>
          <p:cNvSpPr>
            <a:spLocks noChangeArrowheads="1"/>
          </p:cNvSpPr>
          <p:nvPr/>
        </p:nvSpPr>
        <p:spPr bwMode="auto">
          <a:xfrm>
            <a:off x="6705600" y="451485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52" name="Rectangle 32"/>
          <p:cNvSpPr>
            <a:spLocks noChangeArrowheads="1"/>
          </p:cNvSpPr>
          <p:nvPr/>
        </p:nvSpPr>
        <p:spPr bwMode="auto">
          <a:xfrm>
            <a:off x="7848600" y="451485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53" name="Rectangle 33"/>
          <p:cNvSpPr>
            <a:spLocks noChangeArrowheads="1"/>
          </p:cNvSpPr>
          <p:nvPr/>
        </p:nvSpPr>
        <p:spPr bwMode="auto">
          <a:xfrm>
            <a:off x="2895600" y="4916488"/>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54" name="Rectangle 34"/>
          <p:cNvSpPr>
            <a:spLocks noChangeArrowheads="1"/>
          </p:cNvSpPr>
          <p:nvPr/>
        </p:nvSpPr>
        <p:spPr bwMode="auto">
          <a:xfrm>
            <a:off x="4267200" y="4916488"/>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55" name="Rectangle 35"/>
          <p:cNvSpPr>
            <a:spLocks noChangeArrowheads="1"/>
          </p:cNvSpPr>
          <p:nvPr/>
        </p:nvSpPr>
        <p:spPr bwMode="auto">
          <a:xfrm>
            <a:off x="5562600" y="4916488"/>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56" name="Rectangle 36"/>
          <p:cNvSpPr>
            <a:spLocks noChangeArrowheads="1"/>
          </p:cNvSpPr>
          <p:nvPr/>
        </p:nvSpPr>
        <p:spPr bwMode="auto">
          <a:xfrm>
            <a:off x="6705600" y="4916488"/>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57" name="Rectangle 37"/>
          <p:cNvSpPr>
            <a:spLocks noChangeArrowheads="1"/>
          </p:cNvSpPr>
          <p:nvPr/>
        </p:nvSpPr>
        <p:spPr bwMode="auto">
          <a:xfrm>
            <a:off x="7848600" y="4916488"/>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58" name="Rectangle 38"/>
          <p:cNvSpPr>
            <a:spLocks noChangeArrowheads="1"/>
          </p:cNvSpPr>
          <p:nvPr/>
        </p:nvSpPr>
        <p:spPr bwMode="auto">
          <a:xfrm>
            <a:off x="6705600" y="5181600"/>
            <a:ext cx="1066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59" name="Rectangle 39"/>
          <p:cNvSpPr>
            <a:spLocks noChangeArrowheads="1"/>
          </p:cNvSpPr>
          <p:nvPr/>
        </p:nvSpPr>
        <p:spPr bwMode="auto">
          <a:xfrm>
            <a:off x="5562600" y="5903913"/>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29160" name="Rectangle 40"/>
          <p:cNvSpPr>
            <a:spLocks noChangeArrowheads="1"/>
          </p:cNvSpPr>
          <p:nvPr/>
        </p:nvSpPr>
        <p:spPr bwMode="auto">
          <a:xfrm>
            <a:off x="6781800" y="617220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41"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4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3" name="TextBox 42"/>
          <p:cNvSpPr txBox="1"/>
          <p:nvPr/>
        </p:nvSpPr>
        <p:spPr>
          <a:xfrm>
            <a:off x="914400" y="6505575"/>
            <a:ext cx="4114800" cy="276225"/>
          </a:xfrm>
          <a:prstGeom prst="rect">
            <a:avLst/>
          </a:prstGeom>
          <a:noFill/>
        </p:spPr>
        <p:txBody>
          <a:bodyPr>
            <a:spAutoFit/>
          </a:bodyPr>
          <a:lstStyle/>
          <a:p>
            <a:pPr>
              <a:defRPr/>
            </a:pPr>
            <a:r>
              <a:rPr lang="en-US" sz="1200" b="0" dirty="0">
                <a:latin typeface="+mn-lt"/>
              </a:rPr>
              <a:t>Advance slide in presentation mode to reveal answer.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29127"/>
                                        </p:tgtEl>
                                      </p:cBhvr>
                                    </p:animEffect>
                                    <p:set>
                                      <p:cBhvr>
                                        <p:cTn id="7" dur="1" fill="hold">
                                          <p:stCondLst>
                                            <p:cond delay="499"/>
                                          </p:stCondLst>
                                        </p:cTn>
                                        <p:tgtEl>
                                          <p:spTgt spid="102912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029129"/>
                                        </p:tgtEl>
                                      </p:cBhvr>
                                    </p:animEffect>
                                    <p:set>
                                      <p:cBhvr>
                                        <p:cTn id="12" dur="1" fill="hold">
                                          <p:stCondLst>
                                            <p:cond delay="499"/>
                                          </p:stCondLst>
                                        </p:cTn>
                                        <p:tgtEl>
                                          <p:spTgt spid="102912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029130"/>
                                        </p:tgtEl>
                                      </p:cBhvr>
                                    </p:animEffect>
                                    <p:set>
                                      <p:cBhvr>
                                        <p:cTn id="17" dur="1" fill="hold">
                                          <p:stCondLst>
                                            <p:cond delay="499"/>
                                          </p:stCondLst>
                                        </p:cTn>
                                        <p:tgtEl>
                                          <p:spTgt spid="102913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029131"/>
                                        </p:tgtEl>
                                      </p:cBhvr>
                                    </p:animEffect>
                                    <p:set>
                                      <p:cBhvr>
                                        <p:cTn id="22" dur="1" fill="hold">
                                          <p:stCondLst>
                                            <p:cond delay="499"/>
                                          </p:stCondLst>
                                        </p:cTn>
                                        <p:tgtEl>
                                          <p:spTgt spid="10291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029132"/>
                                        </p:tgtEl>
                                      </p:cBhvr>
                                    </p:animEffect>
                                    <p:set>
                                      <p:cBhvr>
                                        <p:cTn id="27" dur="1" fill="hold">
                                          <p:stCondLst>
                                            <p:cond delay="499"/>
                                          </p:stCondLst>
                                        </p:cTn>
                                        <p:tgtEl>
                                          <p:spTgt spid="102913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1029159"/>
                                        </p:tgtEl>
                                      </p:cBhvr>
                                    </p:animEffect>
                                    <p:set>
                                      <p:cBhvr>
                                        <p:cTn id="32" dur="1" fill="hold">
                                          <p:stCondLst>
                                            <p:cond delay="499"/>
                                          </p:stCondLst>
                                        </p:cTn>
                                        <p:tgtEl>
                                          <p:spTgt spid="102915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1029160"/>
                                        </p:tgtEl>
                                      </p:cBhvr>
                                    </p:animEffect>
                                    <p:set>
                                      <p:cBhvr>
                                        <p:cTn id="37" dur="1" fill="hold">
                                          <p:stCondLst>
                                            <p:cond delay="499"/>
                                          </p:stCondLst>
                                        </p:cTn>
                                        <p:tgtEl>
                                          <p:spTgt spid="102916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1029133"/>
                                        </p:tgtEl>
                                      </p:cBhvr>
                                    </p:animEffect>
                                    <p:set>
                                      <p:cBhvr>
                                        <p:cTn id="42" dur="1" fill="hold">
                                          <p:stCondLst>
                                            <p:cond delay="499"/>
                                          </p:stCondLst>
                                        </p:cTn>
                                        <p:tgtEl>
                                          <p:spTgt spid="102913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1029134"/>
                                        </p:tgtEl>
                                      </p:cBhvr>
                                    </p:animEffect>
                                    <p:set>
                                      <p:cBhvr>
                                        <p:cTn id="47" dur="1" fill="hold">
                                          <p:stCondLst>
                                            <p:cond delay="499"/>
                                          </p:stCondLst>
                                        </p:cTn>
                                        <p:tgtEl>
                                          <p:spTgt spid="1029134"/>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1029135"/>
                                        </p:tgtEl>
                                      </p:cBhvr>
                                    </p:animEffect>
                                    <p:set>
                                      <p:cBhvr>
                                        <p:cTn id="52" dur="1" fill="hold">
                                          <p:stCondLst>
                                            <p:cond delay="499"/>
                                          </p:stCondLst>
                                        </p:cTn>
                                        <p:tgtEl>
                                          <p:spTgt spid="102913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1029136"/>
                                        </p:tgtEl>
                                      </p:cBhvr>
                                    </p:animEffect>
                                    <p:set>
                                      <p:cBhvr>
                                        <p:cTn id="57" dur="1" fill="hold">
                                          <p:stCondLst>
                                            <p:cond delay="499"/>
                                          </p:stCondLst>
                                        </p:cTn>
                                        <p:tgtEl>
                                          <p:spTgt spid="1029136"/>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1029137"/>
                                        </p:tgtEl>
                                      </p:cBhvr>
                                    </p:animEffect>
                                    <p:set>
                                      <p:cBhvr>
                                        <p:cTn id="62" dur="1" fill="hold">
                                          <p:stCondLst>
                                            <p:cond delay="499"/>
                                          </p:stCondLst>
                                        </p:cTn>
                                        <p:tgtEl>
                                          <p:spTgt spid="1029137"/>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xit" presetSubtype="8" fill="hold" grpId="0" nodeType="clickEffect">
                                  <p:stCondLst>
                                    <p:cond delay="0"/>
                                  </p:stCondLst>
                                  <p:childTnLst>
                                    <p:animEffect transition="out" filter="wipe(left)">
                                      <p:cBhvr>
                                        <p:cTn id="66" dur="500"/>
                                        <p:tgtEl>
                                          <p:spTgt spid="1029138"/>
                                        </p:tgtEl>
                                      </p:cBhvr>
                                    </p:animEffect>
                                    <p:set>
                                      <p:cBhvr>
                                        <p:cTn id="67" dur="1" fill="hold">
                                          <p:stCondLst>
                                            <p:cond delay="499"/>
                                          </p:stCondLst>
                                        </p:cTn>
                                        <p:tgtEl>
                                          <p:spTgt spid="1029138"/>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8" fill="hold" grpId="0" nodeType="clickEffect">
                                  <p:stCondLst>
                                    <p:cond delay="0"/>
                                  </p:stCondLst>
                                  <p:childTnLst>
                                    <p:animEffect transition="out" filter="wipe(left)">
                                      <p:cBhvr>
                                        <p:cTn id="71" dur="500"/>
                                        <p:tgtEl>
                                          <p:spTgt spid="1029139"/>
                                        </p:tgtEl>
                                      </p:cBhvr>
                                    </p:animEffect>
                                    <p:set>
                                      <p:cBhvr>
                                        <p:cTn id="72" dur="1" fill="hold">
                                          <p:stCondLst>
                                            <p:cond delay="499"/>
                                          </p:stCondLst>
                                        </p:cTn>
                                        <p:tgtEl>
                                          <p:spTgt spid="1029139"/>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xit" presetSubtype="8" fill="hold" grpId="0" nodeType="clickEffect">
                                  <p:stCondLst>
                                    <p:cond delay="0"/>
                                  </p:stCondLst>
                                  <p:childTnLst>
                                    <p:animEffect transition="out" filter="wipe(left)">
                                      <p:cBhvr>
                                        <p:cTn id="76" dur="500"/>
                                        <p:tgtEl>
                                          <p:spTgt spid="1029140"/>
                                        </p:tgtEl>
                                      </p:cBhvr>
                                    </p:animEffect>
                                    <p:set>
                                      <p:cBhvr>
                                        <p:cTn id="77" dur="1" fill="hold">
                                          <p:stCondLst>
                                            <p:cond delay="499"/>
                                          </p:stCondLst>
                                        </p:cTn>
                                        <p:tgtEl>
                                          <p:spTgt spid="1029140"/>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xit" presetSubtype="8" fill="hold" grpId="0" nodeType="clickEffect">
                                  <p:stCondLst>
                                    <p:cond delay="0"/>
                                  </p:stCondLst>
                                  <p:childTnLst>
                                    <p:animEffect transition="out" filter="wipe(left)">
                                      <p:cBhvr>
                                        <p:cTn id="81" dur="500"/>
                                        <p:tgtEl>
                                          <p:spTgt spid="1029141"/>
                                        </p:tgtEl>
                                      </p:cBhvr>
                                    </p:animEffect>
                                    <p:set>
                                      <p:cBhvr>
                                        <p:cTn id="82" dur="1" fill="hold">
                                          <p:stCondLst>
                                            <p:cond delay="499"/>
                                          </p:stCondLst>
                                        </p:cTn>
                                        <p:tgtEl>
                                          <p:spTgt spid="1029141"/>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xit" presetSubtype="8" fill="hold" grpId="0" nodeType="clickEffect">
                                  <p:stCondLst>
                                    <p:cond delay="0"/>
                                  </p:stCondLst>
                                  <p:childTnLst>
                                    <p:animEffect transition="out" filter="wipe(left)">
                                      <p:cBhvr>
                                        <p:cTn id="86" dur="500"/>
                                        <p:tgtEl>
                                          <p:spTgt spid="1029142"/>
                                        </p:tgtEl>
                                      </p:cBhvr>
                                    </p:animEffect>
                                    <p:set>
                                      <p:cBhvr>
                                        <p:cTn id="87" dur="1" fill="hold">
                                          <p:stCondLst>
                                            <p:cond delay="499"/>
                                          </p:stCondLst>
                                        </p:cTn>
                                        <p:tgtEl>
                                          <p:spTgt spid="1029142"/>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xit" presetSubtype="8" fill="hold" grpId="0" nodeType="clickEffect">
                                  <p:stCondLst>
                                    <p:cond delay="0"/>
                                  </p:stCondLst>
                                  <p:childTnLst>
                                    <p:animEffect transition="out" filter="wipe(left)">
                                      <p:cBhvr>
                                        <p:cTn id="91" dur="500"/>
                                        <p:tgtEl>
                                          <p:spTgt spid="1029143"/>
                                        </p:tgtEl>
                                      </p:cBhvr>
                                    </p:animEffect>
                                    <p:set>
                                      <p:cBhvr>
                                        <p:cTn id="92" dur="1" fill="hold">
                                          <p:stCondLst>
                                            <p:cond delay="499"/>
                                          </p:stCondLst>
                                        </p:cTn>
                                        <p:tgtEl>
                                          <p:spTgt spid="1029143"/>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xit" presetSubtype="8" fill="hold" grpId="0" nodeType="clickEffect">
                                  <p:stCondLst>
                                    <p:cond delay="0"/>
                                  </p:stCondLst>
                                  <p:childTnLst>
                                    <p:animEffect transition="out" filter="wipe(left)">
                                      <p:cBhvr>
                                        <p:cTn id="96" dur="500"/>
                                        <p:tgtEl>
                                          <p:spTgt spid="1029144"/>
                                        </p:tgtEl>
                                      </p:cBhvr>
                                    </p:animEffect>
                                    <p:set>
                                      <p:cBhvr>
                                        <p:cTn id="97" dur="1" fill="hold">
                                          <p:stCondLst>
                                            <p:cond delay="499"/>
                                          </p:stCondLst>
                                        </p:cTn>
                                        <p:tgtEl>
                                          <p:spTgt spid="1029144"/>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xit" presetSubtype="8" fill="hold" grpId="0" nodeType="clickEffect">
                                  <p:stCondLst>
                                    <p:cond delay="0"/>
                                  </p:stCondLst>
                                  <p:childTnLst>
                                    <p:animEffect transition="out" filter="wipe(left)">
                                      <p:cBhvr>
                                        <p:cTn id="101" dur="500"/>
                                        <p:tgtEl>
                                          <p:spTgt spid="1029145"/>
                                        </p:tgtEl>
                                      </p:cBhvr>
                                    </p:animEffect>
                                    <p:set>
                                      <p:cBhvr>
                                        <p:cTn id="102" dur="1" fill="hold">
                                          <p:stCondLst>
                                            <p:cond delay="499"/>
                                          </p:stCondLst>
                                        </p:cTn>
                                        <p:tgtEl>
                                          <p:spTgt spid="1029145"/>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xit" presetSubtype="8" fill="hold" grpId="0" nodeType="clickEffect">
                                  <p:stCondLst>
                                    <p:cond delay="0"/>
                                  </p:stCondLst>
                                  <p:childTnLst>
                                    <p:animEffect transition="out" filter="wipe(left)">
                                      <p:cBhvr>
                                        <p:cTn id="106" dur="500"/>
                                        <p:tgtEl>
                                          <p:spTgt spid="1029146"/>
                                        </p:tgtEl>
                                      </p:cBhvr>
                                    </p:animEffect>
                                    <p:set>
                                      <p:cBhvr>
                                        <p:cTn id="107" dur="1" fill="hold">
                                          <p:stCondLst>
                                            <p:cond delay="499"/>
                                          </p:stCondLst>
                                        </p:cTn>
                                        <p:tgtEl>
                                          <p:spTgt spid="1029146"/>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xit" presetSubtype="8" fill="hold" grpId="0" nodeType="clickEffect">
                                  <p:stCondLst>
                                    <p:cond delay="0"/>
                                  </p:stCondLst>
                                  <p:childTnLst>
                                    <p:animEffect transition="out" filter="wipe(left)">
                                      <p:cBhvr>
                                        <p:cTn id="111" dur="500"/>
                                        <p:tgtEl>
                                          <p:spTgt spid="1029147"/>
                                        </p:tgtEl>
                                      </p:cBhvr>
                                    </p:animEffect>
                                    <p:set>
                                      <p:cBhvr>
                                        <p:cTn id="112" dur="1" fill="hold">
                                          <p:stCondLst>
                                            <p:cond delay="499"/>
                                          </p:stCondLst>
                                        </p:cTn>
                                        <p:tgtEl>
                                          <p:spTgt spid="102914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xit" presetSubtype="8" fill="hold" grpId="0" nodeType="clickEffect">
                                  <p:stCondLst>
                                    <p:cond delay="0"/>
                                  </p:stCondLst>
                                  <p:childTnLst>
                                    <p:animEffect transition="out" filter="wipe(left)">
                                      <p:cBhvr>
                                        <p:cTn id="116" dur="500"/>
                                        <p:tgtEl>
                                          <p:spTgt spid="1029148"/>
                                        </p:tgtEl>
                                      </p:cBhvr>
                                    </p:animEffect>
                                    <p:set>
                                      <p:cBhvr>
                                        <p:cTn id="117" dur="1" fill="hold">
                                          <p:stCondLst>
                                            <p:cond delay="499"/>
                                          </p:stCondLst>
                                        </p:cTn>
                                        <p:tgtEl>
                                          <p:spTgt spid="1029148"/>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xit" presetSubtype="8" fill="hold" grpId="0" nodeType="clickEffect">
                                  <p:stCondLst>
                                    <p:cond delay="0"/>
                                  </p:stCondLst>
                                  <p:childTnLst>
                                    <p:animEffect transition="out" filter="wipe(left)">
                                      <p:cBhvr>
                                        <p:cTn id="121" dur="500"/>
                                        <p:tgtEl>
                                          <p:spTgt spid="1029149"/>
                                        </p:tgtEl>
                                      </p:cBhvr>
                                    </p:animEffect>
                                    <p:set>
                                      <p:cBhvr>
                                        <p:cTn id="122" dur="1" fill="hold">
                                          <p:stCondLst>
                                            <p:cond delay="499"/>
                                          </p:stCondLst>
                                        </p:cTn>
                                        <p:tgtEl>
                                          <p:spTgt spid="1029149"/>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xit" presetSubtype="8" fill="hold" grpId="0" nodeType="clickEffect">
                                  <p:stCondLst>
                                    <p:cond delay="0"/>
                                  </p:stCondLst>
                                  <p:childTnLst>
                                    <p:animEffect transition="out" filter="wipe(left)">
                                      <p:cBhvr>
                                        <p:cTn id="126" dur="500"/>
                                        <p:tgtEl>
                                          <p:spTgt spid="1029150"/>
                                        </p:tgtEl>
                                      </p:cBhvr>
                                    </p:animEffect>
                                    <p:set>
                                      <p:cBhvr>
                                        <p:cTn id="127" dur="1" fill="hold">
                                          <p:stCondLst>
                                            <p:cond delay="499"/>
                                          </p:stCondLst>
                                        </p:cTn>
                                        <p:tgtEl>
                                          <p:spTgt spid="1029150"/>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xit" presetSubtype="8" fill="hold" grpId="0" nodeType="clickEffect">
                                  <p:stCondLst>
                                    <p:cond delay="0"/>
                                  </p:stCondLst>
                                  <p:childTnLst>
                                    <p:animEffect transition="out" filter="wipe(left)">
                                      <p:cBhvr>
                                        <p:cTn id="131" dur="500"/>
                                        <p:tgtEl>
                                          <p:spTgt spid="1029151"/>
                                        </p:tgtEl>
                                      </p:cBhvr>
                                    </p:animEffect>
                                    <p:set>
                                      <p:cBhvr>
                                        <p:cTn id="132" dur="1" fill="hold">
                                          <p:stCondLst>
                                            <p:cond delay="499"/>
                                          </p:stCondLst>
                                        </p:cTn>
                                        <p:tgtEl>
                                          <p:spTgt spid="1029151"/>
                                        </p:tgtEl>
                                        <p:attrNameLst>
                                          <p:attrName>style.visibility</p:attrName>
                                        </p:attrNameLst>
                                      </p:cBhvr>
                                      <p:to>
                                        <p:strVal val="hidden"/>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xit" presetSubtype="8" fill="hold" grpId="0" nodeType="clickEffect">
                                  <p:stCondLst>
                                    <p:cond delay="0"/>
                                  </p:stCondLst>
                                  <p:childTnLst>
                                    <p:animEffect transition="out" filter="wipe(left)">
                                      <p:cBhvr>
                                        <p:cTn id="136" dur="500"/>
                                        <p:tgtEl>
                                          <p:spTgt spid="1029152"/>
                                        </p:tgtEl>
                                      </p:cBhvr>
                                    </p:animEffect>
                                    <p:set>
                                      <p:cBhvr>
                                        <p:cTn id="137" dur="1" fill="hold">
                                          <p:stCondLst>
                                            <p:cond delay="499"/>
                                          </p:stCondLst>
                                        </p:cTn>
                                        <p:tgtEl>
                                          <p:spTgt spid="1029152"/>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xit" presetSubtype="8" fill="hold" grpId="0" nodeType="clickEffect">
                                  <p:stCondLst>
                                    <p:cond delay="0"/>
                                  </p:stCondLst>
                                  <p:childTnLst>
                                    <p:animEffect transition="out" filter="wipe(left)">
                                      <p:cBhvr>
                                        <p:cTn id="141" dur="500"/>
                                        <p:tgtEl>
                                          <p:spTgt spid="1029153"/>
                                        </p:tgtEl>
                                      </p:cBhvr>
                                    </p:animEffect>
                                    <p:set>
                                      <p:cBhvr>
                                        <p:cTn id="142" dur="1" fill="hold">
                                          <p:stCondLst>
                                            <p:cond delay="499"/>
                                          </p:stCondLst>
                                        </p:cTn>
                                        <p:tgtEl>
                                          <p:spTgt spid="1029153"/>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xit" presetSubtype="8" fill="hold" grpId="0" nodeType="clickEffect">
                                  <p:stCondLst>
                                    <p:cond delay="0"/>
                                  </p:stCondLst>
                                  <p:childTnLst>
                                    <p:animEffect transition="out" filter="wipe(left)">
                                      <p:cBhvr>
                                        <p:cTn id="146" dur="500"/>
                                        <p:tgtEl>
                                          <p:spTgt spid="1029154"/>
                                        </p:tgtEl>
                                      </p:cBhvr>
                                    </p:animEffect>
                                    <p:set>
                                      <p:cBhvr>
                                        <p:cTn id="147" dur="1" fill="hold">
                                          <p:stCondLst>
                                            <p:cond delay="499"/>
                                          </p:stCondLst>
                                        </p:cTn>
                                        <p:tgtEl>
                                          <p:spTgt spid="1029154"/>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xit" presetSubtype="8" fill="hold" grpId="0" nodeType="clickEffect">
                                  <p:stCondLst>
                                    <p:cond delay="0"/>
                                  </p:stCondLst>
                                  <p:childTnLst>
                                    <p:animEffect transition="out" filter="wipe(left)">
                                      <p:cBhvr>
                                        <p:cTn id="151" dur="500"/>
                                        <p:tgtEl>
                                          <p:spTgt spid="1029155"/>
                                        </p:tgtEl>
                                      </p:cBhvr>
                                    </p:animEffect>
                                    <p:set>
                                      <p:cBhvr>
                                        <p:cTn id="152" dur="1" fill="hold">
                                          <p:stCondLst>
                                            <p:cond delay="499"/>
                                          </p:stCondLst>
                                        </p:cTn>
                                        <p:tgtEl>
                                          <p:spTgt spid="1029155"/>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xit" presetSubtype="8" fill="hold" grpId="0" nodeType="clickEffect">
                                  <p:stCondLst>
                                    <p:cond delay="0"/>
                                  </p:stCondLst>
                                  <p:childTnLst>
                                    <p:animEffect transition="out" filter="wipe(left)">
                                      <p:cBhvr>
                                        <p:cTn id="156" dur="500"/>
                                        <p:tgtEl>
                                          <p:spTgt spid="1029156"/>
                                        </p:tgtEl>
                                      </p:cBhvr>
                                    </p:animEffect>
                                    <p:set>
                                      <p:cBhvr>
                                        <p:cTn id="157" dur="1" fill="hold">
                                          <p:stCondLst>
                                            <p:cond delay="499"/>
                                          </p:stCondLst>
                                        </p:cTn>
                                        <p:tgtEl>
                                          <p:spTgt spid="1029156"/>
                                        </p:tgtEl>
                                        <p:attrNameLst>
                                          <p:attrName>style.visibility</p:attrName>
                                        </p:attrNameLst>
                                      </p:cBhvr>
                                      <p:to>
                                        <p:strVal val="hidden"/>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xit" presetSubtype="8" fill="hold" grpId="0" nodeType="clickEffect">
                                  <p:stCondLst>
                                    <p:cond delay="0"/>
                                  </p:stCondLst>
                                  <p:childTnLst>
                                    <p:animEffect transition="out" filter="wipe(left)">
                                      <p:cBhvr>
                                        <p:cTn id="161" dur="500"/>
                                        <p:tgtEl>
                                          <p:spTgt spid="1029157"/>
                                        </p:tgtEl>
                                      </p:cBhvr>
                                    </p:animEffect>
                                    <p:set>
                                      <p:cBhvr>
                                        <p:cTn id="162" dur="1" fill="hold">
                                          <p:stCondLst>
                                            <p:cond delay="499"/>
                                          </p:stCondLst>
                                        </p:cTn>
                                        <p:tgtEl>
                                          <p:spTgt spid="1029157"/>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xit" presetSubtype="8" fill="hold" grpId="0" nodeType="clickEffect">
                                  <p:stCondLst>
                                    <p:cond delay="0"/>
                                  </p:stCondLst>
                                  <p:childTnLst>
                                    <p:animEffect transition="out" filter="wipe(left)">
                                      <p:cBhvr>
                                        <p:cTn id="166" dur="500"/>
                                        <p:tgtEl>
                                          <p:spTgt spid="1029158"/>
                                        </p:tgtEl>
                                      </p:cBhvr>
                                    </p:animEffect>
                                    <p:set>
                                      <p:cBhvr>
                                        <p:cTn id="167" dur="1" fill="hold">
                                          <p:stCondLst>
                                            <p:cond delay="499"/>
                                          </p:stCondLst>
                                        </p:cTn>
                                        <p:tgtEl>
                                          <p:spTgt spid="1029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7" grpId="0" animBg="1"/>
      <p:bldP spid="1029129" grpId="0" animBg="1"/>
      <p:bldP spid="1029130" grpId="0" animBg="1"/>
      <p:bldP spid="1029131" grpId="0" animBg="1"/>
      <p:bldP spid="1029132" grpId="0" animBg="1"/>
      <p:bldP spid="1029133" grpId="0" animBg="1"/>
      <p:bldP spid="1029134" grpId="0" animBg="1"/>
      <p:bldP spid="1029135" grpId="0" animBg="1"/>
      <p:bldP spid="1029136" grpId="0" animBg="1"/>
      <p:bldP spid="1029137" grpId="0" animBg="1"/>
      <p:bldP spid="1029138" grpId="0" animBg="1"/>
      <p:bldP spid="1029139" grpId="0" animBg="1"/>
      <p:bldP spid="1029140" grpId="0" animBg="1"/>
      <p:bldP spid="1029141" grpId="0" animBg="1"/>
      <p:bldP spid="1029142" grpId="0" animBg="1"/>
      <p:bldP spid="1029143" grpId="0" animBg="1"/>
      <p:bldP spid="1029144" grpId="0" animBg="1"/>
      <p:bldP spid="1029145" grpId="0" animBg="1"/>
      <p:bldP spid="1029146" grpId="0" animBg="1"/>
      <p:bldP spid="1029147" grpId="0" animBg="1"/>
      <p:bldP spid="1029148" grpId="0" animBg="1"/>
      <p:bldP spid="1029149" grpId="0" animBg="1"/>
      <p:bldP spid="1029150" grpId="0" animBg="1"/>
      <p:bldP spid="1029151" grpId="0" animBg="1"/>
      <p:bldP spid="1029152" grpId="0" animBg="1"/>
      <p:bldP spid="1029153" grpId="0" animBg="1"/>
      <p:bldP spid="1029154" grpId="0" animBg="1"/>
      <p:bldP spid="1029155" grpId="0" animBg="1"/>
      <p:bldP spid="1029156" grpId="0" animBg="1"/>
      <p:bldP spid="1029157" grpId="0" animBg="1"/>
      <p:bldP spid="1029158" grpId="0" animBg="1"/>
      <p:bldP spid="1029159" grpId="0" animBg="1"/>
      <p:bldP spid="10291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457200" y="1304925"/>
            <a:ext cx="8153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Double-Declining Balance Method</a:t>
            </a:r>
          </a:p>
        </p:txBody>
      </p:sp>
      <p:graphicFrame>
        <p:nvGraphicFramePr>
          <p:cNvPr id="23555" name="Object 5"/>
          <p:cNvGraphicFramePr>
            <a:graphicFrameLocks noChangeAspect="1"/>
          </p:cNvGraphicFramePr>
          <p:nvPr/>
        </p:nvGraphicFramePr>
        <p:xfrm>
          <a:off x="552450" y="1752600"/>
          <a:ext cx="7677150" cy="4603750"/>
        </p:xfrm>
        <a:graphic>
          <a:graphicData uri="http://schemas.openxmlformats.org/presentationml/2006/ole">
            <mc:AlternateContent xmlns:mc="http://schemas.openxmlformats.org/markup-compatibility/2006">
              <mc:Choice xmlns:v="urn:schemas-microsoft-com:vml" Requires="v">
                <p:oleObj spid="_x0000_s23591" name="Worksheet" r:id="rId4" imgW="5419603" imgH="3228945" progId="Excel.Sheet.8">
                  <p:embed/>
                </p:oleObj>
              </mc:Choice>
              <mc:Fallback>
                <p:oleObj name="Worksheet" r:id="rId4" imgW="5419603" imgH="3228945"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 y="1752600"/>
                        <a:ext cx="7677150" cy="460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174" name="Line 6"/>
          <p:cNvSpPr>
            <a:spLocks noChangeShapeType="1"/>
          </p:cNvSpPr>
          <p:nvPr/>
        </p:nvSpPr>
        <p:spPr bwMode="auto">
          <a:xfrm>
            <a:off x="6629400" y="4800600"/>
            <a:ext cx="381000" cy="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3557" name="Text Box 7"/>
          <p:cNvSpPr txBox="1">
            <a:spLocks noChangeArrowheads="1"/>
          </p:cNvSpPr>
          <p:nvPr/>
        </p:nvSpPr>
        <p:spPr bwMode="auto">
          <a:xfrm>
            <a:off x="7772400" y="6445250"/>
            <a:ext cx="1295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
        <p:nvSpPr>
          <p:cNvPr id="1031176" name="Rectangle 8"/>
          <p:cNvSpPr>
            <a:spLocks noChangeArrowheads="1"/>
          </p:cNvSpPr>
          <p:nvPr/>
        </p:nvSpPr>
        <p:spPr bwMode="auto">
          <a:xfrm>
            <a:off x="1524000" y="2841625"/>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77" name="Rectangle 9"/>
          <p:cNvSpPr>
            <a:spLocks noChangeArrowheads="1"/>
          </p:cNvSpPr>
          <p:nvPr/>
        </p:nvSpPr>
        <p:spPr bwMode="auto">
          <a:xfrm>
            <a:off x="3124200" y="2841625"/>
            <a:ext cx="685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78" name="Rectangle 10"/>
          <p:cNvSpPr>
            <a:spLocks noChangeArrowheads="1"/>
          </p:cNvSpPr>
          <p:nvPr/>
        </p:nvSpPr>
        <p:spPr bwMode="auto">
          <a:xfrm>
            <a:off x="4267200" y="2841625"/>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79" name="Rectangle 11"/>
          <p:cNvSpPr>
            <a:spLocks noChangeArrowheads="1"/>
          </p:cNvSpPr>
          <p:nvPr/>
        </p:nvSpPr>
        <p:spPr bwMode="auto">
          <a:xfrm>
            <a:off x="5715000" y="2841625"/>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80" name="Rectangle 12"/>
          <p:cNvSpPr>
            <a:spLocks noChangeArrowheads="1"/>
          </p:cNvSpPr>
          <p:nvPr/>
        </p:nvSpPr>
        <p:spPr bwMode="auto">
          <a:xfrm>
            <a:off x="7010400" y="2841625"/>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81" name="Rectangle 13"/>
          <p:cNvSpPr>
            <a:spLocks noChangeArrowheads="1"/>
          </p:cNvSpPr>
          <p:nvPr/>
        </p:nvSpPr>
        <p:spPr bwMode="auto">
          <a:xfrm>
            <a:off x="1524000" y="3281363"/>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82" name="Rectangle 14"/>
          <p:cNvSpPr>
            <a:spLocks noChangeArrowheads="1"/>
          </p:cNvSpPr>
          <p:nvPr/>
        </p:nvSpPr>
        <p:spPr bwMode="auto">
          <a:xfrm>
            <a:off x="3124200" y="3281363"/>
            <a:ext cx="685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83" name="Rectangle 15"/>
          <p:cNvSpPr>
            <a:spLocks noChangeArrowheads="1"/>
          </p:cNvSpPr>
          <p:nvPr/>
        </p:nvSpPr>
        <p:spPr bwMode="auto">
          <a:xfrm>
            <a:off x="4267200" y="3281363"/>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84" name="Rectangle 16"/>
          <p:cNvSpPr>
            <a:spLocks noChangeArrowheads="1"/>
          </p:cNvSpPr>
          <p:nvPr/>
        </p:nvSpPr>
        <p:spPr bwMode="auto">
          <a:xfrm>
            <a:off x="5715000" y="3281363"/>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85" name="Rectangle 17"/>
          <p:cNvSpPr>
            <a:spLocks noChangeArrowheads="1"/>
          </p:cNvSpPr>
          <p:nvPr/>
        </p:nvSpPr>
        <p:spPr bwMode="auto">
          <a:xfrm>
            <a:off x="7010400" y="3281363"/>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86" name="Rectangle 18"/>
          <p:cNvSpPr>
            <a:spLocks noChangeArrowheads="1"/>
          </p:cNvSpPr>
          <p:nvPr/>
        </p:nvSpPr>
        <p:spPr bwMode="auto">
          <a:xfrm>
            <a:off x="1524000" y="3756025"/>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87" name="Rectangle 19"/>
          <p:cNvSpPr>
            <a:spLocks noChangeArrowheads="1"/>
          </p:cNvSpPr>
          <p:nvPr/>
        </p:nvSpPr>
        <p:spPr bwMode="auto">
          <a:xfrm>
            <a:off x="3124200" y="3756025"/>
            <a:ext cx="685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88" name="Rectangle 20"/>
          <p:cNvSpPr>
            <a:spLocks noChangeArrowheads="1"/>
          </p:cNvSpPr>
          <p:nvPr/>
        </p:nvSpPr>
        <p:spPr bwMode="auto">
          <a:xfrm>
            <a:off x="4267200" y="3756025"/>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89" name="Rectangle 21"/>
          <p:cNvSpPr>
            <a:spLocks noChangeArrowheads="1"/>
          </p:cNvSpPr>
          <p:nvPr/>
        </p:nvSpPr>
        <p:spPr bwMode="auto">
          <a:xfrm>
            <a:off x="5715000" y="3756025"/>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90" name="Rectangle 22"/>
          <p:cNvSpPr>
            <a:spLocks noChangeArrowheads="1"/>
          </p:cNvSpPr>
          <p:nvPr/>
        </p:nvSpPr>
        <p:spPr bwMode="auto">
          <a:xfrm>
            <a:off x="7010400" y="3756025"/>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91" name="Rectangle 23"/>
          <p:cNvSpPr>
            <a:spLocks noChangeArrowheads="1"/>
          </p:cNvSpPr>
          <p:nvPr/>
        </p:nvSpPr>
        <p:spPr bwMode="auto">
          <a:xfrm>
            <a:off x="1524000" y="4203700"/>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92" name="Rectangle 24"/>
          <p:cNvSpPr>
            <a:spLocks noChangeArrowheads="1"/>
          </p:cNvSpPr>
          <p:nvPr/>
        </p:nvSpPr>
        <p:spPr bwMode="auto">
          <a:xfrm>
            <a:off x="3124200" y="4203700"/>
            <a:ext cx="685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93" name="Rectangle 25"/>
          <p:cNvSpPr>
            <a:spLocks noChangeArrowheads="1"/>
          </p:cNvSpPr>
          <p:nvPr/>
        </p:nvSpPr>
        <p:spPr bwMode="auto">
          <a:xfrm>
            <a:off x="4267200" y="420370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94" name="Rectangle 26"/>
          <p:cNvSpPr>
            <a:spLocks noChangeArrowheads="1"/>
          </p:cNvSpPr>
          <p:nvPr/>
        </p:nvSpPr>
        <p:spPr bwMode="auto">
          <a:xfrm>
            <a:off x="5715000" y="42037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95" name="Rectangle 27"/>
          <p:cNvSpPr>
            <a:spLocks noChangeArrowheads="1"/>
          </p:cNvSpPr>
          <p:nvPr/>
        </p:nvSpPr>
        <p:spPr bwMode="auto">
          <a:xfrm>
            <a:off x="7010400" y="4203700"/>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96" name="Rectangle 28"/>
          <p:cNvSpPr>
            <a:spLocks noChangeArrowheads="1"/>
          </p:cNvSpPr>
          <p:nvPr/>
        </p:nvSpPr>
        <p:spPr bwMode="auto">
          <a:xfrm>
            <a:off x="1524000" y="4679950"/>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97" name="Rectangle 29"/>
          <p:cNvSpPr>
            <a:spLocks noChangeArrowheads="1"/>
          </p:cNvSpPr>
          <p:nvPr/>
        </p:nvSpPr>
        <p:spPr bwMode="auto">
          <a:xfrm>
            <a:off x="3124200" y="4679950"/>
            <a:ext cx="6858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98" name="Rectangle 30"/>
          <p:cNvSpPr>
            <a:spLocks noChangeArrowheads="1"/>
          </p:cNvSpPr>
          <p:nvPr/>
        </p:nvSpPr>
        <p:spPr bwMode="auto">
          <a:xfrm>
            <a:off x="4267200" y="4679950"/>
            <a:ext cx="9906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199" name="Rectangle 31"/>
          <p:cNvSpPr>
            <a:spLocks noChangeArrowheads="1"/>
          </p:cNvSpPr>
          <p:nvPr/>
        </p:nvSpPr>
        <p:spPr bwMode="auto">
          <a:xfrm>
            <a:off x="5715000" y="467995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200" name="Rectangle 32"/>
          <p:cNvSpPr>
            <a:spLocks noChangeArrowheads="1"/>
          </p:cNvSpPr>
          <p:nvPr/>
        </p:nvSpPr>
        <p:spPr bwMode="auto">
          <a:xfrm>
            <a:off x="7010400" y="4679950"/>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201" name="Rectangle 33"/>
          <p:cNvSpPr>
            <a:spLocks noChangeArrowheads="1"/>
          </p:cNvSpPr>
          <p:nvPr/>
        </p:nvSpPr>
        <p:spPr bwMode="auto">
          <a:xfrm>
            <a:off x="7010400" y="5029200"/>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202" name="Rectangle 34"/>
          <p:cNvSpPr>
            <a:spLocks noChangeArrowheads="1"/>
          </p:cNvSpPr>
          <p:nvPr/>
        </p:nvSpPr>
        <p:spPr bwMode="auto">
          <a:xfrm>
            <a:off x="5562600" y="5715000"/>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1031203" name="Rectangle 35"/>
          <p:cNvSpPr>
            <a:spLocks noChangeArrowheads="1"/>
          </p:cNvSpPr>
          <p:nvPr/>
        </p:nvSpPr>
        <p:spPr bwMode="auto">
          <a:xfrm>
            <a:off x="7010400" y="6042025"/>
            <a:ext cx="11430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tx1"/>
              </a:solidFill>
              <a:effectLst>
                <a:outerShdw blurRad="38100" dist="38100" dir="2700000" algn="tl">
                  <a:srgbClr val="C0C0C0"/>
                </a:outerShdw>
              </a:effectLst>
              <a:latin typeface="Arial" charset="0"/>
            </a:endParaRPr>
          </a:p>
        </p:txBody>
      </p:sp>
      <p:sp>
        <p:nvSpPr>
          <p:cNvPr id="36"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3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8" name="TextBox 37"/>
          <p:cNvSpPr txBox="1"/>
          <p:nvPr/>
        </p:nvSpPr>
        <p:spPr>
          <a:xfrm>
            <a:off x="914400" y="6400800"/>
            <a:ext cx="4114800" cy="276225"/>
          </a:xfrm>
          <a:prstGeom prst="rect">
            <a:avLst/>
          </a:prstGeom>
          <a:noFill/>
        </p:spPr>
        <p:txBody>
          <a:bodyPr>
            <a:spAutoFit/>
          </a:bodyPr>
          <a:lstStyle/>
          <a:p>
            <a:pPr>
              <a:defRPr/>
            </a:pPr>
            <a:r>
              <a:rPr lang="en-US" sz="1200" b="0" dirty="0">
                <a:latin typeface="+mn-lt"/>
              </a:rPr>
              <a:t>Advance slide in presentation mode to reveal answer.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31176"/>
                                        </p:tgtEl>
                                      </p:cBhvr>
                                    </p:animEffect>
                                    <p:set>
                                      <p:cBhvr>
                                        <p:cTn id="7" dur="1" fill="hold">
                                          <p:stCondLst>
                                            <p:cond delay="499"/>
                                          </p:stCondLst>
                                        </p:cTn>
                                        <p:tgtEl>
                                          <p:spTgt spid="103117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031177"/>
                                        </p:tgtEl>
                                      </p:cBhvr>
                                    </p:animEffect>
                                    <p:set>
                                      <p:cBhvr>
                                        <p:cTn id="12" dur="1" fill="hold">
                                          <p:stCondLst>
                                            <p:cond delay="499"/>
                                          </p:stCondLst>
                                        </p:cTn>
                                        <p:tgtEl>
                                          <p:spTgt spid="103117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031178"/>
                                        </p:tgtEl>
                                      </p:cBhvr>
                                    </p:animEffect>
                                    <p:set>
                                      <p:cBhvr>
                                        <p:cTn id="17" dur="1" fill="hold">
                                          <p:stCondLst>
                                            <p:cond delay="499"/>
                                          </p:stCondLst>
                                        </p:cTn>
                                        <p:tgtEl>
                                          <p:spTgt spid="103117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031179"/>
                                        </p:tgtEl>
                                      </p:cBhvr>
                                    </p:animEffect>
                                    <p:set>
                                      <p:cBhvr>
                                        <p:cTn id="22" dur="1" fill="hold">
                                          <p:stCondLst>
                                            <p:cond delay="499"/>
                                          </p:stCondLst>
                                        </p:cTn>
                                        <p:tgtEl>
                                          <p:spTgt spid="103117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031180"/>
                                        </p:tgtEl>
                                      </p:cBhvr>
                                    </p:animEffect>
                                    <p:set>
                                      <p:cBhvr>
                                        <p:cTn id="27" dur="1" fill="hold">
                                          <p:stCondLst>
                                            <p:cond delay="499"/>
                                          </p:stCondLst>
                                        </p:cTn>
                                        <p:tgtEl>
                                          <p:spTgt spid="103118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1031202"/>
                                        </p:tgtEl>
                                      </p:cBhvr>
                                    </p:animEffect>
                                    <p:set>
                                      <p:cBhvr>
                                        <p:cTn id="32" dur="1" fill="hold">
                                          <p:stCondLst>
                                            <p:cond delay="499"/>
                                          </p:stCondLst>
                                        </p:cTn>
                                        <p:tgtEl>
                                          <p:spTgt spid="103120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1031203"/>
                                        </p:tgtEl>
                                      </p:cBhvr>
                                    </p:animEffect>
                                    <p:set>
                                      <p:cBhvr>
                                        <p:cTn id="37" dur="1" fill="hold">
                                          <p:stCondLst>
                                            <p:cond delay="499"/>
                                          </p:stCondLst>
                                        </p:cTn>
                                        <p:tgtEl>
                                          <p:spTgt spid="103120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1031181"/>
                                        </p:tgtEl>
                                      </p:cBhvr>
                                    </p:animEffect>
                                    <p:set>
                                      <p:cBhvr>
                                        <p:cTn id="42" dur="1" fill="hold">
                                          <p:stCondLst>
                                            <p:cond delay="499"/>
                                          </p:stCondLst>
                                        </p:cTn>
                                        <p:tgtEl>
                                          <p:spTgt spid="103118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1031182"/>
                                        </p:tgtEl>
                                      </p:cBhvr>
                                    </p:animEffect>
                                    <p:set>
                                      <p:cBhvr>
                                        <p:cTn id="47" dur="1" fill="hold">
                                          <p:stCondLst>
                                            <p:cond delay="499"/>
                                          </p:stCondLst>
                                        </p:cTn>
                                        <p:tgtEl>
                                          <p:spTgt spid="103118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1031183"/>
                                        </p:tgtEl>
                                      </p:cBhvr>
                                    </p:animEffect>
                                    <p:set>
                                      <p:cBhvr>
                                        <p:cTn id="52" dur="1" fill="hold">
                                          <p:stCondLst>
                                            <p:cond delay="499"/>
                                          </p:stCondLst>
                                        </p:cTn>
                                        <p:tgtEl>
                                          <p:spTgt spid="103118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1031184"/>
                                        </p:tgtEl>
                                      </p:cBhvr>
                                    </p:animEffect>
                                    <p:set>
                                      <p:cBhvr>
                                        <p:cTn id="57" dur="1" fill="hold">
                                          <p:stCondLst>
                                            <p:cond delay="499"/>
                                          </p:stCondLst>
                                        </p:cTn>
                                        <p:tgtEl>
                                          <p:spTgt spid="1031184"/>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1031185"/>
                                        </p:tgtEl>
                                      </p:cBhvr>
                                    </p:animEffect>
                                    <p:set>
                                      <p:cBhvr>
                                        <p:cTn id="62" dur="1" fill="hold">
                                          <p:stCondLst>
                                            <p:cond delay="499"/>
                                          </p:stCondLst>
                                        </p:cTn>
                                        <p:tgtEl>
                                          <p:spTgt spid="103118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xit" presetSubtype="8" fill="hold" grpId="0" nodeType="clickEffect">
                                  <p:stCondLst>
                                    <p:cond delay="0"/>
                                  </p:stCondLst>
                                  <p:childTnLst>
                                    <p:animEffect transition="out" filter="wipe(left)">
                                      <p:cBhvr>
                                        <p:cTn id="66" dur="500"/>
                                        <p:tgtEl>
                                          <p:spTgt spid="1031186"/>
                                        </p:tgtEl>
                                      </p:cBhvr>
                                    </p:animEffect>
                                    <p:set>
                                      <p:cBhvr>
                                        <p:cTn id="67" dur="1" fill="hold">
                                          <p:stCondLst>
                                            <p:cond delay="499"/>
                                          </p:stCondLst>
                                        </p:cTn>
                                        <p:tgtEl>
                                          <p:spTgt spid="1031186"/>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8" fill="hold" grpId="0" nodeType="clickEffect">
                                  <p:stCondLst>
                                    <p:cond delay="0"/>
                                  </p:stCondLst>
                                  <p:childTnLst>
                                    <p:animEffect transition="out" filter="wipe(left)">
                                      <p:cBhvr>
                                        <p:cTn id="71" dur="500"/>
                                        <p:tgtEl>
                                          <p:spTgt spid="1031187"/>
                                        </p:tgtEl>
                                      </p:cBhvr>
                                    </p:animEffect>
                                    <p:set>
                                      <p:cBhvr>
                                        <p:cTn id="72" dur="1" fill="hold">
                                          <p:stCondLst>
                                            <p:cond delay="499"/>
                                          </p:stCondLst>
                                        </p:cTn>
                                        <p:tgtEl>
                                          <p:spTgt spid="1031187"/>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xit" presetSubtype="8" fill="hold" grpId="0" nodeType="clickEffect">
                                  <p:stCondLst>
                                    <p:cond delay="0"/>
                                  </p:stCondLst>
                                  <p:childTnLst>
                                    <p:animEffect transition="out" filter="wipe(left)">
                                      <p:cBhvr>
                                        <p:cTn id="76" dur="500"/>
                                        <p:tgtEl>
                                          <p:spTgt spid="1031188"/>
                                        </p:tgtEl>
                                      </p:cBhvr>
                                    </p:animEffect>
                                    <p:set>
                                      <p:cBhvr>
                                        <p:cTn id="77" dur="1" fill="hold">
                                          <p:stCondLst>
                                            <p:cond delay="499"/>
                                          </p:stCondLst>
                                        </p:cTn>
                                        <p:tgtEl>
                                          <p:spTgt spid="1031188"/>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xit" presetSubtype="8" fill="hold" grpId="0" nodeType="clickEffect">
                                  <p:stCondLst>
                                    <p:cond delay="0"/>
                                  </p:stCondLst>
                                  <p:childTnLst>
                                    <p:animEffect transition="out" filter="wipe(left)">
                                      <p:cBhvr>
                                        <p:cTn id="81" dur="500"/>
                                        <p:tgtEl>
                                          <p:spTgt spid="1031189"/>
                                        </p:tgtEl>
                                      </p:cBhvr>
                                    </p:animEffect>
                                    <p:set>
                                      <p:cBhvr>
                                        <p:cTn id="82" dur="1" fill="hold">
                                          <p:stCondLst>
                                            <p:cond delay="499"/>
                                          </p:stCondLst>
                                        </p:cTn>
                                        <p:tgtEl>
                                          <p:spTgt spid="1031189"/>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xit" presetSubtype="8" fill="hold" grpId="0" nodeType="clickEffect">
                                  <p:stCondLst>
                                    <p:cond delay="0"/>
                                  </p:stCondLst>
                                  <p:childTnLst>
                                    <p:animEffect transition="out" filter="wipe(left)">
                                      <p:cBhvr>
                                        <p:cTn id="86" dur="500"/>
                                        <p:tgtEl>
                                          <p:spTgt spid="1031190"/>
                                        </p:tgtEl>
                                      </p:cBhvr>
                                    </p:animEffect>
                                    <p:set>
                                      <p:cBhvr>
                                        <p:cTn id="87" dur="1" fill="hold">
                                          <p:stCondLst>
                                            <p:cond delay="499"/>
                                          </p:stCondLst>
                                        </p:cTn>
                                        <p:tgtEl>
                                          <p:spTgt spid="1031190"/>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xit" presetSubtype="8" fill="hold" grpId="0" nodeType="clickEffect">
                                  <p:stCondLst>
                                    <p:cond delay="0"/>
                                  </p:stCondLst>
                                  <p:childTnLst>
                                    <p:animEffect transition="out" filter="wipe(left)">
                                      <p:cBhvr>
                                        <p:cTn id="91" dur="500"/>
                                        <p:tgtEl>
                                          <p:spTgt spid="1031191"/>
                                        </p:tgtEl>
                                      </p:cBhvr>
                                    </p:animEffect>
                                    <p:set>
                                      <p:cBhvr>
                                        <p:cTn id="92" dur="1" fill="hold">
                                          <p:stCondLst>
                                            <p:cond delay="499"/>
                                          </p:stCondLst>
                                        </p:cTn>
                                        <p:tgtEl>
                                          <p:spTgt spid="1031191"/>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xit" presetSubtype="8" fill="hold" grpId="0" nodeType="clickEffect">
                                  <p:stCondLst>
                                    <p:cond delay="0"/>
                                  </p:stCondLst>
                                  <p:childTnLst>
                                    <p:animEffect transition="out" filter="wipe(left)">
                                      <p:cBhvr>
                                        <p:cTn id="96" dur="500"/>
                                        <p:tgtEl>
                                          <p:spTgt spid="1031192"/>
                                        </p:tgtEl>
                                      </p:cBhvr>
                                    </p:animEffect>
                                    <p:set>
                                      <p:cBhvr>
                                        <p:cTn id="97" dur="1" fill="hold">
                                          <p:stCondLst>
                                            <p:cond delay="499"/>
                                          </p:stCondLst>
                                        </p:cTn>
                                        <p:tgtEl>
                                          <p:spTgt spid="1031192"/>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xit" presetSubtype="8" fill="hold" grpId="0" nodeType="clickEffect">
                                  <p:stCondLst>
                                    <p:cond delay="0"/>
                                  </p:stCondLst>
                                  <p:childTnLst>
                                    <p:animEffect transition="out" filter="wipe(left)">
                                      <p:cBhvr>
                                        <p:cTn id="101" dur="500"/>
                                        <p:tgtEl>
                                          <p:spTgt spid="1031193"/>
                                        </p:tgtEl>
                                      </p:cBhvr>
                                    </p:animEffect>
                                    <p:set>
                                      <p:cBhvr>
                                        <p:cTn id="102" dur="1" fill="hold">
                                          <p:stCondLst>
                                            <p:cond delay="499"/>
                                          </p:stCondLst>
                                        </p:cTn>
                                        <p:tgtEl>
                                          <p:spTgt spid="1031193"/>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xit" presetSubtype="8" fill="hold" grpId="0" nodeType="clickEffect">
                                  <p:stCondLst>
                                    <p:cond delay="0"/>
                                  </p:stCondLst>
                                  <p:childTnLst>
                                    <p:animEffect transition="out" filter="wipe(left)">
                                      <p:cBhvr>
                                        <p:cTn id="106" dur="500"/>
                                        <p:tgtEl>
                                          <p:spTgt spid="1031194"/>
                                        </p:tgtEl>
                                      </p:cBhvr>
                                    </p:animEffect>
                                    <p:set>
                                      <p:cBhvr>
                                        <p:cTn id="107" dur="1" fill="hold">
                                          <p:stCondLst>
                                            <p:cond delay="499"/>
                                          </p:stCondLst>
                                        </p:cTn>
                                        <p:tgtEl>
                                          <p:spTgt spid="1031194"/>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xit" presetSubtype="8" fill="hold" grpId="0" nodeType="clickEffect">
                                  <p:stCondLst>
                                    <p:cond delay="0"/>
                                  </p:stCondLst>
                                  <p:childTnLst>
                                    <p:animEffect transition="out" filter="wipe(left)">
                                      <p:cBhvr>
                                        <p:cTn id="111" dur="500"/>
                                        <p:tgtEl>
                                          <p:spTgt spid="1031195"/>
                                        </p:tgtEl>
                                      </p:cBhvr>
                                    </p:animEffect>
                                    <p:set>
                                      <p:cBhvr>
                                        <p:cTn id="112" dur="1" fill="hold">
                                          <p:stCondLst>
                                            <p:cond delay="499"/>
                                          </p:stCondLst>
                                        </p:cTn>
                                        <p:tgtEl>
                                          <p:spTgt spid="1031195"/>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xit" presetSubtype="8" fill="hold" grpId="0" nodeType="clickEffect">
                                  <p:stCondLst>
                                    <p:cond delay="0"/>
                                  </p:stCondLst>
                                  <p:childTnLst>
                                    <p:animEffect transition="out" filter="wipe(left)">
                                      <p:cBhvr>
                                        <p:cTn id="116" dur="500"/>
                                        <p:tgtEl>
                                          <p:spTgt spid="1031196"/>
                                        </p:tgtEl>
                                      </p:cBhvr>
                                    </p:animEffect>
                                    <p:set>
                                      <p:cBhvr>
                                        <p:cTn id="117" dur="1" fill="hold">
                                          <p:stCondLst>
                                            <p:cond delay="499"/>
                                          </p:stCondLst>
                                        </p:cTn>
                                        <p:tgtEl>
                                          <p:spTgt spid="1031196"/>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xit" presetSubtype="8" fill="hold" grpId="0" nodeType="clickEffect">
                                  <p:stCondLst>
                                    <p:cond delay="0"/>
                                  </p:stCondLst>
                                  <p:childTnLst>
                                    <p:animEffect transition="out" filter="wipe(left)">
                                      <p:cBhvr>
                                        <p:cTn id="121" dur="500"/>
                                        <p:tgtEl>
                                          <p:spTgt spid="1031197"/>
                                        </p:tgtEl>
                                      </p:cBhvr>
                                    </p:animEffect>
                                    <p:set>
                                      <p:cBhvr>
                                        <p:cTn id="122" dur="1" fill="hold">
                                          <p:stCondLst>
                                            <p:cond delay="499"/>
                                          </p:stCondLst>
                                        </p:cTn>
                                        <p:tgtEl>
                                          <p:spTgt spid="1031197"/>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xit" presetSubtype="8" fill="hold" grpId="0" nodeType="clickEffect">
                                  <p:stCondLst>
                                    <p:cond delay="0"/>
                                  </p:stCondLst>
                                  <p:childTnLst>
                                    <p:animEffect transition="out" filter="wipe(left)">
                                      <p:cBhvr>
                                        <p:cTn id="126" dur="500"/>
                                        <p:tgtEl>
                                          <p:spTgt spid="1031198"/>
                                        </p:tgtEl>
                                      </p:cBhvr>
                                    </p:animEffect>
                                    <p:set>
                                      <p:cBhvr>
                                        <p:cTn id="127" dur="1" fill="hold">
                                          <p:stCondLst>
                                            <p:cond delay="499"/>
                                          </p:stCondLst>
                                        </p:cTn>
                                        <p:tgtEl>
                                          <p:spTgt spid="1031198"/>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xit" presetSubtype="8" fill="hold" grpId="0" nodeType="clickEffect">
                                  <p:stCondLst>
                                    <p:cond delay="0"/>
                                  </p:stCondLst>
                                  <p:childTnLst>
                                    <p:animEffect transition="out" filter="wipe(left)">
                                      <p:cBhvr>
                                        <p:cTn id="131" dur="500"/>
                                        <p:tgtEl>
                                          <p:spTgt spid="1031199"/>
                                        </p:tgtEl>
                                      </p:cBhvr>
                                    </p:animEffect>
                                    <p:set>
                                      <p:cBhvr>
                                        <p:cTn id="132" dur="1" fill="hold">
                                          <p:stCondLst>
                                            <p:cond delay="499"/>
                                          </p:stCondLst>
                                        </p:cTn>
                                        <p:tgtEl>
                                          <p:spTgt spid="1031199"/>
                                        </p:tgtEl>
                                        <p:attrNameLst>
                                          <p:attrName>style.visibility</p:attrName>
                                        </p:attrNameLst>
                                      </p:cBhvr>
                                      <p:to>
                                        <p:strVal val="hidden"/>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xit" presetSubtype="8" fill="hold" grpId="0" nodeType="clickEffect">
                                  <p:stCondLst>
                                    <p:cond delay="0"/>
                                  </p:stCondLst>
                                  <p:childTnLst>
                                    <p:animEffect transition="out" filter="wipe(left)">
                                      <p:cBhvr>
                                        <p:cTn id="136" dur="500"/>
                                        <p:tgtEl>
                                          <p:spTgt spid="1031200"/>
                                        </p:tgtEl>
                                      </p:cBhvr>
                                    </p:animEffect>
                                    <p:set>
                                      <p:cBhvr>
                                        <p:cTn id="137" dur="1" fill="hold">
                                          <p:stCondLst>
                                            <p:cond delay="499"/>
                                          </p:stCondLst>
                                        </p:cTn>
                                        <p:tgtEl>
                                          <p:spTgt spid="1031200"/>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xit" presetSubtype="8" fill="hold" grpId="0" nodeType="clickEffect">
                                  <p:stCondLst>
                                    <p:cond delay="0"/>
                                  </p:stCondLst>
                                  <p:childTnLst>
                                    <p:animEffect transition="out" filter="wipe(left)">
                                      <p:cBhvr>
                                        <p:cTn id="141" dur="500"/>
                                        <p:tgtEl>
                                          <p:spTgt spid="1031201"/>
                                        </p:tgtEl>
                                      </p:cBhvr>
                                    </p:animEffect>
                                    <p:set>
                                      <p:cBhvr>
                                        <p:cTn id="142" dur="1" fill="hold">
                                          <p:stCondLst>
                                            <p:cond delay="499"/>
                                          </p:stCondLst>
                                        </p:cTn>
                                        <p:tgtEl>
                                          <p:spTgt spid="1031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6" grpId="0" animBg="1"/>
      <p:bldP spid="1031177" grpId="0" animBg="1"/>
      <p:bldP spid="1031178" grpId="0" animBg="1"/>
      <p:bldP spid="1031179" grpId="0" animBg="1"/>
      <p:bldP spid="1031180" grpId="0" animBg="1"/>
      <p:bldP spid="1031181" grpId="0" animBg="1"/>
      <p:bldP spid="1031182" grpId="0" animBg="1"/>
      <p:bldP spid="1031183" grpId="0" animBg="1"/>
      <p:bldP spid="1031184" grpId="0" animBg="1"/>
      <p:bldP spid="1031185" grpId="0" animBg="1"/>
      <p:bldP spid="1031186" grpId="0" animBg="1"/>
      <p:bldP spid="1031187" grpId="0" animBg="1"/>
      <p:bldP spid="1031188" grpId="0" animBg="1"/>
      <p:bldP spid="1031189" grpId="0" animBg="1"/>
      <p:bldP spid="1031190" grpId="0" animBg="1"/>
      <p:bldP spid="1031191" grpId="0" animBg="1"/>
      <p:bldP spid="1031192" grpId="0" animBg="1"/>
      <p:bldP spid="1031193" grpId="0" animBg="1"/>
      <p:bldP spid="1031194" grpId="0" animBg="1"/>
      <p:bldP spid="1031195" grpId="0" animBg="1"/>
      <p:bldP spid="1031196" grpId="0" animBg="1"/>
      <p:bldP spid="1031197" grpId="0" animBg="1"/>
      <p:bldP spid="1031198" grpId="0" animBg="1"/>
      <p:bldP spid="1031199" grpId="0" animBg="1"/>
      <p:bldP spid="1031200" grpId="0" animBg="1"/>
      <p:bldP spid="1031201" grpId="0" animBg="1"/>
      <p:bldP spid="1031202" grpId="0" animBg="1"/>
      <p:bldP spid="10312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1"/>
          <p:cNvSpPr txBox="1">
            <a:spLocks noChangeArrowheads="1"/>
          </p:cNvSpPr>
          <p:nvPr/>
        </p:nvSpPr>
        <p:spPr bwMode="auto">
          <a:xfrm>
            <a:off x="609600" y="3200400"/>
            <a:ext cx="7556500" cy="217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SzPct val="80000"/>
            </a:pPr>
            <a:r>
              <a:rPr lang="en-US" sz="2200" b="0">
                <a:solidFill>
                  <a:schemeClr val="tx1"/>
                </a:solidFill>
                <a:latin typeface="Arial" charset="0"/>
              </a:rPr>
              <a:t>Allocating costs of long-lived assets:</a:t>
            </a:r>
          </a:p>
          <a:p>
            <a:pPr lvl="1" algn="l">
              <a:lnSpc>
                <a:spcPct val="120000"/>
              </a:lnSpc>
              <a:spcBef>
                <a:spcPts val="1200"/>
              </a:spcBef>
              <a:buClr>
                <a:srgbClr val="800000"/>
              </a:buClr>
              <a:buSzPct val="80000"/>
              <a:buFont typeface="Wingdings" pitchFamily="2" charset="2"/>
              <a:buChar char="u"/>
            </a:pPr>
            <a:r>
              <a:rPr lang="en-US" sz="2200" b="0">
                <a:solidFill>
                  <a:schemeClr val="tx1"/>
                </a:solidFill>
                <a:latin typeface="Arial" charset="0"/>
              </a:rPr>
              <a:t>Fixed assets = Depreciation expense</a:t>
            </a:r>
          </a:p>
          <a:p>
            <a:pPr lvl="1" algn="l">
              <a:lnSpc>
                <a:spcPct val="120000"/>
              </a:lnSpc>
              <a:spcBef>
                <a:spcPts val="1200"/>
              </a:spcBef>
              <a:buClr>
                <a:srgbClr val="800000"/>
              </a:buClr>
              <a:buSzPct val="80000"/>
              <a:buFont typeface="Wingdings" pitchFamily="2" charset="2"/>
              <a:buChar char="u"/>
            </a:pPr>
            <a:r>
              <a:rPr lang="en-US" sz="2200" b="0">
                <a:solidFill>
                  <a:schemeClr val="tx1"/>
                </a:solidFill>
                <a:latin typeface="Arial" charset="0"/>
              </a:rPr>
              <a:t>Intangibles = Amortization expense</a:t>
            </a:r>
          </a:p>
          <a:p>
            <a:pPr lvl="1" algn="l">
              <a:lnSpc>
                <a:spcPct val="120000"/>
              </a:lnSpc>
              <a:spcBef>
                <a:spcPts val="1200"/>
              </a:spcBef>
              <a:buClr>
                <a:srgbClr val="800000"/>
              </a:buClr>
              <a:buSzPct val="80000"/>
              <a:buFont typeface="Wingdings" pitchFamily="2" charset="2"/>
              <a:buChar char="u"/>
            </a:pPr>
            <a:r>
              <a:rPr lang="en-US" sz="2200" b="0">
                <a:solidFill>
                  <a:schemeClr val="tx1"/>
                </a:solidFill>
                <a:latin typeface="Arial" charset="0"/>
              </a:rPr>
              <a:t>Natural resources = Depletion expense</a:t>
            </a:r>
          </a:p>
        </p:txBody>
      </p:sp>
      <p:sp>
        <p:nvSpPr>
          <p:cNvPr id="223244" name="Text Box 12"/>
          <p:cNvSpPr txBox="1">
            <a:spLocks noChangeArrowheads="1"/>
          </p:cNvSpPr>
          <p:nvPr/>
        </p:nvSpPr>
        <p:spPr bwMode="auto">
          <a:xfrm>
            <a:off x="609600" y="1371600"/>
            <a:ext cx="8001000"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ts val="1200"/>
              </a:spcBef>
              <a:spcAft>
                <a:spcPct val="20000"/>
              </a:spcAft>
              <a:buSzPct val="80000"/>
              <a:defRPr/>
            </a:pPr>
            <a:r>
              <a:rPr lang="en-US" sz="2300" dirty="0" smtClean="0">
                <a:solidFill>
                  <a:schemeClr val="tx2">
                    <a:lumMod val="75000"/>
                  </a:schemeClr>
                </a:solidFill>
                <a:latin typeface="Arial" charset="0"/>
              </a:rPr>
              <a:t>Depreciatio</a:t>
            </a:r>
            <a:r>
              <a:rPr lang="en-US" sz="2200" dirty="0" smtClean="0">
                <a:solidFill>
                  <a:schemeClr val="tx2">
                    <a:lumMod val="75000"/>
                  </a:schemeClr>
                </a:solidFill>
                <a:latin typeface="Arial" charset="0"/>
              </a:rPr>
              <a:t>n</a:t>
            </a:r>
            <a:r>
              <a:rPr lang="en-US" sz="2200" b="0" dirty="0" smtClean="0">
                <a:latin typeface="Arial" charset="0"/>
              </a:rPr>
              <a:t> is the accounting process of allocating the </a:t>
            </a:r>
            <a:r>
              <a:rPr lang="en-US" sz="2200" dirty="0" smtClean="0">
                <a:latin typeface="Arial" charset="0"/>
              </a:rPr>
              <a:t>cost of tangible assets to expense </a:t>
            </a:r>
            <a:r>
              <a:rPr lang="en-US" sz="2200" b="0" dirty="0" smtClean="0">
                <a:latin typeface="Arial" charset="0"/>
              </a:rPr>
              <a:t>in a systematic and rational manner to those periods expected to benefit from the use of the asset.</a:t>
            </a:r>
          </a:p>
        </p:txBody>
      </p:sp>
      <p:sp>
        <p:nvSpPr>
          <p:cNvPr id="223236"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5125" name="Text Box 6"/>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Explain the concept of depreciation.</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5160963"/>
            <a:ext cx="4189413" cy="401637"/>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issues related to asset impairment.</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procedures for depletion of natural resources.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property, plant, equipment, and natural resources.</a:t>
            </a:r>
          </a:p>
        </p:txBody>
      </p:sp>
      <p:sp>
        <p:nvSpPr>
          <p:cNvPr id="24580"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concept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factors involved in the depreciation </a:t>
            </a:r>
            <a:r>
              <a:rPr lang="en-US" sz="1400" kern="1200" dirty="0" smtClean="0">
                <a:effectLst/>
              </a:rPr>
              <a:t>process.</a:t>
            </a:r>
          </a:p>
          <a:p>
            <a:pPr>
              <a:lnSpc>
                <a:spcPct val="115000"/>
              </a:lnSpc>
              <a:spcBef>
                <a:spcPct val="45000"/>
              </a:spcBef>
              <a:buClr>
                <a:srgbClr val="A50021"/>
              </a:buClr>
              <a:buSzPct val="100000"/>
              <a:buFont typeface="+mj-lt"/>
              <a:buAutoNum type="arabicPeriod"/>
              <a:defRPr/>
            </a:pPr>
            <a:r>
              <a:rPr lang="en-US" sz="1400" kern="1200" dirty="0" smtClean="0">
                <a:effectLst/>
              </a:rPr>
              <a:t>Compare </a:t>
            </a:r>
            <a:r>
              <a:rPr lang="en-US" sz="1400" kern="1200" dirty="0">
                <a:effectLst/>
              </a:rPr>
              <a:t>activity, straight-line, and decreasing-charge methods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special depreciation methods.</a:t>
            </a:r>
          </a:p>
        </p:txBody>
      </p:sp>
      <p:pic>
        <p:nvPicPr>
          <p:cNvPr id="2458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800" dirty="0">
                <a:solidFill>
                  <a:schemeClr val="bg1"/>
                </a:solidFill>
                <a:effectLst>
                  <a:outerShdw blurRad="38100" dist="38100" dir="2700000" algn="tl">
                    <a:srgbClr val="000000">
                      <a:alpha val="43137"/>
                    </a:srgbClr>
                  </a:outerShdw>
                </a:effectLst>
                <a:latin typeface="Arial" charset="0"/>
              </a:rPr>
              <a:t>Depreciation, Impairment, and Depletion</a:t>
            </a:r>
          </a:p>
        </p:txBody>
      </p:sp>
      <p:pic>
        <p:nvPicPr>
          <p:cNvPr id="2458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11</a:t>
            </a:r>
          </a:p>
        </p:txBody>
      </p:sp>
      <p:pic>
        <p:nvPicPr>
          <p:cNvPr id="2458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Explain special depreciation methods.</a:t>
            </a:r>
          </a:p>
        </p:txBody>
      </p:sp>
      <p:sp>
        <p:nvSpPr>
          <p:cNvPr id="25603" name="Text Box 4"/>
          <p:cNvSpPr txBox="1">
            <a:spLocks noChangeArrowheads="1"/>
          </p:cNvSpPr>
          <p:nvPr/>
        </p:nvSpPr>
        <p:spPr bwMode="auto">
          <a:xfrm>
            <a:off x="609600" y="2032000"/>
            <a:ext cx="8077200"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buSzPct val="80000"/>
            </a:pPr>
            <a:r>
              <a:rPr lang="en-US" sz="2300" b="0">
                <a:solidFill>
                  <a:schemeClr val="tx1"/>
                </a:solidFill>
                <a:latin typeface="Arial" charset="0"/>
              </a:rPr>
              <a:t>Two methods of depreciating multiple-asset accounts exist: </a:t>
            </a:r>
          </a:p>
        </p:txBody>
      </p:sp>
      <p:sp>
        <p:nvSpPr>
          <p:cNvPr id="25604" name="Text Box 5"/>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800000"/>
                </a:solidFill>
                <a:latin typeface="Arial" charset="0"/>
              </a:rPr>
              <a:t>Special Depreciation Methods</a:t>
            </a:r>
            <a:endParaRPr lang="en-US" sz="2800" b="0">
              <a:solidFill>
                <a:schemeClr val="tx1"/>
              </a:solidFill>
              <a:latin typeface="Arial" charset="0"/>
            </a:endParaRPr>
          </a:p>
        </p:txBody>
      </p:sp>
      <p:sp>
        <p:nvSpPr>
          <p:cNvPr id="25605" name="Text Box 6"/>
          <p:cNvSpPr txBox="1">
            <a:spLocks noChangeArrowheads="1"/>
          </p:cNvSpPr>
          <p:nvPr/>
        </p:nvSpPr>
        <p:spPr bwMode="auto">
          <a:xfrm>
            <a:off x="609600" y="2590800"/>
            <a:ext cx="8153400" cy="321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0000"/>
              </a:lnSpc>
              <a:spcBef>
                <a:spcPts val="1200"/>
              </a:spcBef>
              <a:buClr>
                <a:srgbClr val="800000"/>
              </a:buClr>
              <a:buSzPct val="80000"/>
              <a:buFont typeface="Wingdings" pitchFamily="2" charset="2"/>
              <a:buChar char="u"/>
            </a:pPr>
            <a:r>
              <a:rPr lang="en-US" sz="2100">
                <a:solidFill>
                  <a:schemeClr val="tx1"/>
                </a:solidFill>
                <a:latin typeface="Arial" charset="0"/>
              </a:rPr>
              <a:t>Group method </a:t>
            </a:r>
            <a:r>
              <a:rPr lang="en-US" sz="2100" b="0">
                <a:solidFill>
                  <a:schemeClr val="tx1"/>
                </a:solidFill>
                <a:latin typeface="Arial" charset="0"/>
              </a:rPr>
              <a:t>used when the assets are similar in nature and have approximately the same useful lives.</a:t>
            </a:r>
          </a:p>
          <a:p>
            <a:pPr lvl="1" algn="l">
              <a:lnSpc>
                <a:spcPct val="120000"/>
              </a:lnSpc>
              <a:spcBef>
                <a:spcPts val="1200"/>
              </a:spcBef>
              <a:buClr>
                <a:srgbClr val="800000"/>
              </a:buClr>
              <a:buSzPct val="80000"/>
              <a:buFont typeface="Wingdings" pitchFamily="2" charset="2"/>
              <a:buChar char="u"/>
            </a:pPr>
            <a:r>
              <a:rPr lang="en-US" sz="2100">
                <a:solidFill>
                  <a:schemeClr val="tx1"/>
                </a:solidFill>
                <a:latin typeface="Arial" charset="0"/>
              </a:rPr>
              <a:t>Composite approach </a:t>
            </a:r>
            <a:r>
              <a:rPr lang="en-US" sz="2100" b="0">
                <a:solidFill>
                  <a:schemeClr val="tx1"/>
                </a:solidFill>
                <a:latin typeface="Arial" charset="0"/>
              </a:rPr>
              <a:t>used when the assets are dissimilar and have different lives.</a:t>
            </a:r>
          </a:p>
          <a:p>
            <a:pPr algn="l">
              <a:lnSpc>
                <a:spcPct val="120000"/>
              </a:lnSpc>
              <a:spcBef>
                <a:spcPts val="1200"/>
              </a:spcBef>
              <a:buClr>
                <a:srgbClr val="800000"/>
              </a:buClr>
              <a:buSzPct val="85000"/>
            </a:pPr>
            <a:r>
              <a:rPr lang="en-US" sz="2000" b="0">
                <a:solidFill>
                  <a:schemeClr val="tx1"/>
                </a:solidFill>
                <a:latin typeface="Arial" charset="0"/>
              </a:rPr>
              <a:t>The choice of method depends on the </a:t>
            </a:r>
            <a:r>
              <a:rPr lang="en-US" sz="2000">
                <a:solidFill>
                  <a:schemeClr val="tx1"/>
                </a:solidFill>
                <a:latin typeface="Arial" charset="0"/>
              </a:rPr>
              <a:t>nature of the assets involved</a:t>
            </a:r>
            <a:r>
              <a:rPr lang="en-US" sz="2000" b="0">
                <a:solidFill>
                  <a:schemeClr val="tx1"/>
                </a:solidFill>
                <a:latin typeface="Arial" charset="0"/>
              </a:rPr>
              <a:t>.</a:t>
            </a:r>
          </a:p>
          <a:p>
            <a:pPr algn="l">
              <a:lnSpc>
                <a:spcPct val="120000"/>
              </a:lnSpc>
              <a:spcBef>
                <a:spcPts val="1200"/>
              </a:spcBef>
              <a:buClr>
                <a:srgbClr val="800000"/>
              </a:buClr>
              <a:buSzPct val="85000"/>
            </a:pPr>
            <a:r>
              <a:rPr lang="en-US" sz="2000" b="0">
                <a:solidFill>
                  <a:schemeClr val="tx1"/>
                </a:solidFill>
                <a:latin typeface="Arial" charset="0"/>
              </a:rPr>
              <a:t>The computation for group or composite methods is </a:t>
            </a:r>
            <a:r>
              <a:rPr lang="en-US" sz="2000">
                <a:solidFill>
                  <a:schemeClr val="tx1"/>
                </a:solidFill>
                <a:latin typeface="Arial" charset="0"/>
              </a:rPr>
              <a:t>essentially the same</a:t>
            </a:r>
            <a:r>
              <a:rPr lang="en-US" sz="2000" b="0">
                <a:solidFill>
                  <a:schemeClr val="tx1"/>
                </a:solidFill>
                <a:latin typeface="Arial" charset="0"/>
              </a:rPr>
              <a:t>: find an average and depreciate on that basis.</a:t>
            </a:r>
          </a:p>
        </p:txBody>
      </p:sp>
      <p:sp>
        <p:nvSpPr>
          <p:cNvPr id="8"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Explain special depreciation methods.</a:t>
            </a:r>
          </a:p>
        </p:txBody>
      </p:sp>
      <p:sp>
        <p:nvSpPr>
          <p:cNvPr id="25604" name="Text Box 5"/>
          <p:cNvSpPr txBox="1">
            <a:spLocks noChangeArrowheads="1"/>
          </p:cNvSpPr>
          <p:nvPr/>
        </p:nvSpPr>
        <p:spPr bwMode="auto">
          <a:xfrm>
            <a:off x="609600" y="1371600"/>
            <a:ext cx="8001000"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10000"/>
              </a:lnSpc>
              <a:spcBef>
                <a:spcPct val="30000"/>
              </a:spcBef>
              <a:buSzPct val="80000"/>
              <a:defRPr sz="2300" b="0">
                <a:solidFill>
                  <a:schemeClr val="tx1"/>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nSpc>
                <a:spcPct val="120000"/>
              </a:lnSpc>
              <a:spcBef>
                <a:spcPts val="1200"/>
              </a:spcBef>
              <a:defRPr/>
            </a:pPr>
            <a:r>
              <a:rPr lang="en-US" sz="2100" b="1" dirty="0" smtClean="0">
                <a:solidFill>
                  <a:schemeClr val="accent6">
                    <a:lumMod val="50000"/>
                  </a:schemeClr>
                </a:solidFill>
              </a:rPr>
              <a:t>Illustration:</a:t>
            </a:r>
            <a:r>
              <a:rPr lang="en-US" sz="2100" dirty="0" smtClean="0"/>
              <a:t>  Mooney Motors establishes the composite depreciation rate for its fleet of cars, trucks, and campers as shown below.</a:t>
            </a:r>
          </a:p>
        </p:txBody>
      </p:sp>
      <p:sp>
        <p:nvSpPr>
          <p:cNvPr id="8"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Group and Composite Methods</a:t>
            </a:r>
            <a:endParaRPr lang="en-US" sz="3200" i="0" kern="1200" dirty="0">
              <a:solidFill>
                <a:schemeClr val="tx2">
                  <a:lumMod val="75000"/>
                </a:schemeClr>
              </a:solidFill>
              <a:effectLst/>
              <a:latin typeface="+mn-lt"/>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66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8382000" cy="2789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1" name="Text Box 9"/>
          <p:cNvSpPr txBox="1">
            <a:spLocks noChangeArrowheads="1"/>
          </p:cNvSpPr>
          <p:nvPr/>
        </p:nvSpPr>
        <p:spPr bwMode="auto">
          <a:xfrm>
            <a:off x="7162800" y="25146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11-8</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Explain special depreciation methods.</a:t>
            </a:r>
          </a:p>
        </p:txBody>
      </p:sp>
      <p:sp>
        <p:nvSpPr>
          <p:cNvPr id="25604" name="Text Box 5"/>
          <p:cNvSpPr txBox="1">
            <a:spLocks noChangeArrowheads="1"/>
          </p:cNvSpPr>
          <p:nvPr/>
        </p:nvSpPr>
        <p:spPr bwMode="auto">
          <a:xfrm>
            <a:off x="609600" y="1371600"/>
            <a:ext cx="8001000" cy="257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10000"/>
              </a:lnSpc>
              <a:spcBef>
                <a:spcPct val="30000"/>
              </a:spcBef>
              <a:buSzPct val="80000"/>
              <a:defRPr sz="2300" b="0">
                <a:solidFill>
                  <a:schemeClr val="tx1"/>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nSpc>
                <a:spcPct val="120000"/>
              </a:lnSpc>
              <a:spcBef>
                <a:spcPts val="1200"/>
              </a:spcBef>
              <a:defRPr/>
            </a:pPr>
            <a:r>
              <a:rPr lang="en-US" sz="2100" dirty="0" smtClean="0"/>
              <a:t>If Mooney retires an asset before or after the average service life of the group is reached, it buries the resulting gain or loss in the Accumulated Depreciation account. </a:t>
            </a:r>
          </a:p>
          <a:p>
            <a:pPr>
              <a:lnSpc>
                <a:spcPct val="120000"/>
              </a:lnSpc>
              <a:spcBef>
                <a:spcPts val="1200"/>
              </a:spcBef>
              <a:defRPr/>
            </a:pPr>
            <a:r>
              <a:rPr lang="en-US" sz="2100" b="1" dirty="0" smtClean="0">
                <a:solidFill>
                  <a:schemeClr val="accent6">
                    <a:lumMod val="50000"/>
                  </a:schemeClr>
                </a:solidFill>
              </a:rPr>
              <a:t>Illustration:  </a:t>
            </a:r>
            <a:r>
              <a:rPr lang="en-US" sz="2100" dirty="0" smtClean="0"/>
              <a:t>Suppose that Mooney Motors sold one of the campers with a cost of $5,000 for $2,600 at the end of the third year. The entry is:</a:t>
            </a:r>
          </a:p>
        </p:txBody>
      </p:sp>
      <p:sp>
        <p:nvSpPr>
          <p:cNvPr id="8"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Group and Composite Methods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8"/>
          <p:cNvSpPr txBox="1">
            <a:spLocks noChangeArrowheads="1"/>
          </p:cNvSpPr>
          <p:nvPr/>
        </p:nvSpPr>
        <p:spPr bwMode="auto">
          <a:xfrm>
            <a:off x="1143000" y="4191000"/>
            <a:ext cx="6858000" cy="1370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375275" algn="r"/>
                <a:tab pos="6635750" algn="r"/>
              </a:tabLst>
              <a:defRPr b="1">
                <a:solidFill>
                  <a:schemeClr val="folHlink"/>
                </a:solidFill>
                <a:latin typeface="Comic Sans MS" pitchFamily="66" charset="0"/>
              </a:defRPr>
            </a:lvl1pPr>
            <a:lvl2pPr marL="742950" indent="-285750">
              <a:tabLst>
                <a:tab pos="5375275" algn="r"/>
                <a:tab pos="6635750" algn="r"/>
              </a:tabLst>
              <a:defRPr b="1">
                <a:solidFill>
                  <a:schemeClr val="folHlink"/>
                </a:solidFill>
                <a:latin typeface="Comic Sans MS" pitchFamily="66" charset="0"/>
              </a:defRPr>
            </a:lvl2pPr>
            <a:lvl3pPr marL="1143000" indent="-228600">
              <a:tabLst>
                <a:tab pos="5375275" algn="r"/>
                <a:tab pos="6635750" algn="r"/>
              </a:tabLst>
              <a:defRPr b="1">
                <a:solidFill>
                  <a:schemeClr val="folHlink"/>
                </a:solidFill>
                <a:latin typeface="Comic Sans MS" pitchFamily="66" charset="0"/>
              </a:defRPr>
            </a:lvl3pPr>
            <a:lvl4pPr marL="1600200" indent="-228600">
              <a:tabLst>
                <a:tab pos="5375275" algn="r"/>
                <a:tab pos="6635750" algn="r"/>
              </a:tabLst>
              <a:defRPr b="1">
                <a:solidFill>
                  <a:schemeClr val="folHlink"/>
                </a:solidFill>
                <a:latin typeface="Comic Sans MS" pitchFamily="66" charset="0"/>
              </a:defRPr>
            </a:lvl4pPr>
            <a:lvl5pPr marL="2057400" indent="-228600">
              <a:tabLst>
                <a:tab pos="5375275" algn="r"/>
                <a:tab pos="663575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375275" algn="r"/>
                <a:tab pos="663575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375275" algn="r"/>
                <a:tab pos="663575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375275" algn="r"/>
                <a:tab pos="663575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375275" algn="r"/>
                <a:tab pos="6635750" algn="r"/>
              </a:tabLst>
              <a:defRPr b="1">
                <a:solidFill>
                  <a:schemeClr val="folHlink"/>
                </a:solidFill>
                <a:latin typeface="Comic Sans MS" pitchFamily="66" charset="0"/>
              </a:defRPr>
            </a:lvl9pPr>
          </a:lstStyle>
          <a:p>
            <a:pPr algn="l">
              <a:spcBef>
                <a:spcPts val="1200"/>
              </a:spcBef>
            </a:pPr>
            <a:r>
              <a:rPr lang="en-US" sz="2100" b="0">
                <a:solidFill>
                  <a:schemeClr val="tx1"/>
                </a:solidFill>
                <a:latin typeface="Arial" charset="0"/>
                <a:cs typeface="Arial" charset="0"/>
              </a:rPr>
              <a:t>Accumulated Depreciation 	2,400</a:t>
            </a:r>
          </a:p>
          <a:p>
            <a:pPr algn="l">
              <a:spcBef>
                <a:spcPts val="1200"/>
              </a:spcBef>
            </a:pPr>
            <a:r>
              <a:rPr lang="en-US" sz="2100" b="0">
                <a:solidFill>
                  <a:schemeClr val="tx1"/>
                </a:solidFill>
                <a:latin typeface="Arial" charset="0"/>
                <a:cs typeface="Arial" charset="0"/>
              </a:rPr>
              <a:t>Cash	2,600</a:t>
            </a:r>
          </a:p>
          <a:p>
            <a:pPr algn="l">
              <a:spcBef>
                <a:spcPts val="1200"/>
              </a:spcBef>
            </a:pPr>
            <a:r>
              <a:rPr lang="en-US" sz="2100" b="0">
                <a:solidFill>
                  <a:schemeClr val="tx1"/>
                </a:solidFill>
                <a:latin typeface="Arial" charset="0"/>
                <a:cs typeface="Arial" charset="0"/>
              </a:rPr>
              <a:t>	Cars, Trucks, and Campers		5,000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Explain special depreciation methods.</a:t>
            </a:r>
          </a:p>
        </p:txBody>
      </p:sp>
      <p:sp>
        <p:nvSpPr>
          <p:cNvPr id="28675" name="Text Box 5"/>
          <p:cNvSpPr txBox="1">
            <a:spLocks noChangeArrowheads="1"/>
          </p:cNvSpPr>
          <p:nvPr/>
        </p:nvSpPr>
        <p:spPr bwMode="auto">
          <a:xfrm>
            <a:off x="609600" y="1371600"/>
            <a:ext cx="80010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SzPct val="80000"/>
            </a:pPr>
            <a:r>
              <a:rPr lang="en-US" sz="2100" b="0">
                <a:solidFill>
                  <a:schemeClr val="tx1"/>
                </a:solidFill>
                <a:latin typeface="Arial" charset="0"/>
              </a:rPr>
              <a:t>If Mooney purchases a new type of asset (mopeds, for example), it must compute a new depreciation rate and apply this rate in subsequent periods.</a:t>
            </a:r>
          </a:p>
        </p:txBody>
      </p:sp>
      <p:sp>
        <p:nvSpPr>
          <p:cNvPr id="8"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Group and Composite Methods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86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8" y="2895600"/>
            <a:ext cx="7821612" cy="1906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34200" y="2667000"/>
            <a:ext cx="1676400" cy="646113"/>
          </a:xfrm>
          <a:prstGeom prst="rect">
            <a:avLst/>
          </a:prstGeom>
        </p:spPr>
        <p:txBody>
          <a:bodyPr>
            <a:spAutoFit/>
          </a:bodyPr>
          <a:lstStyle/>
          <a:p>
            <a:pPr algn="l">
              <a:defRPr/>
            </a:pPr>
            <a:r>
              <a:rPr lang="en-US" sz="1200" dirty="0">
                <a:solidFill>
                  <a:schemeClr val="accent6">
                    <a:lumMod val="50000"/>
                  </a:schemeClr>
                </a:solidFill>
                <a:latin typeface="Arial" pitchFamily="34" charset="0"/>
                <a:cs typeface="Arial" pitchFamily="34" charset="0"/>
              </a:rPr>
              <a:t>Illustration 11-9</a:t>
            </a:r>
          </a:p>
          <a:p>
            <a:pPr algn="l">
              <a:defRPr/>
            </a:pPr>
            <a:r>
              <a:rPr lang="en-US" sz="1200" b="0" dirty="0">
                <a:latin typeface="Arial" pitchFamily="34" charset="0"/>
                <a:cs typeface="Arial" pitchFamily="34" charset="0"/>
              </a:rPr>
              <a:t>Disclosure of Group</a:t>
            </a:r>
          </a:p>
          <a:p>
            <a:pPr algn="l">
              <a:defRPr/>
            </a:pPr>
            <a:r>
              <a:rPr lang="en-US" sz="1200" b="0" dirty="0">
                <a:latin typeface="Arial" pitchFamily="34" charset="0"/>
                <a:cs typeface="Arial" pitchFamily="34" charset="0"/>
              </a:rPr>
              <a:t>Depreciation Method</a:t>
            </a:r>
            <a:endParaRPr lang="en-US" sz="12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Explain special depreciation methods.</a:t>
            </a:r>
          </a:p>
        </p:txBody>
      </p:sp>
      <p:sp>
        <p:nvSpPr>
          <p:cNvPr id="29699" name="Text Box 5"/>
          <p:cNvSpPr txBox="1">
            <a:spLocks noChangeArrowheads="1"/>
          </p:cNvSpPr>
          <p:nvPr/>
        </p:nvSpPr>
        <p:spPr bwMode="auto">
          <a:xfrm>
            <a:off x="609600" y="1371600"/>
            <a:ext cx="80010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Hybrid or Combination Methods</a:t>
            </a:r>
            <a:endParaRPr lang="en-US" sz="2600" b="0">
              <a:solidFill>
                <a:schemeClr val="tx1"/>
              </a:solidFill>
              <a:latin typeface="Arial" charset="0"/>
            </a:endParaRPr>
          </a:p>
        </p:txBody>
      </p:sp>
      <p:sp>
        <p:nvSpPr>
          <p:cNvPr id="29700" name="Text Box 6"/>
          <p:cNvSpPr txBox="1">
            <a:spLocks noChangeArrowheads="1"/>
          </p:cNvSpPr>
          <p:nvPr/>
        </p:nvSpPr>
        <p:spPr bwMode="auto">
          <a:xfrm>
            <a:off x="609600" y="1981200"/>
            <a:ext cx="8013700" cy="171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Clr>
                <a:srgbClr val="800000"/>
              </a:buClr>
              <a:buSzPct val="85000"/>
            </a:pPr>
            <a:r>
              <a:rPr lang="en-US" sz="2200" b="0">
                <a:solidFill>
                  <a:schemeClr val="tx1"/>
                </a:solidFill>
                <a:latin typeface="Arial" charset="0"/>
              </a:rPr>
              <a:t>Companies are also free to develop tailor-made depreciation methods, provided the method results in the allocation of an asset’s cost over the asset’s life in a systematic and rational manner.</a:t>
            </a:r>
          </a:p>
        </p:txBody>
      </p:sp>
      <p:sp>
        <p:nvSpPr>
          <p:cNvPr id="8"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Special Depreciation Methods</a:t>
            </a:r>
            <a:endParaRPr lang="en-US" sz="3200" i="0" kern="1200" dirty="0">
              <a:solidFill>
                <a:schemeClr val="tx2">
                  <a:lumMod val="75000"/>
                </a:schemeClr>
              </a:solidFill>
              <a:effectLst/>
              <a:latin typeface="+mn-lt"/>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97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7924800" cy="2306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010400" y="3581400"/>
            <a:ext cx="1676400" cy="646113"/>
          </a:xfrm>
          <a:prstGeom prst="rect">
            <a:avLst/>
          </a:prstGeom>
        </p:spPr>
        <p:txBody>
          <a:bodyPr>
            <a:spAutoFit/>
          </a:bodyPr>
          <a:lstStyle/>
          <a:p>
            <a:pPr algn="l">
              <a:defRPr/>
            </a:pPr>
            <a:r>
              <a:rPr lang="en-US" sz="1200" dirty="0">
                <a:solidFill>
                  <a:schemeClr val="accent6">
                    <a:lumMod val="50000"/>
                  </a:schemeClr>
                </a:solidFill>
                <a:latin typeface="Arial" pitchFamily="34" charset="0"/>
                <a:cs typeface="Arial" pitchFamily="34" charset="0"/>
              </a:rPr>
              <a:t>Illustration 11-10</a:t>
            </a:r>
          </a:p>
          <a:p>
            <a:pPr algn="l">
              <a:defRPr/>
            </a:pPr>
            <a:r>
              <a:rPr lang="en-US" sz="1200" b="0" dirty="0">
                <a:latin typeface="Arial" pitchFamily="34" charset="0"/>
                <a:cs typeface="Arial" pitchFamily="34" charset="0"/>
              </a:rPr>
              <a:t>Disclosure of Hybrid Depreciation Method</a:t>
            </a:r>
            <a:endParaRPr lang="en-US" sz="12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Explain special depreciation methods.</a:t>
            </a:r>
          </a:p>
        </p:txBody>
      </p:sp>
      <p:sp>
        <p:nvSpPr>
          <p:cNvPr id="31747" name="Text Box 6"/>
          <p:cNvSpPr txBox="1">
            <a:spLocks noChangeArrowheads="1"/>
          </p:cNvSpPr>
          <p:nvPr/>
        </p:nvSpPr>
        <p:spPr bwMode="auto">
          <a:xfrm>
            <a:off x="609600" y="1981200"/>
            <a:ext cx="4648200" cy="394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800"/>
              </a:spcBef>
              <a:buClr>
                <a:srgbClr val="800000"/>
              </a:buClr>
              <a:buFont typeface="Comic Sans MS" pitchFamily="66" charset="0"/>
              <a:buAutoNum type="arabicPeriod"/>
            </a:pPr>
            <a:r>
              <a:rPr lang="en-US" sz="2200" b="0">
                <a:solidFill>
                  <a:srgbClr val="000000"/>
                </a:solidFill>
                <a:latin typeface="Arial" charset="0"/>
              </a:rPr>
              <a:t>How should companies compute depreciation for partial periods? </a:t>
            </a:r>
          </a:p>
          <a:p>
            <a:pPr lvl="1" algn="l">
              <a:lnSpc>
                <a:spcPct val="125000"/>
              </a:lnSpc>
              <a:spcBef>
                <a:spcPts val="1800"/>
              </a:spcBef>
              <a:buClr>
                <a:srgbClr val="800000"/>
              </a:buClr>
              <a:buFont typeface="Comic Sans MS" pitchFamily="66" charset="0"/>
              <a:buAutoNum type="arabicPeriod"/>
            </a:pPr>
            <a:r>
              <a:rPr lang="en-US" sz="2200" b="0">
                <a:solidFill>
                  <a:srgbClr val="000000"/>
                </a:solidFill>
                <a:latin typeface="Arial" charset="0"/>
              </a:rPr>
              <a:t>Does depreciation provide for the replacement of assets?</a:t>
            </a:r>
          </a:p>
          <a:p>
            <a:pPr lvl="1" algn="l">
              <a:lnSpc>
                <a:spcPct val="125000"/>
              </a:lnSpc>
              <a:spcBef>
                <a:spcPts val="1800"/>
              </a:spcBef>
              <a:buClr>
                <a:srgbClr val="800000"/>
              </a:buClr>
              <a:buFont typeface="Comic Sans MS" pitchFamily="66" charset="0"/>
              <a:buAutoNum type="arabicPeriod"/>
            </a:pPr>
            <a:r>
              <a:rPr lang="en-US" sz="2200" b="0">
                <a:solidFill>
                  <a:srgbClr val="000000"/>
                </a:solidFill>
                <a:latin typeface="Arial" charset="0"/>
              </a:rPr>
              <a:t>How should companies handle revisions in depreciation rates?</a:t>
            </a:r>
          </a:p>
        </p:txBody>
      </p:sp>
      <p:sp>
        <p:nvSpPr>
          <p:cNvPr id="31748" name="Text Box 7"/>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800000"/>
                </a:solidFill>
                <a:latin typeface="Arial" charset="0"/>
              </a:rPr>
              <a:t>Special Depreciation Issues</a:t>
            </a:r>
            <a:endParaRPr lang="en-US" sz="2800" b="0">
              <a:solidFill>
                <a:schemeClr val="tx1"/>
              </a:solidFill>
              <a:latin typeface="Arial" charset="0"/>
            </a:endParaRPr>
          </a:p>
        </p:txBody>
      </p:sp>
      <p:sp>
        <p:nvSpPr>
          <p:cNvPr id="7"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 name="TextBox 1"/>
          <p:cNvSpPr txBox="1">
            <a:spLocks noChangeArrowheads="1"/>
          </p:cNvSpPr>
          <p:nvPr/>
        </p:nvSpPr>
        <p:spPr bwMode="auto">
          <a:xfrm>
            <a:off x="6096000" y="2286000"/>
            <a:ext cx="2133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sz="2200" b="0">
                <a:latin typeface="Arial" charset="0"/>
                <a:cs typeface="Arial" charset="0"/>
              </a:rPr>
              <a:t>See slides for LO 3</a:t>
            </a:r>
          </a:p>
        </p:txBody>
      </p:sp>
      <p:sp>
        <p:nvSpPr>
          <p:cNvPr id="9" name="TextBox 8"/>
          <p:cNvSpPr txBox="1">
            <a:spLocks noChangeArrowheads="1"/>
          </p:cNvSpPr>
          <p:nvPr/>
        </p:nvSpPr>
        <p:spPr bwMode="auto">
          <a:xfrm>
            <a:off x="5715000" y="3278188"/>
            <a:ext cx="2895600" cy="144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sz="2200" b="0">
                <a:latin typeface="Arial" charset="0"/>
                <a:cs typeface="Arial" charset="0"/>
              </a:rPr>
              <a:t>Funds for the replacement of assets come from revenues.</a:t>
            </a:r>
          </a:p>
        </p:txBody>
      </p:sp>
      <p:cxnSp>
        <p:nvCxnSpPr>
          <p:cNvPr id="4" name="Straight Arrow Connector 3"/>
          <p:cNvCxnSpPr>
            <a:cxnSpLocks noChangeShapeType="1"/>
          </p:cNvCxnSpPr>
          <p:nvPr/>
        </p:nvCxnSpPr>
        <p:spPr bwMode="auto">
          <a:xfrm>
            <a:off x="4876800" y="2670175"/>
            <a:ext cx="1219200" cy="0"/>
          </a:xfrm>
          <a:prstGeom prst="straightConnector1">
            <a:avLst/>
          </a:prstGeom>
          <a:noFill/>
          <a:ln w="28575" cap="sq" algn="ctr">
            <a:solidFill>
              <a:srgbClr val="8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cxnSpLocks noChangeShapeType="1"/>
          </p:cNvCxnSpPr>
          <p:nvPr/>
        </p:nvCxnSpPr>
        <p:spPr bwMode="auto">
          <a:xfrm>
            <a:off x="5181600" y="3951288"/>
            <a:ext cx="533400" cy="0"/>
          </a:xfrm>
          <a:prstGeom prst="straightConnector1">
            <a:avLst/>
          </a:prstGeom>
          <a:noFill/>
          <a:ln w="28575" cap="sq" algn="ctr">
            <a:solidFill>
              <a:srgbClr val="8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a:off x="4343400" y="5181600"/>
            <a:ext cx="4267200" cy="0"/>
          </a:xfrm>
          <a:prstGeom prst="straightConnector1">
            <a:avLst/>
          </a:prstGeom>
          <a:noFill/>
          <a:ln w="28575" cap="sq" algn="ctr">
            <a:solidFill>
              <a:srgbClr val="8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8"/>
          <p:cNvSpPr txBox="1">
            <a:spLocks noChangeArrowheads="1"/>
          </p:cNvSpPr>
          <p:nvPr/>
        </p:nvSpPr>
        <p:spPr bwMode="auto">
          <a:xfrm>
            <a:off x="609600" y="1981200"/>
            <a:ext cx="7556500" cy="251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2625" indent="-454025">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200">
                <a:solidFill>
                  <a:srgbClr val="000000"/>
                </a:solidFill>
                <a:latin typeface="Arial" charset="0"/>
              </a:rPr>
              <a:t>Changes in estimates </a:t>
            </a:r>
            <a:r>
              <a:rPr lang="en-US" sz="2200" b="0">
                <a:solidFill>
                  <a:srgbClr val="000000"/>
                </a:solidFill>
                <a:latin typeface="Arial" charset="0"/>
              </a:rPr>
              <a:t>are a continual and inherent part of any estimation process.</a:t>
            </a:r>
          </a:p>
          <a:p>
            <a:pPr lvl="1" algn="l">
              <a:lnSpc>
                <a:spcPct val="125000"/>
              </a:lnSpc>
              <a:spcBef>
                <a:spcPts val="1200"/>
              </a:spcBef>
              <a:buClr>
                <a:srgbClr val="800000"/>
              </a:buClr>
              <a:buSzPct val="80000"/>
              <a:buFont typeface="Wingdings" pitchFamily="2" charset="2"/>
              <a:buChar char="u"/>
            </a:pPr>
            <a:r>
              <a:rPr lang="en-US" sz="2200" b="0">
                <a:solidFill>
                  <a:srgbClr val="000000"/>
                </a:solidFill>
                <a:latin typeface="Arial" charset="0"/>
              </a:rPr>
              <a:t>Accounted for in the current period and prospective periods.</a:t>
            </a:r>
          </a:p>
          <a:p>
            <a:pPr lvl="1" algn="l">
              <a:lnSpc>
                <a:spcPct val="125000"/>
              </a:lnSpc>
              <a:spcBef>
                <a:spcPts val="1200"/>
              </a:spcBef>
              <a:buClr>
                <a:srgbClr val="800000"/>
              </a:buClr>
              <a:buSzPct val="80000"/>
              <a:buFont typeface="Wingdings" pitchFamily="2" charset="2"/>
              <a:buChar char="u"/>
            </a:pPr>
            <a:r>
              <a:rPr lang="en-US" sz="2200" b="0">
                <a:solidFill>
                  <a:srgbClr val="000000"/>
                </a:solidFill>
                <a:latin typeface="Arial" charset="0"/>
              </a:rPr>
              <a:t>No change to previously reported results.</a:t>
            </a:r>
          </a:p>
        </p:txBody>
      </p:sp>
      <p:sp>
        <p:nvSpPr>
          <p:cNvPr id="32771" name="Text Box 5"/>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Explain special depreciation methods.</a:t>
            </a:r>
          </a:p>
        </p:txBody>
      </p:sp>
      <p:sp>
        <p:nvSpPr>
          <p:cNvPr id="32772" name="Text Box 9"/>
          <p:cNvSpPr txBox="1">
            <a:spLocks noChangeArrowheads="1"/>
          </p:cNvSpPr>
          <p:nvPr/>
        </p:nvSpPr>
        <p:spPr bwMode="auto">
          <a:xfrm>
            <a:off x="609600" y="1371600"/>
            <a:ext cx="80010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Revision of Depreciation Rates</a:t>
            </a:r>
            <a:endParaRPr lang="en-US" sz="2600" b="0">
              <a:solidFill>
                <a:schemeClr val="tx1"/>
              </a:solidFill>
              <a:latin typeface="Arial" charset="0"/>
            </a:endParaRPr>
          </a:p>
        </p:txBody>
      </p:sp>
      <p:sp>
        <p:nvSpPr>
          <p:cNvPr id="7"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txBox="1">
            <a:spLocks noChangeArrowheads="1"/>
          </p:cNvSpPr>
          <p:nvPr/>
        </p:nvSpPr>
        <p:spPr bwMode="auto">
          <a:xfrm>
            <a:off x="609600" y="3962400"/>
            <a:ext cx="53340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b="1">
                <a:solidFill>
                  <a:schemeClr val="folHlink"/>
                </a:solidFill>
                <a:latin typeface="Comic Sans MS" pitchFamily="66" charset="0"/>
              </a:defRPr>
            </a:lvl1pPr>
            <a:lvl2pPr marL="682625" indent="-4508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20000"/>
              </a:spcBef>
              <a:buClr>
                <a:schemeClr val="accent2"/>
              </a:buClr>
              <a:buSzPct val="75000"/>
              <a:buFont typeface="Wingdings" pitchFamily="2" charset="2"/>
              <a:buNone/>
            </a:pPr>
            <a:r>
              <a:rPr lang="en-US" sz="2200">
                <a:solidFill>
                  <a:srgbClr val="800000"/>
                </a:solidFill>
                <a:latin typeface="Arial" charset="0"/>
              </a:rPr>
              <a:t>Questions:</a:t>
            </a:r>
          </a:p>
          <a:p>
            <a:pPr lvl="1" algn="l">
              <a:lnSpc>
                <a:spcPct val="120000"/>
              </a:lnSpc>
              <a:spcBef>
                <a:spcPct val="20000"/>
              </a:spcBef>
              <a:buClr>
                <a:srgbClr val="800000"/>
              </a:buClr>
              <a:buSzPct val="75000"/>
              <a:buFont typeface="Wingdings" pitchFamily="2" charset="2"/>
              <a:buChar char="l"/>
            </a:pPr>
            <a:r>
              <a:rPr lang="en-US" sz="2200" b="0">
                <a:solidFill>
                  <a:schemeClr val="bg2"/>
                </a:solidFill>
                <a:latin typeface="Arial" charset="0"/>
              </a:rPr>
              <a:t>What is the journal entry to correct the prior years’ depreciation?</a:t>
            </a:r>
          </a:p>
          <a:p>
            <a:pPr lvl="1" algn="l">
              <a:lnSpc>
                <a:spcPct val="120000"/>
              </a:lnSpc>
              <a:spcBef>
                <a:spcPct val="20000"/>
              </a:spcBef>
              <a:buClr>
                <a:srgbClr val="800000"/>
              </a:buClr>
              <a:buSzPct val="75000"/>
              <a:buFont typeface="Wingdings" pitchFamily="2" charset="2"/>
              <a:buChar char="l"/>
            </a:pPr>
            <a:r>
              <a:rPr lang="en-US" sz="2200" b="0">
                <a:solidFill>
                  <a:schemeClr val="bg2"/>
                </a:solidFill>
                <a:latin typeface="Arial" charset="0"/>
              </a:rPr>
              <a:t>Calculate the depreciation expense                                   for 2014.</a:t>
            </a:r>
            <a:endParaRPr lang="en-US" sz="2200" b="0">
              <a:solidFill>
                <a:schemeClr val="accent2"/>
              </a:solidFill>
              <a:latin typeface="Arial" charset="0"/>
            </a:endParaRPr>
          </a:p>
        </p:txBody>
      </p:sp>
      <p:sp>
        <p:nvSpPr>
          <p:cNvPr id="1178627" name="Text Box 3"/>
          <p:cNvSpPr txBox="1">
            <a:spLocks noChangeArrowheads="1"/>
          </p:cNvSpPr>
          <p:nvPr/>
        </p:nvSpPr>
        <p:spPr bwMode="auto">
          <a:xfrm>
            <a:off x="6477000" y="4573588"/>
            <a:ext cx="1752600" cy="654050"/>
          </a:xfrm>
          <a:prstGeom prst="rect">
            <a:avLst/>
          </a:prstGeom>
          <a:solidFill>
            <a:srgbClr val="F9EFA5"/>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90000"/>
              </a:lnSpc>
            </a:pPr>
            <a:r>
              <a:rPr lang="en-US" sz="2000">
                <a:solidFill>
                  <a:schemeClr val="tx1"/>
                </a:solidFill>
                <a:latin typeface="Arial" charset="0"/>
              </a:rPr>
              <a:t>No Entry </a:t>
            </a:r>
          </a:p>
          <a:p>
            <a:pPr>
              <a:lnSpc>
                <a:spcPct val="90000"/>
              </a:lnSpc>
            </a:pPr>
            <a:r>
              <a:rPr lang="en-US" sz="2000">
                <a:solidFill>
                  <a:schemeClr val="tx1"/>
                </a:solidFill>
                <a:latin typeface="Arial" charset="0"/>
              </a:rPr>
              <a:t>Required</a:t>
            </a:r>
          </a:p>
        </p:txBody>
      </p:sp>
      <p:sp>
        <p:nvSpPr>
          <p:cNvPr id="33796" name="Rectangle 2"/>
          <p:cNvSpPr>
            <a:spLocks noGrp="1" noChangeArrowheads="1"/>
          </p:cNvSpPr>
          <p:nvPr>
            <p:ph type="body" idx="1"/>
          </p:nvPr>
        </p:nvSpPr>
        <p:spPr>
          <a:xfrm>
            <a:off x="620713" y="1371600"/>
            <a:ext cx="7989887" cy="2527300"/>
          </a:xfrm>
          <a:solidFill>
            <a:srgbClr val="FFFFFF"/>
          </a:solidFill>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90488" tIns="44450" rIns="90488" bIns="44450">
            <a:spAutoFit/>
          </a:bodyPr>
          <a:lstStyle/>
          <a:p>
            <a:pPr marL="0" indent="0">
              <a:lnSpc>
                <a:spcPct val="120000"/>
              </a:lnSpc>
              <a:buFont typeface="Wingdings" pitchFamily="2" charset="2"/>
              <a:buNone/>
            </a:pPr>
            <a:r>
              <a:rPr lang="en-US" sz="2200" b="0" smtClean="0">
                <a:effectLst/>
              </a:rPr>
              <a:t>Arcadia HS, purchased equipment for $510,000 which was estimated to have a useful life of 10 years with a residual value of $10,000 at the end of that time.  Depreciation has been recorded for 7 years on a straight-line basis. In 2014 (year 8), it is determined that the total estimated life should be 15 years with a residual value of $5,000 at the end of that time.</a:t>
            </a:r>
            <a:endParaRPr lang="en-US" sz="2200" b="0" smtClean="0">
              <a:solidFill>
                <a:schemeClr val="accent2"/>
              </a:solidFill>
              <a:effectLst/>
            </a:endParaRPr>
          </a:p>
        </p:txBody>
      </p:sp>
      <p:sp>
        <p:nvSpPr>
          <p:cNvPr id="1178629" name="Line 5"/>
          <p:cNvSpPr>
            <a:spLocks noChangeShapeType="1"/>
          </p:cNvSpPr>
          <p:nvPr/>
        </p:nvSpPr>
        <p:spPr bwMode="auto">
          <a:xfrm>
            <a:off x="6553200" y="5684838"/>
            <a:ext cx="1524000" cy="0"/>
          </a:xfrm>
          <a:prstGeom prst="line">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3798" name="Text Box 7"/>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Explain special depreciation methods.</a:t>
            </a:r>
          </a:p>
        </p:txBody>
      </p:sp>
      <p:sp>
        <p:nvSpPr>
          <p:cNvPr id="8"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Revision of Depreciation Rates</a:t>
            </a:r>
            <a:endParaRPr lang="en-US" sz="3200" i="0" kern="1200" dirty="0">
              <a:solidFill>
                <a:schemeClr val="tx2">
                  <a:lumMod val="75000"/>
                </a:schemeClr>
              </a:solidFill>
              <a:effectLst/>
              <a:latin typeface="+mn-lt"/>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8627"/>
                                        </p:tgtEl>
                                        <p:attrNameLst>
                                          <p:attrName>style.visibility</p:attrName>
                                        </p:attrNameLst>
                                      </p:cBhvr>
                                      <p:to>
                                        <p:strVal val="visible"/>
                                      </p:to>
                                    </p:set>
                                    <p:animEffect transition="in" filter="wipe(left)">
                                      <p:cBhvr>
                                        <p:cTn id="7" dur="500"/>
                                        <p:tgtEl>
                                          <p:spTgt spid="1178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78629"/>
                                        </p:tgtEl>
                                        <p:attrNameLst>
                                          <p:attrName>style.visibility</p:attrName>
                                        </p:attrNameLst>
                                      </p:cBhvr>
                                      <p:to>
                                        <p:strVal val="visible"/>
                                      </p:to>
                                    </p:set>
                                    <p:animEffect transition="in" filter="wipe(left)">
                                      <p:cBhvr>
                                        <p:cTn id="12" dur="500"/>
                                        <p:tgtEl>
                                          <p:spTgt spid="117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2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ChangeArrowheads="1"/>
          </p:cNvSpPr>
          <p:nvPr/>
        </p:nvSpPr>
        <p:spPr bwMode="auto">
          <a:xfrm>
            <a:off x="1524000" y="3962400"/>
            <a:ext cx="5943600" cy="2057400"/>
          </a:xfrm>
          <a:prstGeom prst="rect">
            <a:avLst/>
          </a:prstGeom>
          <a:solidFill>
            <a:srgbClr val="FFFFCC"/>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4819" name="Text Box 3"/>
          <p:cNvSpPr txBox="1">
            <a:spLocks noChangeArrowheads="1"/>
          </p:cNvSpPr>
          <p:nvPr/>
        </p:nvSpPr>
        <p:spPr bwMode="auto">
          <a:xfrm>
            <a:off x="2057400" y="4572000"/>
            <a:ext cx="1676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200" b="0">
                <a:solidFill>
                  <a:schemeClr val="tx1"/>
                </a:solidFill>
                <a:latin typeface="Arial" charset="0"/>
              </a:rPr>
              <a:t>Equipment</a:t>
            </a:r>
          </a:p>
        </p:txBody>
      </p:sp>
      <p:sp>
        <p:nvSpPr>
          <p:cNvPr id="34820" name="Text Box 4"/>
          <p:cNvSpPr txBox="1">
            <a:spLocks noChangeArrowheads="1"/>
          </p:cNvSpPr>
          <p:nvPr/>
        </p:nvSpPr>
        <p:spPr bwMode="auto">
          <a:xfrm>
            <a:off x="5562600" y="4572000"/>
            <a:ext cx="1676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2200" b="0">
                <a:solidFill>
                  <a:schemeClr val="tx1"/>
                </a:solidFill>
                <a:latin typeface="Arial" charset="0"/>
              </a:rPr>
              <a:t>$510,000</a:t>
            </a:r>
          </a:p>
        </p:txBody>
      </p:sp>
      <p:sp>
        <p:nvSpPr>
          <p:cNvPr id="34821" name="Text Box 5"/>
          <p:cNvSpPr txBox="1">
            <a:spLocks noChangeArrowheads="1"/>
          </p:cNvSpPr>
          <p:nvPr/>
        </p:nvSpPr>
        <p:spPr bwMode="auto">
          <a:xfrm>
            <a:off x="2057400" y="4953000"/>
            <a:ext cx="4038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200" b="0">
                <a:solidFill>
                  <a:schemeClr val="tx1"/>
                </a:solidFill>
                <a:latin typeface="Arial" charset="0"/>
              </a:rPr>
              <a:t>Accumulated depreciation</a:t>
            </a:r>
          </a:p>
        </p:txBody>
      </p:sp>
      <p:sp>
        <p:nvSpPr>
          <p:cNvPr id="34822" name="Text Box 6"/>
          <p:cNvSpPr txBox="1">
            <a:spLocks noChangeArrowheads="1"/>
          </p:cNvSpPr>
          <p:nvPr/>
        </p:nvSpPr>
        <p:spPr bwMode="auto">
          <a:xfrm>
            <a:off x="5562600" y="4953000"/>
            <a:ext cx="1676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2200" b="0">
                <a:solidFill>
                  <a:schemeClr val="tx1"/>
                </a:solidFill>
                <a:latin typeface="Arial" charset="0"/>
              </a:rPr>
              <a:t>  350,000</a:t>
            </a:r>
          </a:p>
        </p:txBody>
      </p:sp>
      <p:sp>
        <p:nvSpPr>
          <p:cNvPr id="34823" name="Text Box 7"/>
          <p:cNvSpPr txBox="1">
            <a:spLocks noChangeArrowheads="1"/>
          </p:cNvSpPr>
          <p:nvPr/>
        </p:nvSpPr>
        <p:spPr bwMode="auto">
          <a:xfrm>
            <a:off x="2057400" y="5410200"/>
            <a:ext cx="4038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200" b="0">
                <a:solidFill>
                  <a:schemeClr val="tx1"/>
                </a:solidFill>
                <a:latin typeface="Arial" charset="0"/>
              </a:rPr>
              <a:t>   Net book value (NBV)</a:t>
            </a:r>
          </a:p>
        </p:txBody>
      </p:sp>
      <p:sp>
        <p:nvSpPr>
          <p:cNvPr id="34824" name="Text Box 8"/>
          <p:cNvSpPr txBox="1">
            <a:spLocks noChangeArrowheads="1"/>
          </p:cNvSpPr>
          <p:nvPr/>
        </p:nvSpPr>
        <p:spPr bwMode="auto">
          <a:xfrm>
            <a:off x="5562600" y="5410200"/>
            <a:ext cx="1676400" cy="427038"/>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2200">
                <a:solidFill>
                  <a:srgbClr val="800000"/>
                </a:solidFill>
                <a:latin typeface="Arial" charset="0"/>
              </a:rPr>
              <a:t>$160,000</a:t>
            </a:r>
          </a:p>
        </p:txBody>
      </p:sp>
      <p:sp>
        <p:nvSpPr>
          <p:cNvPr id="34825" name="Text Box 9"/>
          <p:cNvSpPr txBox="1">
            <a:spLocks noChangeArrowheads="1"/>
          </p:cNvSpPr>
          <p:nvPr/>
        </p:nvSpPr>
        <p:spPr bwMode="auto">
          <a:xfrm>
            <a:off x="3200400" y="4068763"/>
            <a:ext cx="4114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200" b="0" u="sng">
                <a:solidFill>
                  <a:schemeClr val="tx1"/>
                </a:solidFill>
                <a:latin typeface="Arial" charset="0"/>
              </a:rPr>
              <a:t>Balance Sheet</a:t>
            </a:r>
            <a:r>
              <a:rPr lang="en-US" sz="2200" b="0">
                <a:solidFill>
                  <a:schemeClr val="tx1"/>
                </a:solidFill>
                <a:latin typeface="Arial" charset="0"/>
              </a:rPr>
              <a:t>   </a:t>
            </a:r>
            <a:r>
              <a:rPr lang="en-US" sz="2000" b="0">
                <a:solidFill>
                  <a:schemeClr val="tx1"/>
                </a:solidFill>
                <a:latin typeface="Arial" charset="0"/>
              </a:rPr>
              <a:t>(Dec. 31, 2013)</a:t>
            </a:r>
          </a:p>
        </p:txBody>
      </p:sp>
      <p:sp>
        <p:nvSpPr>
          <p:cNvPr id="34827" name="Text Box 11"/>
          <p:cNvSpPr txBox="1">
            <a:spLocks noChangeArrowheads="1"/>
          </p:cNvSpPr>
          <p:nvPr/>
        </p:nvSpPr>
        <p:spPr bwMode="auto">
          <a:xfrm>
            <a:off x="7162800" y="196850"/>
            <a:ext cx="1524000" cy="768350"/>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defPPr>
              <a:defRPr lang="en-US"/>
            </a:defPPr>
            <a:lvl1pPr>
              <a:spcBef>
                <a:spcPct val="50000"/>
              </a:spcBef>
              <a:defRPr sz="2200" b="0">
                <a:solidFill>
                  <a:schemeClr val="tx1"/>
                </a:solidFill>
                <a:effectLst>
                  <a:outerShdw blurRad="38100" dist="38100" dir="2700000" algn="tl">
                    <a:srgbClr val="FFFFFF"/>
                  </a:outerShdw>
                </a:effectLst>
                <a:latin typeface="Arial" charset="0"/>
              </a:defRPr>
            </a:lvl1pPr>
          </a:lstStyle>
          <a:p>
            <a:pPr>
              <a:defRPr/>
            </a:pPr>
            <a:r>
              <a:rPr lang="en-US" dirty="0" smtClean="0"/>
              <a:t>After 7 years</a:t>
            </a:r>
          </a:p>
        </p:txBody>
      </p:sp>
      <p:sp>
        <p:nvSpPr>
          <p:cNvPr id="2" name="Text Box 12"/>
          <p:cNvSpPr txBox="1">
            <a:spLocks noChangeArrowheads="1"/>
          </p:cNvSpPr>
          <p:nvPr/>
        </p:nvSpPr>
        <p:spPr bwMode="auto">
          <a:xfrm>
            <a:off x="609600" y="1395413"/>
            <a:ext cx="4724400" cy="203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60875" algn="r"/>
              </a:tabLst>
              <a:defRPr b="1">
                <a:solidFill>
                  <a:schemeClr val="folHlink"/>
                </a:solidFill>
                <a:latin typeface="Comic Sans MS" pitchFamily="66" charset="0"/>
              </a:defRPr>
            </a:lvl1pPr>
            <a:lvl2pPr marL="742950" indent="-285750">
              <a:tabLst>
                <a:tab pos="4460875" algn="r"/>
              </a:tabLst>
              <a:defRPr b="1">
                <a:solidFill>
                  <a:schemeClr val="folHlink"/>
                </a:solidFill>
                <a:latin typeface="Comic Sans MS" pitchFamily="66" charset="0"/>
              </a:defRPr>
            </a:lvl2pPr>
            <a:lvl3pPr marL="1143000" indent="-228600">
              <a:tabLst>
                <a:tab pos="4460875" algn="r"/>
              </a:tabLst>
              <a:defRPr b="1">
                <a:solidFill>
                  <a:schemeClr val="folHlink"/>
                </a:solidFill>
                <a:latin typeface="Comic Sans MS" pitchFamily="66" charset="0"/>
              </a:defRPr>
            </a:lvl3pPr>
            <a:lvl4pPr marL="1600200" indent="-228600">
              <a:tabLst>
                <a:tab pos="4460875" algn="r"/>
              </a:tabLst>
              <a:defRPr b="1">
                <a:solidFill>
                  <a:schemeClr val="folHlink"/>
                </a:solidFill>
                <a:latin typeface="Comic Sans MS" pitchFamily="66" charset="0"/>
              </a:defRPr>
            </a:lvl4pPr>
            <a:lvl5pPr marL="2057400" indent="-228600">
              <a:tabLst>
                <a:tab pos="4460875"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460875"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460875"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460875"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460875" algn="r"/>
              </a:tabLst>
              <a:defRPr b="1">
                <a:solidFill>
                  <a:schemeClr val="folHlink"/>
                </a:solidFill>
                <a:latin typeface="Comic Sans MS" pitchFamily="66" charset="0"/>
              </a:defRPr>
            </a:lvl9pPr>
          </a:lstStyle>
          <a:p>
            <a:pPr algn="l">
              <a:spcBef>
                <a:spcPct val="20000"/>
              </a:spcBef>
            </a:pPr>
            <a:r>
              <a:rPr lang="en-US" sz="2200" b="0">
                <a:solidFill>
                  <a:schemeClr val="tx1"/>
                </a:solidFill>
                <a:latin typeface="Arial" charset="0"/>
              </a:rPr>
              <a:t>Equipment cost 	$510,000</a:t>
            </a:r>
          </a:p>
          <a:p>
            <a:pPr algn="l">
              <a:spcBef>
                <a:spcPct val="20000"/>
              </a:spcBef>
            </a:pPr>
            <a:r>
              <a:rPr lang="en-US" sz="2200" b="0">
                <a:solidFill>
                  <a:schemeClr val="tx1"/>
                </a:solidFill>
                <a:latin typeface="Arial" charset="0"/>
              </a:rPr>
              <a:t>Salvage value	           -   10,000</a:t>
            </a:r>
          </a:p>
          <a:p>
            <a:pPr algn="l">
              <a:spcBef>
                <a:spcPct val="20000"/>
              </a:spcBef>
            </a:pPr>
            <a:r>
              <a:rPr lang="en-US" sz="2200" b="0">
                <a:solidFill>
                  <a:schemeClr val="tx1"/>
                </a:solidFill>
                <a:latin typeface="Arial" charset="0"/>
              </a:rPr>
              <a:t>Depreciable base	500,000</a:t>
            </a:r>
          </a:p>
          <a:p>
            <a:pPr algn="l">
              <a:spcBef>
                <a:spcPct val="20000"/>
              </a:spcBef>
            </a:pPr>
            <a:r>
              <a:rPr lang="en-US" sz="2200" b="0">
                <a:solidFill>
                  <a:schemeClr val="tx1"/>
                </a:solidFill>
                <a:latin typeface="Arial" charset="0"/>
              </a:rPr>
              <a:t>Useful life (original)	    10 years</a:t>
            </a:r>
          </a:p>
          <a:p>
            <a:pPr algn="l">
              <a:spcBef>
                <a:spcPct val="20000"/>
              </a:spcBef>
            </a:pPr>
            <a:r>
              <a:rPr lang="en-US" sz="2200" b="0">
                <a:solidFill>
                  <a:schemeClr val="tx1"/>
                </a:solidFill>
                <a:latin typeface="Arial" charset="0"/>
              </a:rPr>
              <a:t>Annual depreciation	    $ 50,000</a:t>
            </a:r>
          </a:p>
        </p:txBody>
      </p:sp>
      <p:sp>
        <p:nvSpPr>
          <p:cNvPr id="34828" name="Text Box 13"/>
          <p:cNvSpPr txBox="1">
            <a:spLocks noChangeArrowheads="1"/>
          </p:cNvSpPr>
          <p:nvPr/>
        </p:nvSpPr>
        <p:spPr bwMode="auto">
          <a:xfrm>
            <a:off x="5334000" y="2995613"/>
            <a:ext cx="3352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200" b="0">
                <a:solidFill>
                  <a:schemeClr val="tx1"/>
                </a:solidFill>
                <a:latin typeface="Arial" charset="0"/>
              </a:rPr>
              <a:t>x  7 years  =  </a:t>
            </a:r>
            <a:r>
              <a:rPr lang="en-US" sz="2200">
                <a:solidFill>
                  <a:srgbClr val="800000"/>
                </a:solidFill>
                <a:latin typeface="Arial" charset="0"/>
              </a:rPr>
              <a:t>$350,000</a:t>
            </a:r>
            <a:r>
              <a:rPr lang="en-US" sz="2200">
                <a:solidFill>
                  <a:schemeClr val="tx1"/>
                </a:solidFill>
                <a:latin typeface="Arial" charset="0"/>
              </a:rPr>
              <a:t> </a:t>
            </a:r>
          </a:p>
        </p:txBody>
      </p:sp>
      <p:sp>
        <p:nvSpPr>
          <p:cNvPr id="1180686" name="Text Box 14"/>
          <p:cNvSpPr txBox="1">
            <a:spLocks noChangeArrowheads="1"/>
          </p:cNvSpPr>
          <p:nvPr/>
        </p:nvSpPr>
        <p:spPr bwMode="auto">
          <a:xfrm>
            <a:off x="5867400" y="1524000"/>
            <a:ext cx="2819400" cy="1125538"/>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2200" b="0" dirty="0">
                <a:solidFill>
                  <a:schemeClr val="tx1"/>
                </a:solidFill>
                <a:effectLst>
                  <a:outerShdw blurRad="38100" dist="38100" dir="2700000" algn="tl">
                    <a:srgbClr val="FFFFFF"/>
                  </a:outerShdw>
                </a:effectLst>
                <a:latin typeface="Arial" charset="0"/>
              </a:rPr>
              <a:t>First, establish NBV at date of change in estimate.</a:t>
            </a:r>
          </a:p>
        </p:txBody>
      </p:sp>
      <p:sp>
        <p:nvSpPr>
          <p:cNvPr id="1180687" name="Freeform 15"/>
          <p:cNvSpPr>
            <a:spLocks/>
          </p:cNvSpPr>
          <p:nvPr/>
        </p:nvSpPr>
        <p:spPr bwMode="auto">
          <a:xfrm>
            <a:off x="3962400" y="3021013"/>
            <a:ext cx="1204913" cy="1587"/>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80688" name="Line 16"/>
          <p:cNvSpPr>
            <a:spLocks noChangeShapeType="1"/>
          </p:cNvSpPr>
          <p:nvPr/>
        </p:nvSpPr>
        <p:spPr bwMode="auto">
          <a:xfrm>
            <a:off x="3962400" y="2209800"/>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80689" name="Freeform 17"/>
          <p:cNvSpPr>
            <a:spLocks/>
          </p:cNvSpPr>
          <p:nvPr/>
        </p:nvSpPr>
        <p:spPr bwMode="auto">
          <a:xfrm>
            <a:off x="3962400" y="3427413"/>
            <a:ext cx="1204913" cy="1587"/>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80690" name="Freeform 18"/>
          <p:cNvSpPr>
            <a:spLocks/>
          </p:cNvSpPr>
          <p:nvPr/>
        </p:nvSpPr>
        <p:spPr bwMode="auto">
          <a:xfrm>
            <a:off x="3962400" y="3503613"/>
            <a:ext cx="1204913" cy="1587"/>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80691" name="Freeform 19"/>
          <p:cNvSpPr>
            <a:spLocks/>
          </p:cNvSpPr>
          <p:nvPr/>
        </p:nvSpPr>
        <p:spPr bwMode="auto">
          <a:xfrm>
            <a:off x="5943600" y="5380038"/>
            <a:ext cx="1204913" cy="1587"/>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80692" name="Freeform 20"/>
          <p:cNvSpPr>
            <a:spLocks/>
          </p:cNvSpPr>
          <p:nvPr/>
        </p:nvSpPr>
        <p:spPr bwMode="auto">
          <a:xfrm>
            <a:off x="5943600" y="5835650"/>
            <a:ext cx="1204913" cy="1588"/>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4836" name="Text Box 22"/>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Explain special depreciation methods.</a:t>
            </a:r>
          </a:p>
        </p:txBody>
      </p:sp>
      <p:sp>
        <p:nvSpPr>
          <p:cNvPr id="23" name="Rectangle 4"/>
          <p:cNvSpPr>
            <a:spLocks noGrp="1" noChangeArrowheads="1"/>
          </p:cNvSpPr>
          <p:nvPr>
            <p:ph type="title"/>
          </p:nvPr>
        </p:nvSpPr>
        <p:spPr bwMode="auto">
          <a:xfrm>
            <a:off x="609600" y="381000"/>
            <a:ext cx="66675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Revision of Depreciation Rates</a:t>
            </a:r>
            <a:endParaRPr lang="en-US" sz="3200" i="0" kern="1200" dirty="0">
              <a:solidFill>
                <a:schemeClr val="tx2">
                  <a:lumMod val="75000"/>
                </a:schemeClr>
              </a:solidFill>
              <a:effectLst/>
              <a:latin typeface="+mn-lt"/>
              <a:ea typeface="+mn-ea"/>
              <a:cs typeface="+mn-cs"/>
            </a:endParaRPr>
          </a:p>
        </p:txBody>
      </p:sp>
      <p:sp>
        <p:nvSpPr>
          <p:cNvPr id="2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749675"/>
            <a:ext cx="4189413" cy="6096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issues related to asset impairment.</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procedures for depletion of natural resources.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property, plant, equipment, and natural resources.</a:t>
            </a:r>
          </a:p>
        </p:txBody>
      </p:sp>
      <p:sp>
        <p:nvSpPr>
          <p:cNvPr id="6148"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concept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factors involved in the depreciation </a:t>
            </a:r>
            <a:r>
              <a:rPr lang="en-US" sz="1400" kern="1200" dirty="0" smtClean="0">
                <a:effectLst/>
              </a:rPr>
              <a:t>process.</a:t>
            </a:r>
          </a:p>
          <a:p>
            <a:pPr>
              <a:lnSpc>
                <a:spcPct val="115000"/>
              </a:lnSpc>
              <a:spcBef>
                <a:spcPct val="45000"/>
              </a:spcBef>
              <a:buClr>
                <a:srgbClr val="A50021"/>
              </a:buClr>
              <a:buSzPct val="100000"/>
              <a:buFont typeface="+mj-lt"/>
              <a:buAutoNum type="arabicPeriod"/>
              <a:defRPr/>
            </a:pPr>
            <a:r>
              <a:rPr lang="en-US" sz="1400" kern="1200" dirty="0" smtClean="0">
                <a:effectLst/>
              </a:rPr>
              <a:t>Compare </a:t>
            </a:r>
            <a:r>
              <a:rPr lang="en-US" sz="1400" kern="1200" dirty="0">
                <a:effectLst/>
              </a:rPr>
              <a:t>activity, straight-line, and decreasing-charge methods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special depreciation methods.</a:t>
            </a:r>
          </a:p>
        </p:txBody>
      </p:sp>
      <p:pic>
        <p:nvPicPr>
          <p:cNvPr id="615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800" dirty="0">
                <a:solidFill>
                  <a:schemeClr val="bg1"/>
                </a:solidFill>
                <a:effectLst>
                  <a:outerShdw blurRad="38100" dist="38100" dir="2700000" algn="tl">
                    <a:srgbClr val="000000">
                      <a:alpha val="43137"/>
                    </a:srgbClr>
                  </a:outerShdw>
                </a:effectLst>
                <a:latin typeface="Arial" charset="0"/>
              </a:rPr>
              <a:t>Depreciation, Impairment, and Depletion</a:t>
            </a:r>
          </a:p>
        </p:txBody>
      </p:sp>
      <p:pic>
        <p:nvPicPr>
          <p:cNvPr id="615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11</a:t>
            </a:r>
          </a:p>
        </p:txBody>
      </p:sp>
      <p:pic>
        <p:nvPicPr>
          <p:cNvPr id="615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ChangeArrowheads="1"/>
          </p:cNvSpPr>
          <p:nvPr/>
        </p:nvSpPr>
        <p:spPr bwMode="auto">
          <a:xfrm>
            <a:off x="609600" y="4343400"/>
            <a:ext cx="8001000" cy="1828800"/>
          </a:xfrm>
          <a:prstGeom prst="rect">
            <a:avLst/>
          </a:prstGeom>
          <a:solidFill>
            <a:srgbClr val="FFFFCC"/>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5843" name="Text Box 5"/>
          <p:cNvSpPr txBox="1">
            <a:spLocks noChangeArrowheads="1"/>
          </p:cNvSpPr>
          <p:nvPr/>
        </p:nvSpPr>
        <p:spPr bwMode="auto">
          <a:xfrm>
            <a:off x="609600" y="1395413"/>
            <a:ext cx="5029200" cy="205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62463" algn="r"/>
              </a:tabLst>
              <a:defRPr b="1">
                <a:solidFill>
                  <a:schemeClr val="folHlink"/>
                </a:solidFill>
                <a:latin typeface="Comic Sans MS" pitchFamily="66" charset="0"/>
              </a:defRPr>
            </a:lvl1pPr>
            <a:lvl2pPr marL="742950" indent="-285750">
              <a:tabLst>
                <a:tab pos="4462463" algn="r"/>
              </a:tabLst>
              <a:defRPr b="1">
                <a:solidFill>
                  <a:schemeClr val="folHlink"/>
                </a:solidFill>
                <a:latin typeface="Comic Sans MS" pitchFamily="66" charset="0"/>
              </a:defRPr>
            </a:lvl2pPr>
            <a:lvl3pPr marL="1143000" indent="-228600">
              <a:tabLst>
                <a:tab pos="4462463" algn="r"/>
              </a:tabLst>
              <a:defRPr b="1">
                <a:solidFill>
                  <a:schemeClr val="folHlink"/>
                </a:solidFill>
                <a:latin typeface="Comic Sans MS" pitchFamily="66" charset="0"/>
              </a:defRPr>
            </a:lvl3pPr>
            <a:lvl4pPr marL="1600200" indent="-228600">
              <a:tabLst>
                <a:tab pos="4462463" algn="r"/>
              </a:tabLst>
              <a:defRPr b="1">
                <a:solidFill>
                  <a:schemeClr val="folHlink"/>
                </a:solidFill>
                <a:latin typeface="Comic Sans MS" pitchFamily="66" charset="0"/>
              </a:defRPr>
            </a:lvl4pPr>
            <a:lvl5pPr marL="2057400" indent="-228600">
              <a:tabLst>
                <a:tab pos="4462463"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462463"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462463"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462463"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462463" algn="r"/>
              </a:tabLst>
              <a:defRPr b="1">
                <a:solidFill>
                  <a:schemeClr val="folHlink"/>
                </a:solidFill>
                <a:latin typeface="Comic Sans MS" pitchFamily="66" charset="0"/>
              </a:defRPr>
            </a:lvl9pPr>
          </a:lstStyle>
          <a:p>
            <a:pPr algn="l">
              <a:spcBef>
                <a:spcPct val="20000"/>
              </a:spcBef>
            </a:pPr>
            <a:r>
              <a:rPr lang="en-US" sz="2200" b="0">
                <a:solidFill>
                  <a:schemeClr val="tx1"/>
                </a:solidFill>
                <a:latin typeface="Arial" charset="0"/>
              </a:rPr>
              <a:t>Net book value 	</a:t>
            </a:r>
            <a:r>
              <a:rPr lang="en-US" sz="2200">
                <a:solidFill>
                  <a:srgbClr val="800000"/>
                </a:solidFill>
                <a:latin typeface="Arial" charset="0"/>
              </a:rPr>
              <a:t>$160,000</a:t>
            </a:r>
          </a:p>
          <a:p>
            <a:pPr algn="l">
              <a:spcBef>
                <a:spcPct val="20000"/>
              </a:spcBef>
            </a:pPr>
            <a:r>
              <a:rPr lang="en-US" sz="2200" b="0">
                <a:solidFill>
                  <a:schemeClr val="tx1"/>
                </a:solidFill>
                <a:latin typeface="Arial" charset="0"/>
              </a:rPr>
              <a:t>Salvage value (new)          	5,000</a:t>
            </a:r>
          </a:p>
          <a:p>
            <a:pPr algn="l">
              <a:spcBef>
                <a:spcPct val="20000"/>
              </a:spcBef>
            </a:pPr>
            <a:r>
              <a:rPr lang="en-US" sz="2200" b="0">
                <a:solidFill>
                  <a:schemeClr val="tx1"/>
                </a:solidFill>
                <a:latin typeface="Arial" charset="0"/>
              </a:rPr>
              <a:t>Depreciable base	155,000</a:t>
            </a:r>
          </a:p>
          <a:p>
            <a:pPr algn="l">
              <a:spcBef>
                <a:spcPct val="20000"/>
              </a:spcBef>
            </a:pPr>
            <a:r>
              <a:rPr lang="en-US" sz="2200" b="0">
                <a:solidFill>
                  <a:schemeClr val="tx1"/>
                </a:solidFill>
                <a:latin typeface="Arial" charset="0"/>
              </a:rPr>
              <a:t>Useful life remaining	    8 years</a:t>
            </a:r>
          </a:p>
          <a:p>
            <a:pPr algn="l">
              <a:spcBef>
                <a:spcPct val="20000"/>
              </a:spcBef>
            </a:pPr>
            <a:r>
              <a:rPr lang="en-US" sz="2200" b="0">
                <a:solidFill>
                  <a:schemeClr val="tx1"/>
                </a:solidFill>
                <a:latin typeface="Arial" charset="0"/>
              </a:rPr>
              <a:t>Annual depreciation	    </a:t>
            </a:r>
            <a:r>
              <a:rPr lang="en-US" sz="2200">
                <a:solidFill>
                  <a:srgbClr val="800000"/>
                </a:solidFill>
                <a:latin typeface="Arial" charset="0"/>
              </a:rPr>
              <a:t>$ 19,375</a:t>
            </a:r>
          </a:p>
        </p:txBody>
      </p:sp>
      <p:sp>
        <p:nvSpPr>
          <p:cNvPr id="35844" name="Text Box 6"/>
          <p:cNvSpPr txBox="1">
            <a:spLocks noChangeArrowheads="1"/>
          </p:cNvSpPr>
          <p:nvPr/>
        </p:nvSpPr>
        <p:spPr bwMode="auto">
          <a:xfrm>
            <a:off x="5867400" y="1524000"/>
            <a:ext cx="2819400" cy="1125538"/>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200" b="0">
                <a:solidFill>
                  <a:schemeClr val="tx1"/>
                </a:solidFill>
                <a:latin typeface="Arial" charset="0"/>
              </a:rPr>
              <a:t>Depreciation Expense calculation for 2012.</a:t>
            </a:r>
          </a:p>
        </p:txBody>
      </p:sp>
      <p:sp>
        <p:nvSpPr>
          <p:cNvPr id="1182728" name="Text Box 8"/>
          <p:cNvSpPr txBox="1">
            <a:spLocks noChangeArrowheads="1"/>
          </p:cNvSpPr>
          <p:nvPr/>
        </p:nvSpPr>
        <p:spPr bwMode="auto">
          <a:xfrm>
            <a:off x="1219200" y="4860925"/>
            <a:ext cx="6858000" cy="941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375275" algn="r"/>
                <a:tab pos="6635750" algn="r"/>
              </a:tabLst>
              <a:defRPr b="1">
                <a:solidFill>
                  <a:schemeClr val="folHlink"/>
                </a:solidFill>
                <a:latin typeface="Comic Sans MS" pitchFamily="66" charset="0"/>
              </a:defRPr>
            </a:lvl1pPr>
            <a:lvl2pPr marL="742950" indent="-285750">
              <a:tabLst>
                <a:tab pos="5375275" algn="r"/>
                <a:tab pos="6635750" algn="r"/>
              </a:tabLst>
              <a:defRPr b="1">
                <a:solidFill>
                  <a:schemeClr val="folHlink"/>
                </a:solidFill>
                <a:latin typeface="Comic Sans MS" pitchFamily="66" charset="0"/>
              </a:defRPr>
            </a:lvl2pPr>
            <a:lvl3pPr marL="1143000" indent="-228600">
              <a:tabLst>
                <a:tab pos="5375275" algn="r"/>
                <a:tab pos="6635750" algn="r"/>
              </a:tabLst>
              <a:defRPr b="1">
                <a:solidFill>
                  <a:schemeClr val="folHlink"/>
                </a:solidFill>
                <a:latin typeface="Comic Sans MS" pitchFamily="66" charset="0"/>
              </a:defRPr>
            </a:lvl3pPr>
            <a:lvl4pPr marL="1600200" indent="-228600">
              <a:tabLst>
                <a:tab pos="5375275" algn="r"/>
                <a:tab pos="6635750" algn="r"/>
              </a:tabLst>
              <a:defRPr b="1">
                <a:solidFill>
                  <a:schemeClr val="folHlink"/>
                </a:solidFill>
                <a:latin typeface="Comic Sans MS" pitchFamily="66" charset="0"/>
              </a:defRPr>
            </a:lvl4pPr>
            <a:lvl5pPr marL="2057400" indent="-228600">
              <a:tabLst>
                <a:tab pos="5375275" algn="r"/>
                <a:tab pos="663575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375275" algn="r"/>
                <a:tab pos="663575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375275" algn="r"/>
                <a:tab pos="663575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375275" algn="r"/>
                <a:tab pos="663575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375275" algn="r"/>
                <a:tab pos="6635750" algn="r"/>
              </a:tabLst>
              <a:defRPr b="1">
                <a:solidFill>
                  <a:schemeClr val="folHlink"/>
                </a:solidFill>
                <a:latin typeface="Comic Sans MS" pitchFamily="66" charset="0"/>
              </a:defRPr>
            </a:lvl9pPr>
          </a:lstStyle>
          <a:p>
            <a:pPr algn="l">
              <a:spcBef>
                <a:spcPct val="30000"/>
              </a:spcBef>
            </a:pPr>
            <a:r>
              <a:rPr lang="en-US" sz="2400" b="0">
                <a:solidFill>
                  <a:schemeClr val="tx1"/>
                </a:solidFill>
                <a:latin typeface="Arial" charset="0"/>
                <a:cs typeface="Arial" charset="0"/>
              </a:rPr>
              <a:t>Depreciation Expense 	19,375</a:t>
            </a:r>
          </a:p>
          <a:p>
            <a:pPr algn="l">
              <a:spcBef>
                <a:spcPct val="30000"/>
              </a:spcBef>
            </a:pPr>
            <a:r>
              <a:rPr lang="en-US" sz="2400" b="0">
                <a:solidFill>
                  <a:schemeClr val="tx1"/>
                </a:solidFill>
                <a:latin typeface="Arial" charset="0"/>
                <a:cs typeface="Arial" charset="0"/>
              </a:rPr>
              <a:t>	Accumulated Depreciation 		19,375</a:t>
            </a:r>
          </a:p>
        </p:txBody>
      </p:sp>
      <p:sp>
        <p:nvSpPr>
          <p:cNvPr id="35846" name="Text Box 9"/>
          <p:cNvSpPr txBox="1">
            <a:spLocks noChangeArrowheads="1"/>
          </p:cNvSpPr>
          <p:nvPr/>
        </p:nvSpPr>
        <p:spPr bwMode="auto">
          <a:xfrm>
            <a:off x="914400" y="4086225"/>
            <a:ext cx="3581400" cy="48577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918075" algn="r"/>
                <a:tab pos="5943600" algn="r"/>
              </a:tabLst>
              <a:defRPr b="1">
                <a:solidFill>
                  <a:schemeClr val="folHlink"/>
                </a:solidFill>
                <a:latin typeface="Comic Sans MS" pitchFamily="66" charset="0"/>
              </a:defRPr>
            </a:lvl1pPr>
            <a:lvl2pPr marL="742950" indent="-285750">
              <a:tabLst>
                <a:tab pos="4918075" algn="r"/>
                <a:tab pos="5943600" algn="r"/>
              </a:tabLst>
              <a:defRPr b="1">
                <a:solidFill>
                  <a:schemeClr val="folHlink"/>
                </a:solidFill>
                <a:latin typeface="Comic Sans MS" pitchFamily="66" charset="0"/>
              </a:defRPr>
            </a:lvl2pPr>
            <a:lvl3pPr marL="1143000" indent="-228600">
              <a:tabLst>
                <a:tab pos="4918075" algn="r"/>
                <a:tab pos="5943600" algn="r"/>
              </a:tabLst>
              <a:defRPr b="1">
                <a:solidFill>
                  <a:schemeClr val="folHlink"/>
                </a:solidFill>
                <a:latin typeface="Comic Sans MS" pitchFamily="66" charset="0"/>
              </a:defRPr>
            </a:lvl3pPr>
            <a:lvl4pPr marL="1600200" indent="-228600">
              <a:tabLst>
                <a:tab pos="4918075" algn="r"/>
                <a:tab pos="5943600" algn="r"/>
              </a:tabLst>
              <a:defRPr b="1">
                <a:solidFill>
                  <a:schemeClr val="folHlink"/>
                </a:solidFill>
                <a:latin typeface="Comic Sans MS" pitchFamily="66" charset="0"/>
              </a:defRPr>
            </a:lvl4pPr>
            <a:lvl5pPr marL="2057400" indent="-228600">
              <a:tabLst>
                <a:tab pos="4918075" algn="r"/>
                <a:tab pos="5943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918075" algn="r"/>
                <a:tab pos="5943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918075" algn="r"/>
                <a:tab pos="5943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918075" algn="r"/>
                <a:tab pos="5943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918075" algn="r"/>
                <a:tab pos="5943600" algn="r"/>
              </a:tabLst>
              <a:defRPr b="1">
                <a:solidFill>
                  <a:schemeClr val="folHlink"/>
                </a:solidFill>
                <a:latin typeface="Comic Sans MS" pitchFamily="66" charset="0"/>
              </a:defRPr>
            </a:lvl9pPr>
          </a:lstStyle>
          <a:p>
            <a:pPr>
              <a:spcBef>
                <a:spcPct val="50000"/>
              </a:spcBef>
            </a:pPr>
            <a:r>
              <a:rPr lang="en-US" sz="2400" b="0">
                <a:solidFill>
                  <a:schemeClr val="tx1"/>
                </a:solidFill>
                <a:latin typeface="Arial" charset="0"/>
                <a:cs typeface="Arial" charset="0"/>
              </a:rPr>
              <a:t>Journal entry for 2012</a:t>
            </a:r>
          </a:p>
        </p:txBody>
      </p:sp>
      <p:sp>
        <p:nvSpPr>
          <p:cNvPr id="35847" name="Text Box 1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Explain special depreciation methods.</a:t>
            </a:r>
          </a:p>
        </p:txBody>
      </p:sp>
      <p:sp>
        <p:nvSpPr>
          <p:cNvPr id="15"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Revision of Depreciation Rates</a:t>
            </a:r>
            <a:endParaRPr lang="en-US" sz="3200" i="0" kern="1200" dirty="0">
              <a:solidFill>
                <a:schemeClr val="tx2">
                  <a:lumMod val="75000"/>
                </a:schemeClr>
              </a:solidFill>
              <a:effectLst/>
              <a:latin typeface="+mn-lt"/>
              <a:ea typeface="+mn-ea"/>
              <a:cs typeface="+mn-cs"/>
            </a:endParaRP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7" name="Text Box 11"/>
          <p:cNvSpPr txBox="1">
            <a:spLocks noChangeArrowheads="1"/>
          </p:cNvSpPr>
          <p:nvPr/>
        </p:nvSpPr>
        <p:spPr bwMode="auto">
          <a:xfrm>
            <a:off x="7162800" y="196850"/>
            <a:ext cx="1524000" cy="768350"/>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defPPr>
              <a:defRPr lang="en-US"/>
            </a:defPPr>
            <a:lvl1pPr>
              <a:spcBef>
                <a:spcPct val="50000"/>
              </a:spcBef>
              <a:defRPr sz="2200" b="0">
                <a:solidFill>
                  <a:schemeClr val="tx1"/>
                </a:solidFill>
                <a:effectLst>
                  <a:outerShdw blurRad="38100" dist="38100" dir="2700000" algn="tl">
                    <a:srgbClr val="FFFFFF"/>
                  </a:outerShdw>
                </a:effectLst>
                <a:latin typeface="Arial" charset="0"/>
              </a:defRPr>
            </a:lvl1pPr>
          </a:lstStyle>
          <a:p>
            <a:pPr>
              <a:defRPr/>
            </a:pPr>
            <a:r>
              <a:rPr lang="en-US" dirty="0" smtClean="0"/>
              <a:t>After 7 years</a:t>
            </a:r>
          </a:p>
        </p:txBody>
      </p:sp>
      <p:sp>
        <p:nvSpPr>
          <p:cNvPr id="18" name="Freeform 15"/>
          <p:cNvSpPr>
            <a:spLocks/>
          </p:cNvSpPr>
          <p:nvPr/>
        </p:nvSpPr>
        <p:spPr bwMode="auto">
          <a:xfrm>
            <a:off x="3962400" y="3021013"/>
            <a:ext cx="1204913" cy="1587"/>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9" name="Line 16"/>
          <p:cNvSpPr>
            <a:spLocks noChangeShapeType="1"/>
          </p:cNvSpPr>
          <p:nvPr/>
        </p:nvSpPr>
        <p:spPr bwMode="auto">
          <a:xfrm>
            <a:off x="3962400" y="2209800"/>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0" name="Freeform 17"/>
          <p:cNvSpPr>
            <a:spLocks/>
          </p:cNvSpPr>
          <p:nvPr/>
        </p:nvSpPr>
        <p:spPr bwMode="auto">
          <a:xfrm>
            <a:off x="3962400" y="3427413"/>
            <a:ext cx="1204913" cy="1587"/>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1" name="Freeform 18"/>
          <p:cNvSpPr>
            <a:spLocks/>
          </p:cNvSpPr>
          <p:nvPr/>
        </p:nvSpPr>
        <p:spPr bwMode="auto">
          <a:xfrm>
            <a:off x="3962400" y="3503613"/>
            <a:ext cx="1204913" cy="1587"/>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2728">
                                            <p:txEl>
                                              <p:pRg st="0" end="0"/>
                                            </p:txEl>
                                          </p:spTgt>
                                        </p:tgtEl>
                                        <p:attrNameLst>
                                          <p:attrName>style.visibility</p:attrName>
                                        </p:attrNameLst>
                                      </p:cBhvr>
                                      <p:to>
                                        <p:strVal val="visible"/>
                                      </p:to>
                                    </p:set>
                                    <p:animEffect transition="in" filter="wipe(left)">
                                      <p:cBhvr>
                                        <p:cTn id="7" dur="500"/>
                                        <p:tgtEl>
                                          <p:spTgt spid="11827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2728">
                                            <p:txEl>
                                              <p:pRg st="1" end="1"/>
                                            </p:txEl>
                                          </p:spTgt>
                                        </p:tgtEl>
                                        <p:attrNameLst>
                                          <p:attrName>style.visibility</p:attrName>
                                        </p:attrNameLst>
                                      </p:cBhvr>
                                      <p:to>
                                        <p:strVal val="visible"/>
                                      </p:to>
                                    </p:set>
                                    <p:animEffect transition="in" filter="wipe(left)">
                                      <p:cBhvr>
                                        <p:cTn id="12" dur="500"/>
                                        <p:tgtEl>
                                          <p:spTgt spid="11827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3392488"/>
            <a:ext cx="4189412" cy="646112"/>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issues related to asset impairment.</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procedures for depletion of natural resources.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property, plant, equipment, and natural resources.</a:t>
            </a:r>
          </a:p>
        </p:txBody>
      </p:sp>
      <p:sp>
        <p:nvSpPr>
          <p:cNvPr id="37892"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concept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factors involved in the depreciation </a:t>
            </a:r>
            <a:r>
              <a:rPr lang="en-US" sz="1400" kern="1200" dirty="0" smtClean="0">
                <a:effectLst/>
              </a:rPr>
              <a:t>process.</a:t>
            </a:r>
          </a:p>
          <a:p>
            <a:pPr>
              <a:lnSpc>
                <a:spcPct val="115000"/>
              </a:lnSpc>
              <a:spcBef>
                <a:spcPct val="45000"/>
              </a:spcBef>
              <a:buClr>
                <a:srgbClr val="A50021"/>
              </a:buClr>
              <a:buSzPct val="100000"/>
              <a:buFont typeface="+mj-lt"/>
              <a:buAutoNum type="arabicPeriod"/>
              <a:defRPr/>
            </a:pPr>
            <a:r>
              <a:rPr lang="en-US" sz="1400" kern="1200" dirty="0" smtClean="0">
                <a:effectLst/>
              </a:rPr>
              <a:t>Compare </a:t>
            </a:r>
            <a:r>
              <a:rPr lang="en-US" sz="1400" kern="1200" dirty="0">
                <a:effectLst/>
              </a:rPr>
              <a:t>activity, straight-line, and decreasing-charge methods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special depreciation methods.</a:t>
            </a:r>
          </a:p>
        </p:txBody>
      </p:sp>
      <p:pic>
        <p:nvPicPr>
          <p:cNvPr id="3789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800" dirty="0">
                <a:solidFill>
                  <a:schemeClr val="bg1"/>
                </a:solidFill>
                <a:effectLst>
                  <a:outerShdw blurRad="38100" dist="38100" dir="2700000" algn="tl">
                    <a:srgbClr val="000000">
                      <a:alpha val="43137"/>
                    </a:srgbClr>
                  </a:outerShdw>
                </a:effectLst>
                <a:latin typeface="Arial" charset="0"/>
              </a:rPr>
              <a:t>Depreciation, Impairment, and Depletion</a:t>
            </a:r>
          </a:p>
        </p:txBody>
      </p:sp>
      <p:pic>
        <p:nvPicPr>
          <p:cNvPr id="3789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11</a:t>
            </a:r>
          </a:p>
        </p:txBody>
      </p:sp>
      <p:pic>
        <p:nvPicPr>
          <p:cNvPr id="3789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609600" y="2381250"/>
            <a:ext cx="8013700" cy="418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900"/>
              </a:spcBef>
              <a:buClr>
                <a:srgbClr val="800000"/>
              </a:buClr>
              <a:buSzPct val="85000"/>
            </a:pPr>
            <a:r>
              <a:rPr lang="en-US" sz="2200">
                <a:solidFill>
                  <a:schemeClr val="tx1"/>
                </a:solidFill>
                <a:latin typeface="Arial" charset="0"/>
              </a:rPr>
              <a:t>Events leading to an impairment:</a:t>
            </a:r>
          </a:p>
          <a:p>
            <a:pPr lvl="1" algn="l">
              <a:lnSpc>
                <a:spcPct val="120000"/>
              </a:lnSpc>
              <a:spcBef>
                <a:spcPts val="900"/>
              </a:spcBef>
              <a:buClr>
                <a:srgbClr val="800000"/>
              </a:buClr>
              <a:buFontTx/>
              <a:buAutoNum type="alphaLcPeriod"/>
            </a:pPr>
            <a:r>
              <a:rPr lang="en-US" sz="2000" b="0">
                <a:solidFill>
                  <a:srgbClr val="000000"/>
                </a:solidFill>
                <a:latin typeface="Arial" charset="0"/>
              </a:rPr>
              <a:t>Significant decrease in the fair value of an asset.  </a:t>
            </a:r>
          </a:p>
          <a:p>
            <a:pPr lvl="1" algn="l">
              <a:lnSpc>
                <a:spcPct val="120000"/>
              </a:lnSpc>
              <a:spcBef>
                <a:spcPts val="900"/>
              </a:spcBef>
              <a:buClr>
                <a:srgbClr val="800000"/>
              </a:buClr>
              <a:buFontTx/>
              <a:buAutoNum type="alphaLcPeriod"/>
            </a:pPr>
            <a:r>
              <a:rPr lang="en-US" sz="2000" b="0">
                <a:solidFill>
                  <a:srgbClr val="000000"/>
                </a:solidFill>
                <a:latin typeface="Arial" charset="0"/>
              </a:rPr>
              <a:t>Significant change in the manner in which an asset is used.</a:t>
            </a:r>
          </a:p>
          <a:p>
            <a:pPr lvl="1" algn="l">
              <a:lnSpc>
                <a:spcPct val="120000"/>
              </a:lnSpc>
              <a:spcBef>
                <a:spcPts val="900"/>
              </a:spcBef>
              <a:buClr>
                <a:srgbClr val="800000"/>
              </a:buClr>
              <a:buFontTx/>
              <a:buAutoNum type="alphaLcPeriod"/>
            </a:pPr>
            <a:r>
              <a:rPr lang="en-US" sz="2000" b="0">
                <a:solidFill>
                  <a:srgbClr val="000000"/>
                </a:solidFill>
                <a:latin typeface="Arial" charset="0"/>
              </a:rPr>
              <a:t>Adverse change in legal factors or in the business climate that affects the value of an asset.</a:t>
            </a:r>
          </a:p>
          <a:p>
            <a:pPr lvl="1" algn="l">
              <a:lnSpc>
                <a:spcPct val="120000"/>
              </a:lnSpc>
              <a:spcBef>
                <a:spcPts val="900"/>
              </a:spcBef>
              <a:buClr>
                <a:srgbClr val="800000"/>
              </a:buClr>
              <a:buFontTx/>
              <a:buAutoNum type="alphaLcPeriod"/>
            </a:pPr>
            <a:r>
              <a:rPr lang="en-US" sz="2000" b="0">
                <a:solidFill>
                  <a:srgbClr val="000000"/>
                </a:solidFill>
                <a:latin typeface="Arial" charset="0"/>
              </a:rPr>
              <a:t>An accumulation of costs in excess of the amount originally expected to acquire or construct an asset.</a:t>
            </a:r>
          </a:p>
          <a:p>
            <a:pPr lvl="1" algn="l">
              <a:lnSpc>
                <a:spcPct val="120000"/>
              </a:lnSpc>
              <a:spcBef>
                <a:spcPts val="900"/>
              </a:spcBef>
              <a:buClr>
                <a:srgbClr val="800000"/>
              </a:buClr>
              <a:buFontTx/>
              <a:buAutoNum type="alphaLcPeriod"/>
            </a:pPr>
            <a:r>
              <a:rPr lang="en-US" sz="2000" b="0">
                <a:solidFill>
                  <a:srgbClr val="000000"/>
                </a:solidFill>
                <a:latin typeface="Arial" charset="0"/>
              </a:rPr>
              <a:t>A projection or forecast that demonstrates continuing losses associated with an asset.</a:t>
            </a:r>
          </a:p>
        </p:txBody>
      </p:sp>
      <p:sp>
        <p:nvSpPr>
          <p:cNvPr id="1046530"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Impairments</a:t>
            </a:r>
          </a:p>
        </p:txBody>
      </p:sp>
      <p:sp>
        <p:nvSpPr>
          <p:cNvPr id="38916" name="Text Box 3"/>
          <p:cNvSpPr txBox="1">
            <a:spLocks noChangeArrowheads="1"/>
          </p:cNvSpPr>
          <p:nvPr/>
        </p:nvSpPr>
        <p:spPr bwMode="auto">
          <a:xfrm>
            <a:off x="81534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
        <p:nvSpPr>
          <p:cNvPr id="38917" name="Text Box 5"/>
          <p:cNvSpPr txBox="1">
            <a:spLocks noChangeArrowheads="1"/>
          </p:cNvSpPr>
          <p:nvPr/>
        </p:nvSpPr>
        <p:spPr bwMode="auto">
          <a:xfrm>
            <a:off x="609600" y="1371600"/>
            <a:ext cx="8001000"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spcAft>
                <a:spcPct val="20000"/>
              </a:spcAft>
              <a:buSzPct val="80000"/>
            </a:pPr>
            <a:r>
              <a:rPr lang="en-US" sz="2200" b="0">
                <a:solidFill>
                  <a:schemeClr val="tx1"/>
                </a:solidFill>
                <a:latin typeface="Arial" charset="0"/>
              </a:rPr>
              <a:t>When the carrying amount of an asset is not recoverable, a company records a write-off referred to as an </a:t>
            </a:r>
            <a:r>
              <a:rPr lang="en-US" sz="2200">
                <a:solidFill>
                  <a:schemeClr val="tx1"/>
                </a:solidFill>
                <a:latin typeface="Arial" charset="0"/>
              </a:rPr>
              <a:t>impairment</a:t>
            </a:r>
            <a:r>
              <a:rPr lang="en-US" sz="2200" b="0">
                <a:solidFill>
                  <a:schemeClr val="tx1"/>
                </a:solidFill>
                <a:latin typeface="Arial" charset="0"/>
              </a:rPr>
              <a:t>.</a:t>
            </a:r>
            <a:r>
              <a:rPr lang="en-US" sz="2200">
                <a:solidFill>
                  <a:schemeClr val="tx1"/>
                </a:solidFill>
                <a:latin typeface="Arial" charset="0"/>
              </a:rPr>
              <a:t> </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Impairments</a:t>
            </a:r>
          </a:p>
        </p:txBody>
      </p:sp>
      <p:sp>
        <p:nvSpPr>
          <p:cNvPr id="39939" name="Text Box 8"/>
          <p:cNvSpPr txBox="1">
            <a:spLocks noChangeArrowheads="1"/>
          </p:cNvSpPr>
          <p:nvPr/>
        </p:nvSpPr>
        <p:spPr bwMode="auto">
          <a:xfrm>
            <a:off x="609600" y="1981200"/>
            <a:ext cx="7848600" cy="372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defTabSz="454025">
              <a:defRPr b="1">
                <a:solidFill>
                  <a:schemeClr val="folHlink"/>
                </a:solidFill>
                <a:latin typeface="Comic Sans MS" pitchFamily="66" charset="0"/>
              </a:defRPr>
            </a:lvl1pPr>
            <a:lvl2pPr marL="742950" indent="-285750" defTabSz="454025">
              <a:defRPr b="1">
                <a:solidFill>
                  <a:schemeClr val="folHlink"/>
                </a:solidFill>
                <a:latin typeface="Comic Sans MS" pitchFamily="66" charset="0"/>
              </a:defRPr>
            </a:lvl2pPr>
            <a:lvl3pPr marL="1143000" indent="-228600" defTabSz="454025">
              <a:defRPr b="1">
                <a:solidFill>
                  <a:schemeClr val="folHlink"/>
                </a:solidFill>
                <a:latin typeface="Comic Sans MS" pitchFamily="66" charset="0"/>
              </a:defRPr>
            </a:lvl3pPr>
            <a:lvl4pPr marL="1600200" indent="-228600" defTabSz="454025">
              <a:defRPr b="1">
                <a:solidFill>
                  <a:schemeClr val="folHlink"/>
                </a:solidFill>
                <a:latin typeface="Comic Sans MS" pitchFamily="66" charset="0"/>
              </a:defRPr>
            </a:lvl4pPr>
            <a:lvl5pPr marL="2057400" indent="-228600" defTabSz="454025">
              <a:defRPr b="1">
                <a:solidFill>
                  <a:schemeClr val="folHlink"/>
                </a:solidFill>
                <a:latin typeface="Comic Sans MS" pitchFamily="66" charset="0"/>
              </a:defRPr>
            </a:lvl5pPr>
            <a:lvl6pPr marL="2514600" indent="-228600" algn="ctr" defTabSz="454025" eaLnBrk="0" fontAlgn="base" hangingPunct="0">
              <a:spcBef>
                <a:spcPct val="0"/>
              </a:spcBef>
              <a:spcAft>
                <a:spcPct val="0"/>
              </a:spcAft>
              <a:defRPr b="1">
                <a:solidFill>
                  <a:schemeClr val="folHlink"/>
                </a:solidFill>
                <a:latin typeface="Comic Sans MS" pitchFamily="66" charset="0"/>
              </a:defRPr>
            </a:lvl6pPr>
            <a:lvl7pPr marL="2971800" indent="-228600" algn="ctr" defTabSz="454025" eaLnBrk="0" fontAlgn="base" hangingPunct="0">
              <a:spcBef>
                <a:spcPct val="0"/>
              </a:spcBef>
              <a:spcAft>
                <a:spcPct val="0"/>
              </a:spcAft>
              <a:defRPr b="1">
                <a:solidFill>
                  <a:schemeClr val="folHlink"/>
                </a:solidFill>
                <a:latin typeface="Comic Sans MS" pitchFamily="66" charset="0"/>
              </a:defRPr>
            </a:lvl7pPr>
            <a:lvl8pPr marL="3429000" indent="-228600" algn="ctr" defTabSz="454025" eaLnBrk="0" fontAlgn="base" hangingPunct="0">
              <a:spcBef>
                <a:spcPct val="0"/>
              </a:spcBef>
              <a:spcAft>
                <a:spcPct val="0"/>
              </a:spcAft>
              <a:defRPr b="1">
                <a:solidFill>
                  <a:schemeClr val="folHlink"/>
                </a:solidFill>
                <a:latin typeface="Comic Sans MS" pitchFamily="66" charset="0"/>
              </a:defRPr>
            </a:lvl8pPr>
            <a:lvl9pPr marL="3886200" indent="-228600" algn="ctr" defTabSz="454025"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Clr>
                <a:schemeClr val="tx1"/>
              </a:buClr>
              <a:buFontTx/>
              <a:buAutoNum type="arabicPeriod"/>
            </a:pPr>
            <a:r>
              <a:rPr lang="en-US" sz="2000" b="0">
                <a:solidFill>
                  <a:schemeClr val="tx1"/>
                </a:solidFill>
                <a:latin typeface="Arial" charset="0"/>
              </a:rPr>
              <a:t>Review events for possible impairment.</a:t>
            </a:r>
          </a:p>
          <a:p>
            <a:pPr algn="l">
              <a:lnSpc>
                <a:spcPct val="120000"/>
              </a:lnSpc>
              <a:spcBef>
                <a:spcPts val="1200"/>
              </a:spcBef>
              <a:buClr>
                <a:schemeClr val="tx1"/>
              </a:buClr>
              <a:buFontTx/>
              <a:buAutoNum type="arabicPeriod"/>
            </a:pPr>
            <a:r>
              <a:rPr lang="en-US" sz="2000" b="0">
                <a:solidFill>
                  <a:schemeClr val="tx1"/>
                </a:solidFill>
                <a:latin typeface="Arial" charset="0"/>
              </a:rPr>
              <a:t>If the review indicates impairment, apply the recoverability test.  If the sum of the expected future net cash flows from the long-lived asset is less than the carrying amount of the asset, an impairment has occurred.</a:t>
            </a:r>
          </a:p>
          <a:p>
            <a:pPr algn="l">
              <a:lnSpc>
                <a:spcPct val="120000"/>
              </a:lnSpc>
              <a:spcBef>
                <a:spcPts val="1200"/>
              </a:spcBef>
              <a:buClr>
                <a:schemeClr val="tx1"/>
              </a:buClr>
              <a:buSzPct val="85000"/>
            </a:pPr>
            <a:r>
              <a:rPr lang="en-US" sz="2000" b="0">
                <a:solidFill>
                  <a:schemeClr val="tx1"/>
                </a:solidFill>
                <a:latin typeface="Arial" charset="0"/>
              </a:rPr>
              <a:t>3. 	Assuming an impairment, the impairment loss is the amount by which the carrying amount of the asset exceeds the fair value of the asset. The fair value is the market value or the present value of expected future net cash flows.</a:t>
            </a:r>
          </a:p>
        </p:txBody>
      </p:sp>
      <p:sp>
        <p:nvSpPr>
          <p:cNvPr id="39940" name="Text Box 9"/>
          <p:cNvSpPr txBox="1">
            <a:spLocks noChangeArrowheads="1"/>
          </p:cNvSpPr>
          <p:nvPr/>
        </p:nvSpPr>
        <p:spPr bwMode="auto">
          <a:xfrm>
            <a:off x="622300" y="1371600"/>
            <a:ext cx="80010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Measuring Impairments</a:t>
            </a:r>
          </a:p>
        </p:txBody>
      </p:sp>
      <p:sp>
        <p:nvSpPr>
          <p:cNvPr id="39941" name="Text Box 10"/>
          <p:cNvSpPr txBox="1">
            <a:spLocks noChangeArrowheads="1"/>
          </p:cNvSpPr>
          <p:nvPr/>
        </p:nvSpPr>
        <p:spPr bwMode="auto">
          <a:xfrm>
            <a:off x="9906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issues related to asset impairment.</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994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350" y="457200"/>
            <a:ext cx="1873250" cy="1843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858000" cy="5172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Text Box 4"/>
          <p:cNvSpPr txBox="1">
            <a:spLocks noChangeArrowheads="1"/>
          </p:cNvSpPr>
          <p:nvPr/>
        </p:nvSpPr>
        <p:spPr bwMode="auto">
          <a:xfrm>
            <a:off x="8153400" y="64452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
        <p:nvSpPr>
          <p:cNvPr id="40964" name="Rectangle 5"/>
          <p:cNvSpPr>
            <a:spLocks noChangeArrowheads="1"/>
          </p:cNvSpPr>
          <p:nvPr/>
        </p:nvSpPr>
        <p:spPr bwMode="auto">
          <a:xfrm>
            <a:off x="6934200" y="1676400"/>
            <a:ext cx="1905000" cy="639763"/>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a:solidFill>
                  <a:srgbClr val="800000"/>
                </a:solidFill>
                <a:latin typeface="Arial" charset="0"/>
              </a:rPr>
              <a:t>Illustration 11-16</a:t>
            </a:r>
          </a:p>
          <a:p>
            <a:pPr algn="l"/>
            <a:r>
              <a:rPr lang="en-US" sz="1200">
                <a:latin typeface="Arial" charset="0"/>
              </a:rPr>
              <a:t>Graphic of Accounting for Impairments</a:t>
            </a:r>
          </a:p>
        </p:txBody>
      </p:sp>
      <p:sp>
        <p:nvSpPr>
          <p:cNvPr id="1184776"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Impairments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Rectangle 6"/>
          <p:cNvSpPr/>
          <p:nvPr/>
        </p:nvSpPr>
        <p:spPr>
          <a:xfrm>
            <a:off x="457200" y="4572000"/>
            <a:ext cx="2133600" cy="1277938"/>
          </a:xfrm>
          <a:prstGeom prst="rect">
            <a:avLst/>
          </a:prstGeom>
          <a:solidFill>
            <a:schemeClr val="accent3"/>
          </a:solidFill>
          <a:ln w="19050" cap="sq">
            <a:solidFill>
              <a:schemeClr val="tx1"/>
            </a:solidFill>
            <a:miter lim="800000"/>
            <a:headEnd type="none" w="sm" len="sm"/>
            <a:tailEnd type="none" w="sm" len="sm"/>
          </a:ln>
          <a:effectLst/>
        </p:spPr>
        <p:txBody>
          <a:bodyPr>
            <a:spAutoFit/>
          </a:bodyPr>
          <a:lstStyle/>
          <a:p>
            <a:pPr algn="l">
              <a:lnSpc>
                <a:spcPct val="110000"/>
              </a:lnSpc>
              <a:defRPr/>
            </a:pPr>
            <a:r>
              <a:rPr lang="en-US" sz="1400" b="0" dirty="0">
                <a:latin typeface="Arial" pitchFamily="34" charset="0"/>
                <a:cs typeface="Arial" pitchFamily="34" charset="0"/>
              </a:rPr>
              <a:t>Loss reported as part of income from continuing operations, in the “Other expenses and losses” section.</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6" name="Rectangle 8"/>
          <p:cNvSpPr>
            <a:spLocks noGrp="1" noChangeArrowheads="1"/>
          </p:cNvSpPr>
          <p:nvPr>
            <p:ph type="title"/>
          </p:nvPr>
        </p:nvSpPr>
        <p:spPr bwMode="auto">
          <a:xfrm>
            <a:off x="609600" y="381000"/>
            <a:ext cx="50292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Impairments</a:t>
            </a:r>
          </a:p>
        </p:txBody>
      </p:sp>
      <p:sp>
        <p:nvSpPr>
          <p:cNvPr id="41987" name="Text Box 11"/>
          <p:cNvSpPr txBox="1">
            <a:spLocks noChangeArrowheads="1"/>
          </p:cNvSpPr>
          <p:nvPr/>
        </p:nvSpPr>
        <p:spPr bwMode="auto">
          <a:xfrm>
            <a:off x="8153400" y="64452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graphicFrame>
        <p:nvGraphicFramePr>
          <p:cNvPr id="41989" name="Object 1"/>
          <p:cNvGraphicFramePr>
            <a:graphicFrameLocks noChangeAspect="1"/>
          </p:cNvGraphicFramePr>
          <p:nvPr/>
        </p:nvGraphicFramePr>
        <p:xfrm>
          <a:off x="879475" y="3849688"/>
          <a:ext cx="7197725" cy="2322512"/>
        </p:xfrm>
        <a:graphic>
          <a:graphicData uri="http://schemas.openxmlformats.org/presentationml/2006/ole">
            <mc:AlternateContent xmlns:mc="http://schemas.openxmlformats.org/markup-compatibility/2006">
              <mc:Choice xmlns:v="urn:schemas-microsoft-com:vml" Requires="v">
                <p:oleObj spid="_x0000_s42000" name="Worksheet" r:id="rId4" imgW="4257777" imgH="1362085" progId="Excel.Sheet.8">
                  <p:embed/>
                </p:oleObj>
              </mc:Choice>
              <mc:Fallback>
                <p:oleObj name="Worksheet" r:id="rId4" imgW="4257777" imgH="1362085"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3849688"/>
                        <a:ext cx="719772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bwMode="auto">
          <a:xfrm>
            <a:off x="6400800" y="3886200"/>
            <a:ext cx="17526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990600" y="4800600"/>
            <a:ext cx="51816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 name="Rectangle 5"/>
          <p:cNvSpPr/>
          <p:nvPr/>
        </p:nvSpPr>
        <p:spPr bwMode="auto">
          <a:xfrm>
            <a:off x="990600" y="5181600"/>
            <a:ext cx="71628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 name="Rectangle 7"/>
          <p:cNvSpPr/>
          <p:nvPr/>
        </p:nvSpPr>
        <p:spPr bwMode="auto">
          <a:xfrm>
            <a:off x="6400800" y="5638800"/>
            <a:ext cx="1752600" cy="3048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 name="TextBox 8"/>
          <p:cNvSpPr txBox="1"/>
          <p:nvPr/>
        </p:nvSpPr>
        <p:spPr>
          <a:xfrm>
            <a:off x="3886200" y="5791200"/>
            <a:ext cx="1943100" cy="830263"/>
          </a:xfrm>
          <a:prstGeom prst="rect">
            <a:avLst/>
          </a:prstGeom>
          <a:solidFill>
            <a:srgbClr val="FFFF99"/>
          </a:solidFill>
          <a:ln w="28575" cap="sq">
            <a:solidFill>
              <a:schemeClr val="tx1"/>
            </a:solidFill>
            <a:miter lim="800000"/>
            <a:headEnd type="none" w="sm" len="sm"/>
            <a:tailEnd type="none" w="sm" len="sm"/>
          </a:ln>
          <a:effectLst/>
        </p:spPr>
        <p:txBody>
          <a:bodyPr anchor="ctr">
            <a:spAutoFit/>
          </a:bodyPr>
          <a:lstStyle>
            <a:defPPr>
              <a:defRPr lang="en-US"/>
            </a:defPPr>
            <a:lvl1pPr algn="l">
              <a:lnSpc>
                <a:spcPct val="120000"/>
              </a:lnSpc>
              <a:defRPr sz="2000" b="0">
                <a:latin typeface="Arial" pitchFamily="34" charset="0"/>
                <a:cs typeface="Arial"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a:lnSpc>
                <a:spcPct val="100000"/>
              </a:lnSpc>
              <a:defRPr/>
            </a:pPr>
            <a:r>
              <a:rPr lang="en-US" sz="2400" b="1" dirty="0" smtClean="0">
                <a:solidFill>
                  <a:schemeClr val="accent6">
                    <a:lumMod val="50000"/>
                  </a:schemeClr>
                </a:solidFill>
              </a:rPr>
              <a:t>No Impairment</a:t>
            </a:r>
          </a:p>
        </p:txBody>
      </p:sp>
      <p:sp>
        <p:nvSpPr>
          <p:cNvPr id="10" name="TextBox 9"/>
          <p:cNvSpPr txBox="1"/>
          <p:nvPr/>
        </p:nvSpPr>
        <p:spPr>
          <a:xfrm>
            <a:off x="1066800" y="6135688"/>
            <a:ext cx="2057400" cy="646112"/>
          </a:xfrm>
          <a:prstGeom prst="rect">
            <a:avLst/>
          </a:prstGeom>
          <a:noFill/>
        </p:spPr>
        <p:txBody>
          <a:bodyPr>
            <a:spAutoFit/>
          </a:bodyPr>
          <a:lstStyle/>
          <a:p>
            <a:pPr>
              <a:defRPr/>
            </a:pPr>
            <a:r>
              <a:rPr lang="en-US" sz="1200" b="0" dirty="0">
                <a:latin typeface="+mn-lt"/>
              </a:rPr>
              <a:t>Advance slide in presentation mode to reveal answer.</a:t>
            </a:r>
          </a:p>
        </p:txBody>
      </p:sp>
      <p:sp>
        <p:nvSpPr>
          <p:cNvPr id="13" name="Text Box 2"/>
          <p:cNvSpPr txBox="1">
            <a:spLocks noChangeArrowheads="1"/>
          </p:cNvSpPr>
          <p:nvPr/>
        </p:nvSpPr>
        <p:spPr bwMode="auto">
          <a:xfrm>
            <a:off x="609600" y="1295400"/>
            <a:ext cx="8153400" cy="230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defRPr/>
            </a:pPr>
            <a:r>
              <a:rPr lang="en-US" sz="2000" dirty="0" smtClean="0">
                <a:solidFill>
                  <a:schemeClr val="accent6">
                    <a:lumMod val="50000"/>
                  </a:schemeClr>
                </a:solidFill>
                <a:latin typeface="Arial" pitchFamily="34" charset="0"/>
                <a:cs typeface="Arial" pitchFamily="34" charset="0"/>
              </a:rPr>
              <a:t>Illustration 1:</a:t>
            </a:r>
            <a:r>
              <a:rPr lang="en-US" sz="2000" b="0" dirty="0" smtClean="0">
                <a:latin typeface="Arial" pitchFamily="34" charset="0"/>
                <a:cs typeface="Arial" pitchFamily="34" charset="0"/>
              </a:rPr>
              <a:t>  M. Alou Inc. has equipment that, due to changes in its use, it reviews for possible impairment. The equipment’s carrying amount is $600,000 ($800,000 cost less $200,000 accumulated depreciation). Alou determines the expected future net cash flows (undiscounted) from the use of the equipment and its eventual disposal to be </a:t>
            </a:r>
            <a:r>
              <a:rPr lang="en-US" sz="2000" dirty="0" smtClean="0">
                <a:latin typeface="Arial" pitchFamily="34" charset="0"/>
                <a:cs typeface="Arial" pitchFamily="34" charset="0"/>
              </a:rPr>
              <a:t>$650,000</a:t>
            </a:r>
            <a:r>
              <a:rPr lang="en-US" sz="2000" b="0" dirty="0" smtClean="0">
                <a:latin typeface="Arial" pitchFamily="34" charset="0"/>
                <a:cs typeface="Arial" pitchFamily="34" charset="0"/>
              </a:rPr>
              <a:t>.  Determine whether an impairment has occurred.</a:t>
            </a:r>
          </a:p>
        </p:txBody>
      </p:sp>
      <p:sp>
        <p:nvSpPr>
          <p:cNvPr id="4" name="Rectangle 3"/>
          <p:cNvSpPr/>
          <p:nvPr/>
        </p:nvSpPr>
        <p:spPr bwMode="auto">
          <a:xfrm>
            <a:off x="6781800" y="228600"/>
            <a:ext cx="1981200" cy="708025"/>
          </a:xfrm>
          <a:prstGeom prst="rect">
            <a:avLst/>
          </a:prstGeom>
          <a:noFill/>
          <a:ln w="28575" cap="sq">
            <a:solidFill>
              <a:schemeClr val="tx1"/>
            </a:solidFill>
            <a:miter lim="800000"/>
            <a:headEnd type="none" w="sm" len="sm"/>
            <a:tailEnd type="none" w="sm" len="sm"/>
          </a:ln>
          <a:effectLst/>
          <a:extLst/>
        </p:spPr>
        <p:txBody>
          <a:bodyPr anchor="ctr">
            <a:spAutoFit/>
          </a:bodyPr>
          <a:lstStyle/>
          <a:p>
            <a:pPr>
              <a:defRPr/>
            </a:pPr>
            <a:r>
              <a:rPr lang="en-US" sz="2000" dirty="0">
                <a:solidFill>
                  <a:schemeClr val="tx2">
                    <a:lumMod val="75000"/>
                  </a:schemeClr>
                </a:solidFill>
                <a:latin typeface="Arial" pitchFamily="34" charset="0"/>
                <a:cs typeface="Arial" pitchFamily="34" charset="0"/>
              </a:rPr>
              <a:t>Recoverability Text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1"/>
          <p:cNvGraphicFramePr>
            <a:graphicFrameLocks noChangeAspect="1"/>
          </p:cNvGraphicFramePr>
          <p:nvPr/>
        </p:nvGraphicFramePr>
        <p:xfrm>
          <a:off x="879475" y="3849688"/>
          <a:ext cx="7197725" cy="2322512"/>
        </p:xfrm>
        <a:graphic>
          <a:graphicData uri="http://schemas.openxmlformats.org/presentationml/2006/ole">
            <mc:AlternateContent xmlns:mc="http://schemas.openxmlformats.org/markup-compatibility/2006">
              <mc:Choice xmlns:v="urn:schemas-microsoft-com:vml" Requires="v">
                <p:oleObj spid="_x0000_s43024" name="Worksheet" r:id="rId4" imgW="4257777" imgH="1362085" progId="Excel.Sheet.8">
                  <p:embed/>
                </p:oleObj>
              </mc:Choice>
              <mc:Fallback>
                <p:oleObj name="Worksheet" r:id="rId4" imgW="4257777" imgH="1362085"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3849688"/>
                        <a:ext cx="719772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2" name="Text Box 2"/>
          <p:cNvSpPr txBox="1">
            <a:spLocks noChangeArrowheads="1"/>
          </p:cNvSpPr>
          <p:nvPr/>
        </p:nvSpPr>
        <p:spPr bwMode="auto">
          <a:xfrm>
            <a:off x="609600" y="1295400"/>
            <a:ext cx="8153400" cy="230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defRPr/>
            </a:pPr>
            <a:r>
              <a:rPr lang="en-US" sz="2000" dirty="0" smtClean="0">
                <a:solidFill>
                  <a:schemeClr val="accent6">
                    <a:lumMod val="50000"/>
                  </a:schemeClr>
                </a:solidFill>
                <a:latin typeface="Arial" pitchFamily="34" charset="0"/>
                <a:cs typeface="Arial" pitchFamily="34" charset="0"/>
              </a:rPr>
              <a:t>Illustration 2:</a:t>
            </a:r>
            <a:r>
              <a:rPr lang="en-US" sz="2000" b="0" dirty="0" smtClean="0">
                <a:latin typeface="Arial" pitchFamily="34" charset="0"/>
                <a:cs typeface="Arial" pitchFamily="34" charset="0"/>
              </a:rPr>
              <a:t>  M. Alou Inc. has equipment that, due to changes in its use, it reviews for possible impairment. The equipment’s carrying amount is $600,000 ($800,000 cost less $200,000 accumulated depreciation). Alou determines the expected future net cash flows (undiscounted) from the use of the equipment and its eventual disposal to be </a:t>
            </a:r>
            <a:r>
              <a:rPr lang="en-US" sz="2000" dirty="0" smtClean="0">
                <a:latin typeface="Arial" pitchFamily="34" charset="0"/>
                <a:cs typeface="Arial" pitchFamily="34" charset="0"/>
              </a:rPr>
              <a:t>$580,000</a:t>
            </a:r>
            <a:r>
              <a:rPr lang="en-US" sz="2000" b="0" dirty="0" smtClean="0">
                <a:latin typeface="Arial" pitchFamily="34" charset="0"/>
                <a:cs typeface="Arial" pitchFamily="34" charset="0"/>
              </a:rPr>
              <a:t>.  Determine whether an impairment has occurred.</a:t>
            </a:r>
          </a:p>
        </p:txBody>
      </p:sp>
      <p:sp>
        <p:nvSpPr>
          <p:cNvPr id="1056776"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Impairments</a:t>
            </a:r>
          </a:p>
        </p:txBody>
      </p:sp>
      <p:sp>
        <p:nvSpPr>
          <p:cNvPr id="43013" name="Text Box 11"/>
          <p:cNvSpPr txBox="1">
            <a:spLocks noChangeArrowheads="1"/>
          </p:cNvSpPr>
          <p:nvPr/>
        </p:nvSpPr>
        <p:spPr bwMode="auto">
          <a:xfrm>
            <a:off x="8153400" y="64452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Rectangle 2"/>
          <p:cNvSpPr/>
          <p:nvPr/>
        </p:nvSpPr>
        <p:spPr bwMode="auto">
          <a:xfrm>
            <a:off x="6400800" y="3886200"/>
            <a:ext cx="17526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990600" y="4800600"/>
            <a:ext cx="51816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 name="Rectangle 5"/>
          <p:cNvSpPr/>
          <p:nvPr/>
        </p:nvSpPr>
        <p:spPr bwMode="auto">
          <a:xfrm>
            <a:off x="990600" y="5181600"/>
            <a:ext cx="71628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 name="Rectangle 7"/>
          <p:cNvSpPr/>
          <p:nvPr/>
        </p:nvSpPr>
        <p:spPr bwMode="auto">
          <a:xfrm>
            <a:off x="6400800" y="5638800"/>
            <a:ext cx="1752600" cy="3048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 name="TextBox 9"/>
          <p:cNvSpPr txBox="1"/>
          <p:nvPr/>
        </p:nvSpPr>
        <p:spPr>
          <a:xfrm>
            <a:off x="1066800" y="6135688"/>
            <a:ext cx="2057400" cy="646112"/>
          </a:xfrm>
          <a:prstGeom prst="rect">
            <a:avLst/>
          </a:prstGeom>
          <a:noFill/>
        </p:spPr>
        <p:txBody>
          <a:bodyPr>
            <a:spAutoFit/>
          </a:bodyPr>
          <a:lstStyle/>
          <a:p>
            <a:pPr>
              <a:defRPr/>
            </a:pPr>
            <a:r>
              <a:rPr lang="en-US" sz="1200" b="0" dirty="0">
                <a:latin typeface="+mn-lt"/>
              </a:rPr>
              <a:t>Advance slide in presentation mode to reveal answer.</a:t>
            </a:r>
          </a:p>
        </p:txBody>
      </p:sp>
      <p:sp>
        <p:nvSpPr>
          <p:cNvPr id="16" name="TextBox 15"/>
          <p:cNvSpPr txBox="1">
            <a:spLocks noChangeArrowheads="1"/>
          </p:cNvSpPr>
          <p:nvPr/>
        </p:nvSpPr>
        <p:spPr bwMode="auto">
          <a:xfrm>
            <a:off x="3543300" y="5943600"/>
            <a:ext cx="2286000" cy="461963"/>
          </a:xfrm>
          <a:prstGeom prst="rect">
            <a:avLst/>
          </a:prstGeom>
          <a:solidFill>
            <a:srgbClr val="FFFF99"/>
          </a:solidFill>
          <a:ln w="28575" cap="sq">
            <a:solidFill>
              <a:schemeClr val="tx1"/>
            </a:solidFill>
            <a:miter lim="800000"/>
            <a:headEnd type="none" w="sm" len="sm"/>
            <a:tailEnd type="none" w="sm" len="sm"/>
          </a:ln>
        </p:spPr>
        <p:txBody>
          <a:bodyPr anchor="ct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sz="2400">
                <a:solidFill>
                  <a:srgbClr val="740000"/>
                </a:solidFill>
                <a:latin typeface="Arial" charset="0"/>
                <a:cs typeface="Arial" charset="0"/>
              </a:rPr>
              <a:t>Impairment</a:t>
            </a:r>
          </a:p>
        </p:txBody>
      </p:sp>
      <p:sp>
        <p:nvSpPr>
          <p:cNvPr id="17" name="Rectangle 16"/>
          <p:cNvSpPr/>
          <p:nvPr/>
        </p:nvSpPr>
        <p:spPr bwMode="auto">
          <a:xfrm>
            <a:off x="6781800" y="228600"/>
            <a:ext cx="1981200" cy="708025"/>
          </a:xfrm>
          <a:prstGeom prst="rect">
            <a:avLst/>
          </a:prstGeom>
          <a:noFill/>
          <a:ln w="28575" cap="sq">
            <a:solidFill>
              <a:schemeClr val="tx1"/>
            </a:solidFill>
            <a:miter lim="800000"/>
            <a:headEnd type="none" w="sm" len="sm"/>
            <a:tailEnd type="none" w="sm" len="sm"/>
          </a:ln>
          <a:effectLst/>
          <a:extLst/>
        </p:spPr>
        <p:txBody>
          <a:bodyPr anchor="ctr">
            <a:spAutoFit/>
          </a:bodyPr>
          <a:lstStyle/>
          <a:p>
            <a:pPr>
              <a:defRPr/>
            </a:pPr>
            <a:r>
              <a:rPr lang="en-US" sz="2000" dirty="0">
                <a:solidFill>
                  <a:schemeClr val="tx2">
                    <a:lumMod val="75000"/>
                  </a:schemeClr>
                </a:solidFill>
                <a:latin typeface="Arial" pitchFamily="34" charset="0"/>
                <a:cs typeface="Arial" pitchFamily="34" charset="0"/>
              </a:rPr>
              <a:t>Recoverability Text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1"/>
          <p:cNvGraphicFramePr>
            <a:graphicFrameLocks noChangeAspect="1"/>
          </p:cNvGraphicFramePr>
          <p:nvPr/>
        </p:nvGraphicFramePr>
        <p:xfrm>
          <a:off x="879475" y="3429000"/>
          <a:ext cx="7197725" cy="2322513"/>
        </p:xfrm>
        <a:graphic>
          <a:graphicData uri="http://schemas.openxmlformats.org/presentationml/2006/ole">
            <mc:AlternateContent xmlns:mc="http://schemas.openxmlformats.org/markup-compatibility/2006">
              <mc:Choice xmlns:v="urn:schemas-microsoft-com:vml" Requires="v">
                <p:oleObj spid="_x0000_s44046" name="Worksheet" r:id="rId4" imgW="4257777" imgH="1362085" progId="Excel.Sheet.8">
                  <p:embed/>
                </p:oleObj>
              </mc:Choice>
              <mc:Fallback>
                <p:oleObj name="Worksheet" r:id="rId4" imgW="4257777" imgH="1362085"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3429000"/>
                        <a:ext cx="719772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2" name="Text Box 2"/>
          <p:cNvSpPr txBox="1">
            <a:spLocks noChangeArrowheads="1"/>
          </p:cNvSpPr>
          <p:nvPr/>
        </p:nvSpPr>
        <p:spPr bwMode="auto">
          <a:xfrm>
            <a:off x="609600" y="1295400"/>
            <a:ext cx="8153400" cy="193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defRPr/>
            </a:pPr>
            <a:r>
              <a:rPr lang="en-US" sz="2000" dirty="0" smtClean="0">
                <a:solidFill>
                  <a:schemeClr val="accent6">
                    <a:lumMod val="50000"/>
                  </a:schemeClr>
                </a:solidFill>
                <a:latin typeface="Arial" pitchFamily="34" charset="0"/>
                <a:cs typeface="Arial" pitchFamily="34" charset="0"/>
              </a:rPr>
              <a:t>Illustration 2:</a:t>
            </a:r>
            <a:r>
              <a:rPr lang="en-US" sz="2000" b="0" dirty="0" smtClean="0">
                <a:latin typeface="Arial" pitchFamily="34" charset="0"/>
                <a:cs typeface="Arial" pitchFamily="34" charset="0"/>
              </a:rPr>
              <a:t>  The recoverability test indicates that the expected future net cash flows of $580,000 from the use of the asset are less than its carrying amount of $600,000. Therefore, an impairment has occurred.  </a:t>
            </a:r>
            <a:r>
              <a:rPr lang="en-US" sz="2000" dirty="0" smtClean="0">
                <a:latin typeface="Arial" pitchFamily="34" charset="0"/>
                <a:cs typeface="Arial" pitchFamily="34" charset="0"/>
              </a:rPr>
              <a:t>Assume this asset has a fair value of $525,000. Determine the impairment loss, if any.</a:t>
            </a:r>
          </a:p>
        </p:txBody>
      </p:sp>
      <p:sp>
        <p:nvSpPr>
          <p:cNvPr id="1056776" name="Rectangle 8"/>
          <p:cNvSpPr>
            <a:spLocks noGrp="1" noChangeArrowheads="1"/>
          </p:cNvSpPr>
          <p:nvPr>
            <p:ph type="title"/>
          </p:nvPr>
        </p:nvSpPr>
        <p:spPr bwMode="auto">
          <a:xfrm>
            <a:off x="609600" y="381000"/>
            <a:ext cx="5715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Impairments</a:t>
            </a:r>
          </a:p>
        </p:txBody>
      </p:sp>
      <p:sp>
        <p:nvSpPr>
          <p:cNvPr id="44037" name="Text Box 11"/>
          <p:cNvSpPr txBox="1">
            <a:spLocks noChangeArrowheads="1"/>
          </p:cNvSpPr>
          <p:nvPr/>
        </p:nvSpPr>
        <p:spPr bwMode="auto">
          <a:xfrm>
            <a:off x="8153400" y="64452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Rectangle 2"/>
          <p:cNvSpPr/>
          <p:nvPr/>
        </p:nvSpPr>
        <p:spPr bwMode="auto">
          <a:xfrm>
            <a:off x="6477000" y="3352800"/>
            <a:ext cx="17526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 name="Rectangle 7"/>
          <p:cNvSpPr/>
          <p:nvPr/>
        </p:nvSpPr>
        <p:spPr bwMode="auto">
          <a:xfrm>
            <a:off x="838200" y="5257800"/>
            <a:ext cx="7315200" cy="3048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 name="TextBox 9"/>
          <p:cNvSpPr txBox="1"/>
          <p:nvPr/>
        </p:nvSpPr>
        <p:spPr>
          <a:xfrm>
            <a:off x="1066800" y="6135688"/>
            <a:ext cx="2057400" cy="646112"/>
          </a:xfrm>
          <a:prstGeom prst="rect">
            <a:avLst/>
          </a:prstGeom>
          <a:noFill/>
        </p:spPr>
        <p:txBody>
          <a:bodyPr>
            <a:spAutoFit/>
          </a:bodyPr>
          <a:lstStyle/>
          <a:p>
            <a:pPr>
              <a:defRPr/>
            </a:pPr>
            <a:r>
              <a:rPr lang="en-US" sz="1200" b="0" dirty="0">
                <a:latin typeface="+mn-lt"/>
              </a:rPr>
              <a:t>Advance slide in presentation mode to reveal answer.</a:t>
            </a:r>
          </a:p>
        </p:txBody>
      </p:sp>
      <p:sp>
        <p:nvSpPr>
          <p:cNvPr id="13" name="TextBox 12"/>
          <p:cNvSpPr txBox="1"/>
          <p:nvPr/>
        </p:nvSpPr>
        <p:spPr>
          <a:xfrm>
            <a:off x="3886200" y="5562600"/>
            <a:ext cx="1943100" cy="830263"/>
          </a:xfrm>
          <a:prstGeom prst="rect">
            <a:avLst/>
          </a:prstGeom>
          <a:solidFill>
            <a:srgbClr val="FFFF99"/>
          </a:solidFill>
          <a:ln w="28575" cap="sq">
            <a:solidFill>
              <a:schemeClr val="tx1"/>
            </a:solidFill>
            <a:miter lim="800000"/>
            <a:headEnd type="none" w="sm" len="sm"/>
            <a:tailEnd type="none" w="sm" len="sm"/>
          </a:ln>
          <a:effectLst/>
        </p:spPr>
        <p:txBody>
          <a:bodyPr anchor="ctr">
            <a:spAutoFit/>
          </a:bodyPr>
          <a:lstStyle>
            <a:defPPr>
              <a:defRPr lang="en-US"/>
            </a:defPPr>
            <a:lvl1pPr algn="l">
              <a:lnSpc>
                <a:spcPct val="120000"/>
              </a:lnSpc>
              <a:defRPr sz="2000" b="0">
                <a:latin typeface="Arial" pitchFamily="34" charset="0"/>
                <a:cs typeface="Arial"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a:lnSpc>
                <a:spcPct val="100000"/>
              </a:lnSpc>
              <a:defRPr/>
            </a:pPr>
            <a:r>
              <a:rPr lang="en-US" sz="2400" b="1" dirty="0" smtClean="0">
                <a:solidFill>
                  <a:schemeClr val="accent6">
                    <a:lumMod val="50000"/>
                  </a:schemeClr>
                </a:solidFill>
              </a:rPr>
              <a:t>Impairment</a:t>
            </a:r>
          </a:p>
          <a:p>
            <a:pPr algn="ctr">
              <a:lnSpc>
                <a:spcPct val="100000"/>
              </a:lnSpc>
              <a:defRPr/>
            </a:pPr>
            <a:r>
              <a:rPr lang="en-US" sz="2400" b="1" dirty="0" smtClean="0">
                <a:solidFill>
                  <a:schemeClr val="accent6">
                    <a:lumMod val="50000"/>
                  </a:schemeClr>
                </a:solidFill>
              </a:rPr>
              <a:t>Loss</a:t>
            </a:r>
          </a:p>
        </p:txBody>
      </p:sp>
      <p:sp>
        <p:nvSpPr>
          <p:cNvPr id="14" name="Rectangle 13"/>
          <p:cNvSpPr/>
          <p:nvPr/>
        </p:nvSpPr>
        <p:spPr bwMode="auto">
          <a:xfrm>
            <a:off x="6781800" y="228600"/>
            <a:ext cx="1981200" cy="708025"/>
          </a:xfrm>
          <a:prstGeom prst="rect">
            <a:avLst/>
          </a:prstGeom>
          <a:noFill/>
          <a:ln w="28575" cap="sq">
            <a:solidFill>
              <a:schemeClr val="tx1"/>
            </a:solidFill>
            <a:miter lim="800000"/>
            <a:headEnd type="none" w="sm" len="sm"/>
            <a:tailEnd type="none" w="sm" len="sm"/>
          </a:ln>
          <a:effectLst/>
          <a:extLst/>
        </p:spPr>
        <p:txBody>
          <a:bodyPr anchor="ctr">
            <a:spAutoFit/>
          </a:bodyPr>
          <a:lstStyle/>
          <a:p>
            <a:pPr>
              <a:defRPr/>
            </a:pPr>
            <a:r>
              <a:rPr lang="en-US" sz="2000" dirty="0">
                <a:solidFill>
                  <a:schemeClr val="tx2">
                    <a:lumMod val="75000"/>
                  </a:schemeClr>
                </a:solidFill>
                <a:latin typeface="Arial" pitchFamily="34" charset="0"/>
                <a:cs typeface="Arial" pitchFamily="34" charset="0"/>
              </a:rPr>
              <a:t>Measurement of Loss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1"/>
          <p:cNvGraphicFramePr>
            <a:graphicFrameLocks noChangeAspect="1"/>
          </p:cNvGraphicFramePr>
          <p:nvPr/>
        </p:nvGraphicFramePr>
        <p:xfrm>
          <a:off x="879475" y="1828800"/>
          <a:ext cx="7197725" cy="2322513"/>
        </p:xfrm>
        <a:graphic>
          <a:graphicData uri="http://schemas.openxmlformats.org/presentationml/2006/ole">
            <mc:AlternateContent xmlns:mc="http://schemas.openxmlformats.org/markup-compatibility/2006">
              <mc:Choice xmlns:v="urn:schemas-microsoft-com:vml" Requires="v">
                <p:oleObj spid="_x0000_s45068" name="Worksheet" r:id="rId4" imgW="4257777" imgH="1362085" progId="Excel.Sheet.8">
                  <p:embed/>
                </p:oleObj>
              </mc:Choice>
              <mc:Fallback>
                <p:oleObj name="Worksheet" r:id="rId4" imgW="4257777" imgH="1362085"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1828800"/>
                        <a:ext cx="719772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2" name="Text Box 2"/>
          <p:cNvSpPr txBox="1">
            <a:spLocks noChangeArrowheads="1"/>
          </p:cNvSpPr>
          <p:nvPr/>
        </p:nvSpPr>
        <p:spPr bwMode="auto">
          <a:xfrm>
            <a:off x="609600" y="1295400"/>
            <a:ext cx="81534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defRPr/>
            </a:pPr>
            <a:r>
              <a:rPr lang="en-US" sz="2000" dirty="0" smtClean="0">
                <a:solidFill>
                  <a:schemeClr val="accent6">
                    <a:lumMod val="50000"/>
                  </a:schemeClr>
                </a:solidFill>
                <a:latin typeface="Arial" pitchFamily="34" charset="0"/>
                <a:cs typeface="Arial" pitchFamily="34" charset="0"/>
              </a:rPr>
              <a:t>Illustration 2:</a:t>
            </a:r>
            <a:endParaRPr lang="en-US" sz="2000" b="0" dirty="0" smtClean="0">
              <a:latin typeface="Arial" pitchFamily="34" charset="0"/>
              <a:cs typeface="Arial" pitchFamily="34" charset="0"/>
            </a:endParaRPr>
          </a:p>
        </p:txBody>
      </p:sp>
      <p:sp>
        <p:nvSpPr>
          <p:cNvPr id="1056776" name="Rectangle 8"/>
          <p:cNvSpPr>
            <a:spLocks noGrp="1" noChangeArrowheads="1"/>
          </p:cNvSpPr>
          <p:nvPr>
            <p:ph type="title"/>
          </p:nvPr>
        </p:nvSpPr>
        <p:spPr bwMode="auto">
          <a:xfrm>
            <a:off x="609600" y="381000"/>
            <a:ext cx="5715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Impairments</a:t>
            </a:r>
          </a:p>
        </p:txBody>
      </p:sp>
      <p:sp>
        <p:nvSpPr>
          <p:cNvPr id="45061" name="Text Box 11"/>
          <p:cNvSpPr txBox="1">
            <a:spLocks noChangeArrowheads="1"/>
          </p:cNvSpPr>
          <p:nvPr/>
        </p:nvSpPr>
        <p:spPr bwMode="auto">
          <a:xfrm>
            <a:off x="8153400" y="64452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4" name="Rectangle 13"/>
          <p:cNvSpPr/>
          <p:nvPr/>
        </p:nvSpPr>
        <p:spPr bwMode="auto">
          <a:xfrm>
            <a:off x="6781800" y="228600"/>
            <a:ext cx="1981200" cy="708025"/>
          </a:xfrm>
          <a:prstGeom prst="rect">
            <a:avLst/>
          </a:prstGeom>
          <a:noFill/>
          <a:ln w="28575" cap="sq">
            <a:solidFill>
              <a:schemeClr val="tx1"/>
            </a:solidFill>
            <a:miter lim="800000"/>
            <a:headEnd type="none" w="sm" len="sm"/>
            <a:tailEnd type="none" w="sm" len="sm"/>
          </a:ln>
          <a:effectLst/>
          <a:extLst/>
        </p:spPr>
        <p:txBody>
          <a:bodyPr anchor="ctr">
            <a:spAutoFit/>
          </a:bodyPr>
          <a:lstStyle/>
          <a:p>
            <a:pPr>
              <a:defRPr/>
            </a:pPr>
            <a:r>
              <a:rPr lang="en-US" sz="2000" dirty="0">
                <a:solidFill>
                  <a:schemeClr val="tx2">
                    <a:lumMod val="75000"/>
                  </a:schemeClr>
                </a:solidFill>
                <a:latin typeface="Arial" pitchFamily="34" charset="0"/>
                <a:cs typeface="Arial" pitchFamily="34" charset="0"/>
              </a:rPr>
              <a:t>Measurement of Loss</a:t>
            </a:r>
          </a:p>
        </p:txBody>
      </p:sp>
      <p:sp>
        <p:nvSpPr>
          <p:cNvPr id="12" name="Text Box 8"/>
          <p:cNvSpPr txBox="1">
            <a:spLocks noChangeArrowheads="1"/>
          </p:cNvSpPr>
          <p:nvPr/>
        </p:nvSpPr>
        <p:spPr bwMode="auto">
          <a:xfrm>
            <a:off x="838200" y="4914900"/>
            <a:ext cx="7696200" cy="800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75325" algn="r"/>
                <a:tab pos="7366000" algn="r"/>
              </a:tabLst>
              <a:defRPr b="1">
                <a:solidFill>
                  <a:schemeClr val="folHlink"/>
                </a:solidFill>
                <a:latin typeface="Comic Sans MS" pitchFamily="66" charset="0"/>
              </a:defRPr>
            </a:lvl1pPr>
            <a:lvl2pPr marL="742950" indent="-285750">
              <a:tabLst>
                <a:tab pos="5775325" algn="r"/>
                <a:tab pos="7366000" algn="r"/>
              </a:tabLst>
              <a:defRPr b="1">
                <a:solidFill>
                  <a:schemeClr val="folHlink"/>
                </a:solidFill>
                <a:latin typeface="Comic Sans MS" pitchFamily="66" charset="0"/>
              </a:defRPr>
            </a:lvl2pPr>
            <a:lvl3pPr marL="1143000" indent="-228600">
              <a:tabLst>
                <a:tab pos="5775325" algn="r"/>
                <a:tab pos="7366000" algn="r"/>
              </a:tabLst>
              <a:defRPr b="1">
                <a:solidFill>
                  <a:schemeClr val="folHlink"/>
                </a:solidFill>
                <a:latin typeface="Comic Sans MS" pitchFamily="66" charset="0"/>
              </a:defRPr>
            </a:lvl3pPr>
            <a:lvl4pPr marL="1600200" indent="-228600">
              <a:tabLst>
                <a:tab pos="5775325" algn="r"/>
                <a:tab pos="7366000" algn="r"/>
              </a:tabLst>
              <a:defRPr b="1">
                <a:solidFill>
                  <a:schemeClr val="folHlink"/>
                </a:solidFill>
                <a:latin typeface="Comic Sans MS" pitchFamily="66" charset="0"/>
              </a:defRPr>
            </a:lvl4pPr>
            <a:lvl5pPr marL="2057400" indent="-228600">
              <a:tabLst>
                <a:tab pos="5775325" algn="r"/>
                <a:tab pos="73660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775325" algn="r"/>
                <a:tab pos="73660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775325" algn="r"/>
                <a:tab pos="73660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775325" algn="r"/>
                <a:tab pos="73660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775325" algn="r"/>
                <a:tab pos="7366000" algn="r"/>
              </a:tabLst>
              <a:defRPr b="1">
                <a:solidFill>
                  <a:schemeClr val="folHlink"/>
                </a:solidFill>
                <a:latin typeface="Comic Sans MS" pitchFamily="66" charset="0"/>
              </a:defRPr>
            </a:lvl9pPr>
          </a:lstStyle>
          <a:p>
            <a:pPr algn="l">
              <a:spcBef>
                <a:spcPct val="30000"/>
              </a:spcBef>
            </a:pPr>
            <a:r>
              <a:rPr lang="en-US" sz="2000" b="0">
                <a:solidFill>
                  <a:schemeClr val="tx1"/>
                </a:solidFill>
                <a:latin typeface="Arial" charset="0"/>
                <a:cs typeface="Arial" charset="0"/>
              </a:rPr>
              <a:t>Loss on Impairment 	75,000</a:t>
            </a:r>
          </a:p>
          <a:p>
            <a:pPr algn="l">
              <a:spcBef>
                <a:spcPct val="30000"/>
              </a:spcBef>
            </a:pPr>
            <a:r>
              <a:rPr lang="en-US" sz="2000" b="0">
                <a:solidFill>
                  <a:schemeClr val="tx1"/>
                </a:solidFill>
                <a:latin typeface="Arial" charset="0"/>
                <a:cs typeface="Arial" charset="0"/>
              </a:rPr>
              <a:t>	Accumulated Depreciation 		75,000</a:t>
            </a:r>
          </a:p>
        </p:txBody>
      </p:sp>
      <p:sp>
        <p:nvSpPr>
          <p:cNvPr id="45065" name="Text Box 2"/>
          <p:cNvSpPr txBox="1">
            <a:spLocks noChangeArrowheads="1"/>
          </p:cNvSpPr>
          <p:nvPr/>
        </p:nvSpPr>
        <p:spPr bwMode="auto">
          <a:xfrm>
            <a:off x="609600" y="4267200"/>
            <a:ext cx="81534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sz="2000" b="0">
                <a:latin typeface="Arial" charset="0"/>
                <a:cs typeface="Arial" charset="0"/>
              </a:rPr>
              <a:t>M. Alou records the impairment loss as follows: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Impairments</a:t>
            </a:r>
          </a:p>
        </p:txBody>
      </p:sp>
      <p:sp>
        <p:nvSpPr>
          <p:cNvPr id="38915" name="Text Box 8"/>
          <p:cNvSpPr txBox="1">
            <a:spLocks noChangeArrowheads="1"/>
          </p:cNvSpPr>
          <p:nvPr/>
        </p:nvSpPr>
        <p:spPr bwMode="auto">
          <a:xfrm>
            <a:off x="609600" y="1981200"/>
            <a:ext cx="7848600"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454025">
              <a:defRPr b="1">
                <a:solidFill>
                  <a:schemeClr val="folHlink"/>
                </a:solidFill>
                <a:latin typeface="Comic Sans MS" pitchFamily="66" charset="0"/>
              </a:defRPr>
            </a:lvl1pPr>
            <a:lvl2pPr marL="742950" indent="-285750" defTabSz="454025">
              <a:defRPr b="1">
                <a:solidFill>
                  <a:schemeClr val="folHlink"/>
                </a:solidFill>
                <a:latin typeface="Comic Sans MS" pitchFamily="66" charset="0"/>
              </a:defRPr>
            </a:lvl2pPr>
            <a:lvl3pPr marL="1143000" indent="-228600" defTabSz="454025">
              <a:defRPr b="1">
                <a:solidFill>
                  <a:schemeClr val="folHlink"/>
                </a:solidFill>
                <a:latin typeface="Comic Sans MS" pitchFamily="66" charset="0"/>
              </a:defRPr>
            </a:lvl3pPr>
            <a:lvl4pPr marL="1600200" indent="-228600" defTabSz="454025">
              <a:defRPr b="1">
                <a:solidFill>
                  <a:schemeClr val="folHlink"/>
                </a:solidFill>
                <a:latin typeface="Comic Sans MS" pitchFamily="66" charset="0"/>
              </a:defRPr>
            </a:lvl4pPr>
            <a:lvl5pPr marL="2057400" indent="-228600" defTabSz="454025">
              <a:defRPr b="1">
                <a:solidFill>
                  <a:schemeClr val="folHlink"/>
                </a:solidFill>
                <a:latin typeface="Comic Sans MS" pitchFamily="66" charset="0"/>
              </a:defRPr>
            </a:lvl5pPr>
            <a:lvl6pPr marL="2514600" indent="-228600" algn="ctr" defTabSz="454025" eaLnBrk="0" fontAlgn="base" hangingPunct="0">
              <a:spcBef>
                <a:spcPct val="0"/>
              </a:spcBef>
              <a:spcAft>
                <a:spcPct val="0"/>
              </a:spcAft>
              <a:defRPr b="1">
                <a:solidFill>
                  <a:schemeClr val="folHlink"/>
                </a:solidFill>
                <a:latin typeface="Comic Sans MS" pitchFamily="66" charset="0"/>
              </a:defRPr>
            </a:lvl6pPr>
            <a:lvl7pPr marL="2971800" indent="-228600" algn="ctr" defTabSz="454025" eaLnBrk="0" fontAlgn="base" hangingPunct="0">
              <a:spcBef>
                <a:spcPct val="0"/>
              </a:spcBef>
              <a:spcAft>
                <a:spcPct val="0"/>
              </a:spcAft>
              <a:defRPr b="1">
                <a:solidFill>
                  <a:schemeClr val="folHlink"/>
                </a:solidFill>
                <a:latin typeface="Comic Sans MS" pitchFamily="66" charset="0"/>
              </a:defRPr>
            </a:lvl7pPr>
            <a:lvl8pPr marL="3429000" indent="-228600" algn="ctr" defTabSz="454025" eaLnBrk="0" fontAlgn="base" hangingPunct="0">
              <a:spcBef>
                <a:spcPct val="0"/>
              </a:spcBef>
              <a:spcAft>
                <a:spcPct val="0"/>
              </a:spcAft>
              <a:defRPr b="1">
                <a:solidFill>
                  <a:schemeClr val="folHlink"/>
                </a:solidFill>
                <a:latin typeface="Comic Sans MS" pitchFamily="66" charset="0"/>
              </a:defRPr>
            </a:lvl8pPr>
            <a:lvl9pPr marL="3886200" indent="-228600" algn="ctr" defTabSz="454025" eaLnBrk="0" fontAlgn="base" hangingPunct="0">
              <a:spcBef>
                <a:spcPct val="0"/>
              </a:spcBef>
              <a:spcAft>
                <a:spcPct val="0"/>
              </a:spcAft>
              <a:defRPr b="1">
                <a:solidFill>
                  <a:schemeClr val="folHlink"/>
                </a:solidFill>
                <a:latin typeface="Comic Sans MS" pitchFamily="66" charset="0"/>
              </a:defRPr>
            </a:lvl9pPr>
          </a:lstStyle>
          <a:p>
            <a:pPr marL="0" indent="0" algn="l">
              <a:lnSpc>
                <a:spcPct val="120000"/>
              </a:lnSpc>
              <a:spcBef>
                <a:spcPts val="1200"/>
              </a:spcBef>
              <a:buClr>
                <a:schemeClr val="accent6">
                  <a:lumMod val="50000"/>
                </a:schemeClr>
              </a:buClr>
              <a:buSzPct val="80000"/>
              <a:defRPr/>
            </a:pPr>
            <a:r>
              <a:rPr lang="en-US" sz="2200" b="0" dirty="0" smtClean="0">
                <a:solidFill>
                  <a:schemeClr val="tx1"/>
                </a:solidFill>
                <a:latin typeface="Arial" charset="0"/>
              </a:rPr>
              <a:t>After recording an impairment loss, </a:t>
            </a:r>
          </a:p>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100" b="0" dirty="0" smtClean="0">
                <a:solidFill>
                  <a:schemeClr val="tx1"/>
                </a:solidFill>
                <a:latin typeface="Arial" charset="0"/>
              </a:rPr>
              <a:t>the reduced carrying amount becomes its new cost basis. </a:t>
            </a:r>
          </a:p>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100" b="0" dirty="0" smtClean="0">
                <a:solidFill>
                  <a:schemeClr val="tx1"/>
                </a:solidFill>
                <a:latin typeface="Arial" charset="0"/>
              </a:rPr>
              <a:t>No change in the new cost basis except for depreciation or amortization in future periods or for additional impairments.</a:t>
            </a:r>
          </a:p>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100" b="0" dirty="0" smtClean="0">
                <a:solidFill>
                  <a:schemeClr val="tx1"/>
                </a:solidFill>
                <a:latin typeface="Arial" charset="0"/>
              </a:rPr>
              <a:t>No restoration of impairment loss for an asset held for use. </a:t>
            </a:r>
          </a:p>
          <a:p>
            <a:pPr marL="1255713" lvl="1" indent="-450850" algn="l">
              <a:lnSpc>
                <a:spcPct val="120000"/>
              </a:lnSpc>
              <a:spcBef>
                <a:spcPts val="1200"/>
              </a:spcBef>
              <a:buClr>
                <a:schemeClr val="accent6">
                  <a:lumMod val="50000"/>
                </a:schemeClr>
              </a:buClr>
              <a:buSzPct val="90000"/>
              <a:buFont typeface="Arial" pitchFamily="34" charset="0"/>
              <a:buChar char="►"/>
              <a:defRPr/>
            </a:pPr>
            <a:r>
              <a:rPr lang="en-US" sz="2000" b="0" dirty="0" smtClean="0">
                <a:solidFill>
                  <a:schemeClr val="tx1"/>
                </a:solidFill>
                <a:latin typeface="Arial" charset="0"/>
              </a:rPr>
              <a:t>Rationale is that the new cost basis puts the impaired asset on an equal basis with other assets that are unimpaired.</a:t>
            </a:r>
          </a:p>
        </p:txBody>
      </p:sp>
      <p:sp>
        <p:nvSpPr>
          <p:cNvPr id="46084" name="Text Box 9"/>
          <p:cNvSpPr txBox="1">
            <a:spLocks noChangeArrowheads="1"/>
          </p:cNvSpPr>
          <p:nvPr/>
        </p:nvSpPr>
        <p:spPr bwMode="auto">
          <a:xfrm>
            <a:off x="622300" y="1371600"/>
            <a:ext cx="80010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Restoration of Impairment Loss</a:t>
            </a:r>
          </a:p>
        </p:txBody>
      </p:sp>
      <p:sp>
        <p:nvSpPr>
          <p:cNvPr id="46085" name="Text Box 10"/>
          <p:cNvSpPr txBox="1">
            <a:spLocks noChangeArrowheads="1"/>
          </p:cNvSpPr>
          <p:nvPr/>
        </p:nvSpPr>
        <p:spPr bwMode="auto">
          <a:xfrm>
            <a:off x="9906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issues related to asset impairment.</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460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275" y="512763"/>
            <a:ext cx="2066925" cy="1717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  Identify the factors involved in the depreciation process.</a:t>
            </a:r>
          </a:p>
        </p:txBody>
      </p:sp>
      <p:sp>
        <p:nvSpPr>
          <p:cNvPr id="7171" name="Text Box 7"/>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800000"/>
                </a:solidFill>
                <a:latin typeface="Arial" charset="0"/>
              </a:rPr>
              <a:t>Factors Involved in the Depreciation Process</a:t>
            </a:r>
            <a:endParaRPr lang="en-US" sz="2800" b="0">
              <a:solidFill>
                <a:schemeClr val="tx1"/>
              </a:solidFill>
              <a:latin typeface="Arial" charset="0"/>
            </a:endParaRPr>
          </a:p>
        </p:txBody>
      </p:sp>
      <p:sp>
        <p:nvSpPr>
          <p:cNvPr id="1020936" name="Text Box 8"/>
          <p:cNvSpPr txBox="1">
            <a:spLocks noChangeArrowheads="1"/>
          </p:cNvSpPr>
          <p:nvPr/>
        </p:nvSpPr>
        <p:spPr bwMode="auto">
          <a:xfrm>
            <a:off x="596900" y="2011363"/>
            <a:ext cx="8013700" cy="217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lgn="l">
              <a:defRPr sz="2400">
                <a:solidFill>
                  <a:schemeClr val="tx1"/>
                </a:solidFill>
                <a:latin typeface="Times New Roman" pitchFamily="18" charset="0"/>
              </a:defRPr>
            </a:lvl1pPr>
            <a:lvl2pPr marL="1146175" indent="-457200" algn="l">
              <a:defRPr sz="2400">
                <a:solidFill>
                  <a:schemeClr val="tx1"/>
                </a:solidFill>
                <a:latin typeface="Times New Roman" pitchFamily="18" charset="0"/>
              </a:defRPr>
            </a:lvl2pPr>
            <a:lvl3pPr marL="1717675" indent="-457200" algn="l">
              <a:defRPr sz="2400">
                <a:solidFill>
                  <a:schemeClr val="tx1"/>
                </a:solidFill>
                <a:latin typeface="Times New Roman" pitchFamily="18" charset="0"/>
              </a:defRPr>
            </a:lvl3pPr>
            <a:lvl4pPr marL="2289175" indent="-457200" algn="l">
              <a:defRPr sz="2400">
                <a:solidFill>
                  <a:schemeClr val="tx1"/>
                </a:solidFill>
                <a:latin typeface="Times New Roman" pitchFamily="18" charset="0"/>
              </a:defRPr>
            </a:lvl4pPr>
            <a:lvl5pPr marL="2860675" indent="-457200" algn="l">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marL="0" indent="0">
              <a:lnSpc>
                <a:spcPct val="120000"/>
              </a:lnSpc>
              <a:spcBef>
                <a:spcPts val="1200"/>
              </a:spcBef>
              <a:buClr>
                <a:srgbClr val="800000"/>
              </a:buClr>
              <a:defRPr/>
            </a:pPr>
            <a:r>
              <a:rPr lang="en-US" sz="2300" dirty="0" smtClean="0">
                <a:latin typeface="Arial" charset="0"/>
              </a:rPr>
              <a:t>Three basic questions:</a:t>
            </a:r>
          </a:p>
          <a:p>
            <a:pPr marL="736600" indent="-504825">
              <a:lnSpc>
                <a:spcPct val="120000"/>
              </a:lnSpc>
              <a:spcBef>
                <a:spcPts val="1200"/>
              </a:spcBef>
              <a:buClr>
                <a:srgbClr val="800000"/>
              </a:buClr>
              <a:buFontTx/>
              <a:buAutoNum type="arabicParenBoth"/>
              <a:defRPr/>
            </a:pPr>
            <a:r>
              <a:rPr lang="en-US" sz="2200" b="0" dirty="0" smtClean="0">
                <a:latin typeface="Arial" charset="0"/>
              </a:rPr>
              <a:t>What depreciable base is to be used?</a:t>
            </a:r>
          </a:p>
          <a:p>
            <a:pPr marL="736600" indent="-504825">
              <a:lnSpc>
                <a:spcPct val="120000"/>
              </a:lnSpc>
              <a:spcBef>
                <a:spcPts val="1200"/>
              </a:spcBef>
              <a:buClr>
                <a:srgbClr val="800000"/>
              </a:buClr>
              <a:buFontTx/>
              <a:buAutoNum type="arabicParenBoth"/>
              <a:defRPr/>
            </a:pPr>
            <a:r>
              <a:rPr lang="en-US" sz="2200" b="0" dirty="0" smtClean="0">
                <a:latin typeface="Arial" charset="0"/>
              </a:rPr>
              <a:t>What is the asset’s useful life?</a:t>
            </a:r>
          </a:p>
          <a:p>
            <a:pPr marL="736600" indent="-504825">
              <a:lnSpc>
                <a:spcPct val="120000"/>
              </a:lnSpc>
              <a:spcBef>
                <a:spcPts val="1200"/>
              </a:spcBef>
              <a:buClr>
                <a:srgbClr val="800000"/>
              </a:buClr>
              <a:buFontTx/>
              <a:buAutoNum type="arabicParenBoth"/>
              <a:defRPr/>
            </a:pPr>
            <a:r>
              <a:rPr lang="en-US" sz="2200" b="0" dirty="0" smtClean="0">
                <a:latin typeface="Arial" charset="0"/>
              </a:rPr>
              <a:t>What method of cost apportionment is best?</a:t>
            </a:r>
          </a:p>
        </p:txBody>
      </p:sp>
      <p:sp>
        <p:nvSpPr>
          <p:cNvPr id="8"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Impairments</a:t>
            </a:r>
          </a:p>
        </p:txBody>
      </p:sp>
      <p:sp>
        <p:nvSpPr>
          <p:cNvPr id="38915" name="Text Box 8"/>
          <p:cNvSpPr txBox="1">
            <a:spLocks noChangeArrowheads="1"/>
          </p:cNvSpPr>
          <p:nvPr/>
        </p:nvSpPr>
        <p:spPr bwMode="auto">
          <a:xfrm>
            <a:off x="609600" y="1981200"/>
            <a:ext cx="7848600" cy="406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454025">
              <a:defRPr b="1">
                <a:solidFill>
                  <a:schemeClr val="folHlink"/>
                </a:solidFill>
                <a:latin typeface="Comic Sans MS" pitchFamily="66" charset="0"/>
              </a:defRPr>
            </a:lvl1pPr>
            <a:lvl2pPr marL="742950" indent="-285750" defTabSz="454025">
              <a:defRPr b="1">
                <a:solidFill>
                  <a:schemeClr val="folHlink"/>
                </a:solidFill>
                <a:latin typeface="Comic Sans MS" pitchFamily="66" charset="0"/>
              </a:defRPr>
            </a:lvl2pPr>
            <a:lvl3pPr marL="1143000" indent="-228600" defTabSz="454025">
              <a:defRPr b="1">
                <a:solidFill>
                  <a:schemeClr val="folHlink"/>
                </a:solidFill>
                <a:latin typeface="Comic Sans MS" pitchFamily="66" charset="0"/>
              </a:defRPr>
            </a:lvl3pPr>
            <a:lvl4pPr marL="1600200" indent="-228600" defTabSz="454025">
              <a:defRPr b="1">
                <a:solidFill>
                  <a:schemeClr val="folHlink"/>
                </a:solidFill>
                <a:latin typeface="Comic Sans MS" pitchFamily="66" charset="0"/>
              </a:defRPr>
            </a:lvl4pPr>
            <a:lvl5pPr marL="2057400" indent="-228600" defTabSz="454025">
              <a:defRPr b="1">
                <a:solidFill>
                  <a:schemeClr val="folHlink"/>
                </a:solidFill>
                <a:latin typeface="Comic Sans MS" pitchFamily="66" charset="0"/>
              </a:defRPr>
            </a:lvl5pPr>
            <a:lvl6pPr marL="2514600" indent="-228600" algn="ctr" defTabSz="454025" eaLnBrk="0" fontAlgn="base" hangingPunct="0">
              <a:spcBef>
                <a:spcPct val="0"/>
              </a:spcBef>
              <a:spcAft>
                <a:spcPct val="0"/>
              </a:spcAft>
              <a:defRPr b="1">
                <a:solidFill>
                  <a:schemeClr val="folHlink"/>
                </a:solidFill>
                <a:latin typeface="Comic Sans MS" pitchFamily="66" charset="0"/>
              </a:defRPr>
            </a:lvl6pPr>
            <a:lvl7pPr marL="2971800" indent="-228600" algn="ctr" defTabSz="454025" eaLnBrk="0" fontAlgn="base" hangingPunct="0">
              <a:spcBef>
                <a:spcPct val="0"/>
              </a:spcBef>
              <a:spcAft>
                <a:spcPct val="0"/>
              </a:spcAft>
              <a:defRPr b="1">
                <a:solidFill>
                  <a:schemeClr val="folHlink"/>
                </a:solidFill>
                <a:latin typeface="Comic Sans MS" pitchFamily="66" charset="0"/>
              </a:defRPr>
            </a:lvl7pPr>
            <a:lvl8pPr marL="3429000" indent="-228600" algn="ctr" defTabSz="454025" eaLnBrk="0" fontAlgn="base" hangingPunct="0">
              <a:spcBef>
                <a:spcPct val="0"/>
              </a:spcBef>
              <a:spcAft>
                <a:spcPct val="0"/>
              </a:spcAft>
              <a:defRPr b="1">
                <a:solidFill>
                  <a:schemeClr val="folHlink"/>
                </a:solidFill>
                <a:latin typeface="Comic Sans MS" pitchFamily="66" charset="0"/>
              </a:defRPr>
            </a:lvl8pPr>
            <a:lvl9pPr marL="3886200" indent="-228600" algn="ctr" defTabSz="454025" eaLnBrk="0" fontAlgn="base" hangingPunct="0">
              <a:spcBef>
                <a:spcPct val="0"/>
              </a:spcBef>
              <a:spcAft>
                <a:spcPct val="0"/>
              </a:spcAft>
              <a:defRPr b="1">
                <a:solidFill>
                  <a:schemeClr val="folHlink"/>
                </a:solidFill>
                <a:latin typeface="Comic Sans MS" pitchFamily="66" charset="0"/>
              </a:defRPr>
            </a:lvl9pPr>
          </a:lstStyle>
          <a:p>
            <a:pPr marL="0" indent="0" algn="l">
              <a:lnSpc>
                <a:spcPct val="120000"/>
              </a:lnSpc>
              <a:spcBef>
                <a:spcPts val="1200"/>
              </a:spcBef>
              <a:buClr>
                <a:schemeClr val="accent6">
                  <a:lumMod val="50000"/>
                </a:schemeClr>
              </a:buClr>
              <a:buSzPct val="80000"/>
              <a:defRPr/>
            </a:pPr>
            <a:r>
              <a:rPr lang="en-US" sz="2200" b="0" dirty="0" smtClean="0">
                <a:solidFill>
                  <a:schemeClr val="tx1"/>
                </a:solidFill>
                <a:latin typeface="Arial" charset="0"/>
              </a:rPr>
              <a:t>Assets held for disposal are like inventory; companies</a:t>
            </a:r>
          </a:p>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000" b="0" dirty="0" smtClean="0">
                <a:solidFill>
                  <a:schemeClr val="tx1"/>
                </a:solidFill>
                <a:latin typeface="Arial" charset="0"/>
              </a:rPr>
              <a:t>Should report them at the lower-of-cost-or-net realizable value.</a:t>
            </a:r>
          </a:p>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000" b="0" dirty="0" smtClean="0">
                <a:solidFill>
                  <a:schemeClr val="tx1"/>
                </a:solidFill>
                <a:latin typeface="Arial" charset="0"/>
              </a:rPr>
              <a:t>Can write up or down an asset held for disposal in future periods, as long as the carrying value after the write-up never exceeds the carrying amount of the asset before the impairment.</a:t>
            </a:r>
          </a:p>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000" b="0" dirty="0" smtClean="0">
                <a:solidFill>
                  <a:schemeClr val="tx1"/>
                </a:solidFill>
                <a:latin typeface="Arial" charset="0"/>
              </a:rPr>
              <a:t>Should report losses or gains related to these impaired assets as part of income from continuing operations.</a:t>
            </a:r>
          </a:p>
        </p:txBody>
      </p:sp>
      <p:sp>
        <p:nvSpPr>
          <p:cNvPr id="47108" name="Text Box 9"/>
          <p:cNvSpPr txBox="1">
            <a:spLocks noChangeArrowheads="1"/>
          </p:cNvSpPr>
          <p:nvPr/>
        </p:nvSpPr>
        <p:spPr bwMode="auto">
          <a:xfrm>
            <a:off x="622300" y="1371600"/>
            <a:ext cx="80010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Impairment of Assets to Be Disposed Of</a:t>
            </a:r>
          </a:p>
        </p:txBody>
      </p:sp>
      <p:sp>
        <p:nvSpPr>
          <p:cNvPr id="47109" name="Text Box 10"/>
          <p:cNvSpPr txBox="1">
            <a:spLocks noChangeArrowheads="1"/>
          </p:cNvSpPr>
          <p:nvPr/>
        </p:nvSpPr>
        <p:spPr bwMode="auto">
          <a:xfrm>
            <a:off x="9906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issues related to asset impairment.</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8200" y="4022725"/>
            <a:ext cx="4189413" cy="55403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issues related to asset impairment.</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procedures for depletion of natural resources.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property, plant, equipment, and natural resources.</a:t>
            </a:r>
          </a:p>
        </p:txBody>
      </p:sp>
      <p:sp>
        <p:nvSpPr>
          <p:cNvPr id="48132"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concept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factors involved in the depreciation </a:t>
            </a:r>
            <a:r>
              <a:rPr lang="en-US" sz="1400" kern="1200" dirty="0" smtClean="0">
                <a:effectLst/>
              </a:rPr>
              <a:t>process.</a:t>
            </a:r>
          </a:p>
          <a:p>
            <a:pPr>
              <a:lnSpc>
                <a:spcPct val="115000"/>
              </a:lnSpc>
              <a:spcBef>
                <a:spcPct val="45000"/>
              </a:spcBef>
              <a:buClr>
                <a:srgbClr val="A50021"/>
              </a:buClr>
              <a:buSzPct val="100000"/>
              <a:buFont typeface="+mj-lt"/>
              <a:buAutoNum type="arabicPeriod"/>
              <a:defRPr/>
            </a:pPr>
            <a:r>
              <a:rPr lang="en-US" sz="1400" kern="1200" dirty="0" smtClean="0">
                <a:effectLst/>
              </a:rPr>
              <a:t>Compare </a:t>
            </a:r>
            <a:r>
              <a:rPr lang="en-US" sz="1400" kern="1200" dirty="0">
                <a:effectLst/>
              </a:rPr>
              <a:t>activity, straight-line, and decreasing-charge methods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special depreciation methods.</a:t>
            </a:r>
          </a:p>
        </p:txBody>
      </p:sp>
      <p:pic>
        <p:nvPicPr>
          <p:cNvPr id="4813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800" dirty="0">
                <a:solidFill>
                  <a:schemeClr val="bg1"/>
                </a:solidFill>
                <a:effectLst>
                  <a:outerShdw blurRad="38100" dist="38100" dir="2700000" algn="tl">
                    <a:srgbClr val="000000">
                      <a:alpha val="43137"/>
                    </a:srgbClr>
                  </a:outerShdw>
                </a:effectLst>
                <a:latin typeface="Arial" charset="0"/>
              </a:rPr>
              <a:t>Depreciation, Impairment, and Depletion</a:t>
            </a:r>
          </a:p>
        </p:txBody>
      </p:sp>
      <p:pic>
        <p:nvPicPr>
          <p:cNvPr id="4813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11</a:t>
            </a:r>
          </a:p>
        </p:txBody>
      </p:sp>
      <p:pic>
        <p:nvPicPr>
          <p:cNvPr id="4813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609600" y="1371600"/>
            <a:ext cx="8001000" cy="273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defRPr/>
            </a:pPr>
            <a:r>
              <a:rPr lang="en-US" sz="2400" dirty="0" smtClean="0">
                <a:solidFill>
                  <a:schemeClr val="tx2">
                    <a:lumMod val="75000"/>
                  </a:schemeClr>
                </a:solidFill>
                <a:latin typeface="Arial" charset="0"/>
              </a:rPr>
              <a:t>Natural resources</a:t>
            </a:r>
            <a:r>
              <a:rPr lang="en-US" sz="2400" b="0" dirty="0" smtClean="0">
                <a:solidFill>
                  <a:schemeClr val="tx1"/>
                </a:solidFill>
                <a:latin typeface="Arial" charset="0"/>
              </a:rPr>
              <a:t>, </a:t>
            </a:r>
            <a:r>
              <a:rPr lang="en-US" sz="2200" b="0" dirty="0" smtClean="0">
                <a:solidFill>
                  <a:schemeClr val="tx1"/>
                </a:solidFill>
                <a:latin typeface="Arial" charset="0"/>
              </a:rPr>
              <a:t>often called wasting assets, include petroleum, minerals, and timber.</a:t>
            </a:r>
          </a:p>
          <a:p>
            <a:pPr algn="l">
              <a:lnSpc>
                <a:spcPct val="125000"/>
              </a:lnSpc>
              <a:spcBef>
                <a:spcPts val="1200"/>
              </a:spcBef>
              <a:buSzPct val="80000"/>
              <a:defRPr/>
            </a:pPr>
            <a:r>
              <a:rPr lang="en-US" sz="2200" b="0" dirty="0" smtClean="0">
                <a:solidFill>
                  <a:schemeClr val="tx1"/>
                </a:solidFill>
                <a:latin typeface="Arial" charset="0"/>
              </a:rPr>
              <a:t>They have two main features:</a:t>
            </a:r>
          </a:p>
          <a:p>
            <a:pPr lvl="1" algn="l">
              <a:lnSpc>
                <a:spcPct val="125000"/>
              </a:lnSpc>
              <a:spcBef>
                <a:spcPts val="1200"/>
              </a:spcBef>
              <a:buFontTx/>
              <a:buAutoNum type="arabicPeriod"/>
              <a:defRPr/>
            </a:pPr>
            <a:r>
              <a:rPr lang="en-US" sz="2200" b="0" dirty="0" smtClean="0">
                <a:solidFill>
                  <a:schemeClr val="tx1"/>
                </a:solidFill>
                <a:latin typeface="Arial" charset="0"/>
              </a:rPr>
              <a:t>complete removal (consumption) of the asset,  and</a:t>
            </a:r>
          </a:p>
          <a:p>
            <a:pPr lvl="1" algn="l">
              <a:lnSpc>
                <a:spcPct val="125000"/>
              </a:lnSpc>
              <a:spcBef>
                <a:spcPts val="1200"/>
              </a:spcBef>
              <a:buFontTx/>
              <a:buAutoNum type="arabicPeriod"/>
              <a:defRPr/>
            </a:pPr>
            <a:r>
              <a:rPr lang="en-US" sz="2200" b="0" dirty="0" smtClean="0">
                <a:solidFill>
                  <a:schemeClr val="tx1"/>
                </a:solidFill>
                <a:latin typeface="Arial" charset="0"/>
              </a:rPr>
              <a:t>replacement of the asset only by an act of nature.</a:t>
            </a:r>
          </a:p>
        </p:txBody>
      </p:sp>
      <p:sp>
        <p:nvSpPr>
          <p:cNvPr id="1060866"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Depletion</a:t>
            </a:r>
          </a:p>
        </p:txBody>
      </p:sp>
      <p:sp>
        <p:nvSpPr>
          <p:cNvPr id="49156"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Explain the accounting procedures for depletion of natural resources.</a:t>
            </a:r>
          </a:p>
        </p:txBody>
      </p:sp>
      <p:sp>
        <p:nvSpPr>
          <p:cNvPr id="45061" name="Text Box 7"/>
          <p:cNvSpPr txBox="1">
            <a:spLocks noChangeArrowheads="1"/>
          </p:cNvSpPr>
          <p:nvPr/>
        </p:nvSpPr>
        <p:spPr bwMode="auto">
          <a:xfrm>
            <a:off x="609600" y="4572000"/>
            <a:ext cx="8077200" cy="400050"/>
          </a:xfrm>
          <a:prstGeom prst="rect">
            <a:avLst/>
          </a:prstGeom>
          <a:solidFill>
            <a:srgbClr val="FFFF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30000"/>
              </a:spcBef>
              <a:buClr>
                <a:srgbClr val="800000"/>
              </a:buClr>
              <a:defRPr/>
            </a:pPr>
            <a:r>
              <a:rPr lang="en-US" sz="2000" dirty="0" smtClean="0">
                <a:solidFill>
                  <a:schemeClr val="tx2">
                    <a:lumMod val="75000"/>
                  </a:schemeClr>
                </a:solidFill>
                <a:latin typeface="Arial" charset="0"/>
              </a:rPr>
              <a:t>Depletion</a:t>
            </a:r>
            <a:r>
              <a:rPr lang="en-US" sz="2000" dirty="0" smtClean="0">
                <a:solidFill>
                  <a:srgbClr val="009AA6"/>
                </a:solidFill>
                <a:latin typeface="Arial" charset="0"/>
              </a:rPr>
              <a:t> </a:t>
            </a:r>
            <a:r>
              <a:rPr lang="en-US" sz="2000" b="0" dirty="0" smtClean="0">
                <a:solidFill>
                  <a:srgbClr val="000000"/>
                </a:solidFill>
                <a:latin typeface="Arial" charset="0"/>
              </a:rPr>
              <a:t>is the process of allocating the cost of natural resources.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026"/>
          <p:cNvSpPr txBox="1">
            <a:spLocks noChangeArrowheads="1"/>
          </p:cNvSpPr>
          <p:nvPr/>
        </p:nvSpPr>
        <p:spPr bwMode="auto">
          <a:xfrm>
            <a:off x="609600" y="1368425"/>
            <a:ext cx="8001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Establishing a Depletion Base</a:t>
            </a:r>
          </a:p>
        </p:txBody>
      </p:sp>
      <p:sp>
        <p:nvSpPr>
          <p:cNvPr id="1062918" name="Rectangle 1030"/>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Depletion</a:t>
            </a:r>
          </a:p>
        </p:txBody>
      </p:sp>
      <p:sp>
        <p:nvSpPr>
          <p:cNvPr id="50180" name="Text Box 1031"/>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Explain the accounting procedures for depletion of natural resources.</a:t>
            </a:r>
          </a:p>
        </p:txBody>
      </p:sp>
      <p:sp>
        <p:nvSpPr>
          <p:cNvPr id="50181" name="Rectangle 1034"/>
          <p:cNvSpPr>
            <a:spLocks noChangeArrowheads="1"/>
          </p:cNvSpPr>
          <p:nvPr/>
        </p:nvSpPr>
        <p:spPr bwMode="auto">
          <a:xfrm>
            <a:off x="609600" y="1981200"/>
            <a:ext cx="8229600" cy="301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60000"/>
              </a:spcBef>
              <a:buClr>
                <a:srgbClr val="800000"/>
              </a:buClr>
            </a:pPr>
            <a:r>
              <a:rPr lang="en-US" sz="2300" b="0">
                <a:latin typeface="Arial" charset="0"/>
              </a:rPr>
              <a:t>Computation of the depletion base involves four factors: </a:t>
            </a:r>
          </a:p>
          <a:p>
            <a:pPr marL="800100" lvl="1" indent="-571500" algn="l">
              <a:lnSpc>
                <a:spcPct val="125000"/>
              </a:lnSpc>
              <a:spcBef>
                <a:spcPct val="60000"/>
              </a:spcBef>
              <a:buClr>
                <a:srgbClr val="800000"/>
              </a:buClr>
              <a:buFontTx/>
              <a:buAutoNum type="arabicParenBoth"/>
            </a:pPr>
            <a:r>
              <a:rPr lang="en-US" sz="2200" b="0">
                <a:latin typeface="Arial" charset="0"/>
              </a:rPr>
              <a:t>Acquisition cost. </a:t>
            </a:r>
          </a:p>
          <a:p>
            <a:pPr marL="800100" lvl="1" indent="-571500" algn="l">
              <a:lnSpc>
                <a:spcPct val="125000"/>
              </a:lnSpc>
              <a:spcBef>
                <a:spcPct val="60000"/>
              </a:spcBef>
              <a:buClr>
                <a:srgbClr val="800000"/>
              </a:buClr>
              <a:buFontTx/>
              <a:buAutoNum type="arabicParenBoth"/>
            </a:pPr>
            <a:r>
              <a:rPr lang="en-US" sz="2200" b="0">
                <a:latin typeface="Arial" charset="0"/>
              </a:rPr>
              <a:t>Exploration costs. </a:t>
            </a:r>
          </a:p>
          <a:p>
            <a:pPr marL="800100" lvl="1" indent="-571500" algn="l">
              <a:lnSpc>
                <a:spcPct val="125000"/>
              </a:lnSpc>
              <a:spcBef>
                <a:spcPct val="60000"/>
              </a:spcBef>
              <a:buClr>
                <a:srgbClr val="800000"/>
              </a:buClr>
              <a:buFontTx/>
              <a:buAutoNum type="arabicParenBoth"/>
            </a:pPr>
            <a:r>
              <a:rPr lang="en-US" sz="2200" b="0">
                <a:latin typeface="Arial" charset="0"/>
              </a:rPr>
              <a:t>Development costs. </a:t>
            </a:r>
          </a:p>
          <a:p>
            <a:pPr marL="800100" lvl="1" indent="-571500" algn="l">
              <a:lnSpc>
                <a:spcPct val="125000"/>
              </a:lnSpc>
              <a:spcBef>
                <a:spcPct val="60000"/>
              </a:spcBef>
              <a:buClr>
                <a:srgbClr val="800000"/>
              </a:buClr>
              <a:buFontTx/>
              <a:buAutoNum type="arabicParenBoth"/>
            </a:pPr>
            <a:r>
              <a:rPr lang="en-US" sz="2200" b="0">
                <a:latin typeface="Arial" charset="0"/>
              </a:rPr>
              <a:t>Restoration costs.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ChangeArrowheads="1"/>
          </p:cNvSpPr>
          <p:nvPr/>
        </p:nvSpPr>
        <p:spPr bwMode="auto">
          <a:xfrm>
            <a:off x="609600" y="4114800"/>
            <a:ext cx="7924800" cy="1752600"/>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1203" name="Text Box 3"/>
          <p:cNvSpPr txBox="1">
            <a:spLocks noChangeArrowheads="1"/>
          </p:cNvSpPr>
          <p:nvPr/>
        </p:nvSpPr>
        <p:spPr bwMode="auto">
          <a:xfrm>
            <a:off x="609600" y="1368425"/>
            <a:ext cx="8001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Write-off of Resource Cost</a:t>
            </a:r>
          </a:p>
        </p:txBody>
      </p:sp>
      <p:sp>
        <p:nvSpPr>
          <p:cNvPr id="47108" name="Rectangle 6"/>
          <p:cNvSpPr>
            <a:spLocks noChangeArrowheads="1"/>
          </p:cNvSpPr>
          <p:nvPr/>
        </p:nvSpPr>
        <p:spPr bwMode="auto">
          <a:xfrm>
            <a:off x="609600" y="1981200"/>
            <a:ext cx="8229600" cy="1936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buClr>
                <a:srgbClr val="800000"/>
              </a:buClr>
              <a:defRPr/>
            </a:pPr>
            <a:r>
              <a:rPr lang="en-US" sz="2200" b="0" dirty="0">
                <a:solidFill>
                  <a:schemeClr val="tx1"/>
                </a:solidFill>
                <a:latin typeface="Arial" charset="0"/>
              </a:rPr>
              <a:t>Normally, companies compute depletion (</a:t>
            </a:r>
            <a:r>
              <a:rPr lang="en-US" sz="2200" dirty="0">
                <a:solidFill>
                  <a:schemeClr val="tx2">
                    <a:lumMod val="75000"/>
                  </a:schemeClr>
                </a:solidFill>
                <a:latin typeface="Arial" charset="0"/>
              </a:rPr>
              <a:t>cost depletion</a:t>
            </a:r>
            <a:r>
              <a:rPr lang="en-US" sz="2200" b="0" dirty="0">
                <a:solidFill>
                  <a:schemeClr val="tx1"/>
                </a:solidFill>
                <a:latin typeface="Arial" charset="0"/>
              </a:rPr>
              <a:t>) on a </a:t>
            </a:r>
            <a:r>
              <a:rPr lang="en-US" sz="2200" dirty="0">
                <a:solidFill>
                  <a:schemeClr val="tx1"/>
                </a:solidFill>
                <a:latin typeface="Arial" charset="0"/>
              </a:rPr>
              <a:t>units-of-production method </a:t>
            </a:r>
            <a:r>
              <a:rPr lang="en-US" sz="2200" b="0" dirty="0">
                <a:solidFill>
                  <a:schemeClr val="tx1"/>
                </a:solidFill>
                <a:latin typeface="Arial" charset="0"/>
              </a:rPr>
              <a:t>(activity approach).  Depletion is a function of the </a:t>
            </a:r>
            <a:r>
              <a:rPr lang="en-US" sz="2200" b="0" u="sng" dirty="0">
                <a:solidFill>
                  <a:schemeClr val="tx1"/>
                </a:solidFill>
                <a:latin typeface="Arial" charset="0"/>
              </a:rPr>
              <a:t>number of units extracted</a:t>
            </a:r>
            <a:r>
              <a:rPr lang="en-US" sz="2200" b="0" dirty="0">
                <a:solidFill>
                  <a:schemeClr val="tx1"/>
                </a:solidFill>
                <a:latin typeface="Arial" charset="0"/>
              </a:rPr>
              <a:t> during the period.</a:t>
            </a:r>
          </a:p>
          <a:p>
            <a:pPr algn="l">
              <a:lnSpc>
                <a:spcPct val="125000"/>
              </a:lnSpc>
              <a:spcBef>
                <a:spcPct val="50000"/>
              </a:spcBef>
              <a:buClr>
                <a:srgbClr val="800000"/>
              </a:buClr>
              <a:defRPr/>
            </a:pPr>
            <a:r>
              <a:rPr lang="en-US" sz="2200" dirty="0">
                <a:solidFill>
                  <a:schemeClr val="tx1"/>
                </a:solidFill>
                <a:latin typeface="Arial" charset="0"/>
              </a:rPr>
              <a:t>Calculation:</a:t>
            </a:r>
          </a:p>
        </p:txBody>
      </p:sp>
      <p:sp>
        <p:nvSpPr>
          <p:cNvPr id="51205" name="Text Box 7"/>
          <p:cNvSpPr txBox="1">
            <a:spLocks noChangeArrowheads="1"/>
          </p:cNvSpPr>
          <p:nvPr/>
        </p:nvSpPr>
        <p:spPr bwMode="auto">
          <a:xfrm>
            <a:off x="838200" y="4191000"/>
            <a:ext cx="4038600" cy="427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200" b="0">
                <a:latin typeface="Arial" charset="0"/>
              </a:rPr>
              <a:t>Total cost – Salvage value</a:t>
            </a:r>
          </a:p>
        </p:txBody>
      </p:sp>
      <p:sp>
        <p:nvSpPr>
          <p:cNvPr id="51206" name="Text Box 8"/>
          <p:cNvSpPr txBox="1">
            <a:spLocks noChangeArrowheads="1"/>
          </p:cNvSpPr>
          <p:nvPr/>
        </p:nvSpPr>
        <p:spPr bwMode="auto">
          <a:xfrm>
            <a:off x="609600" y="4678363"/>
            <a:ext cx="45720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200" b="0">
                <a:latin typeface="Arial" charset="0"/>
              </a:rPr>
              <a:t>Total estimated units available</a:t>
            </a:r>
          </a:p>
        </p:txBody>
      </p:sp>
      <p:sp>
        <p:nvSpPr>
          <p:cNvPr id="51207" name="Text Box 9"/>
          <p:cNvSpPr txBox="1">
            <a:spLocks noChangeArrowheads="1"/>
          </p:cNvSpPr>
          <p:nvPr/>
        </p:nvSpPr>
        <p:spPr bwMode="auto">
          <a:xfrm>
            <a:off x="5181600" y="4419600"/>
            <a:ext cx="3581400" cy="427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200" b="0">
                <a:latin typeface="Arial" charset="0"/>
              </a:rPr>
              <a:t>=  Depletion cost per unit</a:t>
            </a:r>
          </a:p>
        </p:txBody>
      </p:sp>
      <p:sp>
        <p:nvSpPr>
          <p:cNvPr id="1192970" name="Line 10"/>
          <p:cNvSpPr>
            <a:spLocks noChangeShapeType="1"/>
          </p:cNvSpPr>
          <p:nvPr/>
        </p:nvSpPr>
        <p:spPr bwMode="auto">
          <a:xfrm>
            <a:off x="762000" y="4648200"/>
            <a:ext cx="41910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1209" name="Text Box 11"/>
          <p:cNvSpPr txBox="1">
            <a:spLocks noChangeArrowheads="1"/>
          </p:cNvSpPr>
          <p:nvPr/>
        </p:nvSpPr>
        <p:spPr bwMode="auto">
          <a:xfrm>
            <a:off x="685800" y="5364163"/>
            <a:ext cx="44958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200" b="0">
                <a:latin typeface="Arial" charset="0"/>
              </a:rPr>
              <a:t>Units extracted x Cost per unit</a:t>
            </a:r>
          </a:p>
        </p:txBody>
      </p:sp>
      <p:sp>
        <p:nvSpPr>
          <p:cNvPr id="51210" name="Text Box 12"/>
          <p:cNvSpPr txBox="1">
            <a:spLocks noChangeArrowheads="1"/>
          </p:cNvSpPr>
          <p:nvPr/>
        </p:nvSpPr>
        <p:spPr bwMode="auto">
          <a:xfrm>
            <a:off x="5181600" y="5364163"/>
            <a:ext cx="35814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200" b="0">
                <a:latin typeface="Arial" charset="0"/>
              </a:rPr>
              <a:t>=  Depletion</a:t>
            </a:r>
          </a:p>
        </p:txBody>
      </p:sp>
      <p:sp>
        <p:nvSpPr>
          <p:cNvPr id="1192974" name="Rectangle 1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Depletion</a:t>
            </a:r>
          </a:p>
        </p:txBody>
      </p:sp>
      <p:sp>
        <p:nvSpPr>
          <p:cNvPr id="51212" name="Text Box 15"/>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Explain the accounting procedures for depletion of natural resources.</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03688"/>
            <a:ext cx="7772400" cy="1839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Text Box 2"/>
          <p:cNvSpPr txBox="1">
            <a:spLocks noChangeArrowheads="1"/>
          </p:cNvSpPr>
          <p:nvPr/>
        </p:nvSpPr>
        <p:spPr bwMode="auto">
          <a:xfrm>
            <a:off x="609600" y="1371600"/>
            <a:ext cx="8001000" cy="2419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Clr>
                <a:srgbClr val="800000"/>
              </a:buClr>
            </a:pPr>
            <a:r>
              <a:rPr lang="en-US" sz="2100">
                <a:solidFill>
                  <a:srgbClr val="800000"/>
                </a:solidFill>
                <a:latin typeface="Arial" charset="0"/>
              </a:rPr>
              <a:t>Illustration:</a:t>
            </a:r>
            <a:r>
              <a:rPr lang="en-US" sz="2100" b="0">
                <a:latin typeface="Arial" charset="0"/>
              </a:rPr>
              <a:t>  MaClede Co. acquired the right to use 1,000 acres of land in Alaska to mine for gold. The lease cost is $50,000, and the related exploration costs on the property are $100,000. Intangible development costs incurred in opening the mine are $850,000. MaClede estimates that the mine will provide approximately 100,000 ounces of gold. </a:t>
            </a:r>
          </a:p>
        </p:txBody>
      </p:sp>
      <p:sp>
        <p:nvSpPr>
          <p:cNvPr id="52228" name="Rectangle 6"/>
          <p:cNvSpPr>
            <a:spLocks noChangeArrowheads="1"/>
          </p:cNvSpPr>
          <p:nvPr/>
        </p:nvSpPr>
        <p:spPr bwMode="auto">
          <a:xfrm>
            <a:off x="6858000" y="3810000"/>
            <a:ext cx="16764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a:solidFill>
                  <a:srgbClr val="800000"/>
                </a:solidFill>
                <a:latin typeface="Arial" charset="0"/>
              </a:rPr>
              <a:t>Illustration 11-17</a:t>
            </a:r>
          </a:p>
        </p:txBody>
      </p:sp>
      <p:sp>
        <p:nvSpPr>
          <p:cNvPr id="1195019" name="Rectangle 11"/>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Depletion</a:t>
            </a:r>
          </a:p>
        </p:txBody>
      </p:sp>
      <p:sp>
        <p:nvSpPr>
          <p:cNvPr id="52230" name="Text Box 13"/>
          <p:cNvSpPr txBox="1">
            <a:spLocks noChangeArrowheads="1"/>
          </p:cNvSpPr>
          <p:nvPr/>
        </p:nvSpPr>
        <p:spPr bwMode="auto">
          <a:xfrm>
            <a:off x="7924800" y="6369050"/>
            <a:ext cx="1066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Box 10"/>
          <p:cNvSpPr txBox="1"/>
          <p:nvPr/>
        </p:nvSpPr>
        <p:spPr>
          <a:xfrm>
            <a:off x="1066800" y="6135688"/>
            <a:ext cx="2057400" cy="646112"/>
          </a:xfrm>
          <a:prstGeom prst="rect">
            <a:avLst/>
          </a:prstGeom>
          <a:noFill/>
        </p:spPr>
        <p:txBody>
          <a:bodyPr>
            <a:spAutoFit/>
          </a:bodyPr>
          <a:lstStyle/>
          <a:p>
            <a:pPr>
              <a:defRPr/>
            </a:pPr>
            <a:r>
              <a:rPr lang="en-US" sz="1200" b="0" dirty="0">
                <a:latin typeface="+mn-lt"/>
              </a:rPr>
              <a:t>Advance slide in presentation mode to reveal answer.</a:t>
            </a:r>
          </a:p>
        </p:txBody>
      </p:sp>
      <p:pic>
        <p:nvPicPr>
          <p:cNvPr id="481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086350"/>
            <a:ext cx="1524000" cy="32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486400"/>
            <a:ext cx="1524000" cy="32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257800"/>
            <a:ext cx="1828800" cy="38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48138"/>
                                        </p:tgtEl>
                                      </p:cBhvr>
                                    </p:animEffect>
                                    <p:set>
                                      <p:cBhvr>
                                        <p:cTn id="7" dur="1" fill="hold">
                                          <p:stCondLst>
                                            <p:cond delay="499"/>
                                          </p:stCondLst>
                                        </p:cTn>
                                        <p:tgtEl>
                                          <p:spTgt spid="4813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xit" presetSubtype="8" fill="hold" nodeType="afterEffect">
                                  <p:stCondLst>
                                    <p:cond delay="0"/>
                                  </p:stCondLst>
                                  <p:childTnLst>
                                    <p:animEffect transition="out" filter="wipe(left)">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09600" y="1371600"/>
            <a:ext cx="8001000" cy="83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Clr>
                <a:srgbClr val="800000"/>
              </a:buClr>
            </a:pPr>
            <a:r>
              <a:rPr lang="en-US" sz="2100" b="0">
                <a:solidFill>
                  <a:schemeClr val="tx1"/>
                </a:solidFill>
                <a:latin typeface="Arial" charset="0"/>
              </a:rPr>
              <a:t>If MaClede extracts 25,000 ounces in the first year, then the depletion for the year is $250,000 (25,000 ounces x $10). </a:t>
            </a:r>
          </a:p>
        </p:txBody>
      </p:sp>
      <p:sp>
        <p:nvSpPr>
          <p:cNvPr id="53251" name="Text Box 4"/>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a:t>
            </a:r>
          </a:p>
        </p:txBody>
      </p:sp>
      <p:sp>
        <p:nvSpPr>
          <p:cNvPr id="53252" name="Rectangle 5"/>
          <p:cNvSpPr>
            <a:spLocks noChangeArrowheads="1"/>
          </p:cNvSpPr>
          <p:nvPr/>
        </p:nvSpPr>
        <p:spPr bwMode="auto">
          <a:xfrm>
            <a:off x="914400" y="2389188"/>
            <a:ext cx="7467600"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spcBef>
                <a:spcPct val="30000"/>
              </a:spcBef>
              <a:spcAft>
                <a:spcPct val="20000"/>
              </a:spcAft>
              <a:buSzPct val="80000"/>
              <a:tabLst>
                <a:tab pos="5772150" algn="r"/>
                <a:tab pos="7143750" algn="r"/>
              </a:tabLst>
            </a:pPr>
            <a:r>
              <a:rPr lang="en-US" sz="2100" b="0">
                <a:latin typeface="Arial" charset="0"/>
              </a:rPr>
              <a:t>Inventory (gold)	250,000</a:t>
            </a:r>
          </a:p>
          <a:p>
            <a:pPr marL="457200" indent="-457200" algn="l">
              <a:spcBef>
                <a:spcPct val="15000"/>
              </a:spcBef>
              <a:tabLst>
                <a:tab pos="5772150" algn="r"/>
                <a:tab pos="7143750" algn="r"/>
              </a:tabLst>
            </a:pPr>
            <a:r>
              <a:rPr lang="en-US" sz="2100" b="0">
                <a:latin typeface="Arial" charset="0"/>
              </a:rPr>
              <a:t>	Gold Mine		250,000</a:t>
            </a:r>
          </a:p>
        </p:txBody>
      </p:sp>
      <p:sp>
        <p:nvSpPr>
          <p:cNvPr id="53253" name="Rectangle 6"/>
          <p:cNvSpPr>
            <a:spLocks noChangeArrowheads="1"/>
          </p:cNvSpPr>
          <p:nvPr/>
        </p:nvSpPr>
        <p:spPr bwMode="auto">
          <a:xfrm>
            <a:off x="609600" y="3810000"/>
            <a:ext cx="7848600" cy="830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buClr>
                <a:srgbClr val="800000"/>
              </a:buClr>
            </a:pPr>
            <a:r>
              <a:rPr lang="en-US" sz="2000" b="0">
                <a:solidFill>
                  <a:schemeClr val="tx1"/>
                </a:solidFill>
                <a:latin typeface="Arial" charset="0"/>
              </a:rPr>
              <a:t>Some companies use an </a:t>
            </a:r>
            <a:r>
              <a:rPr lang="en-US" sz="2000">
                <a:solidFill>
                  <a:schemeClr val="tx1"/>
                </a:solidFill>
                <a:latin typeface="Arial" charset="0"/>
              </a:rPr>
              <a:t>Accumulated Depletion </a:t>
            </a:r>
            <a:r>
              <a:rPr lang="en-US" sz="2000" b="0">
                <a:solidFill>
                  <a:schemeClr val="tx1"/>
                </a:solidFill>
                <a:latin typeface="Arial" charset="0"/>
              </a:rPr>
              <a:t>account. </a:t>
            </a:r>
            <a:r>
              <a:rPr lang="en-US" sz="2000">
                <a:solidFill>
                  <a:schemeClr val="tx1"/>
                </a:solidFill>
                <a:latin typeface="Arial" charset="0"/>
              </a:rPr>
              <a:t>In that case</a:t>
            </a:r>
            <a:r>
              <a:rPr lang="en-US" sz="2000" b="0">
                <a:solidFill>
                  <a:schemeClr val="tx1"/>
                </a:solidFill>
                <a:latin typeface="Arial" charset="0"/>
              </a:rPr>
              <a:t>, MaClede’s balance sheet would presented as follows:</a:t>
            </a:r>
          </a:p>
        </p:txBody>
      </p:sp>
      <p:sp>
        <p:nvSpPr>
          <p:cNvPr id="53254" name="Rectangle 8"/>
          <p:cNvSpPr>
            <a:spLocks noChangeArrowheads="1"/>
          </p:cNvSpPr>
          <p:nvPr/>
        </p:nvSpPr>
        <p:spPr bwMode="auto">
          <a:xfrm>
            <a:off x="609600" y="5867400"/>
            <a:ext cx="7848600"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buClr>
                <a:srgbClr val="800000"/>
              </a:buClr>
            </a:pPr>
            <a:r>
              <a:rPr lang="en-US" sz="2000" b="0">
                <a:latin typeface="Arial" charset="0"/>
              </a:rPr>
              <a:t>MaClede debits cost of goods sold when the gold is sold.</a:t>
            </a:r>
          </a:p>
        </p:txBody>
      </p:sp>
      <p:sp>
        <p:nvSpPr>
          <p:cNvPr id="1197065" name="Line 9"/>
          <p:cNvSpPr>
            <a:spLocks noChangeShapeType="1"/>
          </p:cNvSpPr>
          <p:nvPr/>
        </p:nvSpPr>
        <p:spPr bwMode="auto">
          <a:xfrm>
            <a:off x="304800" y="3581400"/>
            <a:ext cx="8458200" cy="0"/>
          </a:xfrm>
          <a:prstGeom prst="line">
            <a:avLst/>
          </a:prstGeom>
          <a:noFill/>
          <a:ln w="28575" cap="sq">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97067" name="Rectangle 11"/>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Depletion</a:t>
            </a:r>
          </a:p>
        </p:txBody>
      </p:sp>
      <p:pic>
        <p:nvPicPr>
          <p:cNvPr id="5325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838700"/>
            <a:ext cx="7543800" cy="952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2" name="Rectangle 13"/>
          <p:cNvSpPr>
            <a:spLocks noChangeArrowheads="1"/>
          </p:cNvSpPr>
          <p:nvPr/>
        </p:nvSpPr>
        <p:spPr bwMode="auto">
          <a:xfrm>
            <a:off x="6781800" y="4754563"/>
            <a:ext cx="1524000" cy="276225"/>
          </a:xfrm>
          <a:prstGeom prst="rect">
            <a:avLst/>
          </a:prstGeom>
          <a:solidFill>
            <a:schemeClr val="accent3"/>
          </a:solidFill>
          <a:ln>
            <a:noFill/>
          </a:ln>
          <a:effectLst/>
        </p:spPr>
        <p:txBody>
          <a:bodyPr>
            <a:spAutoFit/>
          </a:bodyPr>
          <a:lstStyle/>
          <a:p>
            <a:pPr algn="r">
              <a:defRPr/>
            </a:pPr>
            <a:r>
              <a:rPr lang="en-US" sz="1200" dirty="0">
                <a:solidFill>
                  <a:srgbClr val="800000"/>
                </a:solidFill>
                <a:latin typeface="Arial" charset="0"/>
              </a:rPr>
              <a:t>Illustration 11-18</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09600" y="1371600"/>
            <a:ext cx="8001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Estimating Recoverable Reserves</a:t>
            </a:r>
          </a:p>
        </p:txBody>
      </p:sp>
      <p:sp>
        <p:nvSpPr>
          <p:cNvPr id="54275" name="Rectangle 5"/>
          <p:cNvSpPr>
            <a:spLocks noChangeArrowheads="1"/>
          </p:cNvSpPr>
          <p:nvPr/>
        </p:nvSpPr>
        <p:spPr bwMode="auto">
          <a:xfrm>
            <a:off x="838200" y="2019300"/>
            <a:ext cx="7848600" cy="2259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30000"/>
              </a:lnSpc>
              <a:spcBef>
                <a:spcPct val="60000"/>
              </a:spcBef>
              <a:buClr>
                <a:srgbClr val="800000"/>
              </a:buClr>
              <a:buSzPct val="80000"/>
              <a:buFont typeface="Wingdings" pitchFamily="2" charset="2"/>
              <a:buChar char="u"/>
            </a:pPr>
            <a:r>
              <a:rPr lang="en-US" sz="2200" b="0">
                <a:latin typeface="Arial" charset="0"/>
              </a:rPr>
              <a:t>Same as accounting for changes in estimates.</a:t>
            </a:r>
          </a:p>
          <a:p>
            <a:pPr marL="457200" indent="-457200" algn="l">
              <a:lnSpc>
                <a:spcPct val="130000"/>
              </a:lnSpc>
              <a:spcBef>
                <a:spcPct val="60000"/>
              </a:spcBef>
              <a:buClr>
                <a:srgbClr val="800000"/>
              </a:buClr>
              <a:buSzPct val="80000"/>
              <a:buFont typeface="Wingdings" pitchFamily="2" charset="2"/>
              <a:buChar char="u"/>
            </a:pPr>
            <a:r>
              <a:rPr lang="en-US" sz="2200" b="0">
                <a:latin typeface="Arial" charset="0"/>
              </a:rPr>
              <a:t>Revise the depletion rate on a prospective basis.</a:t>
            </a:r>
          </a:p>
          <a:p>
            <a:pPr marL="457200" indent="-457200" algn="l">
              <a:lnSpc>
                <a:spcPct val="130000"/>
              </a:lnSpc>
              <a:spcBef>
                <a:spcPct val="60000"/>
              </a:spcBef>
              <a:buClr>
                <a:srgbClr val="800000"/>
              </a:buClr>
              <a:buSzPct val="80000"/>
              <a:buFont typeface="Wingdings" pitchFamily="2" charset="2"/>
              <a:buChar char="u"/>
            </a:pPr>
            <a:r>
              <a:rPr lang="en-US" sz="2200" b="0">
                <a:latin typeface="Arial" charset="0"/>
              </a:rPr>
              <a:t>Divide the remaining cost by the new estimate of the recoverable reserves.</a:t>
            </a:r>
          </a:p>
        </p:txBody>
      </p:sp>
      <p:sp>
        <p:nvSpPr>
          <p:cNvPr id="1199111" name="Rectangle 7"/>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Depletion</a:t>
            </a:r>
          </a:p>
        </p:txBody>
      </p:sp>
      <p:sp>
        <p:nvSpPr>
          <p:cNvPr id="54277" name="Text Box 8"/>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Explain the accounting procedures for depletion of natural resources.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09600" y="1371600"/>
            <a:ext cx="8001000"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40000"/>
              </a:spcBef>
              <a:buSzPct val="80000"/>
            </a:pPr>
            <a:r>
              <a:rPr lang="en-US" sz="2800">
                <a:solidFill>
                  <a:srgbClr val="800000"/>
                </a:solidFill>
                <a:latin typeface="Arial" charset="0"/>
              </a:rPr>
              <a:t>Liquidating Dividends </a:t>
            </a:r>
            <a:r>
              <a:rPr lang="en-US" sz="2800" b="0">
                <a:latin typeface="Arial" charset="0"/>
              </a:rPr>
              <a:t>-</a:t>
            </a:r>
            <a:r>
              <a:rPr lang="en-US" sz="2200" b="0">
                <a:latin typeface="Arial" charset="0"/>
              </a:rPr>
              <a:t> Dividends greater than the amount of accumulated net income.</a:t>
            </a:r>
            <a:endParaRPr lang="en-US" sz="2200" b="0">
              <a:solidFill>
                <a:schemeClr val="bg2"/>
              </a:solidFill>
              <a:latin typeface="Arial" charset="0"/>
            </a:endParaRPr>
          </a:p>
        </p:txBody>
      </p:sp>
      <p:sp>
        <p:nvSpPr>
          <p:cNvPr id="56323" name="Rectangle 5"/>
          <p:cNvSpPr>
            <a:spLocks noChangeArrowheads="1"/>
          </p:cNvSpPr>
          <p:nvPr/>
        </p:nvSpPr>
        <p:spPr bwMode="auto">
          <a:xfrm>
            <a:off x="609600" y="2438400"/>
            <a:ext cx="8153400" cy="2308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buClr>
                <a:srgbClr val="800000"/>
              </a:buClr>
              <a:buFont typeface="Wingdings" pitchFamily="2" charset="2"/>
              <a:buNone/>
            </a:pPr>
            <a:r>
              <a:rPr lang="en-US" sz="2000">
                <a:solidFill>
                  <a:srgbClr val="800000"/>
                </a:solidFill>
                <a:latin typeface="Arial" charset="0"/>
              </a:rPr>
              <a:t>Illustration:  </a:t>
            </a:r>
            <a:r>
              <a:rPr lang="en-US" sz="2000" b="0">
                <a:latin typeface="Arial" charset="0"/>
              </a:rPr>
              <a:t>Callahan Mining had a retained earnings balance of $1,650,000, accumulated depletion on mineral properties of $2,100,000, and paid-in capital in excess of par of $5,435,493. Callahan’s board declared a dividend of $3 a share on the 1,000,000 shares outstanding. It records the $3,000,000 cash dividend as follows. </a:t>
            </a:r>
          </a:p>
        </p:txBody>
      </p:sp>
      <p:sp>
        <p:nvSpPr>
          <p:cNvPr id="1201158" name="Rectangle 6"/>
          <p:cNvSpPr>
            <a:spLocks noChangeArrowheads="1"/>
          </p:cNvSpPr>
          <p:nvPr/>
        </p:nvSpPr>
        <p:spPr bwMode="auto">
          <a:xfrm>
            <a:off x="990600" y="4845050"/>
            <a:ext cx="7772400" cy="1250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30000"/>
              </a:lnSpc>
              <a:tabLst>
                <a:tab pos="5778500" algn="r"/>
                <a:tab pos="7429500" algn="r"/>
              </a:tabLst>
              <a:defRPr/>
            </a:pPr>
            <a:r>
              <a:rPr lang="en-US" sz="2000" b="0" dirty="0">
                <a:latin typeface="Arial" charset="0"/>
              </a:rPr>
              <a:t>Retained Earnings 	1,650,000</a:t>
            </a:r>
          </a:p>
          <a:p>
            <a:pPr marL="457200" indent="-457200" algn="l">
              <a:lnSpc>
                <a:spcPct val="130000"/>
              </a:lnSpc>
              <a:tabLst>
                <a:tab pos="5778500" algn="r"/>
                <a:tab pos="7429500" algn="r"/>
              </a:tabLst>
              <a:defRPr/>
            </a:pPr>
            <a:r>
              <a:rPr lang="en-US" sz="2000" b="0" dirty="0">
                <a:latin typeface="Arial" charset="0"/>
              </a:rPr>
              <a:t>Paid-in Capital in Excess of Par</a:t>
            </a:r>
            <a:r>
              <a:rPr lang="en-US" sz="2000" dirty="0">
                <a:effectLst>
                  <a:outerShdw blurRad="38100" dist="38100" dir="2700000" algn="tl">
                    <a:srgbClr val="C0C0C0"/>
                  </a:outerShdw>
                </a:effectLst>
              </a:rPr>
              <a:t> </a:t>
            </a:r>
            <a:r>
              <a:rPr lang="en-US" sz="2000" b="0" dirty="0">
                <a:latin typeface="Arial" charset="0"/>
              </a:rPr>
              <a:t>	1,350,000</a:t>
            </a:r>
          </a:p>
          <a:p>
            <a:pPr marL="457200" indent="-457200" algn="l">
              <a:lnSpc>
                <a:spcPct val="130000"/>
              </a:lnSpc>
              <a:tabLst>
                <a:tab pos="5778500" algn="r"/>
                <a:tab pos="7429500" algn="r"/>
              </a:tabLst>
              <a:defRPr/>
            </a:pPr>
            <a:r>
              <a:rPr lang="en-US" sz="2000" b="0" dirty="0">
                <a:latin typeface="Arial" charset="0"/>
              </a:rPr>
              <a:t>	Cash 		3,000,000</a:t>
            </a:r>
          </a:p>
        </p:txBody>
      </p:sp>
      <p:sp>
        <p:nvSpPr>
          <p:cNvPr id="1201160"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Depletion</a:t>
            </a:r>
          </a:p>
        </p:txBody>
      </p:sp>
      <p:sp>
        <p:nvSpPr>
          <p:cNvPr id="56326" name="Text Box 9"/>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Explain the accounting procedures for depletion of natural resources.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1158">
                                            <p:txEl>
                                              <p:pRg st="0" end="0"/>
                                            </p:txEl>
                                          </p:spTgt>
                                        </p:tgtEl>
                                        <p:attrNameLst>
                                          <p:attrName>style.visibility</p:attrName>
                                        </p:attrNameLst>
                                      </p:cBhvr>
                                      <p:to>
                                        <p:strVal val="visible"/>
                                      </p:to>
                                    </p:set>
                                    <p:animEffect transition="in" filter="wipe(left)">
                                      <p:cBhvr>
                                        <p:cTn id="7" dur="500"/>
                                        <p:tgtEl>
                                          <p:spTgt spid="12011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1158">
                                            <p:txEl>
                                              <p:pRg st="1" end="1"/>
                                            </p:txEl>
                                          </p:spTgt>
                                        </p:tgtEl>
                                        <p:attrNameLst>
                                          <p:attrName>style.visibility</p:attrName>
                                        </p:attrNameLst>
                                      </p:cBhvr>
                                      <p:to>
                                        <p:strVal val="visible"/>
                                      </p:to>
                                    </p:set>
                                    <p:animEffect transition="in" filter="wipe(left)">
                                      <p:cBhvr>
                                        <p:cTn id="12" dur="500"/>
                                        <p:tgtEl>
                                          <p:spTgt spid="12011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1158">
                                            <p:txEl>
                                              <p:pRg st="2" end="2"/>
                                            </p:txEl>
                                          </p:spTgt>
                                        </p:tgtEl>
                                        <p:attrNameLst>
                                          <p:attrName>style.visibility</p:attrName>
                                        </p:attrNameLst>
                                      </p:cBhvr>
                                      <p:to>
                                        <p:strVal val="visible"/>
                                      </p:to>
                                    </p:set>
                                    <p:animEffect transition="in" filter="wipe(left)">
                                      <p:cBhvr>
                                        <p:cTn id="17" dur="500"/>
                                        <p:tgtEl>
                                          <p:spTgt spid="1201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15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1981200"/>
            <a:ext cx="8001000" cy="170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228600">
              <a:defRPr b="1">
                <a:solidFill>
                  <a:schemeClr val="folHlink"/>
                </a:solidFill>
                <a:latin typeface="Comic Sans MS" pitchFamily="66" charset="0"/>
              </a:defRPr>
            </a:lvl2pPr>
            <a:lvl3pPr indent="-4572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algn="l">
              <a:lnSpc>
                <a:spcPct val="130000"/>
              </a:lnSpc>
              <a:spcBef>
                <a:spcPct val="40000"/>
              </a:spcBef>
              <a:buClr>
                <a:srgbClr val="800000"/>
              </a:buClr>
              <a:buSzPct val="80000"/>
              <a:buFont typeface="Wingdings" pitchFamily="2" charset="2"/>
              <a:buNone/>
              <a:defRPr/>
            </a:pPr>
            <a:r>
              <a:rPr lang="en-US" sz="2300" b="0" dirty="0" smtClean="0">
                <a:solidFill>
                  <a:schemeClr val="bg2"/>
                </a:solidFill>
                <a:latin typeface="Arial" charset="0"/>
              </a:rPr>
              <a:t>Oil and Gas Industry:</a:t>
            </a:r>
          </a:p>
          <a:p>
            <a:pPr marL="682625" lvl="2" indent="-450850" algn="l">
              <a:lnSpc>
                <a:spcPct val="130000"/>
              </a:lnSpc>
              <a:spcBef>
                <a:spcPct val="40000"/>
              </a:spcBef>
              <a:buClr>
                <a:srgbClr val="800000"/>
              </a:buClr>
              <a:buSzPct val="80000"/>
              <a:buFont typeface="Wingdings" pitchFamily="2" charset="2"/>
              <a:buChar char="u"/>
              <a:defRPr/>
            </a:pPr>
            <a:r>
              <a:rPr lang="en-US" sz="2200" dirty="0" smtClean="0">
                <a:solidFill>
                  <a:schemeClr val="tx2">
                    <a:lumMod val="75000"/>
                  </a:schemeClr>
                </a:solidFill>
                <a:latin typeface="Arial" charset="0"/>
              </a:rPr>
              <a:t>Full cost concept</a:t>
            </a:r>
          </a:p>
          <a:p>
            <a:pPr marL="682625" lvl="2" indent="-450850" algn="l">
              <a:lnSpc>
                <a:spcPct val="130000"/>
              </a:lnSpc>
              <a:spcBef>
                <a:spcPct val="40000"/>
              </a:spcBef>
              <a:buClr>
                <a:srgbClr val="800000"/>
              </a:buClr>
              <a:buSzPct val="80000"/>
              <a:buFont typeface="Wingdings" pitchFamily="2" charset="2"/>
              <a:buChar char="u"/>
              <a:defRPr/>
            </a:pPr>
            <a:r>
              <a:rPr lang="en-US" sz="2200" dirty="0" smtClean="0">
                <a:solidFill>
                  <a:schemeClr val="tx2">
                    <a:lumMod val="75000"/>
                  </a:schemeClr>
                </a:solidFill>
                <a:latin typeface="Arial" charset="0"/>
              </a:rPr>
              <a:t>Successful efforts concept</a:t>
            </a:r>
          </a:p>
        </p:txBody>
      </p:sp>
      <p:sp>
        <p:nvSpPr>
          <p:cNvPr id="1128451"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Depletion</a:t>
            </a:r>
          </a:p>
        </p:txBody>
      </p:sp>
      <p:sp>
        <p:nvSpPr>
          <p:cNvPr id="57348"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Explain the accounting procedures for depletion of natural resources.</a:t>
            </a:r>
          </a:p>
        </p:txBody>
      </p:sp>
      <p:sp>
        <p:nvSpPr>
          <p:cNvPr id="57349" name="Text Box 6"/>
          <p:cNvSpPr txBox="1">
            <a:spLocks noChangeArrowheads="1"/>
          </p:cNvSpPr>
          <p:nvPr/>
        </p:nvSpPr>
        <p:spPr bwMode="auto">
          <a:xfrm>
            <a:off x="609600" y="1371600"/>
            <a:ext cx="8001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Continuing Controversy</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 name="Rectangle 1"/>
          <p:cNvSpPr/>
          <p:nvPr/>
        </p:nvSpPr>
        <p:spPr>
          <a:xfrm>
            <a:off x="5791200" y="1905000"/>
            <a:ext cx="2800350" cy="2170113"/>
          </a:xfrm>
          <a:prstGeom prst="rect">
            <a:avLst/>
          </a:prstGeom>
          <a:solidFill>
            <a:schemeClr val="accent3"/>
          </a:solidFill>
          <a:ln w="28575" cap="sq">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bIns="91440">
            <a:spAutoFit/>
          </a:bodyPr>
          <a:lstStyle/>
          <a:p>
            <a:pPr>
              <a:lnSpc>
                <a:spcPct val="120000"/>
              </a:lnSpc>
              <a:defRPr/>
            </a:pPr>
            <a:r>
              <a:rPr lang="en-US" sz="2200" b="0" dirty="0">
                <a:latin typeface="Arial" pitchFamily="34" charset="0"/>
                <a:cs typeface="Arial" pitchFamily="34" charset="0"/>
              </a:rPr>
              <a:t>Cost of drilling</a:t>
            </a:r>
          </a:p>
          <a:p>
            <a:pPr>
              <a:lnSpc>
                <a:spcPct val="120000"/>
              </a:lnSpc>
              <a:defRPr/>
            </a:pPr>
            <a:r>
              <a:rPr lang="en-US" sz="2200" b="0" dirty="0">
                <a:latin typeface="Arial" pitchFamily="34" charset="0"/>
                <a:cs typeface="Arial" pitchFamily="34" charset="0"/>
              </a:rPr>
              <a:t>a dry hole is a cost needed to find the  commercially profitable wells.</a:t>
            </a:r>
          </a:p>
        </p:txBody>
      </p:sp>
      <p:sp>
        <p:nvSpPr>
          <p:cNvPr id="8" name="Rectangle 7"/>
          <p:cNvSpPr/>
          <p:nvPr/>
        </p:nvSpPr>
        <p:spPr>
          <a:xfrm>
            <a:off x="1600200" y="4191000"/>
            <a:ext cx="2800350" cy="1763713"/>
          </a:xfrm>
          <a:prstGeom prst="rect">
            <a:avLst/>
          </a:prstGeom>
          <a:solidFill>
            <a:schemeClr val="accent3"/>
          </a:solidFill>
          <a:ln w="28575" cap="sq">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bIns="91440">
            <a:spAutoFit/>
          </a:bodyPr>
          <a:lstStyle/>
          <a:p>
            <a:pPr>
              <a:lnSpc>
                <a:spcPct val="120000"/>
              </a:lnSpc>
              <a:defRPr/>
            </a:pPr>
            <a:r>
              <a:rPr lang="en-US" sz="2200" b="0" dirty="0">
                <a:latin typeface="Arial" pitchFamily="34" charset="0"/>
                <a:cs typeface="Arial" pitchFamily="34" charset="0"/>
              </a:rPr>
              <a:t>Companies should capitalize only the costs of successful projects.</a:t>
            </a:r>
          </a:p>
        </p:txBody>
      </p:sp>
      <p:cxnSp>
        <p:nvCxnSpPr>
          <p:cNvPr id="4" name="Straight Arrow Connector 3"/>
          <p:cNvCxnSpPr>
            <a:cxnSpLocks noChangeShapeType="1"/>
          </p:cNvCxnSpPr>
          <p:nvPr/>
        </p:nvCxnSpPr>
        <p:spPr bwMode="auto">
          <a:xfrm>
            <a:off x="3886200" y="2832100"/>
            <a:ext cx="1676400" cy="0"/>
          </a:xfrm>
          <a:prstGeom prst="straightConnector1">
            <a:avLst/>
          </a:prstGeom>
          <a:noFill/>
          <a:ln w="28575" cap="sq" algn="ctr">
            <a:solidFill>
              <a:srgbClr val="8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a:cxnSpLocks noChangeShapeType="1"/>
          </p:cNvCxnSpPr>
          <p:nvPr/>
        </p:nvCxnSpPr>
        <p:spPr bwMode="auto">
          <a:xfrm>
            <a:off x="3000375" y="3684588"/>
            <a:ext cx="0" cy="390525"/>
          </a:xfrm>
          <a:prstGeom prst="straightConnector1">
            <a:avLst/>
          </a:prstGeom>
          <a:noFill/>
          <a:ln w="28575" cap="sq" algn="ctr">
            <a:solidFill>
              <a:srgbClr val="8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35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9425" y="4525963"/>
            <a:ext cx="2754313" cy="1428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  Identify the factors involved in the depreciation process.</a:t>
            </a:r>
          </a:p>
        </p:txBody>
      </p:sp>
      <p:sp>
        <p:nvSpPr>
          <p:cNvPr id="8195" name="Text Box 4"/>
          <p:cNvSpPr txBox="1">
            <a:spLocks noChangeArrowheads="1"/>
          </p:cNvSpPr>
          <p:nvPr/>
        </p:nvSpPr>
        <p:spPr bwMode="auto">
          <a:xfrm>
            <a:off x="609600" y="2016125"/>
            <a:ext cx="78613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buSzPct val="80000"/>
            </a:pPr>
            <a:r>
              <a:rPr lang="en-US" sz="2600">
                <a:solidFill>
                  <a:schemeClr val="tx1"/>
                </a:solidFill>
                <a:latin typeface="Arial" charset="0"/>
              </a:rPr>
              <a:t>Depreciable Base for the Asset</a:t>
            </a:r>
          </a:p>
        </p:txBody>
      </p:sp>
      <p:sp>
        <p:nvSpPr>
          <p:cNvPr id="8196" name="Text Box 5"/>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800000"/>
                </a:solidFill>
                <a:latin typeface="Arial" charset="0"/>
              </a:rPr>
              <a:t>Factors Involved in the Depreciation Process</a:t>
            </a:r>
            <a:endParaRPr lang="en-US" sz="2800" b="0">
              <a:solidFill>
                <a:schemeClr val="tx1"/>
              </a:solidFill>
              <a:latin typeface="Arial" charset="0"/>
            </a:endParaRPr>
          </a:p>
        </p:txBody>
      </p:sp>
      <p:sp>
        <p:nvSpPr>
          <p:cNvPr id="8197" name="Text Box 8"/>
          <p:cNvSpPr txBox="1">
            <a:spLocks noChangeArrowheads="1"/>
          </p:cNvSpPr>
          <p:nvPr/>
        </p:nvSpPr>
        <p:spPr bwMode="auto">
          <a:xfrm>
            <a:off x="6172200" y="2849563"/>
            <a:ext cx="16002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11-1</a:t>
            </a:r>
          </a:p>
        </p:txBody>
      </p:sp>
      <p:pic>
        <p:nvPicPr>
          <p:cNvPr id="81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24200"/>
            <a:ext cx="6172200" cy="1841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4572000"/>
            <a:ext cx="4189412" cy="9144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issues related to asset impairment.</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procedures for depletion of natural resources.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property, plant, equipment, and natural resources.</a:t>
            </a:r>
          </a:p>
        </p:txBody>
      </p:sp>
      <p:sp>
        <p:nvSpPr>
          <p:cNvPr id="59396"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concept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factors involved in the depreciation </a:t>
            </a:r>
            <a:r>
              <a:rPr lang="en-US" sz="1400" kern="1200" dirty="0" smtClean="0">
                <a:effectLst/>
              </a:rPr>
              <a:t>process.</a:t>
            </a:r>
          </a:p>
          <a:p>
            <a:pPr>
              <a:lnSpc>
                <a:spcPct val="115000"/>
              </a:lnSpc>
              <a:spcBef>
                <a:spcPct val="45000"/>
              </a:spcBef>
              <a:buClr>
                <a:srgbClr val="A50021"/>
              </a:buClr>
              <a:buSzPct val="100000"/>
              <a:buFont typeface="+mj-lt"/>
              <a:buAutoNum type="arabicPeriod"/>
              <a:defRPr/>
            </a:pPr>
            <a:r>
              <a:rPr lang="en-US" sz="1400" kern="1200" dirty="0" smtClean="0">
                <a:effectLst/>
              </a:rPr>
              <a:t>Compare </a:t>
            </a:r>
            <a:r>
              <a:rPr lang="en-US" sz="1400" kern="1200" dirty="0">
                <a:effectLst/>
              </a:rPr>
              <a:t>activity, straight-line, and decreasing-charge methods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special depreciation methods.</a:t>
            </a:r>
          </a:p>
        </p:txBody>
      </p:sp>
      <p:pic>
        <p:nvPicPr>
          <p:cNvPr id="5939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800" dirty="0">
                <a:solidFill>
                  <a:schemeClr val="bg1"/>
                </a:solidFill>
                <a:effectLst>
                  <a:outerShdw blurRad="38100" dist="38100" dir="2700000" algn="tl">
                    <a:srgbClr val="000000">
                      <a:alpha val="43137"/>
                    </a:srgbClr>
                  </a:outerShdw>
                </a:effectLst>
                <a:latin typeface="Arial" charset="0"/>
              </a:rPr>
              <a:t>Depreciation, Impairment, and Depletion</a:t>
            </a:r>
          </a:p>
        </p:txBody>
      </p:sp>
      <p:pic>
        <p:nvPicPr>
          <p:cNvPr id="59401"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11</a:t>
            </a:r>
          </a:p>
        </p:txBody>
      </p:sp>
      <p:pic>
        <p:nvPicPr>
          <p:cNvPr id="59403"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09600" y="1371600"/>
            <a:ext cx="8382000"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Presentation of Property, Plant, Equipment, and Natural Resources</a:t>
            </a:r>
          </a:p>
        </p:txBody>
      </p:sp>
      <p:sp>
        <p:nvSpPr>
          <p:cNvPr id="1075203"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Presentation and Analysis</a:t>
            </a:r>
          </a:p>
        </p:txBody>
      </p:sp>
      <p:sp>
        <p:nvSpPr>
          <p:cNvPr id="54277" name="Text Box 7"/>
          <p:cNvSpPr txBox="1">
            <a:spLocks noChangeArrowheads="1"/>
          </p:cNvSpPr>
          <p:nvPr/>
        </p:nvSpPr>
        <p:spPr bwMode="auto">
          <a:xfrm>
            <a:off x="609600" y="2438400"/>
            <a:ext cx="8001000"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l">
              <a:lnSpc>
                <a:spcPct val="120000"/>
              </a:lnSpc>
              <a:spcBef>
                <a:spcPts val="1200"/>
              </a:spcBef>
              <a:defRPr/>
            </a:pPr>
            <a:r>
              <a:rPr lang="en-US" sz="2000" b="0" dirty="0" smtClean="0">
                <a:solidFill>
                  <a:schemeClr val="tx1"/>
                </a:solidFill>
                <a:latin typeface="Arial" charset="0"/>
              </a:rPr>
              <a:t>Because of the significant impact on the financial statements of the depreciation method(s) used, companies should disclose the following.</a:t>
            </a:r>
          </a:p>
          <a:p>
            <a:pPr marL="682625" indent="-450850" algn="l">
              <a:lnSpc>
                <a:spcPct val="120000"/>
              </a:lnSpc>
              <a:spcBef>
                <a:spcPts val="600"/>
              </a:spcBef>
              <a:buFont typeface="+mj-lt"/>
              <a:buAutoNum type="arabicPeriod"/>
              <a:defRPr/>
            </a:pPr>
            <a:r>
              <a:rPr lang="en-US" sz="1900" b="0" dirty="0" smtClean="0">
                <a:solidFill>
                  <a:schemeClr val="tx1"/>
                </a:solidFill>
                <a:latin typeface="Arial" charset="0"/>
              </a:rPr>
              <a:t>Depreciation expense for the period.</a:t>
            </a:r>
          </a:p>
          <a:p>
            <a:pPr marL="682625" indent="-450850" algn="l">
              <a:lnSpc>
                <a:spcPct val="120000"/>
              </a:lnSpc>
              <a:spcBef>
                <a:spcPts val="600"/>
              </a:spcBef>
              <a:buFont typeface="+mj-lt"/>
              <a:buAutoNum type="arabicPeriod"/>
              <a:defRPr/>
            </a:pPr>
            <a:r>
              <a:rPr lang="en-US" sz="1900" b="0" dirty="0" smtClean="0">
                <a:solidFill>
                  <a:schemeClr val="tx1"/>
                </a:solidFill>
                <a:latin typeface="Arial" charset="0"/>
              </a:rPr>
              <a:t>Balances of major classes of depreciable assets, by nature and function.</a:t>
            </a:r>
          </a:p>
          <a:p>
            <a:pPr marL="682625" indent="-450850" algn="l">
              <a:lnSpc>
                <a:spcPct val="120000"/>
              </a:lnSpc>
              <a:spcBef>
                <a:spcPts val="600"/>
              </a:spcBef>
              <a:buFont typeface="+mj-lt"/>
              <a:buAutoNum type="arabicPeriod"/>
              <a:defRPr/>
            </a:pPr>
            <a:r>
              <a:rPr lang="en-US" sz="1900" b="0" dirty="0" smtClean="0">
                <a:solidFill>
                  <a:schemeClr val="tx1"/>
                </a:solidFill>
                <a:latin typeface="Arial" charset="0"/>
              </a:rPr>
              <a:t>Accumulated depreciation.</a:t>
            </a:r>
          </a:p>
          <a:p>
            <a:pPr marL="682625" indent="-450850" algn="l">
              <a:lnSpc>
                <a:spcPct val="120000"/>
              </a:lnSpc>
              <a:spcBef>
                <a:spcPts val="600"/>
              </a:spcBef>
              <a:buFont typeface="+mj-lt"/>
              <a:buAutoNum type="arabicPeriod"/>
              <a:defRPr/>
            </a:pPr>
            <a:r>
              <a:rPr lang="en-US" sz="1900" b="0" dirty="0" smtClean="0">
                <a:solidFill>
                  <a:schemeClr val="tx1"/>
                </a:solidFill>
                <a:latin typeface="Arial" charset="0"/>
              </a:rPr>
              <a:t>A general description of the method or methods used in computing depreciation with respect to major classes of depreciable assets.</a:t>
            </a:r>
          </a:p>
        </p:txBody>
      </p:sp>
      <p:sp>
        <p:nvSpPr>
          <p:cNvPr id="60421" name="Text Box 11"/>
          <p:cNvSpPr txBox="1">
            <a:spLocks noChangeArrowheads="1"/>
          </p:cNvSpPr>
          <p:nvPr/>
        </p:nvSpPr>
        <p:spPr bwMode="auto">
          <a:xfrm>
            <a:off x="8229600" y="6400800"/>
            <a:ext cx="762000" cy="338138"/>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56150"/>
            <a:ext cx="4741863" cy="1873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Rectangle 3"/>
          <p:cNvSpPr>
            <a:spLocks noGrp="1" noChangeArrowheads="1"/>
          </p:cNvSpPr>
          <p:nvPr>
            <p:ph type="body" idx="1"/>
          </p:nvPr>
        </p:nvSpPr>
        <p:spPr>
          <a:xfrm>
            <a:off x="5638800" y="2362200"/>
            <a:ext cx="2895600" cy="1774825"/>
          </a:xfrm>
          <a:solidFill>
            <a:schemeClr val="bg1"/>
          </a:solidFill>
          <a:extLst>
            <a:ext uri="{91240B29-F687-4F45-9708-019B960494DF}">
              <a14:hiddenLine xmlns:a14="http://schemas.microsoft.com/office/drawing/2010/main" w="28575" cap="flat" algn="ctr">
                <a:solidFill>
                  <a:schemeClr val="tx1"/>
                </a:solidFill>
                <a:miter lim="800000"/>
                <a:headEnd/>
                <a:tailEnd/>
              </a14:hiddenLine>
            </a:ext>
          </a:extLst>
        </p:spPr>
        <p:txBody>
          <a:bodyPr>
            <a:spAutoFit/>
          </a:bodyPr>
          <a:lstStyle/>
          <a:p>
            <a:pPr marL="0" indent="0" algn="ctr">
              <a:lnSpc>
                <a:spcPct val="115000"/>
              </a:lnSpc>
              <a:buFont typeface="Wingdings" pitchFamily="2" charset="2"/>
              <a:buNone/>
            </a:pPr>
            <a:r>
              <a:rPr lang="en-US" sz="1900" smtClean="0">
                <a:effectLst/>
              </a:rPr>
              <a:t>Measure of a firm’s ability to generate sales from a particular investment in assets.  </a:t>
            </a:r>
          </a:p>
        </p:txBody>
      </p:sp>
      <p:sp>
        <p:nvSpPr>
          <p:cNvPr id="61444" name="Text Box 8"/>
          <p:cNvSpPr txBox="1">
            <a:spLocks noChangeArrowheads="1"/>
          </p:cNvSpPr>
          <p:nvPr/>
        </p:nvSpPr>
        <p:spPr bwMode="auto">
          <a:xfrm>
            <a:off x="6248400" y="44196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11-20</a:t>
            </a:r>
          </a:p>
        </p:txBody>
      </p:sp>
      <p:sp>
        <p:nvSpPr>
          <p:cNvPr id="61445" name="Text Box 9"/>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
        <p:nvSpPr>
          <p:cNvPr id="61446" name="Text Box 10"/>
          <p:cNvSpPr txBox="1">
            <a:spLocks noChangeArrowheads="1"/>
          </p:cNvSpPr>
          <p:nvPr/>
        </p:nvSpPr>
        <p:spPr bwMode="auto">
          <a:xfrm>
            <a:off x="609600" y="1371600"/>
            <a:ext cx="8001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Analysis of Property, Plant, and Equipment</a:t>
            </a:r>
          </a:p>
        </p:txBody>
      </p:sp>
      <p:sp>
        <p:nvSpPr>
          <p:cNvPr id="61447" name="Rectangle 11"/>
          <p:cNvSpPr>
            <a:spLocks noChangeArrowheads="1"/>
          </p:cNvSpPr>
          <p:nvPr/>
        </p:nvSpPr>
        <p:spPr bwMode="auto">
          <a:xfrm>
            <a:off x="609600" y="1981200"/>
            <a:ext cx="3402013"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500">
                <a:latin typeface="Arial" charset="0"/>
              </a:rPr>
              <a:t>Asset Turnover Ratio</a:t>
            </a:r>
          </a:p>
        </p:txBody>
      </p:sp>
      <p:pic>
        <p:nvPicPr>
          <p:cNvPr id="6144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8" y="2868613"/>
            <a:ext cx="1262062" cy="407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1649" name="Rectangle 17"/>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Presentation and Analysis</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614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620963"/>
            <a:ext cx="4572000" cy="1976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3"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5486400"/>
            <a:ext cx="20526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5888038"/>
            <a:ext cx="25908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6248400"/>
            <a:ext cx="838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838200" y="6135688"/>
            <a:ext cx="1884363" cy="646112"/>
          </a:xfrm>
          <a:prstGeom prst="rect">
            <a:avLst/>
          </a:prstGeom>
          <a:noFill/>
        </p:spPr>
        <p:txBody>
          <a:bodyPr>
            <a:spAutoFit/>
          </a:bodyPr>
          <a:lstStyle/>
          <a:p>
            <a:pPr>
              <a:defRPr/>
            </a:pPr>
            <a:r>
              <a:rPr lang="en-US" sz="1200" b="0" dirty="0">
                <a:latin typeface="+mn-lt"/>
              </a:rPr>
              <a:t>Advance slide in presentation mode to reveal answer.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55313"/>
                                        </p:tgtEl>
                                      </p:cBhvr>
                                    </p:animEffect>
                                    <p:set>
                                      <p:cBhvr>
                                        <p:cTn id="7" dur="1" fill="hold">
                                          <p:stCondLst>
                                            <p:cond delay="499"/>
                                          </p:stCondLst>
                                        </p:cTn>
                                        <p:tgtEl>
                                          <p:spTgt spid="5531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4800600"/>
            <a:ext cx="4178300" cy="1695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Rectangle 3"/>
          <p:cNvSpPr>
            <a:spLocks noGrp="1" noChangeArrowheads="1"/>
          </p:cNvSpPr>
          <p:nvPr>
            <p:ph type="body" idx="1"/>
          </p:nvPr>
        </p:nvSpPr>
        <p:spPr>
          <a:xfrm>
            <a:off x="5486400" y="2362200"/>
            <a:ext cx="3200400" cy="1438275"/>
          </a:xfrm>
          <a:solidFill>
            <a:schemeClr val="bg1"/>
          </a:solidFill>
          <a:extLst>
            <a:ext uri="{91240B29-F687-4F45-9708-019B960494DF}">
              <a14:hiddenLine xmlns:a14="http://schemas.microsoft.com/office/drawing/2010/main" w="28575" cap="flat" algn="ctr">
                <a:solidFill>
                  <a:schemeClr val="tx1"/>
                </a:solidFill>
                <a:miter lim="800000"/>
                <a:headEnd/>
                <a:tailEnd/>
              </a14:hiddenLine>
            </a:ext>
          </a:extLst>
        </p:spPr>
        <p:txBody>
          <a:bodyPr>
            <a:spAutoFit/>
          </a:bodyPr>
          <a:lstStyle/>
          <a:p>
            <a:pPr marL="0" indent="0" algn="ctr">
              <a:lnSpc>
                <a:spcPct val="115000"/>
              </a:lnSpc>
              <a:buFont typeface="Wingdings" pitchFamily="2" charset="2"/>
              <a:buNone/>
            </a:pPr>
            <a:r>
              <a:rPr lang="en-US" sz="1900" smtClean="0">
                <a:effectLst/>
              </a:rPr>
              <a:t>Measure of the ability to generate operating income from a particular level of sales.</a:t>
            </a:r>
          </a:p>
        </p:txBody>
      </p:sp>
      <p:sp>
        <p:nvSpPr>
          <p:cNvPr id="62468" name="Text Box 5"/>
          <p:cNvSpPr txBox="1">
            <a:spLocks noChangeArrowheads="1"/>
          </p:cNvSpPr>
          <p:nvPr/>
        </p:nvSpPr>
        <p:spPr bwMode="auto">
          <a:xfrm>
            <a:off x="6629400" y="4373563"/>
            <a:ext cx="16002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11-21</a:t>
            </a:r>
          </a:p>
        </p:txBody>
      </p:sp>
      <p:sp>
        <p:nvSpPr>
          <p:cNvPr id="62469" name="Text Box 6"/>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
        <p:nvSpPr>
          <p:cNvPr id="62470" name="Rectangle 8"/>
          <p:cNvSpPr>
            <a:spLocks noChangeArrowheads="1"/>
          </p:cNvSpPr>
          <p:nvPr/>
        </p:nvSpPr>
        <p:spPr bwMode="auto">
          <a:xfrm>
            <a:off x="609600" y="1981200"/>
            <a:ext cx="35718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500">
                <a:latin typeface="Arial" charset="0"/>
              </a:rPr>
              <a:t>Profit Margin on Sales</a:t>
            </a:r>
          </a:p>
        </p:txBody>
      </p:sp>
      <p:sp>
        <p:nvSpPr>
          <p:cNvPr id="1213456" name="Line 16"/>
          <p:cNvSpPr>
            <a:spLocks noChangeShapeType="1"/>
          </p:cNvSpPr>
          <p:nvPr/>
        </p:nvSpPr>
        <p:spPr bwMode="auto">
          <a:xfrm>
            <a:off x="3048000" y="4724400"/>
            <a:ext cx="5105400" cy="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13457" name="Line 17"/>
          <p:cNvSpPr>
            <a:spLocks noChangeShapeType="1"/>
          </p:cNvSpPr>
          <p:nvPr/>
        </p:nvSpPr>
        <p:spPr bwMode="auto">
          <a:xfrm>
            <a:off x="3048000" y="6553200"/>
            <a:ext cx="5105400" cy="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13460" name="Rectangle 20"/>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Presentation and Analysis</a:t>
            </a: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2475" name="Text Box 10"/>
          <p:cNvSpPr txBox="1">
            <a:spLocks noChangeArrowheads="1"/>
          </p:cNvSpPr>
          <p:nvPr/>
        </p:nvSpPr>
        <p:spPr bwMode="auto">
          <a:xfrm>
            <a:off x="609600" y="1371600"/>
            <a:ext cx="8001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Analysis of Property, Plant, and Equipment</a:t>
            </a:r>
          </a:p>
        </p:txBody>
      </p:sp>
      <p:pic>
        <p:nvPicPr>
          <p:cNvPr id="20"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5486400"/>
            <a:ext cx="98583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867400"/>
            <a:ext cx="9858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6172200"/>
            <a:ext cx="98583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620963"/>
            <a:ext cx="4572000" cy="1976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38200" y="6135688"/>
            <a:ext cx="1884363" cy="646112"/>
          </a:xfrm>
          <a:prstGeom prst="rect">
            <a:avLst/>
          </a:prstGeom>
          <a:noFill/>
        </p:spPr>
        <p:txBody>
          <a:bodyPr>
            <a:spAutoFit/>
          </a:bodyPr>
          <a:lstStyle/>
          <a:p>
            <a:pPr>
              <a:defRPr/>
            </a:pPr>
            <a:r>
              <a:rPr lang="en-US" sz="1200" b="0" dirty="0">
                <a:latin typeface="+mn-lt"/>
              </a:rPr>
              <a:t>Advance slide in presentation mode to reveal answer.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4664075"/>
            <a:ext cx="6081712" cy="1898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Rectangle 3"/>
          <p:cNvSpPr>
            <a:spLocks noGrp="1" noChangeArrowheads="1"/>
          </p:cNvSpPr>
          <p:nvPr>
            <p:ph type="body" idx="1"/>
          </p:nvPr>
        </p:nvSpPr>
        <p:spPr>
          <a:xfrm>
            <a:off x="5562600" y="2362200"/>
            <a:ext cx="2971800" cy="1438275"/>
          </a:xfrm>
          <a:solidFill>
            <a:schemeClr val="bg1"/>
          </a:solidFill>
          <a:extLst>
            <a:ext uri="{91240B29-F687-4F45-9708-019B960494DF}">
              <a14:hiddenLine xmlns:a14="http://schemas.microsoft.com/office/drawing/2010/main" w="28575" cap="flat" algn="ctr">
                <a:solidFill>
                  <a:schemeClr val="tx1"/>
                </a:solidFill>
                <a:miter lim="800000"/>
                <a:headEnd/>
                <a:tailEnd/>
              </a14:hiddenLine>
            </a:ext>
          </a:extLst>
        </p:spPr>
        <p:txBody>
          <a:bodyPr>
            <a:spAutoFit/>
          </a:bodyPr>
          <a:lstStyle/>
          <a:p>
            <a:pPr marL="0" indent="0" algn="ctr">
              <a:lnSpc>
                <a:spcPct val="115000"/>
              </a:lnSpc>
              <a:buFont typeface="Wingdings" pitchFamily="2" charset="2"/>
              <a:buNone/>
            </a:pPr>
            <a:r>
              <a:rPr lang="en-US" sz="1900" smtClean="0">
                <a:effectLst/>
              </a:rPr>
              <a:t>Measures a firm’s success in using assets to generate earnings.</a:t>
            </a:r>
          </a:p>
        </p:txBody>
      </p:sp>
      <p:sp>
        <p:nvSpPr>
          <p:cNvPr id="63492" name="Text Box 6"/>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sp>
        <p:nvSpPr>
          <p:cNvPr id="63493" name="Rectangle 8"/>
          <p:cNvSpPr>
            <a:spLocks noChangeArrowheads="1"/>
          </p:cNvSpPr>
          <p:nvPr/>
        </p:nvSpPr>
        <p:spPr bwMode="auto">
          <a:xfrm>
            <a:off x="609600" y="1981200"/>
            <a:ext cx="4002088"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500">
                <a:latin typeface="Arial" charset="0"/>
              </a:rPr>
              <a:t>Rate of Return on Assets</a:t>
            </a:r>
          </a:p>
        </p:txBody>
      </p:sp>
      <p:sp>
        <p:nvSpPr>
          <p:cNvPr id="63494" name="Text Box 16"/>
          <p:cNvSpPr txBox="1">
            <a:spLocks noChangeArrowheads="1"/>
          </p:cNvSpPr>
          <p:nvPr/>
        </p:nvSpPr>
        <p:spPr bwMode="auto">
          <a:xfrm>
            <a:off x="6629400" y="4373563"/>
            <a:ext cx="16002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11-22</a:t>
            </a:r>
          </a:p>
        </p:txBody>
      </p:sp>
      <p:sp>
        <p:nvSpPr>
          <p:cNvPr id="1215507" name="Rectangle 19"/>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Presentation and Analysis</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3497" name="Text Box 10"/>
          <p:cNvSpPr txBox="1">
            <a:spLocks noChangeArrowheads="1"/>
          </p:cNvSpPr>
          <p:nvPr/>
        </p:nvSpPr>
        <p:spPr bwMode="auto">
          <a:xfrm>
            <a:off x="609600" y="1371600"/>
            <a:ext cx="8001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buSzPct val="80000"/>
            </a:pPr>
            <a:r>
              <a:rPr lang="en-US" sz="2800">
                <a:solidFill>
                  <a:srgbClr val="800000"/>
                </a:solidFill>
                <a:latin typeface="Arial" charset="0"/>
              </a:rPr>
              <a:t>Analysis of Property, Plant, and Equipment</a:t>
            </a:r>
          </a:p>
        </p:txBody>
      </p:sp>
      <p:pic>
        <p:nvPicPr>
          <p:cNvPr id="6349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20963"/>
            <a:ext cx="4572000" cy="1976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410200"/>
            <a:ext cx="9858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834063"/>
            <a:ext cx="28194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6172200"/>
            <a:ext cx="9906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65100" y="5614988"/>
            <a:ext cx="1739900" cy="646112"/>
          </a:xfrm>
          <a:prstGeom prst="rect">
            <a:avLst/>
          </a:prstGeom>
          <a:noFill/>
        </p:spPr>
        <p:txBody>
          <a:bodyPr>
            <a:spAutoFit/>
          </a:bodyPr>
          <a:lstStyle/>
          <a:p>
            <a:pPr>
              <a:defRPr/>
            </a:pPr>
            <a:r>
              <a:rPr lang="en-US" sz="1200" b="0" dirty="0">
                <a:latin typeface="+mn-lt"/>
              </a:rPr>
              <a:t>Advance slide in presentation mode to reveal answer.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609600" y="1371600"/>
            <a:ext cx="8382000" cy="1368425"/>
          </a:xfrm>
          <a:solidFill>
            <a:schemeClr val="bg1"/>
          </a:solidFill>
          <a:extLst>
            <a:ext uri="{91240B29-F687-4F45-9708-019B960494DF}">
              <a14:hiddenLine xmlns:a14="http://schemas.microsoft.com/office/drawing/2010/main" w="28575" cap="flat" cmpd="sng" algn="ctr">
                <a:solidFill>
                  <a:schemeClr val="bg2"/>
                </a:solidFill>
                <a:prstDash val="solid"/>
                <a:miter lim="800000"/>
                <a:headEnd/>
                <a:tailEnd/>
              </a14:hiddenLine>
            </a:ext>
          </a:extLst>
        </p:spPr>
        <p:txBody>
          <a:bodyPr lIns="91440"/>
          <a:lstStyle/>
          <a:p>
            <a:pPr marL="0" indent="0">
              <a:lnSpc>
                <a:spcPct val="120000"/>
              </a:lnSpc>
              <a:buFont typeface="Wingdings" pitchFamily="2" charset="2"/>
              <a:buNone/>
            </a:pPr>
            <a:r>
              <a:rPr lang="en-US" sz="2100" b="0" smtClean="0">
                <a:solidFill>
                  <a:schemeClr val="tx1"/>
                </a:solidFill>
                <a:effectLst/>
              </a:rPr>
              <a:t>Analyst obtains further insight into the behavior of ROA by </a:t>
            </a:r>
            <a:r>
              <a:rPr lang="en-US" sz="2100" smtClean="0">
                <a:solidFill>
                  <a:schemeClr val="tx1"/>
                </a:solidFill>
                <a:effectLst/>
              </a:rPr>
              <a:t>disaggregating</a:t>
            </a:r>
            <a:r>
              <a:rPr lang="en-US" sz="2100" b="0" smtClean="0">
                <a:solidFill>
                  <a:schemeClr val="tx1"/>
                </a:solidFill>
                <a:effectLst/>
              </a:rPr>
              <a:t> it into components of profit margin on sales and asset turnover as follows:</a:t>
            </a:r>
          </a:p>
        </p:txBody>
      </p:sp>
      <p:sp>
        <p:nvSpPr>
          <p:cNvPr id="64515" name="Text Box 3"/>
          <p:cNvSpPr txBox="1">
            <a:spLocks noChangeArrowheads="1"/>
          </p:cNvSpPr>
          <p:nvPr/>
        </p:nvSpPr>
        <p:spPr bwMode="auto">
          <a:xfrm>
            <a:off x="838200" y="391477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Net Income  </a:t>
            </a:r>
          </a:p>
        </p:txBody>
      </p:sp>
      <p:sp>
        <p:nvSpPr>
          <p:cNvPr id="1217540" name="Line 4"/>
          <p:cNvSpPr>
            <a:spLocks noChangeShapeType="1"/>
          </p:cNvSpPr>
          <p:nvPr/>
        </p:nvSpPr>
        <p:spPr bwMode="auto">
          <a:xfrm>
            <a:off x="381000" y="4448175"/>
            <a:ext cx="2590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4517" name="Text Box 5"/>
          <p:cNvSpPr txBox="1">
            <a:spLocks noChangeArrowheads="1"/>
          </p:cNvSpPr>
          <p:nvPr/>
        </p:nvSpPr>
        <p:spPr bwMode="auto">
          <a:xfrm>
            <a:off x="228600" y="45847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Average Total Assets  </a:t>
            </a:r>
          </a:p>
        </p:txBody>
      </p:sp>
      <p:sp>
        <p:nvSpPr>
          <p:cNvPr id="64518" name="Text Box 6"/>
          <p:cNvSpPr txBox="1">
            <a:spLocks noChangeArrowheads="1"/>
          </p:cNvSpPr>
          <p:nvPr/>
        </p:nvSpPr>
        <p:spPr bwMode="auto">
          <a:xfrm>
            <a:off x="685800" y="3048000"/>
            <a:ext cx="1981200" cy="714375"/>
          </a:xfrm>
          <a:prstGeom prst="rect">
            <a:avLst/>
          </a:prstGeom>
          <a:solidFill>
            <a:srgbClr val="FFFF99"/>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Rate of Return on Assets  </a:t>
            </a:r>
          </a:p>
        </p:txBody>
      </p:sp>
      <p:sp>
        <p:nvSpPr>
          <p:cNvPr id="64519" name="Text Box 7"/>
          <p:cNvSpPr txBox="1">
            <a:spLocks noChangeArrowheads="1"/>
          </p:cNvSpPr>
          <p:nvPr/>
        </p:nvSpPr>
        <p:spPr bwMode="auto">
          <a:xfrm>
            <a:off x="2971800" y="3200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  </a:t>
            </a:r>
          </a:p>
        </p:txBody>
      </p:sp>
      <p:sp>
        <p:nvSpPr>
          <p:cNvPr id="64520" name="Text Box 8"/>
          <p:cNvSpPr txBox="1">
            <a:spLocks noChangeArrowheads="1"/>
          </p:cNvSpPr>
          <p:nvPr/>
        </p:nvSpPr>
        <p:spPr bwMode="auto">
          <a:xfrm>
            <a:off x="3733800" y="391477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Net Income  </a:t>
            </a:r>
          </a:p>
        </p:txBody>
      </p:sp>
      <p:sp>
        <p:nvSpPr>
          <p:cNvPr id="64521" name="Text Box 9"/>
          <p:cNvSpPr txBox="1">
            <a:spLocks noChangeArrowheads="1"/>
          </p:cNvSpPr>
          <p:nvPr/>
        </p:nvSpPr>
        <p:spPr bwMode="auto">
          <a:xfrm>
            <a:off x="3124200" y="45847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Net Sales  </a:t>
            </a:r>
          </a:p>
        </p:txBody>
      </p:sp>
      <p:sp>
        <p:nvSpPr>
          <p:cNvPr id="1217546" name="Line 10"/>
          <p:cNvSpPr>
            <a:spLocks noChangeShapeType="1"/>
          </p:cNvSpPr>
          <p:nvPr/>
        </p:nvSpPr>
        <p:spPr bwMode="auto">
          <a:xfrm>
            <a:off x="3276600" y="4448175"/>
            <a:ext cx="2590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4523" name="Text Box 11"/>
          <p:cNvSpPr txBox="1">
            <a:spLocks noChangeArrowheads="1"/>
          </p:cNvSpPr>
          <p:nvPr/>
        </p:nvSpPr>
        <p:spPr bwMode="auto">
          <a:xfrm>
            <a:off x="3581400" y="3048000"/>
            <a:ext cx="2133600" cy="714375"/>
          </a:xfrm>
          <a:prstGeom prst="rect">
            <a:avLst/>
          </a:prstGeom>
          <a:solidFill>
            <a:srgbClr val="FFFF99"/>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Profit Margin on Sales  </a:t>
            </a:r>
          </a:p>
        </p:txBody>
      </p:sp>
      <p:sp>
        <p:nvSpPr>
          <p:cNvPr id="64524" name="Text Box 12"/>
          <p:cNvSpPr txBox="1">
            <a:spLocks noChangeArrowheads="1"/>
          </p:cNvSpPr>
          <p:nvPr/>
        </p:nvSpPr>
        <p:spPr bwMode="auto">
          <a:xfrm>
            <a:off x="2971800" y="421957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  </a:t>
            </a:r>
          </a:p>
        </p:txBody>
      </p:sp>
      <p:sp>
        <p:nvSpPr>
          <p:cNvPr id="64525" name="Text Box 13"/>
          <p:cNvSpPr txBox="1">
            <a:spLocks noChangeArrowheads="1"/>
          </p:cNvSpPr>
          <p:nvPr/>
        </p:nvSpPr>
        <p:spPr bwMode="auto">
          <a:xfrm>
            <a:off x="6172200" y="3914775"/>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Net Sales</a:t>
            </a:r>
          </a:p>
        </p:txBody>
      </p:sp>
      <p:sp>
        <p:nvSpPr>
          <p:cNvPr id="1217550" name="Line 14"/>
          <p:cNvSpPr>
            <a:spLocks noChangeShapeType="1"/>
          </p:cNvSpPr>
          <p:nvPr/>
        </p:nvSpPr>
        <p:spPr bwMode="auto">
          <a:xfrm>
            <a:off x="6172200" y="4448175"/>
            <a:ext cx="2590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4527" name="Text Box 15"/>
          <p:cNvSpPr txBox="1">
            <a:spLocks noChangeArrowheads="1"/>
          </p:cNvSpPr>
          <p:nvPr/>
        </p:nvSpPr>
        <p:spPr bwMode="auto">
          <a:xfrm>
            <a:off x="6477000" y="3048000"/>
            <a:ext cx="1981200" cy="409575"/>
          </a:xfrm>
          <a:prstGeom prst="rect">
            <a:avLst/>
          </a:prstGeom>
          <a:solidFill>
            <a:srgbClr val="FFFF99"/>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Asset Turnover  </a:t>
            </a:r>
          </a:p>
        </p:txBody>
      </p:sp>
      <p:sp>
        <p:nvSpPr>
          <p:cNvPr id="64528" name="Text Box 16"/>
          <p:cNvSpPr txBox="1">
            <a:spLocks noChangeArrowheads="1"/>
          </p:cNvSpPr>
          <p:nvPr/>
        </p:nvSpPr>
        <p:spPr bwMode="auto">
          <a:xfrm>
            <a:off x="5791200" y="3200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x  </a:t>
            </a:r>
          </a:p>
        </p:txBody>
      </p:sp>
      <p:sp>
        <p:nvSpPr>
          <p:cNvPr id="64529" name="Text Box 17"/>
          <p:cNvSpPr txBox="1">
            <a:spLocks noChangeArrowheads="1"/>
          </p:cNvSpPr>
          <p:nvPr/>
        </p:nvSpPr>
        <p:spPr bwMode="auto">
          <a:xfrm>
            <a:off x="5791200" y="42037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x  </a:t>
            </a:r>
          </a:p>
        </p:txBody>
      </p:sp>
      <p:sp>
        <p:nvSpPr>
          <p:cNvPr id="64530" name="Text Box 18"/>
          <p:cNvSpPr txBox="1">
            <a:spLocks noChangeArrowheads="1"/>
          </p:cNvSpPr>
          <p:nvPr/>
        </p:nvSpPr>
        <p:spPr bwMode="auto">
          <a:xfrm>
            <a:off x="6019800" y="45847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Average Total Assets  </a:t>
            </a:r>
          </a:p>
        </p:txBody>
      </p:sp>
      <p:sp>
        <p:nvSpPr>
          <p:cNvPr id="1217556" name="Line 20"/>
          <p:cNvSpPr>
            <a:spLocks noChangeShapeType="1"/>
          </p:cNvSpPr>
          <p:nvPr/>
        </p:nvSpPr>
        <p:spPr bwMode="auto">
          <a:xfrm>
            <a:off x="6705600" y="4114800"/>
            <a:ext cx="1524000" cy="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17557" name="Line 21"/>
          <p:cNvSpPr>
            <a:spLocks noChangeShapeType="1"/>
          </p:cNvSpPr>
          <p:nvPr/>
        </p:nvSpPr>
        <p:spPr bwMode="auto">
          <a:xfrm>
            <a:off x="3810000" y="4800600"/>
            <a:ext cx="1524000" cy="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4533" name="Text Box 23"/>
          <p:cNvSpPr txBox="1">
            <a:spLocks noChangeArrowheads="1"/>
          </p:cNvSpPr>
          <p:nvPr/>
        </p:nvSpPr>
        <p:spPr bwMode="auto">
          <a:xfrm>
            <a:off x="3581400" y="6248400"/>
            <a:ext cx="54102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Explain how to report and analyze property, plant, equipment, and natural resources.</a:t>
            </a:r>
          </a:p>
        </p:txBody>
      </p:sp>
      <p:sp>
        <p:nvSpPr>
          <p:cNvPr id="1217561" name="Rectangle 25"/>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Presentation and Analysis</a:t>
            </a:r>
          </a:p>
        </p:txBody>
      </p:sp>
      <p:sp>
        <p:nvSpPr>
          <p:cNvPr id="2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17557"/>
                                        </p:tgtEl>
                                        <p:attrNameLst>
                                          <p:attrName>style.visibility</p:attrName>
                                        </p:attrNameLst>
                                      </p:cBhvr>
                                      <p:to>
                                        <p:strVal val="visible"/>
                                      </p:to>
                                    </p:set>
                                    <p:animEffect transition="in" filter="wipe(left)">
                                      <p:cBhvr>
                                        <p:cTn id="7" dur="500"/>
                                        <p:tgtEl>
                                          <p:spTgt spid="1217557"/>
                                        </p:tgtEl>
                                      </p:cBhvr>
                                    </p:animEffect>
                                  </p:childTnLst>
                                </p:cTn>
                              </p:par>
                              <p:par>
                                <p:cTn id="8" presetID="22" presetClass="entr" presetSubtype="8" fill="hold" nodeType="withEffect">
                                  <p:stCondLst>
                                    <p:cond delay="0"/>
                                  </p:stCondLst>
                                  <p:childTnLst>
                                    <p:set>
                                      <p:cBhvr>
                                        <p:cTn id="9" dur="1" fill="hold">
                                          <p:stCondLst>
                                            <p:cond delay="0"/>
                                          </p:stCondLst>
                                        </p:cTn>
                                        <p:tgtEl>
                                          <p:spTgt spid="1217556"/>
                                        </p:tgtEl>
                                        <p:attrNameLst>
                                          <p:attrName>style.visibility</p:attrName>
                                        </p:attrNameLst>
                                      </p:cBhvr>
                                      <p:to>
                                        <p:strVal val="visible"/>
                                      </p:to>
                                    </p:set>
                                    <p:animEffect transition="in" filter="wipe(left)">
                                      <p:cBhvr>
                                        <p:cTn id="10" dur="500"/>
                                        <p:tgtEl>
                                          <p:spTgt spid="1217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38200" y="391477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latin typeface="Arial" charset="0"/>
              </a:rPr>
              <a:t>$9,672</a:t>
            </a:r>
          </a:p>
        </p:txBody>
      </p:sp>
      <p:sp>
        <p:nvSpPr>
          <p:cNvPr id="1219587" name="Line 3"/>
          <p:cNvSpPr>
            <a:spLocks noChangeShapeType="1"/>
          </p:cNvSpPr>
          <p:nvPr/>
        </p:nvSpPr>
        <p:spPr bwMode="auto">
          <a:xfrm>
            <a:off x="381000" y="4448175"/>
            <a:ext cx="2590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5540" name="Text Box 4"/>
          <p:cNvSpPr txBox="1">
            <a:spLocks noChangeArrowheads="1"/>
          </p:cNvSpPr>
          <p:nvPr/>
        </p:nvSpPr>
        <p:spPr bwMode="auto">
          <a:xfrm>
            <a:off x="228600" y="4584700"/>
            <a:ext cx="28194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latin typeface="Arial" charset="0"/>
              </a:rPr>
              <a:t>($113,644 + $102,908) / 2</a:t>
            </a:r>
          </a:p>
          <a:p>
            <a:pPr>
              <a:spcBef>
                <a:spcPct val="50000"/>
              </a:spcBef>
            </a:pPr>
            <a:endParaRPr lang="en-US" sz="2000" b="0">
              <a:latin typeface="Arial" charset="0"/>
            </a:endParaRPr>
          </a:p>
        </p:txBody>
      </p:sp>
      <p:sp>
        <p:nvSpPr>
          <p:cNvPr id="65541" name="Text Box 5"/>
          <p:cNvSpPr txBox="1">
            <a:spLocks noChangeArrowheads="1"/>
          </p:cNvSpPr>
          <p:nvPr/>
        </p:nvSpPr>
        <p:spPr bwMode="auto">
          <a:xfrm>
            <a:off x="685800" y="3048000"/>
            <a:ext cx="1981200" cy="714375"/>
          </a:xfrm>
          <a:prstGeom prst="rect">
            <a:avLst/>
          </a:prstGeom>
          <a:solidFill>
            <a:srgbClr val="FFFF99"/>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Rate of Return on Assets  </a:t>
            </a:r>
          </a:p>
        </p:txBody>
      </p:sp>
      <p:sp>
        <p:nvSpPr>
          <p:cNvPr id="65542" name="Text Box 6"/>
          <p:cNvSpPr txBox="1">
            <a:spLocks noChangeArrowheads="1"/>
          </p:cNvSpPr>
          <p:nvPr/>
        </p:nvSpPr>
        <p:spPr bwMode="auto">
          <a:xfrm>
            <a:off x="2971800" y="3200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  </a:t>
            </a:r>
          </a:p>
        </p:txBody>
      </p:sp>
      <p:sp>
        <p:nvSpPr>
          <p:cNvPr id="65543" name="Text Box 7"/>
          <p:cNvSpPr txBox="1">
            <a:spLocks noChangeArrowheads="1"/>
          </p:cNvSpPr>
          <p:nvPr/>
        </p:nvSpPr>
        <p:spPr bwMode="auto">
          <a:xfrm>
            <a:off x="3733800" y="391477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latin typeface="Arial" charset="0"/>
              </a:rPr>
              <a:t>$9,672</a:t>
            </a:r>
          </a:p>
        </p:txBody>
      </p:sp>
      <p:sp>
        <p:nvSpPr>
          <p:cNvPr id="65544" name="Text Box 8"/>
          <p:cNvSpPr txBox="1">
            <a:spLocks noChangeArrowheads="1"/>
          </p:cNvSpPr>
          <p:nvPr/>
        </p:nvSpPr>
        <p:spPr bwMode="auto">
          <a:xfrm>
            <a:off x="3124200" y="45847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latin typeface="Arial" charset="0"/>
              </a:rPr>
              <a:t>$65,030</a:t>
            </a:r>
          </a:p>
        </p:txBody>
      </p:sp>
      <p:sp>
        <p:nvSpPr>
          <p:cNvPr id="1219593" name="Line 9"/>
          <p:cNvSpPr>
            <a:spLocks noChangeShapeType="1"/>
          </p:cNvSpPr>
          <p:nvPr/>
        </p:nvSpPr>
        <p:spPr bwMode="auto">
          <a:xfrm>
            <a:off x="3276600" y="4448175"/>
            <a:ext cx="2590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5546" name="Text Box 10"/>
          <p:cNvSpPr txBox="1">
            <a:spLocks noChangeArrowheads="1"/>
          </p:cNvSpPr>
          <p:nvPr/>
        </p:nvSpPr>
        <p:spPr bwMode="auto">
          <a:xfrm>
            <a:off x="3581400" y="3048000"/>
            <a:ext cx="2133600" cy="714375"/>
          </a:xfrm>
          <a:prstGeom prst="rect">
            <a:avLst/>
          </a:prstGeom>
          <a:solidFill>
            <a:srgbClr val="FFFF99"/>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Profit Margin on Sales  </a:t>
            </a:r>
          </a:p>
        </p:txBody>
      </p:sp>
      <p:sp>
        <p:nvSpPr>
          <p:cNvPr id="65547" name="Text Box 11"/>
          <p:cNvSpPr txBox="1">
            <a:spLocks noChangeArrowheads="1"/>
          </p:cNvSpPr>
          <p:nvPr/>
        </p:nvSpPr>
        <p:spPr bwMode="auto">
          <a:xfrm>
            <a:off x="2971800" y="421957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  </a:t>
            </a:r>
          </a:p>
        </p:txBody>
      </p:sp>
      <p:sp>
        <p:nvSpPr>
          <p:cNvPr id="65548" name="Text Box 12"/>
          <p:cNvSpPr txBox="1">
            <a:spLocks noChangeArrowheads="1"/>
          </p:cNvSpPr>
          <p:nvPr/>
        </p:nvSpPr>
        <p:spPr bwMode="auto">
          <a:xfrm>
            <a:off x="6172200" y="3914775"/>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latin typeface="Arial" charset="0"/>
              </a:rPr>
              <a:t>$65,030</a:t>
            </a:r>
          </a:p>
        </p:txBody>
      </p:sp>
      <p:sp>
        <p:nvSpPr>
          <p:cNvPr id="1219597" name="Line 13"/>
          <p:cNvSpPr>
            <a:spLocks noChangeShapeType="1"/>
          </p:cNvSpPr>
          <p:nvPr/>
        </p:nvSpPr>
        <p:spPr bwMode="auto">
          <a:xfrm>
            <a:off x="6172200" y="4448175"/>
            <a:ext cx="2590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5550" name="Text Box 14"/>
          <p:cNvSpPr txBox="1">
            <a:spLocks noChangeArrowheads="1"/>
          </p:cNvSpPr>
          <p:nvPr/>
        </p:nvSpPr>
        <p:spPr bwMode="auto">
          <a:xfrm>
            <a:off x="6477000" y="3048000"/>
            <a:ext cx="1981200" cy="409575"/>
          </a:xfrm>
          <a:prstGeom prst="rect">
            <a:avLst/>
          </a:prstGeom>
          <a:solidFill>
            <a:srgbClr val="FFFF99"/>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Asset Turnover  </a:t>
            </a:r>
          </a:p>
        </p:txBody>
      </p:sp>
      <p:sp>
        <p:nvSpPr>
          <p:cNvPr id="65551" name="Text Box 15"/>
          <p:cNvSpPr txBox="1">
            <a:spLocks noChangeArrowheads="1"/>
          </p:cNvSpPr>
          <p:nvPr/>
        </p:nvSpPr>
        <p:spPr bwMode="auto">
          <a:xfrm>
            <a:off x="5791200" y="3200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x  </a:t>
            </a:r>
          </a:p>
        </p:txBody>
      </p:sp>
      <p:sp>
        <p:nvSpPr>
          <p:cNvPr id="65552" name="Text Box 16"/>
          <p:cNvSpPr txBox="1">
            <a:spLocks noChangeArrowheads="1"/>
          </p:cNvSpPr>
          <p:nvPr/>
        </p:nvSpPr>
        <p:spPr bwMode="auto">
          <a:xfrm>
            <a:off x="5791200" y="42037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x  </a:t>
            </a:r>
          </a:p>
        </p:txBody>
      </p:sp>
      <p:sp>
        <p:nvSpPr>
          <p:cNvPr id="65553" name="Text Box 18"/>
          <p:cNvSpPr txBox="1">
            <a:spLocks noChangeArrowheads="1"/>
          </p:cNvSpPr>
          <p:nvPr/>
        </p:nvSpPr>
        <p:spPr bwMode="auto">
          <a:xfrm>
            <a:off x="914400" y="5426075"/>
            <a:ext cx="1600200" cy="400050"/>
          </a:xfrm>
          <a:prstGeom prst="rect">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8.93%  </a:t>
            </a:r>
          </a:p>
        </p:txBody>
      </p:sp>
      <p:sp>
        <p:nvSpPr>
          <p:cNvPr id="65554" name="Text Box 19"/>
          <p:cNvSpPr txBox="1">
            <a:spLocks noChangeArrowheads="1"/>
          </p:cNvSpPr>
          <p:nvPr/>
        </p:nvSpPr>
        <p:spPr bwMode="auto">
          <a:xfrm>
            <a:off x="3733800" y="5426075"/>
            <a:ext cx="1600200" cy="400050"/>
          </a:xfrm>
          <a:prstGeom prst="rect">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14.87% </a:t>
            </a:r>
          </a:p>
        </p:txBody>
      </p:sp>
      <p:sp>
        <p:nvSpPr>
          <p:cNvPr id="65555" name="Text Box 20"/>
          <p:cNvSpPr txBox="1">
            <a:spLocks noChangeArrowheads="1"/>
          </p:cNvSpPr>
          <p:nvPr/>
        </p:nvSpPr>
        <p:spPr bwMode="auto">
          <a:xfrm>
            <a:off x="2895600" y="54102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  </a:t>
            </a:r>
          </a:p>
        </p:txBody>
      </p:sp>
      <p:sp>
        <p:nvSpPr>
          <p:cNvPr id="65556" name="Text Box 21"/>
          <p:cNvSpPr txBox="1">
            <a:spLocks noChangeArrowheads="1"/>
          </p:cNvSpPr>
          <p:nvPr/>
        </p:nvSpPr>
        <p:spPr bwMode="auto">
          <a:xfrm>
            <a:off x="5791200" y="54102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x  </a:t>
            </a:r>
          </a:p>
        </p:txBody>
      </p:sp>
      <p:sp>
        <p:nvSpPr>
          <p:cNvPr id="65557" name="Text Box 22"/>
          <p:cNvSpPr txBox="1">
            <a:spLocks noChangeArrowheads="1"/>
          </p:cNvSpPr>
          <p:nvPr/>
        </p:nvSpPr>
        <p:spPr bwMode="auto">
          <a:xfrm>
            <a:off x="6781800" y="5426075"/>
            <a:ext cx="1600200" cy="400050"/>
          </a:xfrm>
          <a:prstGeom prst="rect">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solidFill>
                  <a:schemeClr val="tx1"/>
                </a:solidFill>
                <a:latin typeface="Arial" charset="0"/>
              </a:rPr>
              <a:t>.60 </a:t>
            </a:r>
          </a:p>
        </p:txBody>
      </p:sp>
      <p:sp>
        <p:nvSpPr>
          <p:cNvPr id="65558" name="Text Box 23"/>
          <p:cNvSpPr txBox="1">
            <a:spLocks noChangeArrowheads="1"/>
          </p:cNvSpPr>
          <p:nvPr/>
        </p:nvSpPr>
        <p:spPr bwMode="auto">
          <a:xfrm>
            <a:off x="6096000" y="4572000"/>
            <a:ext cx="2819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000" b="0">
                <a:latin typeface="Arial" charset="0"/>
              </a:rPr>
              <a:t>($113,644 + $102,908) / 2</a:t>
            </a:r>
          </a:p>
        </p:txBody>
      </p:sp>
      <p:sp>
        <p:nvSpPr>
          <p:cNvPr id="65559" name="Text Box 26"/>
          <p:cNvSpPr txBox="1">
            <a:spLocks noChangeArrowheads="1"/>
          </p:cNvSpPr>
          <p:nvPr/>
        </p:nvSpPr>
        <p:spPr bwMode="auto">
          <a:xfrm>
            <a:off x="3581400" y="6248400"/>
            <a:ext cx="54102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Explain how to report and analyze property, plant, equipment, and natural resources.</a:t>
            </a:r>
          </a:p>
        </p:txBody>
      </p:sp>
      <p:sp>
        <p:nvSpPr>
          <p:cNvPr id="1219612" name="Rectangle 2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chemeClr val="tx2">
                    <a:lumMod val="75000"/>
                  </a:schemeClr>
                </a:solidFill>
                <a:effectLst/>
                <a:latin typeface="+mn-lt"/>
                <a:ea typeface="+mn-ea"/>
                <a:cs typeface="+mn-cs"/>
              </a:rPr>
              <a:t>Presentation and Analysis</a:t>
            </a:r>
          </a:p>
        </p:txBody>
      </p:sp>
      <p:sp>
        <p:nvSpPr>
          <p:cNvPr id="2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5562" name="Rectangle 2"/>
          <p:cNvSpPr txBox="1">
            <a:spLocks noChangeArrowheads="1"/>
          </p:cNvSpPr>
          <p:nvPr/>
        </p:nvSpPr>
        <p:spPr bwMode="auto">
          <a:xfrm>
            <a:off x="609600" y="1371600"/>
            <a:ext cx="8382000" cy="1368425"/>
          </a:xfrm>
          <a:prstGeom prst="rect">
            <a:avLst/>
          </a:prstGeom>
          <a:solidFill>
            <a:schemeClr val="bg1"/>
          </a:solidFill>
          <a:ln>
            <a:noFill/>
          </a:ln>
          <a:effectLst/>
          <a:extLs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20000"/>
              </a:spcBef>
              <a:buClr>
                <a:schemeClr val="accent2"/>
              </a:buClr>
              <a:buSzPct val="75000"/>
              <a:buFont typeface="Wingdings" pitchFamily="2" charset="2"/>
              <a:buNone/>
            </a:pPr>
            <a:r>
              <a:rPr lang="en-US" sz="2100" b="0">
                <a:solidFill>
                  <a:schemeClr val="tx1"/>
                </a:solidFill>
                <a:latin typeface="Arial" charset="0"/>
              </a:rPr>
              <a:t>Analyst obtains further insight into the behavior of ROA by </a:t>
            </a:r>
            <a:r>
              <a:rPr lang="en-US" sz="2100">
                <a:solidFill>
                  <a:schemeClr val="tx1"/>
                </a:solidFill>
                <a:latin typeface="Arial" charset="0"/>
              </a:rPr>
              <a:t>disaggregating</a:t>
            </a:r>
            <a:r>
              <a:rPr lang="en-US" sz="2100" b="0">
                <a:solidFill>
                  <a:schemeClr val="tx1"/>
                </a:solidFill>
                <a:latin typeface="Arial" charset="0"/>
              </a:rPr>
              <a:t> it into components of profit margin on sales and asset turnover as follows:</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  Identify the factors involved in the depreciation process.</a:t>
            </a:r>
          </a:p>
        </p:txBody>
      </p:sp>
      <p:sp>
        <p:nvSpPr>
          <p:cNvPr id="9219" name="Text Box 4"/>
          <p:cNvSpPr txBox="1">
            <a:spLocks noChangeArrowheads="1"/>
          </p:cNvSpPr>
          <p:nvPr/>
        </p:nvSpPr>
        <p:spPr bwMode="auto">
          <a:xfrm>
            <a:off x="609600" y="2047875"/>
            <a:ext cx="78613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buSzPct val="80000"/>
            </a:pPr>
            <a:r>
              <a:rPr lang="en-US" sz="2400">
                <a:solidFill>
                  <a:schemeClr val="tx1"/>
                </a:solidFill>
                <a:latin typeface="Arial" charset="0"/>
              </a:rPr>
              <a:t>Estimation of Service Lives</a:t>
            </a:r>
          </a:p>
        </p:txBody>
      </p:sp>
      <p:sp>
        <p:nvSpPr>
          <p:cNvPr id="9220" name="Text Box 5"/>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800000"/>
                </a:solidFill>
                <a:latin typeface="Arial" charset="0"/>
              </a:rPr>
              <a:t>Factors Involved in the Depreciation Process</a:t>
            </a:r>
          </a:p>
        </p:txBody>
      </p:sp>
      <p:sp>
        <p:nvSpPr>
          <p:cNvPr id="1174534" name="Rectangle 6"/>
          <p:cNvSpPr>
            <a:spLocks noChangeArrowheads="1"/>
          </p:cNvSpPr>
          <p:nvPr/>
        </p:nvSpPr>
        <p:spPr bwMode="auto">
          <a:xfrm>
            <a:off x="609600" y="2660650"/>
            <a:ext cx="7391400" cy="2990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5800" lvl="1" indent="-457200" algn="l">
              <a:lnSpc>
                <a:spcPct val="120000"/>
              </a:lnSpc>
              <a:spcBef>
                <a:spcPts val="1200"/>
              </a:spcBef>
              <a:buClr>
                <a:srgbClr val="800000"/>
              </a:buClr>
              <a:buSzPct val="80000"/>
              <a:buFont typeface="Wingdings" pitchFamily="2" charset="2"/>
              <a:buChar char="u"/>
              <a:defRPr/>
            </a:pPr>
            <a:r>
              <a:rPr lang="en-US" sz="2200" b="0" dirty="0">
                <a:latin typeface="Arial" charset="0"/>
              </a:rPr>
              <a:t>Service life often differs from physical life.</a:t>
            </a:r>
          </a:p>
          <a:p>
            <a:pPr marL="685800" lvl="1" indent="-457200" algn="l">
              <a:lnSpc>
                <a:spcPct val="120000"/>
              </a:lnSpc>
              <a:spcBef>
                <a:spcPts val="1200"/>
              </a:spcBef>
              <a:buClr>
                <a:srgbClr val="800000"/>
              </a:buClr>
              <a:buSzPct val="80000"/>
              <a:buFont typeface="Wingdings" pitchFamily="2" charset="2"/>
              <a:buChar char="u"/>
              <a:defRPr/>
            </a:pPr>
            <a:r>
              <a:rPr lang="en-US" sz="2200" b="0" dirty="0">
                <a:latin typeface="Arial" charset="0"/>
              </a:rPr>
              <a:t>Companies retire assets for two reasons: </a:t>
            </a:r>
          </a:p>
          <a:p>
            <a:pPr marL="1257300" lvl="2" indent="-457200" algn="l">
              <a:lnSpc>
                <a:spcPct val="120000"/>
              </a:lnSpc>
              <a:spcBef>
                <a:spcPts val="1200"/>
              </a:spcBef>
              <a:buClr>
                <a:srgbClr val="800000"/>
              </a:buClr>
              <a:buFont typeface="Wingdings" pitchFamily="2" charset="2"/>
              <a:buAutoNum type="arabicPeriod"/>
              <a:defRPr/>
            </a:pPr>
            <a:r>
              <a:rPr lang="en-US" sz="2100" dirty="0">
                <a:latin typeface="Arial" charset="0"/>
              </a:rPr>
              <a:t>Physical factors </a:t>
            </a:r>
            <a:r>
              <a:rPr lang="en-US" sz="2100" b="0" dirty="0">
                <a:latin typeface="Arial" charset="0"/>
              </a:rPr>
              <a:t>(casualty or expiration of physical life).</a:t>
            </a:r>
          </a:p>
          <a:p>
            <a:pPr marL="1257300" lvl="2" indent="-457200" algn="l">
              <a:lnSpc>
                <a:spcPct val="120000"/>
              </a:lnSpc>
              <a:spcBef>
                <a:spcPts val="1200"/>
              </a:spcBef>
              <a:buClr>
                <a:srgbClr val="800000"/>
              </a:buClr>
              <a:buFont typeface="Wingdings" pitchFamily="2" charset="2"/>
              <a:buAutoNum type="arabicPeriod"/>
              <a:defRPr/>
            </a:pPr>
            <a:r>
              <a:rPr lang="en-US" sz="2100" dirty="0">
                <a:latin typeface="Arial" charset="0"/>
              </a:rPr>
              <a:t>Economic factors </a:t>
            </a:r>
            <a:r>
              <a:rPr lang="en-US" sz="2100" b="0" dirty="0">
                <a:latin typeface="Arial" charset="0"/>
              </a:rPr>
              <a:t>(</a:t>
            </a:r>
            <a:r>
              <a:rPr lang="en-US" sz="2100" dirty="0">
                <a:solidFill>
                  <a:schemeClr val="tx2">
                    <a:lumMod val="75000"/>
                  </a:schemeClr>
                </a:solidFill>
                <a:latin typeface="Arial" charset="0"/>
              </a:rPr>
              <a:t>inadequacy</a:t>
            </a:r>
            <a:r>
              <a:rPr lang="en-US" sz="2100" b="0" dirty="0">
                <a:latin typeface="Arial" charset="0"/>
              </a:rPr>
              <a:t>, </a:t>
            </a:r>
            <a:r>
              <a:rPr lang="en-US" sz="2100" dirty="0">
                <a:solidFill>
                  <a:schemeClr val="tx2">
                    <a:lumMod val="75000"/>
                  </a:schemeClr>
                </a:solidFill>
                <a:latin typeface="Arial" charset="0"/>
              </a:rPr>
              <a:t>supersession</a:t>
            </a:r>
            <a:r>
              <a:rPr lang="en-US" sz="2100" b="0" dirty="0">
                <a:latin typeface="Arial" charset="0"/>
              </a:rPr>
              <a:t>, and </a:t>
            </a:r>
            <a:r>
              <a:rPr lang="en-US" sz="2100" dirty="0">
                <a:solidFill>
                  <a:schemeClr val="tx2">
                    <a:lumMod val="75000"/>
                  </a:schemeClr>
                </a:solidFill>
                <a:latin typeface="Arial" charset="0"/>
              </a:rPr>
              <a:t>obsolescence</a:t>
            </a:r>
            <a:r>
              <a:rPr lang="en-US" sz="2100" b="0" dirty="0">
                <a:latin typeface="Arial" charset="0"/>
              </a:rPr>
              <a:t>).</a:t>
            </a:r>
          </a:p>
        </p:txBody>
      </p:sp>
      <p:sp>
        <p:nvSpPr>
          <p:cNvPr id="8"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4333875"/>
            <a:ext cx="4189413" cy="85883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issues related to asset impairment.</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the accounting procedures for depletion of natural resources.</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property, plant, equipment, and natural resources.</a:t>
            </a:r>
          </a:p>
        </p:txBody>
      </p:sp>
      <p:sp>
        <p:nvSpPr>
          <p:cNvPr id="11268"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the concept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factors involved in the depreciation </a:t>
            </a:r>
            <a:r>
              <a:rPr lang="en-US" sz="1400" kern="1200" dirty="0" smtClean="0">
                <a:effectLst/>
              </a:rPr>
              <a:t>process.</a:t>
            </a:r>
          </a:p>
          <a:p>
            <a:pPr>
              <a:lnSpc>
                <a:spcPct val="115000"/>
              </a:lnSpc>
              <a:spcBef>
                <a:spcPct val="45000"/>
              </a:spcBef>
              <a:buClr>
                <a:srgbClr val="A50021"/>
              </a:buClr>
              <a:buSzPct val="100000"/>
              <a:buFont typeface="+mj-lt"/>
              <a:buAutoNum type="arabicPeriod"/>
              <a:defRPr/>
            </a:pPr>
            <a:r>
              <a:rPr lang="en-US" sz="1400" kern="1200" dirty="0" smtClean="0">
                <a:effectLst/>
              </a:rPr>
              <a:t>Compare </a:t>
            </a:r>
            <a:r>
              <a:rPr lang="en-US" sz="1400" kern="1200" dirty="0">
                <a:effectLst/>
              </a:rPr>
              <a:t>activity, straight-line, and decreasing-charge methods of </a:t>
            </a:r>
            <a:r>
              <a:rPr lang="en-US" sz="1400" kern="1200" dirty="0" smtClean="0">
                <a:effectLst/>
              </a:rPr>
              <a:t>depreciation.</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special depreciation methods.</a:t>
            </a:r>
          </a:p>
        </p:txBody>
      </p:sp>
      <p:pic>
        <p:nvPicPr>
          <p:cNvPr id="1127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3800" dirty="0">
                <a:solidFill>
                  <a:schemeClr val="bg1"/>
                </a:solidFill>
                <a:effectLst>
                  <a:outerShdw blurRad="38100" dist="38100" dir="2700000" algn="tl">
                    <a:srgbClr val="000000">
                      <a:alpha val="43137"/>
                    </a:srgbClr>
                  </a:outerShdw>
                </a:effectLst>
                <a:latin typeface="Arial" charset="0"/>
              </a:rPr>
              <a:t>Depreciation, Impairment, and Depletion</a:t>
            </a:r>
          </a:p>
        </p:txBody>
      </p:sp>
      <p:pic>
        <p:nvPicPr>
          <p:cNvPr id="1127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11</a:t>
            </a:r>
          </a:p>
        </p:txBody>
      </p:sp>
      <p:pic>
        <p:nvPicPr>
          <p:cNvPr id="1127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990600" y="6200775"/>
            <a:ext cx="8077200" cy="58102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35300" indent="-576263">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Compare activity, straight-line, and decreasing-charge methods of depreciation.</a:t>
            </a:r>
          </a:p>
        </p:txBody>
      </p:sp>
      <p:sp>
        <p:nvSpPr>
          <p:cNvPr id="12291" name="Text Box 4"/>
          <p:cNvSpPr txBox="1">
            <a:spLocks noChangeArrowheads="1"/>
          </p:cNvSpPr>
          <p:nvPr/>
        </p:nvSpPr>
        <p:spPr bwMode="auto">
          <a:xfrm>
            <a:off x="609600" y="1990725"/>
            <a:ext cx="7861300"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buSzPct val="80000"/>
            </a:pPr>
            <a:r>
              <a:rPr lang="en-US" sz="2100" b="0">
                <a:solidFill>
                  <a:schemeClr val="tx1"/>
                </a:solidFill>
                <a:latin typeface="Arial" charset="0"/>
              </a:rPr>
              <a:t>The profession requires the method employed be “systematic and rational.”  Methods used include:</a:t>
            </a:r>
          </a:p>
        </p:txBody>
      </p:sp>
      <p:sp>
        <p:nvSpPr>
          <p:cNvPr id="12292" name="Text Box 5"/>
          <p:cNvSpPr txBox="1">
            <a:spLocks noChangeArrowheads="1"/>
          </p:cNvSpPr>
          <p:nvPr/>
        </p:nvSpPr>
        <p:spPr bwMode="auto">
          <a:xfrm>
            <a:off x="609600" y="1371600"/>
            <a:ext cx="80010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800000"/>
                </a:solidFill>
                <a:latin typeface="Arial" charset="0"/>
              </a:rPr>
              <a:t>Methods of Depreciation</a:t>
            </a:r>
          </a:p>
        </p:txBody>
      </p:sp>
      <p:sp>
        <p:nvSpPr>
          <p:cNvPr id="12293" name="Text Box 6"/>
          <p:cNvSpPr txBox="1">
            <a:spLocks noChangeArrowheads="1"/>
          </p:cNvSpPr>
          <p:nvPr/>
        </p:nvSpPr>
        <p:spPr bwMode="auto">
          <a:xfrm>
            <a:off x="609600" y="2895600"/>
            <a:ext cx="7251700"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Clr>
                <a:srgbClr val="800000"/>
              </a:buClr>
              <a:buFont typeface="Comic Sans MS" pitchFamily="66" charset="0"/>
              <a:buAutoNum type="arabicPeriod"/>
            </a:pPr>
            <a:r>
              <a:rPr lang="en-US" sz="2000" b="0">
                <a:solidFill>
                  <a:schemeClr val="tx1"/>
                </a:solidFill>
                <a:latin typeface="Arial" charset="0"/>
              </a:rPr>
              <a:t>Activity method (units of use or production).</a:t>
            </a:r>
          </a:p>
          <a:p>
            <a:pPr algn="l">
              <a:lnSpc>
                <a:spcPct val="120000"/>
              </a:lnSpc>
              <a:spcBef>
                <a:spcPct val="50000"/>
              </a:spcBef>
              <a:buClr>
                <a:srgbClr val="800000"/>
              </a:buClr>
              <a:buFont typeface="Comic Sans MS" pitchFamily="66" charset="0"/>
              <a:buAutoNum type="arabicPeriod"/>
            </a:pPr>
            <a:r>
              <a:rPr lang="en-US" sz="2000" b="0">
                <a:solidFill>
                  <a:schemeClr val="tx1"/>
                </a:solidFill>
                <a:latin typeface="Arial" charset="0"/>
              </a:rPr>
              <a:t>Straight-line method. 	</a:t>
            </a:r>
          </a:p>
          <a:p>
            <a:pPr algn="l">
              <a:lnSpc>
                <a:spcPct val="120000"/>
              </a:lnSpc>
              <a:spcBef>
                <a:spcPct val="50000"/>
              </a:spcBef>
              <a:buClr>
                <a:srgbClr val="800000"/>
              </a:buClr>
              <a:buFont typeface="Comic Sans MS" pitchFamily="66" charset="0"/>
              <a:buAutoNum type="arabicPeriod"/>
            </a:pPr>
            <a:r>
              <a:rPr lang="en-US" sz="2000" b="0">
                <a:solidFill>
                  <a:schemeClr val="tx1"/>
                </a:solidFill>
                <a:latin typeface="Arial" charset="0"/>
              </a:rPr>
              <a:t>Sum-of-the-years’-digits.</a:t>
            </a:r>
          </a:p>
          <a:p>
            <a:pPr algn="l">
              <a:lnSpc>
                <a:spcPct val="120000"/>
              </a:lnSpc>
              <a:spcBef>
                <a:spcPct val="50000"/>
              </a:spcBef>
              <a:buClr>
                <a:srgbClr val="800000"/>
              </a:buClr>
              <a:buFont typeface="Comic Sans MS" pitchFamily="66" charset="0"/>
              <a:buAutoNum type="arabicPeriod"/>
            </a:pPr>
            <a:r>
              <a:rPr lang="en-US" sz="2000" b="0">
                <a:solidFill>
                  <a:schemeClr val="tx1"/>
                </a:solidFill>
                <a:latin typeface="Arial" charset="0"/>
              </a:rPr>
              <a:t>Declining-balance method.</a:t>
            </a:r>
          </a:p>
          <a:p>
            <a:pPr algn="l">
              <a:lnSpc>
                <a:spcPct val="120000"/>
              </a:lnSpc>
              <a:spcBef>
                <a:spcPct val="50000"/>
              </a:spcBef>
              <a:buClr>
                <a:srgbClr val="800000"/>
              </a:buClr>
              <a:buFont typeface="Comic Sans MS" pitchFamily="66" charset="0"/>
              <a:buAutoNum type="arabicPeriod"/>
            </a:pPr>
            <a:r>
              <a:rPr lang="en-US" sz="2000" b="0">
                <a:solidFill>
                  <a:schemeClr val="tx1"/>
                </a:solidFill>
                <a:latin typeface="Arial" charset="0"/>
              </a:rPr>
              <a:t>Group and composite methods.</a:t>
            </a:r>
          </a:p>
          <a:p>
            <a:pPr algn="l">
              <a:lnSpc>
                <a:spcPct val="120000"/>
              </a:lnSpc>
              <a:spcBef>
                <a:spcPct val="50000"/>
              </a:spcBef>
              <a:buClr>
                <a:srgbClr val="800000"/>
              </a:buClr>
              <a:buFont typeface="Comic Sans MS" pitchFamily="66" charset="0"/>
              <a:buAutoNum type="arabicPeriod"/>
            </a:pPr>
            <a:r>
              <a:rPr lang="en-US" sz="2000" b="0">
                <a:solidFill>
                  <a:schemeClr val="tx1"/>
                </a:solidFill>
                <a:latin typeface="Arial" charset="0"/>
              </a:rPr>
              <a:t>Hybrid or combination methods.</a:t>
            </a:r>
          </a:p>
        </p:txBody>
      </p:sp>
      <p:sp>
        <p:nvSpPr>
          <p:cNvPr id="1022983" name="AutoShape 7"/>
          <p:cNvSpPr>
            <a:spLocks/>
          </p:cNvSpPr>
          <p:nvPr/>
        </p:nvSpPr>
        <p:spPr bwMode="auto">
          <a:xfrm>
            <a:off x="4724400" y="4054475"/>
            <a:ext cx="304800" cy="762000"/>
          </a:xfrm>
          <a:prstGeom prst="rightBrace">
            <a:avLst>
              <a:gd name="adj1" fmla="val 20833"/>
              <a:gd name="adj2" fmla="val 50000"/>
            </a:avLst>
          </a:prstGeom>
          <a:noFill/>
          <a:ln w="28575" cap="sq">
            <a:solidFill>
              <a:srgbClr val="8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295" name="Text Box 8"/>
          <p:cNvSpPr txBox="1">
            <a:spLocks noChangeArrowheads="1"/>
          </p:cNvSpPr>
          <p:nvPr/>
        </p:nvSpPr>
        <p:spPr bwMode="auto">
          <a:xfrm>
            <a:off x="5181600" y="4206875"/>
            <a:ext cx="3733800"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000" b="0">
                <a:latin typeface="Arial" charset="0"/>
              </a:rPr>
              <a:t>Decreasing charge methods</a:t>
            </a:r>
          </a:p>
        </p:txBody>
      </p:sp>
      <p:sp>
        <p:nvSpPr>
          <p:cNvPr id="1022985" name="AutoShape 9"/>
          <p:cNvSpPr>
            <a:spLocks/>
          </p:cNvSpPr>
          <p:nvPr/>
        </p:nvSpPr>
        <p:spPr bwMode="auto">
          <a:xfrm>
            <a:off x="5257800" y="5121275"/>
            <a:ext cx="304800" cy="762000"/>
          </a:xfrm>
          <a:prstGeom prst="rightBrace">
            <a:avLst>
              <a:gd name="adj1" fmla="val 20833"/>
              <a:gd name="adj2" fmla="val 50000"/>
            </a:avLst>
          </a:prstGeom>
          <a:noFill/>
          <a:ln w="28575" cap="sq">
            <a:solidFill>
              <a:srgbClr val="8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297" name="Text Box 10"/>
          <p:cNvSpPr txBox="1">
            <a:spLocks noChangeArrowheads="1"/>
          </p:cNvSpPr>
          <p:nvPr/>
        </p:nvSpPr>
        <p:spPr bwMode="auto">
          <a:xfrm>
            <a:off x="5715000" y="5273675"/>
            <a:ext cx="2743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000" b="0">
                <a:latin typeface="Arial" charset="0"/>
              </a:rPr>
              <a:t>Special methods</a:t>
            </a:r>
          </a:p>
        </p:txBody>
      </p:sp>
      <p:sp>
        <p:nvSpPr>
          <p:cNvPr id="12"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1230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819400"/>
            <a:ext cx="2133600" cy="1138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8153400" y="64452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
        <p:nvSpPr>
          <p:cNvPr id="13315" name="Text Box 11"/>
          <p:cNvSpPr txBox="1">
            <a:spLocks noChangeArrowheads="1"/>
          </p:cNvSpPr>
          <p:nvPr/>
        </p:nvSpPr>
        <p:spPr bwMode="auto">
          <a:xfrm>
            <a:off x="609600" y="1365250"/>
            <a:ext cx="4343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Activity Method</a:t>
            </a:r>
          </a:p>
        </p:txBody>
      </p:sp>
      <p:sp>
        <p:nvSpPr>
          <p:cNvPr id="13316" name="Text Box 14"/>
          <p:cNvSpPr txBox="1">
            <a:spLocks noChangeArrowheads="1"/>
          </p:cNvSpPr>
          <p:nvPr/>
        </p:nvSpPr>
        <p:spPr bwMode="auto">
          <a:xfrm>
            <a:off x="6858000" y="18288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11-2</a:t>
            </a:r>
          </a:p>
        </p:txBody>
      </p:sp>
      <p:sp>
        <p:nvSpPr>
          <p:cNvPr id="13317" name="Rectangle 15"/>
          <p:cNvSpPr>
            <a:spLocks noChangeArrowheads="1"/>
          </p:cNvSpPr>
          <p:nvPr/>
        </p:nvSpPr>
        <p:spPr bwMode="auto">
          <a:xfrm>
            <a:off x="609600" y="3732213"/>
            <a:ext cx="8001000" cy="828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sz="2100">
                <a:solidFill>
                  <a:srgbClr val="800000"/>
                </a:solidFill>
                <a:latin typeface="Arial" charset="0"/>
              </a:rPr>
              <a:t>Illustration:</a:t>
            </a:r>
            <a:r>
              <a:rPr lang="en-US" sz="2100" b="0">
                <a:latin typeface="Arial" charset="0"/>
              </a:rPr>
              <a:t>  If Stanley uses the crane for 4,000 hours the first year, the depreciation charge is:</a:t>
            </a:r>
          </a:p>
        </p:txBody>
      </p:sp>
      <p:sp>
        <p:nvSpPr>
          <p:cNvPr id="13318" name="Text Box 16"/>
          <p:cNvSpPr txBox="1">
            <a:spLocks noChangeArrowheads="1"/>
          </p:cNvSpPr>
          <p:nvPr/>
        </p:nvSpPr>
        <p:spPr bwMode="auto">
          <a:xfrm>
            <a:off x="685800" y="2362200"/>
            <a:ext cx="22098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300">
                <a:latin typeface="Arial" charset="0"/>
              </a:rPr>
              <a:t>Stanley Coal Mines Facts</a:t>
            </a:r>
          </a:p>
        </p:txBody>
      </p:sp>
      <p:sp>
        <p:nvSpPr>
          <p:cNvPr id="13319" name="Text Box 18"/>
          <p:cNvSpPr txBox="1">
            <a:spLocks noChangeArrowheads="1"/>
          </p:cNvSpPr>
          <p:nvPr/>
        </p:nvSpPr>
        <p:spPr bwMode="auto">
          <a:xfrm>
            <a:off x="6019800" y="4572000"/>
            <a:ext cx="1600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11-3</a:t>
            </a:r>
          </a:p>
        </p:txBody>
      </p:sp>
      <p:pic>
        <p:nvPicPr>
          <p:cNvPr id="133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5105400" cy="1420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876800"/>
            <a:ext cx="6096000" cy="151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4"/>
          <p:cNvSpPr>
            <a:spLocks noGrp="1" noChangeArrowheads="1"/>
          </p:cNvSpPr>
          <p:nvPr>
            <p:ph type="title"/>
          </p:nvPr>
        </p:nvSpPr>
        <p:spPr bwMode="auto">
          <a:xfrm>
            <a:off x="609600" y="381000"/>
            <a:ext cx="83820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75000"/>
                  </a:schemeClr>
                </a:solidFill>
                <a:effectLst/>
                <a:latin typeface="+mn-lt"/>
                <a:ea typeface="+mn-ea"/>
                <a:cs typeface="+mn-cs"/>
              </a:rPr>
              <a:t>Depreciation—Method </a:t>
            </a:r>
            <a:r>
              <a:rPr lang="en-US" sz="3200" i="0" kern="1200" dirty="0">
                <a:solidFill>
                  <a:schemeClr val="tx2">
                    <a:lumMod val="75000"/>
                  </a:schemeClr>
                </a:solidFill>
                <a:effectLst/>
                <a:latin typeface="+mn-lt"/>
                <a:ea typeface="+mn-ea"/>
                <a:cs typeface="+mn-cs"/>
              </a:rPr>
              <a:t>of Cost Allocation</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16395</TotalTime>
  <Pages>43</Pages>
  <Words>3426</Words>
  <Application>Microsoft Office PowerPoint</Application>
  <PresentationFormat>On-screen Show (4:3)</PresentationFormat>
  <Paragraphs>454</Paragraphs>
  <Slides>56</Slides>
  <Notes>56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Comic Sans MS</vt:lpstr>
      <vt:lpstr>Arial</vt:lpstr>
      <vt:lpstr>Wingdings</vt:lpstr>
      <vt:lpstr>Verdana</vt:lpstr>
      <vt:lpstr>Trebuchet MS</vt:lpstr>
      <vt:lpstr>Times New Roman</vt:lpstr>
      <vt:lpstr>movnglnc</vt:lpstr>
      <vt:lpstr>Microsoft Excel 97-2003 Worksheet</vt:lpstr>
      <vt:lpstr>PowerPoint Presentation</vt:lpstr>
      <vt:lpstr>Depreciation—Method of Cost Allocation</vt:lpstr>
      <vt:lpstr>PowerPoint Presentation</vt:lpstr>
      <vt:lpstr>Depreciation—Method of Cost Allocation</vt:lpstr>
      <vt:lpstr>Depreciation—Method of Cost Allocation</vt:lpstr>
      <vt:lpstr>Depreciation—Method of Cost Allocation</vt:lpstr>
      <vt:lpstr>PowerPoint Presentation</vt:lpstr>
      <vt:lpstr>Depreciation—Method of Cost Allocation</vt:lpstr>
      <vt:lpstr>Depreciation—Method of Cost Allocation</vt:lpstr>
      <vt:lpstr>Depreciation—Method of Cost Allocation</vt:lpstr>
      <vt:lpstr>Depreciation—Method of Cost Allocation</vt:lpstr>
      <vt:lpstr>Depreciation—Method of Cost Allocation</vt:lpstr>
      <vt:lpstr>Depreciation—Method of Cost Allocation</vt:lpstr>
      <vt:lpstr>Depreciation—Method of Cost Allocation</vt:lpstr>
      <vt:lpstr>Depreciation—Method of Cost Allocation</vt:lpstr>
      <vt:lpstr>Depreciation—Method of Cost Allocation</vt:lpstr>
      <vt:lpstr>Depreciation—Method of Cost Allocation</vt:lpstr>
      <vt:lpstr>Depreciation—Method of Cost Allocation</vt:lpstr>
      <vt:lpstr>Depreciation—Method of Cost Allocation</vt:lpstr>
      <vt:lpstr>PowerPoint Presentation</vt:lpstr>
      <vt:lpstr>Depreciation—Method of Cost Allocation</vt:lpstr>
      <vt:lpstr>Group and Composite Methods</vt:lpstr>
      <vt:lpstr>Group and Composite Methods</vt:lpstr>
      <vt:lpstr>Group and Composite Methods</vt:lpstr>
      <vt:lpstr>Special Depreciation Methods</vt:lpstr>
      <vt:lpstr>Depreciation—Method of Cost Allocation</vt:lpstr>
      <vt:lpstr>Depreciation—Method of Cost Allocation</vt:lpstr>
      <vt:lpstr>Revision of Depreciation Rates</vt:lpstr>
      <vt:lpstr>Revision of Depreciation Rates</vt:lpstr>
      <vt:lpstr>Revision of Depreciation Rates</vt:lpstr>
      <vt:lpstr>PowerPoint Presentation</vt:lpstr>
      <vt:lpstr>Impairments</vt:lpstr>
      <vt:lpstr>Impairments</vt:lpstr>
      <vt:lpstr>Impairments</vt:lpstr>
      <vt:lpstr>Impairments</vt:lpstr>
      <vt:lpstr>Impairments</vt:lpstr>
      <vt:lpstr>Impairments</vt:lpstr>
      <vt:lpstr>Impairments</vt:lpstr>
      <vt:lpstr>Impairments</vt:lpstr>
      <vt:lpstr>Impairments</vt:lpstr>
      <vt:lpstr>PowerPoint Presentation</vt:lpstr>
      <vt:lpstr>Depletion</vt:lpstr>
      <vt:lpstr>Depletion</vt:lpstr>
      <vt:lpstr>Depletion</vt:lpstr>
      <vt:lpstr>Depletion</vt:lpstr>
      <vt:lpstr>Depletion</vt:lpstr>
      <vt:lpstr>Depletion</vt:lpstr>
      <vt:lpstr>Depletion</vt:lpstr>
      <vt:lpstr>Depletion</vt:lpstr>
      <vt:lpstr>PowerPoint Presentation</vt:lpstr>
      <vt:lpstr>Presentation and Analysis</vt:lpstr>
      <vt:lpstr>Presentation and Analysis</vt:lpstr>
      <vt:lpstr>Presentation and Analysis</vt:lpstr>
      <vt:lpstr>Presentation and Analysis</vt:lpstr>
      <vt:lpstr>Presentation and Analysis</vt:lpstr>
      <vt:lpstr>Presentation and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aoyon</cp:lastModifiedBy>
  <cp:revision>2389</cp:revision>
  <cp:lastPrinted>1999-09-16T17:08:20Z</cp:lastPrinted>
  <dcterms:created xsi:type="dcterms:W3CDTF">1997-03-28T18:03:02Z</dcterms:created>
  <dcterms:modified xsi:type="dcterms:W3CDTF">2016-11-22T03:06:33Z</dcterms:modified>
</cp:coreProperties>
</file>