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308" r:id="rId2"/>
    <p:sldId id="795" r:id="rId3"/>
    <p:sldId id="633" r:id="rId4"/>
    <p:sldId id="679" r:id="rId5"/>
    <p:sldId id="742" r:id="rId6"/>
    <p:sldId id="680" r:id="rId7"/>
    <p:sldId id="745" r:id="rId8"/>
    <p:sldId id="681" r:id="rId9"/>
    <p:sldId id="682" r:id="rId10"/>
    <p:sldId id="683" r:id="rId11"/>
    <p:sldId id="684" r:id="rId12"/>
    <p:sldId id="723" r:id="rId13"/>
    <p:sldId id="685" r:id="rId14"/>
    <p:sldId id="686" r:id="rId15"/>
    <p:sldId id="687" r:id="rId16"/>
    <p:sldId id="724" r:id="rId17"/>
    <p:sldId id="688" r:id="rId18"/>
    <p:sldId id="691" r:id="rId19"/>
    <p:sldId id="729" r:id="rId20"/>
    <p:sldId id="730" r:id="rId21"/>
    <p:sldId id="731" r:id="rId22"/>
    <p:sldId id="766" r:id="rId23"/>
    <p:sldId id="767" r:id="rId24"/>
    <p:sldId id="768" r:id="rId25"/>
    <p:sldId id="769" r:id="rId26"/>
    <p:sldId id="694" r:id="rId27"/>
    <p:sldId id="770" r:id="rId28"/>
    <p:sldId id="802" r:id="rId29"/>
    <p:sldId id="771" r:id="rId30"/>
    <p:sldId id="775" r:id="rId31"/>
    <p:sldId id="776" r:id="rId32"/>
    <p:sldId id="777" r:id="rId33"/>
    <p:sldId id="778" r:id="rId34"/>
    <p:sldId id="779" r:id="rId35"/>
    <p:sldId id="781" r:id="rId36"/>
    <p:sldId id="706" r:id="rId37"/>
    <p:sldId id="707" r:id="rId38"/>
    <p:sldId id="717" r:id="rId39"/>
    <p:sldId id="759" r:id="rId40"/>
    <p:sldId id="782" r:id="rId41"/>
    <p:sldId id="783" r:id="rId42"/>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1pPr>
    <a:lvl2pPr marL="4572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2pPr>
    <a:lvl3pPr marL="9144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3pPr>
    <a:lvl4pPr marL="13716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4pPr>
    <a:lvl5pPr marL="1828800" algn="ctr" rtl="0" eaLnBrk="0" fontAlgn="base" hangingPunct="0">
      <a:spcBef>
        <a:spcPct val="0"/>
      </a:spcBef>
      <a:spcAft>
        <a:spcPct val="0"/>
      </a:spcAft>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5pPr>
    <a:lvl6pPr marL="22860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6pPr>
    <a:lvl7pPr marL="27432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7pPr>
    <a:lvl8pPr marL="32004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8pPr>
    <a:lvl9pPr marL="3657600" algn="l" defTabSz="914400" rtl="0" eaLnBrk="1" latinLnBrk="0" hangingPunct="1">
      <a:defRPr b="1" kern="1200">
        <a:solidFill>
          <a:schemeClr val="folHlink"/>
        </a:solidFill>
        <a:effectLst>
          <a:outerShdw blurRad="38100" dist="38100" dir="2700000" algn="tl">
            <a:srgbClr val="000000">
              <a:alpha val="43137"/>
            </a:srgbClr>
          </a:outerShdw>
        </a:effectLst>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76C77"/>
    <a:srgbClr val="087A86"/>
    <a:srgbClr val="FFFF00"/>
    <a:srgbClr val="800000"/>
    <a:srgbClr val="FFFFCC"/>
    <a:srgbClr val="0000E2"/>
    <a:srgbClr val="0000FA"/>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1" autoAdjust="0"/>
    <p:restoredTop sz="83452" autoAdjust="0"/>
  </p:normalViewPr>
  <p:slideViewPr>
    <p:cSldViewPr>
      <p:cViewPr varScale="1">
        <p:scale>
          <a:sx n="61" d="100"/>
          <a:sy n="61" d="100"/>
        </p:scale>
        <p:origin x="-792"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Lst>
  </p:outlineViewPr>
  <p:notesTextViewPr>
    <p:cViewPr>
      <p:scale>
        <a:sx n="100" d="100"/>
        <a:sy n="100" d="100"/>
      </p:scale>
      <p:origin x="0" y="0"/>
    </p:cViewPr>
  </p:notesTextViewPr>
  <p:sorterViewPr>
    <p:cViewPr>
      <p:scale>
        <a:sx n="100" d="100"/>
        <a:sy n="100" d="100"/>
      </p:scale>
      <p:origin x="0" y="1212"/>
    </p:cViewPr>
  </p:sorterViewPr>
  <p:notesViewPr>
    <p:cSldViewPr>
      <p:cViewPr>
        <p:scale>
          <a:sx n="75" d="100"/>
          <a:sy n="75" d="100"/>
        </p:scale>
        <p:origin x="-2082" y="-18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3" Type="http://schemas.openxmlformats.org/officeDocument/2006/relationships/slide" Target="slides/slide4.xml"/><Relationship Id="rId21" Type="http://schemas.openxmlformats.org/officeDocument/2006/relationships/slide" Target="slides/slide22.xml"/><Relationship Id="rId34" Type="http://schemas.openxmlformats.org/officeDocument/2006/relationships/slide" Target="slides/slide35.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460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007231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Rot="1" noChangeAspect="1" noChangeArrowheads="1" noTextEdit="1"/>
          </p:cNvSpPr>
          <p:nvPr>
            <p:ph type="sldImg"/>
          </p:nvPr>
        </p:nvSpPr>
        <p:spPr>
          <a:ln/>
        </p:spPr>
      </p:sp>
      <p:sp>
        <p:nvSpPr>
          <p:cNvPr id="111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Grp="1" noRot="1" noChangeAspect="1" noChangeArrowheads="1" noTextEdit="1"/>
          </p:cNvSpPr>
          <p:nvPr>
            <p:ph type="sldImg"/>
          </p:nvPr>
        </p:nvSpPr>
        <p:spPr>
          <a:ln/>
        </p:spPr>
      </p:sp>
      <p:sp>
        <p:nvSpPr>
          <p:cNvPr id="117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Rot="1" noChangeAspect="1" noChangeArrowheads="1" noTextEdit="1"/>
          </p:cNvSpPr>
          <p:nvPr>
            <p:ph type="sldImg"/>
          </p:nvPr>
        </p:nvSpPr>
        <p:spPr>
          <a:ln/>
        </p:spPr>
      </p:sp>
      <p:sp>
        <p:nvSpPr>
          <p:cNvPr id="1179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Rot="1" noChangeAspect="1" noChangeArrowheads="1" noTextEdit="1"/>
          </p:cNvSpPr>
          <p:nvPr>
            <p:ph type="sldImg"/>
          </p:nvPr>
        </p:nvSpPr>
        <p:spPr>
          <a:ln/>
        </p:spPr>
      </p:sp>
      <p:sp>
        <p:nvSpPr>
          <p:cNvPr id="132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Rot="1" noChangeAspect="1" noChangeArrowheads="1" noTextEdit="1"/>
          </p:cNvSpPr>
          <p:nvPr>
            <p:ph type="sldImg"/>
          </p:nvPr>
        </p:nvSpPr>
        <p:spPr>
          <a:ln/>
        </p:spPr>
      </p:sp>
      <p:sp>
        <p:nvSpPr>
          <p:cNvPr id="132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2"/>
          <p:cNvSpPr>
            <a:spLocks noGrp="1" noRot="1" noChangeAspect="1" noChangeArrowheads="1" noTextEdit="1"/>
          </p:cNvSpPr>
          <p:nvPr>
            <p:ph type="sldImg"/>
          </p:nvPr>
        </p:nvSpPr>
        <p:spPr>
          <a:xfrm>
            <a:off x="1143000" y="695325"/>
            <a:ext cx="4578350" cy="3433763"/>
          </a:xfrm>
          <a:ln/>
        </p:spPr>
      </p:sp>
      <p:sp>
        <p:nvSpPr>
          <p:cNvPr id="1333251" name="Rectangle 4"/>
          <p:cNvSpPr>
            <a:spLocks noGrp="1" noChangeArrowheads="1"/>
          </p:cNvSpPr>
          <p:nvPr>
            <p:ph type="body" idx="1"/>
          </p:nvPr>
        </p:nvSpPr>
        <p:spPr>
          <a:ln/>
          <a:extLst>
            <a:ext uri="{91240B29-F687-4F45-9708-019B960494DF}">
              <a14:hiddenLine xmlns:a14="http://schemas.microsoft.com/office/drawing/2010/main" w="9525">
                <a:solidFill>
                  <a:schemeClr val="tx1"/>
                </a:solidFill>
                <a:miter lim="800000"/>
                <a:headEnd/>
                <a:tailEnd/>
              </a14:hiddenLine>
            </a:ext>
          </a:extLst>
        </p:spPr>
        <p:txBody>
          <a:bodyPr lIns="90465" tIns="44439" rIns="90465" bIns="44439"/>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Rot="1" noChangeAspect="1" noChangeArrowheads="1" noTextEdit="1"/>
          </p:cNvSpPr>
          <p:nvPr>
            <p:ph type="sldImg"/>
          </p:nvPr>
        </p:nvSpPr>
        <p:spPr>
          <a:ln/>
        </p:spPr>
      </p:sp>
      <p:sp>
        <p:nvSpPr>
          <p:cNvPr id="132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6" name="Rectangle 2"/>
          <p:cNvSpPr>
            <a:spLocks noGrp="1" noRot="1" noChangeAspect="1" noChangeArrowheads="1" noTextEdit="1"/>
          </p:cNvSpPr>
          <p:nvPr>
            <p:ph type="sldImg"/>
          </p:nvPr>
        </p:nvSpPr>
        <p:spPr>
          <a:ln/>
        </p:spPr>
      </p:sp>
      <p:sp>
        <p:nvSpPr>
          <p:cNvPr id="132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p:cNvSpPr>
            <a:spLocks noGrp="1" noRot="1" noChangeAspect="1" noChangeArrowheads="1" noTextEdit="1"/>
          </p:cNvSpPr>
          <p:nvPr>
            <p:ph type="sldImg"/>
          </p:nvPr>
        </p:nvSpPr>
        <p:spPr>
          <a:ln/>
        </p:spPr>
      </p:sp>
      <p:sp>
        <p:nvSpPr>
          <p:cNvPr id="132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Rot="1" noChangeAspect="1" noChangeArrowheads="1" noTextEdit="1"/>
          </p:cNvSpPr>
          <p:nvPr>
            <p:ph type="sldImg"/>
          </p:nvPr>
        </p:nvSpPr>
        <p:spPr>
          <a:ln/>
        </p:spPr>
      </p:sp>
      <p:sp>
        <p:nvSpPr>
          <p:cNvPr id="126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Rot="1" noChangeAspect="1" noChangeArrowheads="1" noTextEdit="1"/>
          </p:cNvSpPr>
          <p:nvPr>
            <p:ph type="sldImg"/>
          </p:nvPr>
        </p:nvSpPr>
        <p:spPr>
          <a:ln/>
        </p:spPr>
      </p:sp>
      <p:sp>
        <p:nvSpPr>
          <p:cNvPr id="131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Grp="1" noRot="1" noChangeAspect="1" noChangeArrowheads="1" noTextEdit="1"/>
          </p:cNvSpPr>
          <p:nvPr>
            <p:ph type="sldImg"/>
          </p:nvPr>
        </p:nvSpPr>
        <p:spPr>
          <a:ln/>
        </p:spPr>
      </p:sp>
      <p:sp>
        <p:nvSpPr>
          <p:cNvPr id="126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p:cNvSpPr>
            <a:spLocks noGrp="1" noRot="1" noChangeAspect="1" noChangeArrowheads="1" noTextEdit="1"/>
          </p:cNvSpPr>
          <p:nvPr>
            <p:ph type="sldImg"/>
          </p:nvPr>
        </p:nvSpPr>
        <p:spPr>
          <a:ln/>
        </p:spPr>
      </p:sp>
      <p:sp>
        <p:nvSpPr>
          <p:cNvPr id="126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Rot="1" noChangeAspect="1" noChangeArrowheads="1" noTextEdit="1"/>
          </p:cNvSpPr>
          <p:nvPr>
            <p:ph type="sldImg"/>
          </p:nvPr>
        </p:nvSpPr>
        <p:spPr>
          <a:ln/>
        </p:spPr>
      </p:sp>
      <p:sp>
        <p:nvSpPr>
          <p:cNvPr id="135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Rot="1" noChangeAspect="1" noChangeArrowheads="1" noTextEdit="1"/>
          </p:cNvSpPr>
          <p:nvPr>
            <p:ph type="sldImg"/>
          </p:nvPr>
        </p:nvSpPr>
        <p:spPr>
          <a:ln/>
        </p:spPr>
      </p:sp>
      <p:sp>
        <p:nvSpPr>
          <p:cNvPr id="131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Rot="1" noChangeAspect="1" noChangeArrowheads="1" noTextEdit="1"/>
          </p:cNvSpPr>
          <p:nvPr>
            <p:ph type="sldImg"/>
          </p:nvPr>
        </p:nvSpPr>
        <p:spPr>
          <a:ln/>
        </p:spPr>
      </p:sp>
      <p:sp>
        <p:nvSpPr>
          <p:cNvPr id="102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Rot="1" noChangeAspect="1" noChangeArrowheads="1" noTextEdit="1"/>
          </p:cNvSpPr>
          <p:nvPr>
            <p:ph type="sldImg"/>
          </p:nvPr>
        </p:nvSpPr>
        <p:spPr>
          <a:ln/>
        </p:spPr>
      </p:sp>
      <p:sp>
        <p:nvSpPr>
          <p:cNvPr id="1271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2"/>
          <p:cNvSpPr>
            <a:spLocks noGrp="1" noRot="1" noChangeAspect="1" noChangeArrowheads="1" noTextEdit="1"/>
          </p:cNvSpPr>
          <p:nvPr>
            <p:ph type="sldImg"/>
          </p:nvPr>
        </p:nvSpPr>
        <p:spPr>
          <a:ln/>
        </p:spPr>
      </p:sp>
      <p:sp>
        <p:nvSpPr>
          <p:cNvPr id="1273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Rot="1" noChangeAspect="1" noChangeArrowheads="1" noTextEdit="1"/>
          </p:cNvSpPr>
          <p:nvPr>
            <p:ph type="sldImg"/>
          </p:nvPr>
        </p:nvSpPr>
        <p:spPr>
          <a:ln/>
        </p:spPr>
      </p:sp>
      <p:sp>
        <p:nvSpPr>
          <p:cNvPr id="1275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2"/>
          <p:cNvSpPr>
            <a:spLocks noGrp="1" noRot="1" noChangeAspect="1" noChangeArrowheads="1" noTextEdit="1"/>
          </p:cNvSpPr>
          <p:nvPr>
            <p:ph type="sldImg"/>
          </p:nvPr>
        </p:nvSpPr>
        <p:spPr>
          <a:ln/>
        </p:spPr>
      </p:sp>
      <p:sp>
        <p:nvSpPr>
          <p:cNvPr id="131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2"/>
          <p:cNvSpPr>
            <a:spLocks noGrp="1" noRot="1" noChangeAspect="1" noChangeArrowheads="1" noTextEdit="1"/>
          </p:cNvSpPr>
          <p:nvPr>
            <p:ph type="sldImg"/>
          </p:nvPr>
        </p:nvSpPr>
        <p:spPr>
          <a:ln/>
        </p:spPr>
      </p:sp>
      <p:sp>
        <p:nvSpPr>
          <p:cNvPr id="131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2"/>
          <p:cNvSpPr>
            <a:spLocks noGrp="1" noRot="1" noChangeAspect="1" noChangeArrowheads="1" noTextEdit="1"/>
          </p:cNvSpPr>
          <p:nvPr>
            <p:ph type="sldImg"/>
          </p:nvPr>
        </p:nvSpPr>
        <p:spPr>
          <a:ln/>
        </p:spPr>
      </p:sp>
      <p:sp>
        <p:nvSpPr>
          <p:cNvPr id="131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Rot="1" noChangeAspect="1" noChangeArrowheads="1" noTextEdit="1"/>
          </p:cNvSpPr>
          <p:nvPr>
            <p:ph type="sldImg"/>
          </p:nvPr>
        </p:nvSpPr>
        <p:spPr>
          <a:ln/>
        </p:spPr>
      </p:sp>
      <p:sp>
        <p:nvSpPr>
          <p:cNvPr id="115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Grp="1" noRot="1" noChangeAspect="1" noChangeArrowheads="1" noTextEdit="1"/>
          </p:cNvSpPr>
          <p:nvPr>
            <p:ph type="sldImg"/>
          </p:nvPr>
        </p:nvSpPr>
        <p:spPr>
          <a:ln/>
        </p:spPr>
      </p:sp>
      <p:sp>
        <p:nvSpPr>
          <p:cNvPr id="124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Grp="1" noRot="1" noChangeAspect="1" noChangeArrowheads="1" noTextEdit="1"/>
          </p:cNvSpPr>
          <p:nvPr>
            <p:ph type="sldImg"/>
          </p:nvPr>
        </p:nvSpPr>
        <p:spPr>
          <a:ln/>
        </p:spPr>
      </p:sp>
      <p:sp>
        <p:nvSpPr>
          <p:cNvPr id="128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2"/>
          <p:cNvSpPr>
            <a:spLocks noGrp="1" noRot="1" noChangeAspect="1" noChangeArrowheads="1" noTextEdit="1"/>
          </p:cNvSpPr>
          <p:nvPr>
            <p:ph type="sldImg"/>
          </p:nvPr>
        </p:nvSpPr>
        <p:spPr>
          <a:ln/>
        </p:spPr>
      </p:sp>
      <p:sp>
        <p:nvSpPr>
          <p:cNvPr id="128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Rot="1" noChangeAspect="1" noChangeArrowheads="1" noTextEdit="1"/>
          </p:cNvSpPr>
          <p:nvPr>
            <p:ph type="sldImg"/>
          </p:nvPr>
        </p:nvSpPr>
        <p:spPr>
          <a:ln/>
        </p:spPr>
      </p:sp>
      <p:sp>
        <p:nvSpPr>
          <p:cNvPr id="121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Rot="1" noChangeAspect="1" noChangeArrowheads="1" noTextEdit="1"/>
          </p:cNvSpPr>
          <p:nvPr>
            <p:ph type="sldImg"/>
          </p:nvPr>
        </p:nvSpPr>
        <p:spPr>
          <a:ln/>
        </p:spPr>
      </p:sp>
      <p:sp>
        <p:nvSpPr>
          <p:cNvPr id="121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1026"/>
          <p:cNvSpPr>
            <a:spLocks noGrp="1" noRot="1" noChangeAspect="1" noChangeArrowheads="1" noTextEdit="1"/>
          </p:cNvSpPr>
          <p:nvPr>
            <p:ph type="sldImg"/>
          </p:nvPr>
        </p:nvSpPr>
        <p:spPr>
          <a:ln/>
        </p:spPr>
      </p:sp>
      <p:sp>
        <p:nvSpPr>
          <p:cNvPr id="1108995" name="Rectangle 1027"/>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8695295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36879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693636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933609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5972856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924046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060333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6258683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97120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587941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7186092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chemeClr val="tx1"/>
                </a:solidFill>
                <a:effectLst/>
                <a:latin typeface="Arial" charset="0"/>
              </a:rPr>
              <a:t>12-</a:t>
            </a:r>
            <a:fld id="{98EDD597-3F85-434A-9253-3DDD5E608158}" type="slidenum">
              <a:rPr lang="en-US" sz="1200">
                <a:solidFill>
                  <a:schemeClr val="tx1"/>
                </a:solidFill>
                <a:effectLst/>
                <a:latin typeface="Arial" charset="0"/>
              </a:rPr>
              <a:pPr>
                <a:spcBef>
                  <a:spcPct val="50000"/>
                </a:spcBef>
              </a:pPr>
              <a:t>‹#›</a:t>
            </a:fld>
            <a:endParaRPr lang="en-US" sz="1200">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457200" y="3505200"/>
            <a:ext cx="4114800" cy="304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285750" indent="-285750">
              <a:lnSpc>
                <a:spcPct val="115000"/>
              </a:lnSpc>
              <a:spcBef>
                <a:spcPct val="45000"/>
              </a:spcBef>
              <a:buClr>
                <a:srgbClr val="A50021"/>
              </a:buClr>
              <a:buSzTx/>
              <a:buFont typeface="Wingdings" pitchFamily="2" charset="2"/>
              <a:buAutoNum type="arabicPeriod"/>
            </a:pPr>
            <a:r>
              <a:rPr lang="en-US" sz="1400">
                <a:effectLst/>
              </a:rPr>
              <a:t>Describe the characteristics of intangible assets.</a:t>
            </a:r>
          </a:p>
          <a:p>
            <a:pPr marL="285750" indent="-285750">
              <a:lnSpc>
                <a:spcPct val="115000"/>
              </a:lnSpc>
              <a:spcBef>
                <a:spcPct val="45000"/>
              </a:spcBef>
              <a:buClr>
                <a:srgbClr val="A50021"/>
              </a:buClr>
              <a:buSzTx/>
              <a:buFont typeface="Wingdings" pitchFamily="2" charset="2"/>
              <a:buAutoNum type="arabicPeriod"/>
            </a:pPr>
            <a:r>
              <a:rPr lang="en-US" sz="1400">
                <a:effectLst/>
              </a:rPr>
              <a:t>Identify the costs to include in the initial valuation of intangible assets.</a:t>
            </a:r>
          </a:p>
          <a:p>
            <a:pPr marL="285750" indent="-285750">
              <a:lnSpc>
                <a:spcPct val="115000"/>
              </a:lnSpc>
              <a:spcBef>
                <a:spcPct val="45000"/>
              </a:spcBef>
              <a:buClr>
                <a:srgbClr val="A50021"/>
              </a:buClr>
              <a:buSzTx/>
              <a:buFont typeface="Wingdings" pitchFamily="2" charset="2"/>
              <a:buAutoNum type="arabicPeriod"/>
            </a:pPr>
            <a:r>
              <a:rPr lang="en-US" sz="1400">
                <a:effectLst/>
              </a:rPr>
              <a:t>Explain the procedure for amortizing intangible assets.</a:t>
            </a:r>
          </a:p>
          <a:p>
            <a:pPr marL="285750" indent="-285750">
              <a:lnSpc>
                <a:spcPct val="115000"/>
              </a:lnSpc>
              <a:spcBef>
                <a:spcPct val="45000"/>
              </a:spcBef>
              <a:buClr>
                <a:srgbClr val="A50021"/>
              </a:buClr>
              <a:buSzTx/>
              <a:buFont typeface="Wingdings" pitchFamily="2" charset="2"/>
              <a:buAutoNum type="arabicPeriod"/>
            </a:pPr>
            <a:r>
              <a:rPr lang="en-US" sz="1400">
                <a:effectLst/>
              </a:rPr>
              <a:t>Describe the types of intangible assets.</a:t>
            </a:r>
          </a:p>
          <a:p>
            <a:pPr marL="285750" indent="-285750">
              <a:lnSpc>
                <a:spcPct val="115000"/>
              </a:lnSpc>
              <a:spcBef>
                <a:spcPct val="45000"/>
              </a:spcBef>
              <a:buClr>
                <a:srgbClr val="A50021"/>
              </a:buClr>
              <a:buSzTx/>
              <a:buFont typeface="Wingdings" pitchFamily="2" charset="2"/>
              <a:buAutoNum type="arabicPeriod"/>
            </a:pPr>
            <a:r>
              <a:rPr lang="en-US" sz="1400">
                <a:effectLst/>
              </a:rPr>
              <a:t>Explain the accounting issues for recording goodwill.</a:t>
            </a:r>
          </a:p>
        </p:txBody>
      </p:sp>
      <p:sp>
        <p:nvSpPr>
          <p:cNvPr id="130063" name="Rectangle 15"/>
          <p:cNvSpPr>
            <a:spLocks noGrp="1" noChangeArrowheads="1"/>
          </p:cNvSpPr>
          <p:nvPr>
            <p:ph type="title"/>
          </p:nvPr>
        </p:nvSpPr>
        <p:spPr bwMode="auto">
          <a:xfrm>
            <a:off x="381000" y="2438400"/>
            <a:ext cx="3886200" cy="533400"/>
          </a:xfrm>
          <a:solidFill>
            <a:srgbClr val="339933"/>
          </a:solidFill>
          <a:ln/>
          <a:extLs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algn="l">
              <a:lnSpc>
                <a:spcPct val="110000"/>
              </a:lnSpc>
            </a:pPr>
            <a:r>
              <a:rPr lang="en-US" sz="2400" i="0">
                <a:solidFill>
                  <a:schemeClr val="bg1"/>
                </a:solidFill>
                <a:effectLst/>
                <a:latin typeface="Arial" charset="0"/>
              </a:rPr>
              <a:t>LEARNING OBJECTIVES</a:t>
            </a:r>
          </a:p>
        </p:txBody>
      </p:sp>
      <p:sp>
        <p:nvSpPr>
          <p:cNvPr id="13006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285750" indent="-285750" algn="l">
              <a:lnSpc>
                <a:spcPct val="115000"/>
              </a:lnSpc>
              <a:spcBef>
                <a:spcPct val="45000"/>
              </a:spcBef>
              <a:buClr>
                <a:srgbClr val="A50021"/>
              </a:buClr>
              <a:buFont typeface="Wingdings" pitchFamily="2" charset="2"/>
              <a:buAutoNum type="arabicPeriod" startAt="6"/>
            </a:pPr>
            <a:r>
              <a:rPr lang="en-US" sz="1400">
                <a:solidFill>
                  <a:schemeClr val="bg2"/>
                </a:solidFill>
                <a:effectLst/>
                <a:latin typeface="Arial" charset="0"/>
              </a:rPr>
              <a:t>Explain the accounting issues related to intangible-asset impairments.</a:t>
            </a:r>
          </a:p>
          <a:p>
            <a:pPr marL="285750" indent="-285750" algn="l">
              <a:lnSpc>
                <a:spcPct val="115000"/>
              </a:lnSpc>
              <a:spcBef>
                <a:spcPct val="45000"/>
              </a:spcBef>
              <a:buClr>
                <a:srgbClr val="A50021"/>
              </a:buClr>
              <a:buFont typeface="Wingdings" pitchFamily="2" charset="2"/>
              <a:buAutoNum type="arabicPeriod" startAt="6"/>
            </a:pPr>
            <a:r>
              <a:rPr lang="en-US" sz="1400">
                <a:solidFill>
                  <a:schemeClr val="bg2"/>
                </a:solidFill>
                <a:effectLst/>
                <a:latin typeface="Arial" charset="0"/>
              </a:rPr>
              <a:t>Identify the conceptual issues related to research and development costs.</a:t>
            </a:r>
          </a:p>
          <a:p>
            <a:pPr marL="285750" indent="-285750" algn="l">
              <a:lnSpc>
                <a:spcPct val="115000"/>
              </a:lnSpc>
              <a:spcBef>
                <a:spcPct val="45000"/>
              </a:spcBef>
              <a:buClr>
                <a:srgbClr val="A50021"/>
              </a:buClr>
              <a:buFont typeface="Wingdings" pitchFamily="2" charset="2"/>
              <a:buAutoNum type="arabicPeriod" startAt="6"/>
            </a:pPr>
            <a:r>
              <a:rPr lang="en-US" sz="1400">
                <a:solidFill>
                  <a:schemeClr val="bg2"/>
                </a:solidFill>
                <a:effectLst/>
                <a:latin typeface="Arial" charset="0"/>
              </a:rPr>
              <a:t>Describe the accounting for research and development and similar costs.</a:t>
            </a:r>
          </a:p>
          <a:p>
            <a:pPr marL="285750" indent="-285750" algn="l">
              <a:lnSpc>
                <a:spcPct val="115000"/>
              </a:lnSpc>
              <a:spcBef>
                <a:spcPct val="45000"/>
              </a:spcBef>
              <a:buClr>
                <a:srgbClr val="A50021"/>
              </a:buClr>
              <a:buFont typeface="Wingdings" pitchFamily="2" charset="2"/>
              <a:buAutoNum type="arabicPeriod" startAt="6"/>
            </a:pPr>
            <a:r>
              <a:rPr lang="en-US" sz="1400">
                <a:solidFill>
                  <a:schemeClr val="bg2"/>
                </a:solidFill>
                <a:effectLst/>
                <a:latin typeface="Arial" charset="0"/>
              </a:rPr>
              <a:t>Indicate the presentation of intangible assets and related items.</a:t>
            </a:r>
          </a:p>
        </p:txBody>
      </p:sp>
      <p:sp>
        <p:nvSpPr>
          <p:cNvPr id="130067" name="Rectangle 19"/>
          <p:cNvSpPr>
            <a:spLocks noChangeArrowheads="1"/>
          </p:cNvSpPr>
          <p:nvPr/>
        </p:nvSpPr>
        <p:spPr bwMode="auto">
          <a:xfrm>
            <a:off x="762000" y="3124200"/>
            <a:ext cx="518160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effectLst/>
                <a:latin typeface="Arial" charset="0"/>
              </a:rPr>
              <a:t>After studying this chapter, you should be able to:</a:t>
            </a:r>
          </a:p>
        </p:txBody>
      </p:sp>
      <p:pic>
        <p:nvPicPr>
          <p:cNvPr id="13007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6400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72" name="Rectangle 24"/>
          <p:cNvSpPr>
            <a:spLocks noChangeArrowheads="1"/>
          </p:cNvSpPr>
          <p:nvPr/>
        </p:nvSpPr>
        <p:spPr bwMode="auto">
          <a:xfrm>
            <a:off x="2819400" y="641350"/>
            <a:ext cx="58674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b="0">
                <a:solidFill>
                  <a:schemeClr val="bg1"/>
                </a:solidFill>
                <a:effectLst/>
                <a:latin typeface="Arial" charset="0"/>
              </a:rPr>
              <a:t>Intangible Assets</a:t>
            </a:r>
          </a:p>
        </p:txBody>
      </p:sp>
      <p:pic>
        <p:nvPicPr>
          <p:cNvPr id="13007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74" name="Text Box 26"/>
          <p:cNvSpPr txBox="1">
            <a:spLocks noChangeArrowheads="1"/>
          </p:cNvSpPr>
          <p:nvPr/>
        </p:nvSpPr>
        <p:spPr bwMode="auto">
          <a:xfrm>
            <a:off x="7620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700">
                <a:solidFill>
                  <a:srgbClr val="5F5F5F"/>
                </a:solidFill>
                <a:effectLst/>
                <a:latin typeface="Arial" charset="0"/>
              </a:rPr>
              <a:t>12</a:t>
            </a:r>
          </a:p>
        </p:txBody>
      </p:sp>
      <p:pic>
        <p:nvPicPr>
          <p:cNvPr id="13007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9" name="Text Box 3"/>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4  Describe the types of intangible assets.</a:t>
            </a:r>
          </a:p>
        </p:txBody>
      </p:sp>
      <p:sp>
        <p:nvSpPr>
          <p:cNvPr id="1110020" name="Text Box 4"/>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Marketing-Related Intangible Assets</a:t>
            </a:r>
          </a:p>
        </p:txBody>
      </p:sp>
      <p:sp>
        <p:nvSpPr>
          <p:cNvPr id="1110022" name="Text Box 6"/>
          <p:cNvSpPr txBox="1">
            <a:spLocks noChangeArrowheads="1"/>
          </p:cNvSpPr>
          <p:nvPr/>
        </p:nvSpPr>
        <p:spPr bwMode="auto">
          <a:xfrm>
            <a:off x="838200" y="1987550"/>
            <a:ext cx="7010400" cy="412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lgn="l">
              <a:defRPr sz="2400">
                <a:solidFill>
                  <a:schemeClr val="tx1"/>
                </a:solidFill>
                <a:latin typeface="Times New Roman" pitchFamily="18" charset="0"/>
              </a:defRPr>
            </a:lvl1pPr>
            <a:lvl2pPr marL="976313" indent="-404813"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rgbClr val="800000"/>
              </a:buClr>
              <a:buSzPct val="80000"/>
              <a:buFont typeface="Wingdings" pitchFamily="2" charset="2"/>
              <a:buChar char="u"/>
            </a:pPr>
            <a:r>
              <a:rPr lang="en-US" sz="2100">
                <a:effectLst/>
                <a:latin typeface="Arial" charset="0"/>
              </a:rPr>
              <a:t>Examples: </a:t>
            </a:r>
          </a:p>
          <a:p>
            <a:pPr lvl="1">
              <a:lnSpc>
                <a:spcPct val="120000"/>
              </a:lnSpc>
              <a:spcBef>
                <a:spcPct val="50000"/>
              </a:spcBef>
              <a:buClr>
                <a:srgbClr val="800000"/>
              </a:buClr>
              <a:buSzPct val="80000"/>
              <a:buFont typeface="Arial" charset="0"/>
              <a:buChar char="►"/>
            </a:pPr>
            <a:r>
              <a:rPr lang="en-US" sz="2000">
                <a:solidFill>
                  <a:schemeClr val="hlink"/>
                </a:solidFill>
                <a:effectLst/>
                <a:latin typeface="Arial" charset="0"/>
              </a:rPr>
              <a:t>Trademarks</a:t>
            </a:r>
            <a:r>
              <a:rPr lang="en-US" sz="2000" b="0">
                <a:effectLst/>
                <a:latin typeface="Arial" charset="0"/>
              </a:rPr>
              <a:t> or </a:t>
            </a:r>
            <a:r>
              <a:rPr lang="en-US" sz="2000">
                <a:solidFill>
                  <a:schemeClr val="hlink"/>
                </a:solidFill>
                <a:effectLst/>
                <a:latin typeface="Arial" charset="0"/>
              </a:rPr>
              <a:t>trade names</a:t>
            </a:r>
            <a:r>
              <a:rPr lang="en-US" sz="2000" b="0">
                <a:effectLst/>
                <a:latin typeface="Arial" charset="0"/>
              </a:rPr>
              <a:t>, newspaper mastheads, Internet domain names, and non-competition agreements.</a:t>
            </a:r>
          </a:p>
          <a:p>
            <a:pPr>
              <a:lnSpc>
                <a:spcPct val="120000"/>
              </a:lnSpc>
              <a:spcBef>
                <a:spcPct val="50000"/>
              </a:spcBef>
              <a:buClr>
                <a:srgbClr val="800000"/>
              </a:buClr>
              <a:buSzPct val="80000"/>
              <a:buFont typeface="Wingdings" pitchFamily="2" charset="2"/>
              <a:buChar char="u"/>
            </a:pPr>
            <a:r>
              <a:rPr lang="en-US" sz="2100" b="0">
                <a:effectLst/>
                <a:latin typeface="Arial" charset="0"/>
              </a:rPr>
              <a:t>In the </a:t>
            </a:r>
            <a:r>
              <a:rPr lang="en-US" sz="2100">
                <a:effectLst/>
                <a:latin typeface="Arial" charset="0"/>
              </a:rPr>
              <a:t>United States </a:t>
            </a:r>
            <a:r>
              <a:rPr lang="en-US" sz="2100" b="0">
                <a:effectLst/>
                <a:latin typeface="Arial" charset="0"/>
              </a:rPr>
              <a:t>trademarks or trade names have legal protection for indefinite number of 10 year renewal periods. </a:t>
            </a:r>
          </a:p>
          <a:p>
            <a:pPr>
              <a:lnSpc>
                <a:spcPct val="120000"/>
              </a:lnSpc>
              <a:spcBef>
                <a:spcPct val="50000"/>
              </a:spcBef>
              <a:buClr>
                <a:srgbClr val="800000"/>
              </a:buClr>
              <a:buSzPct val="80000"/>
              <a:buFont typeface="Wingdings" pitchFamily="2" charset="2"/>
              <a:buChar char="u"/>
            </a:pPr>
            <a:r>
              <a:rPr lang="en-US" sz="2100" b="0">
                <a:effectLst/>
                <a:latin typeface="Arial" charset="0"/>
              </a:rPr>
              <a:t>Capitalize acquisition costs. </a:t>
            </a:r>
          </a:p>
          <a:p>
            <a:pPr>
              <a:lnSpc>
                <a:spcPct val="120000"/>
              </a:lnSpc>
              <a:spcBef>
                <a:spcPct val="50000"/>
              </a:spcBef>
              <a:buClr>
                <a:srgbClr val="800000"/>
              </a:buClr>
              <a:buSzPct val="80000"/>
              <a:buFont typeface="Wingdings" pitchFamily="2" charset="2"/>
              <a:buChar char="u"/>
            </a:pPr>
            <a:r>
              <a:rPr lang="en-US" sz="2100" b="0">
                <a:effectLst/>
                <a:latin typeface="Arial" charset="0"/>
              </a:rPr>
              <a:t>No amortization.</a:t>
            </a:r>
          </a:p>
        </p:txBody>
      </p:sp>
      <p:pic>
        <p:nvPicPr>
          <p:cNvPr id="11100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200400"/>
            <a:ext cx="1000125" cy="561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002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286375"/>
            <a:ext cx="1295400" cy="722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TYPES OF INTANGIBLE ASSETS</a:t>
            </a:r>
          </a:p>
        </p:txBody>
      </p:sp>
      <p:pic>
        <p:nvPicPr>
          <p:cNvPr id="1116180" name="Picture 1044" descr="Kleene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2057400"/>
            <a:ext cx="1328738" cy="466725"/>
          </a:xfrm>
          <a:prstGeom prst="rect">
            <a:avLst/>
          </a:prstGeom>
          <a:noFill/>
          <a:extLst>
            <a:ext uri="{909E8E84-426E-40DD-AFC4-6F175D3DCCD1}">
              <a14:hiddenFill xmlns:a14="http://schemas.microsoft.com/office/drawing/2010/main">
                <a:solidFill>
                  <a:srgbClr val="FFFFFF"/>
                </a:solidFill>
              </a14:hiddenFill>
            </a:ext>
          </a:extLst>
        </p:spPr>
      </p:pic>
      <p:sp>
        <p:nvSpPr>
          <p:cNvPr id="1116182" name="AutoShape 1046" descr="Z"/>
          <p:cNvSpPr>
            <a:spLocks noChangeAspect="1" noChangeArrowheads="1"/>
          </p:cNvSpPr>
          <p:nvPr/>
        </p:nvSpPr>
        <p:spPr bwMode="auto">
          <a:xfrm>
            <a:off x="3352800" y="2490788"/>
            <a:ext cx="2438400" cy="18764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16184" name="AutoShape 1048" descr="Z"/>
          <p:cNvSpPr>
            <a:spLocks noChangeAspect="1" noChangeArrowheads="1"/>
          </p:cNvSpPr>
          <p:nvPr/>
        </p:nvSpPr>
        <p:spPr bwMode="auto">
          <a:xfrm>
            <a:off x="3352800" y="2490788"/>
            <a:ext cx="2438400" cy="18764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116186" name="Picture 1050" descr="Buick-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7600" y="4724400"/>
            <a:ext cx="1247775" cy="960438"/>
          </a:xfrm>
          <a:prstGeom prst="rect">
            <a:avLst/>
          </a:prstGeom>
          <a:noFill/>
          <a:extLst>
            <a:ext uri="{909E8E84-426E-40DD-AFC4-6F175D3DCCD1}">
              <a14:hiddenFill xmlns:a14="http://schemas.microsoft.com/office/drawing/2010/main">
                <a:solidFill>
                  <a:srgbClr val="FFFFFF"/>
                </a:solidFill>
              </a14:hiddenFill>
            </a:ext>
          </a:extLst>
        </p:spPr>
      </p:pic>
      <p:sp>
        <p:nvSpPr>
          <p:cNvPr id="1116187" name="Line 105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7" name="Text Box 3"/>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4  Describe the types of intangible assets.</a:t>
            </a:r>
          </a:p>
        </p:txBody>
      </p:sp>
      <p:sp>
        <p:nvSpPr>
          <p:cNvPr id="1112068" name="Text Box 4"/>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Customer-Related Intangible Assets</a:t>
            </a:r>
          </a:p>
        </p:txBody>
      </p:sp>
      <p:sp>
        <p:nvSpPr>
          <p:cNvPr id="1112069" name="Text Box 5"/>
          <p:cNvSpPr txBox="1">
            <a:spLocks noChangeArrowheads="1"/>
          </p:cNvSpPr>
          <p:nvPr/>
        </p:nvSpPr>
        <p:spPr bwMode="auto">
          <a:xfrm>
            <a:off x="838200" y="1984375"/>
            <a:ext cx="7696200" cy="244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lgn="l">
              <a:defRPr sz="2400">
                <a:solidFill>
                  <a:schemeClr val="tx1"/>
                </a:solidFill>
                <a:latin typeface="Times New Roman" pitchFamily="18" charset="0"/>
              </a:defRPr>
            </a:lvl1pPr>
            <a:lvl2pPr marL="976313" indent="-404813"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rgbClr val="800000"/>
              </a:buClr>
              <a:buSzPct val="80000"/>
              <a:buFont typeface="Wingdings" pitchFamily="2" charset="2"/>
              <a:buChar char="u"/>
            </a:pPr>
            <a:r>
              <a:rPr lang="en-US" sz="2100">
                <a:effectLst/>
                <a:latin typeface="Arial" charset="0"/>
              </a:rPr>
              <a:t>Examples:</a:t>
            </a:r>
            <a:r>
              <a:rPr lang="en-US" sz="2100" b="0">
                <a:effectLst/>
                <a:latin typeface="Arial" charset="0"/>
              </a:rPr>
              <a:t> </a:t>
            </a:r>
          </a:p>
          <a:p>
            <a:pPr lvl="1">
              <a:lnSpc>
                <a:spcPct val="120000"/>
              </a:lnSpc>
              <a:spcBef>
                <a:spcPct val="50000"/>
              </a:spcBef>
              <a:buClr>
                <a:srgbClr val="800000"/>
              </a:buClr>
              <a:buSzPct val="80000"/>
              <a:buFont typeface="Arial" charset="0"/>
              <a:buChar char="►"/>
            </a:pPr>
            <a:r>
              <a:rPr lang="en-US" sz="2000" b="0">
                <a:effectLst/>
                <a:latin typeface="Arial" charset="0"/>
              </a:rPr>
              <a:t>Customer lists, order or production backlogs, and both contractual and non-contractual customer relationships.</a:t>
            </a:r>
          </a:p>
          <a:p>
            <a:pPr>
              <a:lnSpc>
                <a:spcPct val="120000"/>
              </a:lnSpc>
              <a:spcBef>
                <a:spcPct val="50000"/>
              </a:spcBef>
              <a:buClr>
                <a:srgbClr val="800000"/>
              </a:buClr>
              <a:buSzPct val="80000"/>
              <a:buFont typeface="Wingdings" pitchFamily="2" charset="2"/>
              <a:buChar char="u"/>
            </a:pPr>
            <a:r>
              <a:rPr lang="en-US" sz="2100" b="0">
                <a:effectLst/>
                <a:latin typeface="Arial" charset="0"/>
              </a:rPr>
              <a:t>Capitalize acquisition costs. </a:t>
            </a:r>
          </a:p>
          <a:p>
            <a:pPr>
              <a:lnSpc>
                <a:spcPct val="120000"/>
              </a:lnSpc>
              <a:spcBef>
                <a:spcPct val="50000"/>
              </a:spcBef>
              <a:buClr>
                <a:srgbClr val="800000"/>
              </a:buClr>
              <a:buSzPct val="80000"/>
              <a:buFont typeface="Wingdings" pitchFamily="2" charset="2"/>
              <a:buChar char="u"/>
            </a:pPr>
            <a:r>
              <a:rPr lang="en-US" sz="2100" b="0">
                <a:effectLst/>
                <a:latin typeface="Arial" charset="0"/>
              </a:rPr>
              <a:t>Amortized to expense over useful life.</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TYPES OF INTANGIBLE ASSETS</a:t>
            </a:r>
          </a:p>
        </p:txBody>
      </p:sp>
      <p:sp>
        <p:nvSpPr>
          <p:cNvPr id="1120268" name="Line 1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9" name="Text Box 3"/>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4  Describe the types of intangible assets.</a:t>
            </a:r>
          </a:p>
        </p:txBody>
      </p:sp>
      <p:sp>
        <p:nvSpPr>
          <p:cNvPr id="1176581" name="Text Box 5"/>
          <p:cNvSpPr txBox="1">
            <a:spLocks noChangeArrowheads="1"/>
          </p:cNvSpPr>
          <p:nvPr/>
        </p:nvSpPr>
        <p:spPr bwMode="auto">
          <a:xfrm>
            <a:off x="609600" y="1295400"/>
            <a:ext cx="7848600" cy="1997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6313" indent="-404813"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sz="2000">
                <a:solidFill>
                  <a:srgbClr val="800000"/>
                </a:solidFill>
                <a:effectLst/>
                <a:latin typeface="Arial" charset="0"/>
              </a:rPr>
              <a:t>Illustration:  </a:t>
            </a:r>
            <a:r>
              <a:rPr lang="en-US" sz="2000" b="0">
                <a:solidFill>
                  <a:schemeClr val="folHlink"/>
                </a:solidFill>
                <a:effectLst/>
                <a:latin typeface="Arial" charset="0"/>
              </a:rPr>
              <a:t>Green Market Inc. acquires the customer list of a large newspaper for $6,000,000 on January 1, 2014. Green Market expects to benefit from the information </a:t>
            </a:r>
            <a:r>
              <a:rPr lang="en-US" sz="2000">
                <a:solidFill>
                  <a:schemeClr val="folHlink"/>
                </a:solidFill>
                <a:effectLst/>
                <a:latin typeface="Arial" charset="0"/>
              </a:rPr>
              <a:t>evenly</a:t>
            </a:r>
            <a:r>
              <a:rPr lang="en-US" sz="2000" b="0">
                <a:solidFill>
                  <a:schemeClr val="folHlink"/>
                </a:solidFill>
                <a:effectLst/>
                <a:latin typeface="Arial" charset="0"/>
              </a:rPr>
              <a:t> over a three-year period. Record the purchase of the customer list and the amortization of the customer list at the end of each year.</a:t>
            </a:r>
          </a:p>
        </p:txBody>
      </p:sp>
      <p:sp>
        <p:nvSpPr>
          <p:cNvPr id="1176582" name="Rectangle 6"/>
          <p:cNvSpPr>
            <a:spLocks noChangeArrowheads="1"/>
          </p:cNvSpPr>
          <p:nvPr/>
        </p:nvSpPr>
        <p:spPr bwMode="auto">
          <a:xfrm>
            <a:off x="1905000" y="3671888"/>
            <a:ext cx="7086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4572000" algn="r"/>
                <a:tab pos="6400800" algn="r"/>
              </a:tabLst>
            </a:pPr>
            <a:r>
              <a:rPr lang="en-US" sz="2000" b="0">
                <a:effectLst/>
                <a:latin typeface="Arial" charset="0"/>
              </a:rPr>
              <a:t>Customer List 	6,000,000</a:t>
            </a:r>
          </a:p>
        </p:txBody>
      </p:sp>
      <p:sp>
        <p:nvSpPr>
          <p:cNvPr id="1176583" name="Rectangle 7"/>
          <p:cNvSpPr>
            <a:spLocks noChangeArrowheads="1"/>
          </p:cNvSpPr>
          <p:nvPr/>
        </p:nvSpPr>
        <p:spPr bwMode="auto">
          <a:xfrm>
            <a:off x="609600" y="3657600"/>
            <a:ext cx="1219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5029200" algn="r"/>
                <a:tab pos="6400800" algn="r"/>
              </a:tabLst>
            </a:pPr>
            <a:r>
              <a:rPr lang="en-US" sz="2000" b="0">
                <a:effectLst/>
                <a:latin typeface="Arial" charset="0"/>
              </a:rPr>
              <a:t>Jan. 1</a:t>
            </a:r>
          </a:p>
          <a:p>
            <a:pPr marL="457200" indent="-457200" algn="l">
              <a:tabLst>
                <a:tab pos="5029200" algn="r"/>
                <a:tab pos="6400800" algn="r"/>
              </a:tabLst>
            </a:pPr>
            <a:r>
              <a:rPr lang="en-US" sz="2000" b="0">
                <a:effectLst/>
                <a:latin typeface="Arial" charset="0"/>
              </a:rPr>
              <a:t>2014</a:t>
            </a:r>
          </a:p>
        </p:txBody>
      </p:sp>
      <p:sp>
        <p:nvSpPr>
          <p:cNvPr id="1176584" name="Rectangle 8"/>
          <p:cNvSpPr>
            <a:spLocks noChangeArrowheads="1"/>
          </p:cNvSpPr>
          <p:nvPr/>
        </p:nvSpPr>
        <p:spPr bwMode="auto">
          <a:xfrm>
            <a:off x="1905000" y="4114800"/>
            <a:ext cx="7086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4572000" algn="r"/>
                <a:tab pos="6057900" algn="r"/>
              </a:tabLst>
            </a:pPr>
            <a:r>
              <a:rPr lang="en-US" sz="2000" b="0">
                <a:effectLst/>
                <a:latin typeface="Arial" charset="0"/>
              </a:rPr>
              <a:t>	Cash 		6,000,000</a:t>
            </a:r>
          </a:p>
        </p:txBody>
      </p:sp>
      <p:sp>
        <p:nvSpPr>
          <p:cNvPr id="1176585" name="Rectangle 9"/>
          <p:cNvSpPr>
            <a:spLocks noChangeArrowheads="1"/>
          </p:cNvSpPr>
          <p:nvPr/>
        </p:nvSpPr>
        <p:spPr bwMode="auto">
          <a:xfrm>
            <a:off x="1905000" y="4810125"/>
            <a:ext cx="7086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4572000" algn="r"/>
                <a:tab pos="6400800" algn="r"/>
              </a:tabLst>
            </a:pPr>
            <a:r>
              <a:rPr lang="en-US" sz="2000" b="0">
                <a:effectLst/>
                <a:latin typeface="Arial" charset="0"/>
              </a:rPr>
              <a:t>Amortization Expense 	2,000,000</a:t>
            </a:r>
          </a:p>
        </p:txBody>
      </p:sp>
      <p:sp>
        <p:nvSpPr>
          <p:cNvPr id="1176586" name="Rectangle 10"/>
          <p:cNvSpPr>
            <a:spLocks noChangeArrowheads="1"/>
          </p:cNvSpPr>
          <p:nvPr/>
        </p:nvSpPr>
        <p:spPr bwMode="auto">
          <a:xfrm>
            <a:off x="609600" y="4800600"/>
            <a:ext cx="12192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5029200" algn="r"/>
                <a:tab pos="6400800" algn="r"/>
              </a:tabLst>
            </a:pPr>
            <a:r>
              <a:rPr lang="en-US" sz="2000" b="0">
                <a:effectLst/>
                <a:latin typeface="Arial" charset="0"/>
              </a:rPr>
              <a:t>Dec. 31</a:t>
            </a:r>
          </a:p>
          <a:p>
            <a:pPr marL="457200" indent="-457200" algn="l">
              <a:tabLst>
                <a:tab pos="5029200" algn="r"/>
                <a:tab pos="6400800" algn="r"/>
              </a:tabLst>
            </a:pPr>
            <a:r>
              <a:rPr lang="en-US" sz="2000" b="0">
                <a:effectLst/>
                <a:latin typeface="Arial" charset="0"/>
              </a:rPr>
              <a:t>2014</a:t>
            </a:r>
          </a:p>
          <a:p>
            <a:pPr marL="457200" indent="-457200" algn="l">
              <a:tabLst>
                <a:tab pos="5029200" algn="r"/>
                <a:tab pos="6400800" algn="r"/>
              </a:tabLst>
            </a:pPr>
            <a:r>
              <a:rPr lang="en-US" sz="2000" b="0">
                <a:effectLst/>
                <a:latin typeface="Arial" charset="0"/>
              </a:rPr>
              <a:t>2015</a:t>
            </a:r>
          </a:p>
          <a:p>
            <a:pPr marL="457200" indent="-457200" algn="l">
              <a:tabLst>
                <a:tab pos="5029200" algn="r"/>
                <a:tab pos="6400800" algn="r"/>
              </a:tabLst>
            </a:pPr>
            <a:r>
              <a:rPr lang="en-US" sz="2000" b="0">
                <a:effectLst/>
                <a:latin typeface="Arial" charset="0"/>
              </a:rPr>
              <a:t>2016</a:t>
            </a:r>
          </a:p>
        </p:txBody>
      </p:sp>
      <p:sp>
        <p:nvSpPr>
          <p:cNvPr id="1176587" name="Rectangle 11"/>
          <p:cNvSpPr>
            <a:spLocks noChangeArrowheads="1"/>
          </p:cNvSpPr>
          <p:nvPr/>
        </p:nvSpPr>
        <p:spPr bwMode="auto">
          <a:xfrm>
            <a:off x="1905000" y="5257800"/>
            <a:ext cx="7086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4572000" algn="r"/>
                <a:tab pos="6057900" algn="r"/>
              </a:tabLst>
            </a:pPr>
            <a:r>
              <a:rPr lang="en-US" sz="2000" b="0">
                <a:effectLst/>
                <a:latin typeface="Arial" charset="0"/>
              </a:rPr>
              <a:t>	Customer List *		2,000,000</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TYPES OF INTANGIBLE ASSETS</a:t>
            </a:r>
          </a:p>
        </p:txBody>
      </p:sp>
      <p:sp>
        <p:nvSpPr>
          <p:cNvPr id="1176593" name="Rectangle 17"/>
          <p:cNvSpPr>
            <a:spLocks noChangeArrowheads="1"/>
          </p:cNvSpPr>
          <p:nvPr/>
        </p:nvSpPr>
        <p:spPr bwMode="auto">
          <a:xfrm>
            <a:off x="1066800" y="6324600"/>
            <a:ext cx="3276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tabLst>
                <a:tab pos="4572000" algn="r"/>
                <a:tab pos="6057900" algn="r"/>
              </a:tabLst>
            </a:pPr>
            <a:r>
              <a:rPr lang="en-US" sz="1600" b="0">
                <a:effectLst/>
                <a:latin typeface="Arial" charset="0"/>
              </a:rPr>
              <a:t>* or Accumulated Amortization 	</a:t>
            </a:r>
          </a:p>
        </p:txBody>
      </p:sp>
      <p:sp>
        <p:nvSpPr>
          <p:cNvPr id="1176594" name="Line 18"/>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6582"/>
                                        </p:tgtEl>
                                        <p:attrNameLst>
                                          <p:attrName>style.visibility</p:attrName>
                                        </p:attrNameLst>
                                      </p:cBhvr>
                                      <p:to>
                                        <p:strVal val="visible"/>
                                      </p:to>
                                    </p:set>
                                    <p:animEffect transition="in" filter="wipe(left)">
                                      <p:cBhvr>
                                        <p:cTn id="7" dur="500"/>
                                        <p:tgtEl>
                                          <p:spTgt spid="11765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6584"/>
                                        </p:tgtEl>
                                        <p:attrNameLst>
                                          <p:attrName>style.visibility</p:attrName>
                                        </p:attrNameLst>
                                      </p:cBhvr>
                                      <p:to>
                                        <p:strVal val="visible"/>
                                      </p:to>
                                    </p:set>
                                    <p:animEffect transition="in" filter="wipe(left)">
                                      <p:cBhvr>
                                        <p:cTn id="12" dur="500"/>
                                        <p:tgtEl>
                                          <p:spTgt spid="11765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6585"/>
                                        </p:tgtEl>
                                        <p:attrNameLst>
                                          <p:attrName>style.visibility</p:attrName>
                                        </p:attrNameLst>
                                      </p:cBhvr>
                                      <p:to>
                                        <p:strVal val="visible"/>
                                      </p:to>
                                    </p:set>
                                    <p:animEffect transition="in" filter="wipe(left)">
                                      <p:cBhvr>
                                        <p:cTn id="17" dur="500"/>
                                        <p:tgtEl>
                                          <p:spTgt spid="11765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6587"/>
                                        </p:tgtEl>
                                        <p:attrNameLst>
                                          <p:attrName>style.visibility</p:attrName>
                                        </p:attrNameLst>
                                      </p:cBhvr>
                                      <p:to>
                                        <p:strVal val="visible"/>
                                      </p:to>
                                    </p:set>
                                    <p:animEffect transition="in" filter="wipe(left)">
                                      <p:cBhvr>
                                        <p:cTn id="22" dur="500"/>
                                        <p:tgtEl>
                                          <p:spTgt spid="1176587"/>
                                        </p:tgtEl>
                                      </p:cBhvr>
                                    </p:animEffec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76593"/>
                                        </p:tgtEl>
                                        <p:attrNameLst>
                                          <p:attrName>style.visibility</p:attrName>
                                        </p:attrNameLst>
                                      </p:cBhvr>
                                      <p:to>
                                        <p:strVal val="visible"/>
                                      </p:to>
                                    </p:set>
                                    <p:animEffect transition="in" filter="wipe(left)">
                                      <p:cBhvr>
                                        <p:cTn id="26" dur="500"/>
                                        <p:tgtEl>
                                          <p:spTgt spid="1176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82" grpId="0"/>
      <p:bldP spid="1176584" grpId="0"/>
      <p:bldP spid="1176585" grpId="0"/>
      <p:bldP spid="1176587" grpId="0"/>
      <p:bldP spid="11765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6" name="Text Box 4"/>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Artistic-Related Intangible Assets</a:t>
            </a:r>
          </a:p>
        </p:txBody>
      </p:sp>
      <p:sp>
        <p:nvSpPr>
          <p:cNvPr id="1114117" name="Text Box 5"/>
          <p:cNvSpPr txBox="1">
            <a:spLocks noChangeArrowheads="1"/>
          </p:cNvSpPr>
          <p:nvPr/>
        </p:nvSpPr>
        <p:spPr bwMode="auto">
          <a:xfrm>
            <a:off x="838200" y="1995488"/>
            <a:ext cx="7696200" cy="299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lgn="l">
              <a:defRPr sz="2400">
                <a:solidFill>
                  <a:schemeClr val="tx1"/>
                </a:solidFill>
                <a:latin typeface="Times New Roman" pitchFamily="18" charset="0"/>
              </a:defRPr>
            </a:lvl1pPr>
            <a:lvl2pPr marL="976313" indent="-404813"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rgbClr val="800000"/>
              </a:buClr>
              <a:buSzPct val="80000"/>
              <a:buFont typeface="Wingdings" pitchFamily="2" charset="2"/>
              <a:buChar char="u"/>
            </a:pPr>
            <a:r>
              <a:rPr lang="en-US" sz="2100">
                <a:effectLst/>
                <a:latin typeface="Arial" charset="0"/>
              </a:rPr>
              <a:t>Examples:</a:t>
            </a:r>
            <a:r>
              <a:rPr lang="en-US" sz="2100" b="0">
                <a:effectLst/>
                <a:latin typeface="Arial" charset="0"/>
              </a:rPr>
              <a:t> </a:t>
            </a:r>
          </a:p>
          <a:p>
            <a:pPr lvl="1">
              <a:lnSpc>
                <a:spcPct val="120000"/>
              </a:lnSpc>
              <a:spcBef>
                <a:spcPct val="50000"/>
              </a:spcBef>
              <a:buClr>
                <a:srgbClr val="800000"/>
              </a:buClr>
              <a:buSzPct val="80000"/>
              <a:buFont typeface="Arial" charset="0"/>
              <a:buChar char="►"/>
            </a:pPr>
            <a:r>
              <a:rPr lang="en-US" sz="2000" b="0">
                <a:effectLst/>
                <a:latin typeface="Arial" charset="0"/>
              </a:rPr>
              <a:t>Plays, literary works, musical works, pictures, photographs, and video and audiovisual material.</a:t>
            </a:r>
          </a:p>
          <a:p>
            <a:pPr>
              <a:lnSpc>
                <a:spcPct val="120000"/>
              </a:lnSpc>
              <a:spcBef>
                <a:spcPct val="50000"/>
              </a:spcBef>
              <a:buClr>
                <a:srgbClr val="800000"/>
              </a:buClr>
              <a:buSzPct val="80000"/>
              <a:buFont typeface="Wingdings" pitchFamily="2" charset="2"/>
              <a:buChar char="u"/>
            </a:pPr>
            <a:r>
              <a:rPr lang="en-US" sz="2100">
                <a:solidFill>
                  <a:schemeClr val="hlink"/>
                </a:solidFill>
                <a:effectLst/>
                <a:latin typeface="Arial" charset="0"/>
              </a:rPr>
              <a:t>Copyright</a:t>
            </a:r>
            <a:r>
              <a:rPr lang="en-US" sz="2100" b="0">
                <a:effectLst/>
                <a:latin typeface="Arial" charset="0"/>
              </a:rPr>
              <a:t> granted for the life of the creator plus 70 years.</a:t>
            </a:r>
          </a:p>
          <a:p>
            <a:pPr>
              <a:lnSpc>
                <a:spcPct val="120000"/>
              </a:lnSpc>
              <a:spcBef>
                <a:spcPct val="50000"/>
              </a:spcBef>
              <a:buClr>
                <a:srgbClr val="800000"/>
              </a:buClr>
              <a:buSzPct val="80000"/>
              <a:buFont typeface="Wingdings" pitchFamily="2" charset="2"/>
              <a:buChar char="u"/>
            </a:pPr>
            <a:r>
              <a:rPr lang="en-US" sz="2100" b="0">
                <a:effectLst/>
                <a:latin typeface="Arial" charset="0"/>
              </a:rPr>
              <a:t>Capitalize costs of acquiring and defending.</a:t>
            </a:r>
          </a:p>
          <a:p>
            <a:pPr>
              <a:lnSpc>
                <a:spcPct val="120000"/>
              </a:lnSpc>
              <a:spcBef>
                <a:spcPct val="50000"/>
              </a:spcBef>
              <a:buClr>
                <a:srgbClr val="800000"/>
              </a:buClr>
              <a:buSzPct val="80000"/>
              <a:buFont typeface="Wingdings" pitchFamily="2" charset="2"/>
              <a:buChar char="u"/>
            </a:pPr>
            <a:r>
              <a:rPr lang="en-US" sz="2100" b="0">
                <a:effectLst/>
                <a:latin typeface="Arial" charset="0"/>
              </a:rPr>
              <a:t>Amortized to expense over useful life.</a:t>
            </a:r>
          </a:p>
        </p:txBody>
      </p:sp>
      <p:pic>
        <p:nvPicPr>
          <p:cNvPr id="11141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486400"/>
            <a:ext cx="1004888" cy="601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4119" name="Text Box 7"/>
          <p:cNvSpPr txBox="1">
            <a:spLocks noChangeArrowheads="1"/>
          </p:cNvSpPr>
          <p:nvPr/>
        </p:nvSpPr>
        <p:spPr bwMode="auto">
          <a:xfrm>
            <a:off x="5867400" y="5486400"/>
            <a:ext cx="1143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effectLst>
                  <a:outerShdw blurRad="38100" dist="38100" dir="2700000" algn="tl">
                    <a:srgbClr val="C0C0C0"/>
                  </a:outerShdw>
                </a:effectLst>
                <a:latin typeface="Arial" charset="0"/>
              </a:rPr>
              <a:t>Mickey Mouse</a:t>
            </a:r>
          </a:p>
        </p:txBody>
      </p:sp>
      <p:sp>
        <p:nvSpPr>
          <p:cNvPr id="1114120" name="Text Box 8"/>
          <p:cNvSpPr txBox="1">
            <a:spLocks noChangeArrowheads="1"/>
          </p:cNvSpPr>
          <p:nvPr/>
        </p:nvSpPr>
        <p:spPr bwMode="auto">
          <a:xfrm>
            <a:off x="5241925" y="5638800"/>
            <a:ext cx="5492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effectLst>
                  <a:outerShdw blurRad="38100" dist="38100" dir="2700000" algn="tl">
                    <a:srgbClr val="C0C0C0"/>
                  </a:outerShdw>
                </a:effectLst>
                <a:latin typeface="Arial" charset="0"/>
              </a:rPr>
              <a:t>and</a:t>
            </a:r>
          </a:p>
        </p:txBody>
      </p:sp>
      <p:sp>
        <p:nvSpPr>
          <p:cNvPr id="1114121" name="Rectangle 9"/>
          <p:cNvSpPr>
            <a:spLocks noChangeArrowheads="1"/>
          </p:cNvSpPr>
          <p:nvPr/>
        </p:nvSpPr>
        <p:spPr bwMode="auto">
          <a:xfrm>
            <a:off x="3810000" y="5334000"/>
            <a:ext cx="3276600" cy="914400"/>
          </a:xfrm>
          <a:prstGeom prst="rect">
            <a:avLst/>
          </a:prstGeom>
          <a:noFill/>
          <a:ln w="19050" cap="sq">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122" name="Text Box 10"/>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4</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TYPES OF INTANGIBLE ASSETS</a:t>
            </a:r>
          </a:p>
        </p:txBody>
      </p:sp>
      <p:sp>
        <p:nvSpPr>
          <p:cNvPr id="1348610" name="Line 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3" name="Text Box 3"/>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4</a:t>
            </a:r>
          </a:p>
        </p:txBody>
      </p:sp>
      <p:pic>
        <p:nvPicPr>
          <p:cNvPr id="111617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5486400"/>
            <a:ext cx="1176338"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175" name="Text Box 15"/>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Contract-Related Intangible Assets</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TYPES OF INTANGIBLE ASSETS</a:t>
            </a:r>
          </a:p>
        </p:txBody>
      </p:sp>
      <p:pic>
        <p:nvPicPr>
          <p:cNvPr id="1352707" name="Picture 3" descr="ANd9GcRVifV18PG0JJyDqoOGEsV-7rItYu8rfsVfXmAcLFYN9NPfL-De0drc9F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410200"/>
            <a:ext cx="18288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352709" name="Picture 5" descr="subway-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5638800"/>
            <a:ext cx="1847850" cy="534988"/>
          </a:xfrm>
          <a:prstGeom prst="rect">
            <a:avLst/>
          </a:prstGeom>
          <a:noFill/>
          <a:extLst>
            <a:ext uri="{909E8E84-426E-40DD-AFC4-6F175D3DCCD1}">
              <a14:hiddenFill xmlns:a14="http://schemas.microsoft.com/office/drawing/2010/main">
                <a:solidFill>
                  <a:srgbClr val="FFFFFF"/>
                </a:solidFill>
              </a14:hiddenFill>
            </a:ext>
          </a:extLst>
        </p:spPr>
      </p:pic>
      <p:pic>
        <p:nvPicPr>
          <p:cNvPr id="1352711" name="Picture 7" descr="NFL-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3800" y="1295400"/>
            <a:ext cx="86995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1352713" name="Picture 9" descr="fox-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5400" y="5373688"/>
            <a:ext cx="1119188" cy="874712"/>
          </a:xfrm>
          <a:prstGeom prst="rect">
            <a:avLst/>
          </a:prstGeom>
          <a:noFill/>
          <a:extLst>
            <a:ext uri="{909E8E84-426E-40DD-AFC4-6F175D3DCCD1}">
              <a14:hiddenFill xmlns:a14="http://schemas.microsoft.com/office/drawing/2010/main">
                <a:solidFill>
                  <a:srgbClr val="FFFFFF"/>
                </a:solidFill>
              </a14:hiddenFill>
            </a:ext>
          </a:extLst>
        </p:spPr>
      </p:pic>
      <p:sp>
        <p:nvSpPr>
          <p:cNvPr id="1352714" name="Line 10"/>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715" name="Text Box 11"/>
          <p:cNvSpPr txBox="1">
            <a:spLocks noChangeArrowheads="1"/>
          </p:cNvSpPr>
          <p:nvPr/>
        </p:nvSpPr>
        <p:spPr bwMode="auto">
          <a:xfrm>
            <a:off x="838200" y="1995488"/>
            <a:ext cx="7696200" cy="321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lgn="l">
              <a:defRPr sz="2400">
                <a:solidFill>
                  <a:schemeClr val="tx1"/>
                </a:solidFill>
                <a:latin typeface="Times New Roman" pitchFamily="18" charset="0"/>
              </a:defRPr>
            </a:lvl1pPr>
            <a:lvl2pPr marL="976313" indent="-404813"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rgbClr val="800000"/>
              </a:buClr>
              <a:buSzPct val="80000"/>
              <a:buFont typeface="Wingdings" pitchFamily="2" charset="2"/>
              <a:buChar char="u"/>
            </a:pPr>
            <a:r>
              <a:rPr lang="en-US" sz="2100">
                <a:effectLst/>
                <a:latin typeface="Arial" charset="0"/>
              </a:rPr>
              <a:t>Examples:</a:t>
            </a:r>
            <a:r>
              <a:rPr lang="en-US" sz="2100" b="0">
                <a:effectLst/>
                <a:latin typeface="Arial" charset="0"/>
              </a:rPr>
              <a:t> </a:t>
            </a:r>
          </a:p>
          <a:p>
            <a:pPr lvl="1">
              <a:lnSpc>
                <a:spcPct val="120000"/>
              </a:lnSpc>
              <a:spcBef>
                <a:spcPct val="50000"/>
              </a:spcBef>
              <a:buClr>
                <a:srgbClr val="800000"/>
              </a:buClr>
              <a:buSzPct val="80000"/>
              <a:buFont typeface="Arial" charset="0"/>
              <a:buChar char="►"/>
            </a:pPr>
            <a:r>
              <a:rPr lang="en-US" sz="2000" b="0">
                <a:effectLst/>
                <a:latin typeface="Arial" charset="0"/>
              </a:rPr>
              <a:t>Franchise and licensing agreements, construction permits, broadcast rights, and service or supply contracts.</a:t>
            </a:r>
          </a:p>
          <a:p>
            <a:pPr>
              <a:lnSpc>
                <a:spcPct val="120000"/>
              </a:lnSpc>
              <a:spcBef>
                <a:spcPct val="50000"/>
              </a:spcBef>
              <a:buClr>
                <a:srgbClr val="800000"/>
              </a:buClr>
              <a:buSzPct val="80000"/>
              <a:buFont typeface="Wingdings" pitchFamily="2" charset="2"/>
              <a:buChar char="u"/>
            </a:pPr>
            <a:r>
              <a:rPr lang="en-US" sz="2100">
                <a:solidFill>
                  <a:schemeClr val="hlink"/>
                </a:solidFill>
                <a:effectLst/>
                <a:latin typeface="Arial" charset="0"/>
              </a:rPr>
              <a:t>Franchise</a:t>
            </a:r>
            <a:r>
              <a:rPr lang="en-US" sz="2100" b="0">
                <a:effectLst/>
                <a:latin typeface="Arial" charset="0"/>
              </a:rPr>
              <a:t> (or license) with a limited life should be amortized to expense over the life of the franchise.</a:t>
            </a:r>
          </a:p>
          <a:p>
            <a:pPr>
              <a:lnSpc>
                <a:spcPct val="120000"/>
              </a:lnSpc>
              <a:spcBef>
                <a:spcPct val="50000"/>
              </a:spcBef>
              <a:buClr>
                <a:srgbClr val="800000"/>
              </a:buClr>
              <a:buSzPct val="80000"/>
              <a:buFont typeface="Wingdings" pitchFamily="2" charset="2"/>
              <a:buChar char="u"/>
            </a:pPr>
            <a:r>
              <a:rPr lang="en-US" sz="2100" b="0">
                <a:effectLst/>
                <a:latin typeface="Arial" charset="0"/>
              </a:rPr>
              <a:t>Franchise with an indefinite life should be carried at cost and not amortized.</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1" name="Text Box 3"/>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4  Describe the types of intangible assets.</a:t>
            </a:r>
          </a:p>
        </p:txBody>
      </p:sp>
      <p:sp>
        <p:nvSpPr>
          <p:cNvPr id="1118212" name="Text Box 4"/>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Technology-Related Intangible Assets</a:t>
            </a:r>
          </a:p>
        </p:txBody>
      </p:sp>
      <p:sp>
        <p:nvSpPr>
          <p:cNvPr id="1118213" name="Text Box 5"/>
          <p:cNvSpPr txBox="1">
            <a:spLocks noChangeArrowheads="1"/>
          </p:cNvSpPr>
          <p:nvPr/>
        </p:nvSpPr>
        <p:spPr bwMode="auto">
          <a:xfrm>
            <a:off x="838200" y="2000250"/>
            <a:ext cx="7696200" cy="353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lgn="l">
              <a:defRPr sz="2400">
                <a:solidFill>
                  <a:schemeClr val="tx1"/>
                </a:solidFill>
                <a:latin typeface="Times New Roman" pitchFamily="18" charset="0"/>
              </a:defRPr>
            </a:lvl1pPr>
            <a:lvl2pPr marL="976313" indent="-404813"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rgbClr val="800000"/>
              </a:buClr>
              <a:buSzPct val="80000"/>
              <a:buFont typeface="Wingdings" pitchFamily="2" charset="2"/>
              <a:buChar char="u"/>
            </a:pPr>
            <a:r>
              <a:rPr lang="en-US" sz="2100">
                <a:effectLst/>
                <a:latin typeface="Arial" charset="0"/>
              </a:rPr>
              <a:t>Examples:</a:t>
            </a:r>
            <a:r>
              <a:rPr lang="en-US" sz="2100" b="0">
                <a:effectLst/>
                <a:latin typeface="Arial" charset="0"/>
              </a:rPr>
              <a:t> </a:t>
            </a:r>
          </a:p>
          <a:p>
            <a:pPr lvl="1">
              <a:lnSpc>
                <a:spcPct val="120000"/>
              </a:lnSpc>
              <a:spcBef>
                <a:spcPct val="50000"/>
              </a:spcBef>
              <a:buClr>
                <a:srgbClr val="800000"/>
              </a:buClr>
              <a:buSzPct val="80000"/>
              <a:buFont typeface="Arial" charset="0"/>
              <a:buChar char="►"/>
            </a:pPr>
            <a:r>
              <a:rPr lang="en-US" sz="2000" b="0">
                <a:effectLst/>
                <a:latin typeface="Arial" charset="0"/>
              </a:rPr>
              <a:t>Patented technology and trade secrets granted by the U.S. Patent and Trademark Office.</a:t>
            </a:r>
          </a:p>
          <a:p>
            <a:pPr>
              <a:lnSpc>
                <a:spcPct val="120000"/>
              </a:lnSpc>
              <a:spcBef>
                <a:spcPct val="50000"/>
              </a:spcBef>
              <a:buClr>
                <a:srgbClr val="800000"/>
              </a:buClr>
              <a:buSzPct val="80000"/>
              <a:buFont typeface="Wingdings" pitchFamily="2" charset="2"/>
              <a:buChar char="u"/>
            </a:pPr>
            <a:r>
              <a:rPr lang="en-US" sz="2100">
                <a:solidFill>
                  <a:schemeClr val="hlink"/>
                </a:solidFill>
                <a:effectLst/>
                <a:latin typeface="Arial" charset="0"/>
              </a:rPr>
              <a:t>Patent </a:t>
            </a:r>
            <a:r>
              <a:rPr lang="en-US" sz="2100" b="0">
                <a:effectLst/>
                <a:latin typeface="Arial" charset="0"/>
              </a:rPr>
              <a:t>gives holder exclusive use for a period of 20 years.</a:t>
            </a:r>
          </a:p>
          <a:p>
            <a:pPr>
              <a:lnSpc>
                <a:spcPct val="120000"/>
              </a:lnSpc>
              <a:spcBef>
                <a:spcPct val="50000"/>
              </a:spcBef>
              <a:buClr>
                <a:srgbClr val="800000"/>
              </a:buClr>
              <a:buSzPct val="80000"/>
              <a:buFont typeface="Wingdings" pitchFamily="2" charset="2"/>
              <a:buChar char="u"/>
            </a:pPr>
            <a:r>
              <a:rPr lang="en-US" sz="2100" b="0">
                <a:effectLst/>
                <a:latin typeface="Arial" charset="0"/>
              </a:rPr>
              <a:t>Capitalize costs of purchasing a patent.</a:t>
            </a:r>
          </a:p>
          <a:p>
            <a:pPr>
              <a:lnSpc>
                <a:spcPct val="120000"/>
              </a:lnSpc>
              <a:spcBef>
                <a:spcPct val="50000"/>
              </a:spcBef>
              <a:buClr>
                <a:srgbClr val="800000"/>
              </a:buClr>
              <a:buSzPct val="80000"/>
              <a:buFont typeface="Wingdings" pitchFamily="2" charset="2"/>
              <a:buChar char="u"/>
            </a:pPr>
            <a:r>
              <a:rPr lang="en-US" sz="2100" b="0">
                <a:effectLst/>
                <a:latin typeface="Arial" charset="0"/>
              </a:rPr>
              <a:t>Expense any R&amp;D costs in developing a patent. </a:t>
            </a:r>
          </a:p>
          <a:p>
            <a:pPr>
              <a:lnSpc>
                <a:spcPct val="120000"/>
              </a:lnSpc>
              <a:spcBef>
                <a:spcPct val="50000"/>
              </a:spcBef>
              <a:buClr>
                <a:srgbClr val="800000"/>
              </a:buClr>
              <a:buSzPct val="80000"/>
              <a:buFont typeface="Wingdings" pitchFamily="2" charset="2"/>
              <a:buChar char="u"/>
            </a:pPr>
            <a:r>
              <a:rPr lang="en-US" sz="2100" b="0">
                <a:effectLst/>
                <a:latin typeface="Arial" charset="0"/>
              </a:rPr>
              <a:t>Amortize over legal life or useful life, whichever is shorter.</a:t>
            </a:r>
          </a:p>
        </p:txBody>
      </p:sp>
      <p:pic>
        <p:nvPicPr>
          <p:cNvPr id="11182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981200"/>
            <a:ext cx="1600200" cy="503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TYPES OF INTANGIBLE ASSETS</a:t>
            </a:r>
          </a:p>
        </p:txBody>
      </p:sp>
      <p:pic>
        <p:nvPicPr>
          <p:cNvPr id="1118220" name="Picture 12" descr="qualcomm-inc-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5715000"/>
            <a:ext cx="1905000" cy="652463"/>
          </a:xfrm>
          <a:prstGeom prst="rect">
            <a:avLst/>
          </a:prstGeom>
          <a:noFill/>
          <a:extLst>
            <a:ext uri="{909E8E84-426E-40DD-AFC4-6F175D3DCCD1}">
              <a14:hiddenFill xmlns:a14="http://schemas.microsoft.com/office/drawing/2010/main">
                <a:solidFill>
                  <a:srgbClr val="FFFFFF"/>
                </a:solidFill>
              </a14:hiddenFill>
            </a:ext>
          </a:extLst>
        </p:spPr>
      </p:pic>
      <p:sp>
        <p:nvSpPr>
          <p:cNvPr id="1118221" name="Line 13"/>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7" name="Text Box 3"/>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4  Describe the types of intangible assets.</a:t>
            </a:r>
          </a:p>
        </p:txBody>
      </p:sp>
      <p:sp>
        <p:nvSpPr>
          <p:cNvPr id="1178628" name="Text Box 4"/>
          <p:cNvSpPr txBox="1">
            <a:spLocks noChangeArrowheads="1"/>
          </p:cNvSpPr>
          <p:nvPr/>
        </p:nvSpPr>
        <p:spPr bwMode="auto">
          <a:xfrm>
            <a:off x="609600" y="1295400"/>
            <a:ext cx="7848600"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6313" indent="-404813"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sz="2000">
                <a:solidFill>
                  <a:srgbClr val="800000"/>
                </a:solidFill>
                <a:effectLst/>
                <a:latin typeface="Arial" charset="0"/>
              </a:rPr>
              <a:t>Illustration:</a:t>
            </a:r>
            <a:r>
              <a:rPr lang="en-US" sz="2000" b="0">
                <a:solidFill>
                  <a:schemeClr val="folHlink"/>
                </a:solidFill>
                <a:effectLst/>
                <a:latin typeface="Arial" charset="0"/>
              </a:rPr>
              <a:t>  Harcott Co. incurs $180,000 in legal costs on January 1, 2014, to successfully defend a patent. The patent’s useful life is 20 years, amortized on a straight-line basis.  Harcott records the legal fees and the amortization at the end of 2014 as follows.</a:t>
            </a:r>
          </a:p>
        </p:txBody>
      </p:sp>
      <p:sp>
        <p:nvSpPr>
          <p:cNvPr id="1178629" name="Rectangle 5"/>
          <p:cNvSpPr>
            <a:spLocks noChangeArrowheads="1"/>
          </p:cNvSpPr>
          <p:nvPr/>
        </p:nvSpPr>
        <p:spPr bwMode="auto">
          <a:xfrm>
            <a:off x="1905000" y="3306763"/>
            <a:ext cx="6629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4800600" algn="r"/>
                <a:tab pos="6400800" algn="r"/>
              </a:tabLst>
            </a:pPr>
            <a:r>
              <a:rPr lang="en-US" sz="2000" b="0">
                <a:effectLst/>
                <a:latin typeface="Arial" charset="0"/>
              </a:rPr>
              <a:t>Patents 	180,000</a:t>
            </a:r>
          </a:p>
        </p:txBody>
      </p:sp>
      <p:sp>
        <p:nvSpPr>
          <p:cNvPr id="1178630" name="Rectangle 6"/>
          <p:cNvSpPr>
            <a:spLocks noChangeArrowheads="1"/>
          </p:cNvSpPr>
          <p:nvPr/>
        </p:nvSpPr>
        <p:spPr bwMode="auto">
          <a:xfrm>
            <a:off x="609600" y="3292475"/>
            <a:ext cx="1219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5029200" algn="r"/>
                <a:tab pos="6400800" algn="r"/>
              </a:tabLst>
            </a:pPr>
            <a:r>
              <a:rPr lang="en-US" sz="2000" b="0">
                <a:effectLst/>
                <a:latin typeface="Arial" charset="0"/>
              </a:rPr>
              <a:t>Jan. 1</a:t>
            </a:r>
          </a:p>
        </p:txBody>
      </p:sp>
      <p:sp>
        <p:nvSpPr>
          <p:cNvPr id="1178631" name="Rectangle 7"/>
          <p:cNvSpPr>
            <a:spLocks noChangeArrowheads="1"/>
          </p:cNvSpPr>
          <p:nvPr/>
        </p:nvSpPr>
        <p:spPr bwMode="auto">
          <a:xfrm>
            <a:off x="1905000" y="3808413"/>
            <a:ext cx="6629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4800600" algn="r"/>
                <a:tab pos="6400800" algn="r"/>
              </a:tabLst>
            </a:pPr>
            <a:r>
              <a:rPr lang="en-US" sz="2000" b="0">
                <a:effectLst/>
                <a:latin typeface="Arial" charset="0"/>
              </a:rPr>
              <a:t>	Cash 		180,000</a:t>
            </a:r>
          </a:p>
        </p:txBody>
      </p:sp>
      <p:sp>
        <p:nvSpPr>
          <p:cNvPr id="1178632" name="Rectangle 8"/>
          <p:cNvSpPr>
            <a:spLocks noChangeArrowheads="1"/>
          </p:cNvSpPr>
          <p:nvPr/>
        </p:nvSpPr>
        <p:spPr bwMode="auto">
          <a:xfrm>
            <a:off x="1905000" y="4511675"/>
            <a:ext cx="6629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4800600" algn="r"/>
                <a:tab pos="6400800" algn="r"/>
              </a:tabLst>
            </a:pPr>
            <a:r>
              <a:rPr lang="en-US" sz="2000" b="0">
                <a:effectLst/>
                <a:latin typeface="Arial" charset="0"/>
              </a:rPr>
              <a:t>Amortization Expense 	9,000</a:t>
            </a:r>
          </a:p>
        </p:txBody>
      </p:sp>
      <p:sp>
        <p:nvSpPr>
          <p:cNvPr id="1178633" name="Rectangle 9"/>
          <p:cNvSpPr>
            <a:spLocks noChangeArrowheads="1"/>
          </p:cNvSpPr>
          <p:nvPr/>
        </p:nvSpPr>
        <p:spPr bwMode="auto">
          <a:xfrm>
            <a:off x="609600" y="4511675"/>
            <a:ext cx="1219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5029200" algn="r"/>
                <a:tab pos="6400800" algn="r"/>
              </a:tabLst>
            </a:pPr>
            <a:r>
              <a:rPr lang="en-US" sz="2000" b="0">
                <a:effectLst/>
                <a:latin typeface="Arial" charset="0"/>
              </a:rPr>
              <a:t>Dec. 31</a:t>
            </a:r>
          </a:p>
        </p:txBody>
      </p:sp>
      <p:sp>
        <p:nvSpPr>
          <p:cNvPr id="1178634" name="Rectangle 10"/>
          <p:cNvSpPr>
            <a:spLocks noChangeArrowheads="1"/>
          </p:cNvSpPr>
          <p:nvPr/>
        </p:nvSpPr>
        <p:spPr bwMode="auto">
          <a:xfrm>
            <a:off x="1905000" y="5013325"/>
            <a:ext cx="6629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4800600" algn="r"/>
                <a:tab pos="6400800" algn="r"/>
              </a:tabLst>
            </a:pPr>
            <a:r>
              <a:rPr lang="en-US" sz="2000" b="0">
                <a:effectLst/>
                <a:latin typeface="Arial" charset="0"/>
              </a:rPr>
              <a:t>	Patents </a:t>
            </a:r>
            <a:r>
              <a:rPr lang="en-US" b="0">
                <a:effectLst/>
                <a:latin typeface="Arial" charset="0"/>
              </a:rPr>
              <a:t>(or Accumulated Amortization)</a:t>
            </a:r>
            <a:r>
              <a:rPr lang="en-US" sz="2000" b="0">
                <a:effectLst/>
                <a:latin typeface="Arial" charset="0"/>
              </a:rPr>
              <a:t>		9,000</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TYPES OF INTANGIBLE ASSETS</a:t>
            </a:r>
          </a:p>
        </p:txBody>
      </p:sp>
      <p:sp>
        <p:nvSpPr>
          <p:cNvPr id="1178638" name="Line 14"/>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8629"/>
                                        </p:tgtEl>
                                        <p:attrNameLst>
                                          <p:attrName>style.visibility</p:attrName>
                                        </p:attrNameLst>
                                      </p:cBhvr>
                                      <p:to>
                                        <p:strVal val="visible"/>
                                      </p:to>
                                    </p:set>
                                    <p:animEffect transition="in" filter="wipe(left)">
                                      <p:cBhvr>
                                        <p:cTn id="7" dur="500"/>
                                        <p:tgtEl>
                                          <p:spTgt spid="1178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8631"/>
                                        </p:tgtEl>
                                        <p:attrNameLst>
                                          <p:attrName>style.visibility</p:attrName>
                                        </p:attrNameLst>
                                      </p:cBhvr>
                                      <p:to>
                                        <p:strVal val="visible"/>
                                      </p:to>
                                    </p:set>
                                    <p:animEffect transition="in" filter="wipe(left)">
                                      <p:cBhvr>
                                        <p:cTn id="12" dur="500"/>
                                        <p:tgtEl>
                                          <p:spTgt spid="11786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8632"/>
                                        </p:tgtEl>
                                        <p:attrNameLst>
                                          <p:attrName>style.visibility</p:attrName>
                                        </p:attrNameLst>
                                      </p:cBhvr>
                                      <p:to>
                                        <p:strVal val="visible"/>
                                      </p:to>
                                    </p:set>
                                    <p:animEffect transition="in" filter="wipe(left)">
                                      <p:cBhvr>
                                        <p:cTn id="17" dur="500"/>
                                        <p:tgtEl>
                                          <p:spTgt spid="11786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8634"/>
                                        </p:tgtEl>
                                        <p:attrNameLst>
                                          <p:attrName>style.visibility</p:attrName>
                                        </p:attrNameLst>
                                      </p:cBhvr>
                                      <p:to>
                                        <p:strVal val="visible"/>
                                      </p:to>
                                    </p:set>
                                    <p:animEffect transition="in" filter="wipe(left)">
                                      <p:cBhvr>
                                        <p:cTn id="22" dur="500"/>
                                        <p:tgtEl>
                                          <p:spTgt spid="1178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629" grpId="0"/>
      <p:bldP spid="1178631" grpId="0"/>
      <p:bldP spid="1178632" grpId="0"/>
      <p:bldP spid="11786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9" name="Text Box 3"/>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5  Explain the accounting issues for recording goodwill.</a:t>
            </a:r>
          </a:p>
        </p:txBody>
      </p:sp>
      <p:sp>
        <p:nvSpPr>
          <p:cNvPr id="1120260" name="Text Box 4"/>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Goodwill</a:t>
            </a:r>
          </a:p>
        </p:txBody>
      </p:sp>
      <p:sp>
        <p:nvSpPr>
          <p:cNvPr id="1120261" name="Text Box 5"/>
          <p:cNvSpPr txBox="1">
            <a:spLocks noChangeArrowheads="1"/>
          </p:cNvSpPr>
          <p:nvPr/>
        </p:nvSpPr>
        <p:spPr bwMode="auto">
          <a:xfrm>
            <a:off x="838200" y="1966913"/>
            <a:ext cx="7696200" cy="178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6313" indent="-404813"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pPr>
            <a:r>
              <a:rPr lang="en-US" sz="2100" b="0">
                <a:effectLst/>
                <a:latin typeface="Arial" charset="0"/>
              </a:rPr>
              <a:t>Conceptually, represents the future economic benefits arising from the other assets acquired in a business combination that are not individually identified and separately recognized.</a:t>
            </a:r>
          </a:p>
          <a:p>
            <a:pPr>
              <a:lnSpc>
                <a:spcPct val="120000"/>
              </a:lnSpc>
              <a:spcBef>
                <a:spcPct val="50000"/>
              </a:spcBef>
              <a:buClr>
                <a:schemeClr val="accent2"/>
              </a:buClr>
              <a:buFont typeface="Symbol" pitchFamily="18" charset="2"/>
              <a:buNone/>
            </a:pPr>
            <a:r>
              <a:rPr lang="en-US" sz="2100" b="0">
                <a:effectLst/>
                <a:latin typeface="Arial" charset="0"/>
              </a:rPr>
              <a:t>Only recorded when an entire business is purchased.</a:t>
            </a:r>
          </a:p>
        </p:txBody>
      </p:sp>
      <p:sp>
        <p:nvSpPr>
          <p:cNvPr id="1120263" name="Text Box 7"/>
          <p:cNvSpPr txBox="1">
            <a:spLocks noChangeArrowheads="1"/>
          </p:cNvSpPr>
          <p:nvPr/>
        </p:nvSpPr>
        <p:spPr bwMode="auto">
          <a:xfrm>
            <a:off x="838200" y="3802063"/>
            <a:ext cx="7696200" cy="1436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sz="2400">
                <a:solidFill>
                  <a:schemeClr val="tx1"/>
                </a:solidFill>
                <a:latin typeface="Times New Roman" pitchFamily="18" charset="0"/>
              </a:defRPr>
            </a:lvl1pPr>
            <a:lvl2pPr marL="976313" indent="-404813"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Clr>
                <a:schemeClr val="accent2"/>
              </a:buClr>
              <a:buFont typeface="Symbol" pitchFamily="18" charset="2"/>
              <a:buNone/>
            </a:pPr>
            <a:r>
              <a:rPr lang="en-US" sz="2100" b="0">
                <a:effectLst/>
                <a:latin typeface="Arial" charset="0"/>
              </a:rPr>
              <a:t>Goodwill is measured as the excess of ...</a:t>
            </a:r>
          </a:p>
          <a:p>
            <a:pPr>
              <a:lnSpc>
                <a:spcPct val="125000"/>
              </a:lnSpc>
              <a:spcBef>
                <a:spcPct val="50000"/>
              </a:spcBef>
              <a:buClr>
                <a:schemeClr val="accent2"/>
              </a:buClr>
              <a:buFont typeface="Symbol" pitchFamily="18" charset="2"/>
              <a:buNone/>
            </a:pPr>
            <a:r>
              <a:rPr lang="en-US" sz="2100" b="0" i="1">
                <a:effectLst/>
                <a:latin typeface="Arial" charset="0"/>
              </a:rPr>
              <a:t>	</a:t>
            </a:r>
            <a:r>
              <a:rPr lang="en-US" sz="2000" b="0" i="1">
                <a:effectLst/>
                <a:latin typeface="Arial" charset="0"/>
              </a:rPr>
              <a:t>cost of the purchase </a:t>
            </a:r>
            <a:r>
              <a:rPr lang="en-US" sz="2000" b="0" i="1">
                <a:solidFill>
                  <a:srgbClr val="800000"/>
                </a:solidFill>
                <a:effectLst>
                  <a:outerShdw blurRad="38100" dist="38100" dir="2700000" algn="tl">
                    <a:srgbClr val="C0C0C0"/>
                  </a:outerShdw>
                </a:effectLst>
                <a:latin typeface="Arial" charset="0"/>
              </a:rPr>
              <a:t>over</a:t>
            </a:r>
            <a:r>
              <a:rPr lang="en-US" sz="2000" b="0" i="1">
                <a:effectLst/>
                <a:latin typeface="Arial" charset="0"/>
              </a:rPr>
              <a:t> the FMV of the identifiable net assets (assets less liabilities) purchased</a:t>
            </a:r>
            <a:r>
              <a:rPr lang="en-US" sz="2000" b="0">
                <a:effectLst/>
                <a:latin typeface="Arial" charset="0"/>
              </a:rPr>
              <a:t>.</a:t>
            </a:r>
          </a:p>
        </p:txBody>
      </p:sp>
      <p:sp>
        <p:nvSpPr>
          <p:cNvPr id="1120264" name="Rectangle 8"/>
          <p:cNvSpPr>
            <a:spLocks noChangeArrowheads="1"/>
          </p:cNvSpPr>
          <p:nvPr/>
        </p:nvSpPr>
        <p:spPr bwMode="auto">
          <a:xfrm>
            <a:off x="1566863" y="5562600"/>
            <a:ext cx="5802312" cy="400050"/>
          </a:xfrm>
          <a:prstGeom prst="rect">
            <a:avLst/>
          </a:prstGeom>
          <a:noFill/>
          <a:ln w="19050" cap="sq">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Clr>
                <a:srgbClr val="800000"/>
              </a:buClr>
              <a:buSzPct val="85000"/>
            </a:pPr>
            <a:r>
              <a:rPr lang="en-US" sz="1900" b="0">
                <a:solidFill>
                  <a:schemeClr val="tx1"/>
                </a:solidFill>
                <a:effectLst/>
                <a:latin typeface="Arial" charset="0"/>
              </a:rPr>
              <a:t>Internally created goodwill should not be capitalized.</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TYPES OF INTANGIBLE ASSETS</a:t>
            </a:r>
          </a:p>
        </p:txBody>
      </p:sp>
      <p:sp>
        <p:nvSpPr>
          <p:cNvPr id="1129485" name="Line 13"/>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9" name="Text Box 3"/>
          <p:cNvSpPr txBox="1">
            <a:spLocks noChangeArrowheads="1"/>
          </p:cNvSpPr>
          <p:nvPr/>
        </p:nvSpPr>
        <p:spPr bwMode="auto">
          <a:xfrm>
            <a:off x="609600" y="1371600"/>
            <a:ext cx="8077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000">
                <a:solidFill>
                  <a:srgbClr val="800000"/>
                </a:solidFill>
                <a:effectLst/>
                <a:latin typeface="Arial" charset="0"/>
              </a:rPr>
              <a:t>Illustration:  </a:t>
            </a:r>
            <a:r>
              <a:rPr lang="en-US" sz="2000" b="0">
                <a:effectLst/>
                <a:latin typeface="Arial" charset="0"/>
              </a:rPr>
              <a:t>Multi-Diversified, Inc. decides that it needs a parts division to supplement its existing tractor distributorship. The president of Multi-Diversified is interested in buying Tractorling Company. The illustration presents the statement of financial position of Tractorling Company.</a:t>
            </a:r>
          </a:p>
        </p:txBody>
      </p:sp>
      <p:sp>
        <p:nvSpPr>
          <p:cNvPr id="1125397" name="Text Box 21"/>
          <p:cNvSpPr txBox="1">
            <a:spLocks noChangeArrowheads="1"/>
          </p:cNvSpPr>
          <p:nvPr/>
        </p:nvSpPr>
        <p:spPr bwMode="auto">
          <a:xfrm>
            <a:off x="6858000" y="3276600"/>
            <a:ext cx="1828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800000"/>
                </a:solidFill>
                <a:effectLst/>
                <a:latin typeface="Arial" charset="0"/>
              </a:rPr>
              <a:t>ILLUSTRATION 12-3</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RECORDING GOODWILL</a:t>
            </a:r>
          </a:p>
        </p:txBody>
      </p:sp>
      <p:pic>
        <p:nvPicPr>
          <p:cNvPr id="13516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78225"/>
            <a:ext cx="7924800" cy="2487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686" name="Text Box 6"/>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5  Explain the accounting issues for recording goodwill.</a:t>
            </a:r>
          </a:p>
        </p:txBody>
      </p:sp>
      <p:sp>
        <p:nvSpPr>
          <p:cNvPr id="1351687" name="Line 7"/>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88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09825"/>
            <a:ext cx="5638800" cy="2771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8866" name="Text Box 2"/>
          <p:cNvSpPr txBox="1">
            <a:spLocks noChangeArrowheads="1"/>
          </p:cNvSpPr>
          <p:nvPr/>
        </p:nvSpPr>
        <p:spPr bwMode="auto">
          <a:xfrm>
            <a:off x="609600" y="13716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000">
                <a:solidFill>
                  <a:srgbClr val="800000"/>
                </a:solidFill>
                <a:effectLst/>
                <a:latin typeface="Arial" charset="0"/>
              </a:rPr>
              <a:t>Illustration:</a:t>
            </a:r>
            <a:r>
              <a:rPr lang="en-US" sz="2000" b="0">
                <a:effectLst/>
                <a:latin typeface="Arial" charset="0"/>
              </a:rPr>
              <a:t>  Multi-Diversified investigates Tractorling’s underlying assets to determine their fair values.</a:t>
            </a:r>
          </a:p>
        </p:txBody>
      </p:sp>
      <p:sp>
        <p:nvSpPr>
          <p:cNvPr id="1188872" name="Rectangle 8"/>
          <p:cNvSpPr>
            <a:spLocks noChangeArrowheads="1"/>
          </p:cNvSpPr>
          <p:nvPr/>
        </p:nvSpPr>
        <p:spPr bwMode="auto">
          <a:xfrm>
            <a:off x="609600" y="5343525"/>
            <a:ext cx="838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000" b="0">
                <a:effectLst/>
                <a:latin typeface="Arial" charset="0"/>
              </a:rPr>
              <a:t>Tractorling Company decides to accept Multi-Diversified’s offer of $400,000. What is the value of the goodwill, if any?</a:t>
            </a:r>
          </a:p>
        </p:txBody>
      </p:sp>
      <p:sp>
        <p:nvSpPr>
          <p:cNvPr id="1188870" name="Text Box 6"/>
          <p:cNvSpPr txBox="1">
            <a:spLocks noChangeArrowheads="1"/>
          </p:cNvSpPr>
          <p:nvPr/>
        </p:nvSpPr>
        <p:spPr bwMode="auto">
          <a:xfrm>
            <a:off x="5638800" y="2163763"/>
            <a:ext cx="18288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a:solidFill>
                  <a:srgbClr val="800000"/>
                </a:solidFill>
                <a:effectLst/>
                <a:latin typeface="Arial" charset="0"/>
              </a:rPr>
              <a:t>ILLUSTRATION 12-4      </a:t>
            </a:r>
          </a:p>
        </p:txBody>
      </p:sp>
      <p:sp>
        <p:nvSpPr>
          <p:cNvPr id="1188875" name="Text Box 11"/>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5  Explain the accounting issues for recording goodwill.</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RECORDING GOODWILL</a:t>
            </a:r>
          </a:p>
        </p:txBody>
      </p:sp>
      <p:sp>
        <p:nvSpPr>
          <p:cNvPr id="1188879" name="Line 15"/>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Rectangle 2"/>
          <p:cNvSpPr>
            <a:spLocks noChangeArrowheads="1"/>
          </p:cNvSpPr>
          <p:nvPr/>
        </p:nvSpPr>
        <p:spPr bwMode="auto">
          <a:xfrm>
            <a:off x="381000" y="487363"/>
            <a:ext cx="4724400" cy="655637"/>
          </a:xfrm>
          <a:prstGeom prst="rect">
            <a:avLst/>
          </a:prstGeom>
          <a:solidFill>
            <a:srgbClr val="80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15000"/>
              </a:lnSpc>
            </a:pPr>
            <a:r>
              <a:rPr lang="en-US" sz="2800">
                <a:solidFill>
                  <a:schemeClr val="bg1"/>
                </a:solidFill>
                <a:effectLst/>
                <a:latin typeface="Verdana" pitchFamily="34" charset="0"/>
              </a:rPr>
              <a:t>PREVIEW OF CHAPTER</a:t>
            </a:r>
          </a:p>
        </p:txBody>
      </p:sp>
      <p:sp>
        <p:nvSpPr>
          <p:cNvPr id="1332227" name="Text Box 3"/>
          <p:cNvSpPr txBox="1">
            <a:spLocks noChangeArrowheads="1"/>
          </p:cNvSpPr>
          <p:nvPr/>
        </p:nvSpPr>
        <p:spPr bwMode="auto">
          <a:xfrm>
            <a:off x="2286000" y="5524500"/>
            <a:ext cx="44989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defRPr sz="2400">
                <a:solidFill>
                  <a:schemeClr val="tx1"/>
                </a:solidFill>
                <a:latin typeface="Times New Roman" pitchFamily="18" charset="0"/>
              </a:defRPr>
            </a:lvl1pPr>
            <a:lvl2pPr marL="431800" algn="l" defTabSz="865188">
              <a:defRPr sz="2400">
                <a:solidFill>
                  <a:schemeClr val="tx1"/>
                </a:solidFill>
                <a:latin typeface="Times New Roman" pitchFamily="18" charset="0"/>
              </a:defRPr>
            </a:lvl2pPr>
            <a:lvl3pPr marL="865188" algn="l" defTabSz="865188">
              <a:defRPr sz="2400">
                <a:solidFill>
                  <a:schemeClr val="tx1"/>
                </a:solidFill>
                <a:latin typeface="Times New Roman" pitchFamily="18" charset="0"/>
              </a:defRPr>
            </a:lvl3pPr>
            <a:lvl4pPr marL="1296988" algn="l" defTabSz="865188">
              <a:defRPr sz="2400">
                <a:solidFill>
                  <a:schemeClr val="tx1"/>
                </a:solidFill>
                <a:latin typeface="Times New Roman" pitchFamily="18" charset="0"/>
              </a:defRPr>
            </a:lvl4pPr>
            <a:lvl5pPr marL="1730375" algn="l" defTabSz="865188">
              <a:defRPr sz="2400">
                <a:solidFill>
                  <a:schemeClr val="tx1"/>
                </a:solidFill>
                <a:latin typeface="Times New Roman" pitchFamily="18" charset="0"/>
              </a:defRPr>
            </a:lvl5pPr>
            <a:lvl6pPr marL="2187575" defTabSz="865188" eaLnBrk="0" fontAlgn="base" hangingPunct="0">
              <a:spcBef>
                <a:spcPct val="0"/>
              </a:spcBef>
              <a:spcAft>
                <a:spcPct val="0"/>
              </a:spcAft>
              <a:defRPr sz="2400">
                <a:solidFill>
                  <a:schemeClr val="tx1"/>
                </a:solidFill>
                <a:latin typeface="Times New Roman" pitchFamily="18" charset="0"/>
              </a:defRPr>
            </a:lvl6pPr>
            <a:lvl7pPr marL="2644775" defTabSz="865188" eaLnBrk="0" fontAlgn="base" hangingPunct="0">
              <a:spcBef>
                <a:spcPct val="0"/>
              </a:spcBef>
              <a:spcAft>
                <a:spcPct val="0"/>
              </a:spcAft>
              <a:defRPr sz="2400">
                <a:solidFill>
                  <a:schemeClr val="tx1"/>
                </a:solidFill>
                <a:latin typeface="Times New Roman" pitchFamily="18" charset="0"/>
              </a:defRPr>
            </a:lvl7pPr>
            <a:lvl8pPr marL="3101975" defTabSz="865188" eaLnBrk="0" fontAlgn="base" hangingPunct="0">
              <a:spcBef>
                <a:spcPct val="0"/>
              </a:spcBef>
              <a:spcAft>
                <a:spcPct val="0"/>
              </a:spcAft>
              <a:defRPr sz="2400">
                <a:solidFill>
                  <a:schemeClr val="tx1"/>
                </a:solidFill>
                <a:latin typeface="Times New Roman" pitchFamily="18" charset="0"/>
              </a:defRPr>
            </a:lvl8pPr>
            <a:lvl9pPr marL="3559175" defTabSz="865188" eaLnBrk="0" fontAlgn="base" hangingPunct="0">
              <a:spcBef>
                <a:spcPct val="0"/>
              </a:spcBef>
              <a:spcAft>
                <a:spcPct val="0"/>
              </a:spcAft>
              <a:defRPr sz="2400">
                <a:solidFill>
                  <a:schemeClr val="tx1"/>
                </a:solidFill>
                <a:latin typeface="Times New Roman" pitchFamily="18" charset="0"/>
              </a:defRPr>
            </a:lvl9pPr>
          </a:lstStyle>
          <a:p>
            <a:pPr algn="ctr"/>
            <a:r>
              <a:rPr lang="en-US" altLang="en-US" sz="1900" b="0">
                <a:effectLst/>
                <a:latin typeface="Trebuchet MS" pitchFamily="34" charset="0"/>
              </a:rPr>
              <a:t>Intermediate Accounting</a:t>
            </a:r>
          </a:p>
          <a:p>
            <a:pPr algn="ctr"/>
            <a:r>
              <a:rPr lang="en-US" altLang="en-US" sz="1900" b="0">
                <a:effectLst/>
                <a:latin typeface="Trebuchet MS" pitchFamily="34" charset="0"/>
              </a:rPr>
              <a:t>15th Edition</a:t>
            </a:r>
          </a:p>
          <a:p>
            <a:pPr algn="ctr"/>
            <a:r>
              <a:rPr lang="en-US" altLang="en-US" sz="1900" b="0">
                <a:effectLst/>
                <a:latin typeface="Trebuchet MS" pitchFamily="34" charset="0"/>
              </a:rPr>
              <a:t>Kieso   Weygandt   Warfield</a:t>
            </a:r>
            <a:r>
              <a:rPr lang="en-US" sz="1700" b="0">
                <a:effectLst/>
              </a:rPr>
              <a:t> </a:t>
            </a:r>
          </a:p>
        </p:txBody>
      </p:sp>
      <p:sp>
        <p:nvSpPr>
          <p:cNvPr id="1332228" name="Oval 4"/>
          <p:cNvSpPr>
            <a:spLocks noChangeArrowheads="1"/>
          </p:cNvSpPr>
          <p:nvPr/>
        </p:nvSpPr>
        <p:spPr bwMode="auto">
          <a:xfrm>
            <a:off x="3673475" y="6276975"/>
            <a:ext cx="73025" cy="714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29" name="Oval 5"/>
          <p:cNvSpPr>
            <a:spLocks noChangeArrowheads="1"/>
          </p:cNvSpPr>
          <p:nvPr/>
        </p:nvSpPr>
        <p:spPr bwMode="auto">
          <a:xfrm>
            <a:off x="4953000" y="6276975"/>
            <a:ext cx="73025" cy="7143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322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8686800" cy="2667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232" name="Rectangle 8"/>
          <p:cNvSpPr>
            <a:spLocks noChangeArrowheads="1"/>
          </p:cNvSpPr>
          <p:nvPr/>
        </p:nvSpPr>
        <p:spPr bwMode="auto">
          <a:xfrm>
            <a:off x="5181600" y="487363"/>
            <a:ext cx="762000" cy="655637"/>
          </a:xfrm>
          <a:prstGeom prst="rect">
            <a:avLst/>
          </a:prstGeom>
          <a:solidFill>
            <a:schemeClr val="tx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5000"/>
              </a:lnSpc>
            </a:pPr>
            <a:r>
              <a:rPr lang="en-US" sz="2800">
                <a:solidFill>
                  <a:schemeClr val="bg1"/>
                </a:solidFill>
                <a:effectLst/>
                <a:latin typeface="Verdana" pitchFamily="34" charset="0"/>
              </a:rPr>
              <a:t>12</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4" name="Text Box 6"/>
          <p:cNvSpPr txBox="1">
            <a:spLocks noChangeArrowheads="1"/>
          </p:cNvSpPr>
          <p:nvPr/>
        </p:nvSpPr>
        <p:spPr bwMode="auto">
          <a:xfrm>
            <a:off x="6934200" y="1828800"/>
            <a:ext cx="19812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a:solidFill>
                  <a:srgbClr val="800000"/>
                </a:solidFill>
                <a:effectLst/>
                <a:latin typeface="Arial" charset="0"/>
              </a:rPr>
              <a:t>ILLUSTRATION 12-5      </a:t>
            </a:r>
          </a:p>
        </p:txBody>
      </p:sp>
      <p:pic>
        <p:nvPicPr>
          <p:cNvPr id="118989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44713"/>
            <a:ext cx="8458200" cy="3006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9899" name="Text Box 11"/>
          <p:cNvSpPr txBox="1">
            <a:spLocks noChangeArrowheads="1"/>
          </p:cNvSpPr>
          <p:nvPr/>
        </p:nvSpPr>
        <p:spPr bwMode="auto">
          <a:xfrm>
            <a:off x="609600" y="13716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000">
                <a:solidFill>
                  <a:srgbClr val="800000"/>
                </a:solidFill>
                <a:effectLst/>
                <a:latin typeface="Arial" charset="0"/>
              </a:rPr>
              <a:t>Illustration:</a:t>
            </a:r>
            <a:r>
              <a:rPr lang="en-US" sz="2000" b="0">
                <a:effectLst/>
                <a:latin typeface="Arial" charset="0"/>
              </a:rPr>
              <a:t>  Determination of Goodwill.</a:t>
            </a:r>
          </a:p>
        </p:txBody>
      </p:sp>
      <p:sp>
        <p:nvSpPr>
          <p:cNvPr id="1189900" name="Text Box 12"/>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5  Explain the accounting issues for recording goodwill.</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RECORDING GOODWILL</a:t>
            </a:r>
          </a:p>
        </p:txBody>
      </p:sp>
      <p:sp>
        <p:nvSpPr>
          <p:cNvPr id="118990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20" name="Rectangle 8"/>
          <p:cNvSpPr>
            <a:spLocks noChangeArrowheads="1"/>
          </p:cNvSpPr>
          <p:nvPr/>
        </p:nvSpPr>
        <p:spPr bwMode="auto">
          <a:xfrm>
            <a:off x="838200" y="2081213"/>
            <a:ext cx="8001000" cy="3386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spcBef>
                <a:spcPct val="40000"/>
              </a:spcBef>
              <a:tabLst>
                <a:tab pos="5943600" algn="r"/>
                <a:tab pos="7258050" algn="r"/>
              </a:tabLst>
            </a:pPr>
            <a:r>
              <a:rPr lang="en-US" sz="2000" b="0">
                <a:effectLst/>
                <a:latin typeface="Arial" charset="0"/>
              </a:rPr>
              <a:t>Cash 	25,000</a:t>
            </a:r>
          </a:p>
          <a:p>
            <a:pPr marL="457200" indent="-457200" algn="l">
              <a:spcBef>
                <a:spcPct val="40000"/>
              </a:spcBef>
              <a:tabLst>
                <a:tab pos="5943600" algn="r"/>
                <a:tab pos="7258050" algn="r"/>
              </a:tabLst>
            </a:pPr>
            <a:r>
              <a:rPr lang="en-US" sz="2000" b="0">
                <a:effectLst/>
                <a:latin typeface="Arial" charset="0"/>
              </a:rPr>
              <a:t>Accounts Receivables 	35,000</a:t>
            </a:r>
          </a:p>
          <a:p>
            <a:pPr marL="457200" indent="-457200" algn="l">
              <a:spcBef>
                <a:spcPct val="40000"/>
              </a:spcBef>
              <a:tabLst>
                <a:tab pos="5943600" algn="r"/>
                <a:tab pos="7258050" algn="r"/>
              </a:tabLst>
            </a:pPr>
            <a:r>
              <a:rPr lang="en-US" sz="2000" b="0">
                <a:effectLst/>
                <a:latin typeface="Arial" charset="0"/>
              </a:rPr>
              <a:t>Inventory	122,000</a:t>
            </a:r>
          </a:p>
          <a:p>
            <a:pPr marL="457200" indent="-457200" algn="l">
              <a:spcBef>
                <a:spcPct val="40000"/>
              </a:spcBef>
              <a:tabLst>
                <a:tab pos="5943600" algn="r"/>
                <a:tab pos="7258050" algn="r"/>
              </a:tabLst>
            </a:pPr>
            <a:r>
              <a:rPr lang="en-US" sz="2000" b="0">
                <a:effectLst/>
                <a:latin typeface="Arial" charset="0"/>
              </a:rPr>
              <a:t>Property, Plant, and Equipment 	205,000</a:t>
            </a:r>
          </a:p>
          <a:p>
            <a:pPr marL="457200" indent="-457200" algn="l">
              <a:spcBef>
                <a:spcPct val="40000"/>
              </a:spcBef>
              <a:tabLst>
                <a:tab pos="5943600" algn="r"/>
                <a:tab pos="7258050" algn="r"/>
              </a:tabLst>
            </a:pPr>
            <a:r>
              <a:rPr lang="en-US" sz="2000" b="0">
                <a:effectLst/>
                <a:latin typeface="Arial" charset="0"/>
              </a:rPr>
              <a:t>Patents 	18,000</a:t>
            </a:r>
          </a:p>
          <a:p>
            <a:pPr marL="457200" indent="-457200" algn="l">
              <a:spcBef>
                <a:spcPct val="40000"/>
              </a:spcBef>
              <a:tabLst>
                <a:tab pos="5943600" algn="r"/>
                <a:tab pos="7258050" algn="r"/>
              </a:tabLst>
            </a:pPr>
            <a:r>
              <a:rPr lang="en-US" sz="2000" b="0">
                <a:effectLst/>
                <a:latin typeface="Arial" charset="0"/>
              </a:rPr>
              <a:t>Goodwill 	50,000</a:t>
            </a:r>
          </a:p>
          <a:p>
            <a:pPr marL="457200" indent="-457200" algn="l">
              <a:spcBef>
                <a:spcPct val="40000"/>
              </a:spcBef>
              <a:tabLst>
                <a:tab pos="5943600" algn="r"/>
                <a:tab pos="7258050" algn="r"/>
              </a:tabLst>
            </a:pPr>
            <a:r>
              <a:rPr lang="en-US" sz="2000" b="0">
                <a:effectLst/>
                <a:latin typeface="Arial" charset="0"/>
              </a:rPr>
              <a:t>	Liabilities 		55,000</a:t>
            </a:r>
          </a:p>
          <a:p>
            <a:pPr marL="457200" indent="-457200" algn="l">
              <a:spcBef>
                <a:spcPct val="40000"/>
              </a:spcBef>
              <a:tabLst>
                <a:tab pos="5943600" algn="r"/>
                <a:tab pos="7258050" algn="r"/>
              </a:tabLst>
            </a:pPr>
            <a:r>
              <a:rPr lang="en-US" sz="2000" b="0">
                <a:effectLst/>
                <a:latin typeface="Arial" charset="0"/>
              </a:rPr>
              <a:t>	Cash 		400,000</a:t>
            </a:r>
          </a:p>
        </p:txBody>
      </p:sp>
      <p:sp>
        <p:nvSpPr>
          <p:cNvPr id="1190921" name="Text Box 9"/>
          <p:cNvSpPr txBox="1">
            <a:spLocks noChangeArrowheads="1"/>
          </p:cNvSpPr>
          <p:nvPr/>
        </p:nvSpPr>
        <p:spPr bwMode="auto">
          <a:xfrm>
            <a:off x="609600" y="13716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000">
                <a:solidFill>
                  <a:srgbClr val="800000"/>
                </a:solidFill>
                <a:effectLst/>
                <a:latin typeface="Arial" charset="0"/>
              </a:rPr>
              <a:t>Illustration:</a:t>
            </a:r>
            <a:r>
              <a:rPr lang="en-US" sz="2000" b="0">
                <a:effectLst/>
                <a:latin typeface="Arial" charset="0"/>
              </a:rPr>
              <a:t>  Multi-Diversified records this transaction as follows.</a:t>
            </a:r>
          </a:p>
        </p:txBody>
      </p:sp>
      <p:sp>
        <p:nvSpPr>
          <p:cNvPr id="1190922" name="Text Box 10"/>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5  Explain the accounting issues for recording goodwill.</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RECORDING GOODWILL</a:t>
            </a:r>
          </a:p>
        </p:txBody>
      </p:sp>
      <p:sp>
        <p:nvSpPr>
          <p:cNvPr id="1190926" name="Line 14"/>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Text Box 2"/>
          <p:cNvSpPr txBox="1">
            <a:spLocks noChangeArrowheads="1"/>
          </p:cNvSpPr>
          <p:nvPr/>
        </p:nvSpPr>
        <p:spPr bwMode="auto">
          <a:xfrm>
            <a:off x="609600" y="1295400"/>
            <a:ext cx="8077200"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50000"/>
              </a:spcBef>
            </a:pPr>
            <a:r>
              <a:rPr lang="en-US" sz="1900">
                <a:solidFill>
                  <a:srgbClr val="800000"/>
                </a:solidFill>
                <a:effectLst/>
                <a:latin typeface="Arial" charset="0"/>
              </a:rPr>
              <a:t>Example:</a:t>
            </a:r>
            <a:r>
              <a:rPr lang="en-US" sz="1900">
                <a:solidFill>
                  <a:schemeClr val="tx1"/>
                </a:solidFill>
                <a:effectLst/>
                <a:latin typeface="Arial" charset="0"/>
              </a:rPr>
              <a:t> </a:t>
            </a:r>
            <a:r>
              <a:rPr lang="en-US" sz="1900" b="0">
                <a:solidFill>
                  <a:schemeClr val="bg2"/>
                </a:solidFill>
                <a:effectLst/>
                <a:latin typeface="Arial" charset="0"/>
              </a:rPr>
              <a:t>Global Corporation purchased the net assets of Local Company for $300,000 on December 31, 2014.  The balance sheet of Local Company just prior to acquisition is:</a:t>
            </a:r>
          </a:p>
        </p:txBody>
      </p:sp>
      <p:graphicFrame>
        <p:nvGraphicFramePr>
          <p:cNvPr id="1258501" name="Object 5">
            <a:hlinkClick r:id="" action="ppaction://ole?verb=0"/>
          </p:cNvPr>
          <p:cNvGraphicFramePr>
            <a:graphicFrameLocks/>
          </p:cNvGraphicFramePr>
          <p:nvPr/>
        </p:nvGraphicFramePr>
        <p:xfrm>
          <a:off x="1143000" y="2598738"/>
          <a:ext cx="6129338" cy="3649662"/>
        </p:xfrm>
        <a:graphic>
          <a:graphicData uri="http://schemas.openxmlformats.org/presentationml/2006/ole">
            <mc:AlternateContent xmlns:mc="http://schemas.openxmlformats.org/markup-compatibility/2006">
              <mc:Choice xmlns:v="urn:schemas-microsoft-com:vml" Requires="v">
                <p:oleObj spid="_x0000_s1258512" name="Worksheet" r:id="rId4" imgW="6886694" imgH="4200525" progId="Excel.Sheet.8">
                  <p:embed/>
                </p:oleObj>
              </mc:Choice>
              <mc:Fallback>
                <p:oleObj name="Worksheet" r:id="rId4" imgW="6886694" imgH="4200525" progId="Excel.Sheet.8">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598738"/>
                        <a:ext cx="6129338" cy="364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8502" name="AutoShape 6"/>
          <p:cNvSpPr>
            <a:spLocks/>
          </p:cNvSpPr>
          <p:nvPr/>
        </p:nvSpPr>
        <p:spPr bwMode="auto">
          <a:xfrm>
            <a:off x="7086600" y="4038600"/>
            <a:ext cx="304800" cy="1143000"/>
          </a:xfrm>
          <a:prstGeom prst="rightBrace">
            <a:avLst>
              <a:gd name="adj1" fmla="val 31250"/>
              <a:gd name="adj2" fmla="val 50000"/>
            </a:avLst>
          </a:prstGeom>
          <a:noFill/>
          <a:ln w="28575" cap="sq">
            <a:solidFill>
              <a:srgbClr val="80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8503" name="Text Box 7"/>
          <p:cNvSpPr txBox="1">
            <a:spLocks noChangeArrowheads="1"/>
          </p:cNvSpPr>
          <p:nvPr/>
        </p:nvSpPr>
        <p:spPr bwMode="auto">
          <a:xfrm>
            <a:off x="7315200" y="4113213"/>
            <a:ext cx="1600200" cy="915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800000"/>
                </a:solidFill>
                <a:effectLst/>
                <a:latin typeface="Arial" charset="0"/>
              </a:rPr>
              <a:t>FMV of Net Assets = $200,000</a:t>
            </a:r>
          </a:p>
        </p:txBody>
      </p:sp>
      <p:sp>
        <p:nvSpPr>
          <p:cNvPr id="1258504" name="Text Box 8"/>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5  Explain the accounting issues for recording goodwill.</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RECORDING GOODWILL</a:t>
            </a:r>
          </a:p>
        </p:txBody>
      </p:sp>
      <p:sp>
        <p:nvSpPr>
          <p:cNvPr id="1258508" name="Line 1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3" name="Rectangle 3"/>
          <p:cNvSpPr>
            <a:spLocks noChangeArrowheads="1"/>
          </p:cNvSpPr>
          <p:nvPr/>
        </p:nvSpPr>
        <p:spPr bwMode="auto">
          <a:xfrm>
            <a:off x="768350" y="2679700"/>
            <a:ext cx="4711700" cy="825500"/>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sz="2300">
                <a:solidFill>
                  <a:srgbClr val="000000"/>
                </a:solidFill>
                <a:effectLst/>
                <a:latin typeface="Arial" charset="0"/>
              </a:rPr>
              <a:t>Book Value = $130,000</a:t>
            </a:r>
          </a:p>
        </p:txBody>
      </p:sp>
      <p:sp>
        <p:nvSpPr>
          <p:cNvPr id="1259524" name="Rectangle 4"/>
          <p:cNvSpPr>
            <a:spLocks noChangeArrowheads="1"/>
          </p:cNvSpPr>
          <p:nvPr/>
        </p:nvSpPr>
        <p:spPr bwMode="auto">
          <a:xfrm>
            <a:off x="768350" y="3898900"/>
            <a:ext cx="4711700" cy="825500"/>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sz="2300">
                <a:solidFill>
                  <a:srgbClr val="000000"/>
                </a:solidFill>
                <a:effectLst/>
                <a:latin typeface="Arial" charset="0"/>
              </a:rPr>
              <a:t>Fair Value = $200,000</a:t>
            </a:r>
          </a:p>
        </p:txBody>
      </p:sp>
      <p:sp>
        <p:nvSpPr>
          <p:cNvPr id="1259525" name="Rectangle 5"/>
          <p:cNvSpPr>
            <a:spLocks noChangeArrowheads="1"/>
          </p:cNvSpPr>
          <p:nvPr/>
        </p:nvSpPr>
        <p:spPr bwMode="auto">
          <a:xfrm>
            <a:off x="768350" y="5118100"/>
            <a:ext cx="4711700" cy="825500"/>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sz="2300">
                <a:solidFill>
                  <a:srgbClr val="000000"/>
                </a:solidFill>
                <a:effectLst/>
                <a:latin typeface="Arial" charset="0"/>
              </a:rPr>
              <a:t>Purchase Price = $300,000</a:t>
            </a:r>
          </a:p>
        </p:txBody>
      </p:sp>
      <p:sp>
        <p:nvSpPr>
          <p:cNvPr id="1259526" name="Rectangle 6"/>
          <p:cNvSpPr>
            <a:spLocks noChangeArrowheads="1"/>
          </p:cNvSpPr>
          <p:nvPr/>
        </p:nvSpPr>
        <p:spPr bwMode="auto">
          <a:xfrm>
            <a:off x="5803900" y="3060700"/>
            <a:ext cx="96838" cy="250825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27" name="Rectangle 7"/>
          <p:cNvSpPr>
            <a:spLocks noChangeArrowheads="1"/>
          </p:cNvSpPr>
          <p:nvPr/>
        </p:nvSpPr>
        <p:spPr bwMode="auto">
          <a:xfrm>
            <a:off x="6261100" y="3295650"/>
            <a:ext cx="2425700" cy="8255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sz="2300">
                <a:solidFill>
                  <a:srgbClr val="000000"/>
                </a:solidFill>
                <a:effectLst/>
                <a:latin typeface="Arial" charset="0"/>
              </a:rPr>
              <a:t>Revaluation</a:t>
            </a:r>
          </a:p>
          <a:p>
            <a:r>
              <a:rPr lang="en-US" sz="2300">
                <a:solidFill>
                  <a:srgbClr val="000000"/>
                </a:solidFill>
                <a:effectLst/>
                <a:latin typeface="Arial" charset="0"/>
              </a:rPr>
              <a:t>$70,000</a:t>
            </a:r>
          </a:p>
        </p:txBody>
      </p:sp>
      <p:sp>
        <p:nvSpPr>
          <p:cNvPr id="1259528" name="Rectangle 8"/>
          <p:cNvSpPr>
            <a:spLocks noChangeArrowheads="1"/>
          </p:cNvSpPr>
          <p:nvPr/>
        </p:nvSpPr>
        <p:spPr bwMode="auto">
          <a:xfrm>
            <a:off x="6261100" y="4508500"/>
            <a:ext cx="2425700" cy="825500"/>
          </a:xfrm>
          <a:prstGeom prst="rect">
            <a:avLst/>
          </a:prstGeom>
          <a:solidFill>
            <a:srgbClr val="FAFD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r>
              <a:rPr lang="en-US" sz="2300">
                <a:solidFill>
                  <a:srgbClr val="000000"/>
                </a:solidFill>
                <a:effectLst/>
                <a:latin typeface="Arial" charset="0"/>
              </a:rPr>
              <a:t>Goodwill</a:t>
            </a:r>
          </a:p>
          <a:p>
            <a:r>
              <a:rPr lang="en-US" sz="2300">
                <a:solidFill>
                  <a:srgbClr val="000000"/>
                </a:solidFill>
                <a:effectLst/>
                <a:latin typeface="Arial" charset="0"/>
              </a:rPr>
              <a:t>$100,000</a:t>
            </a:r>
          </a:p>
        </p:txBody>
      </p:sp>
      <p:sp>
        <p:nvSpPr>
          <p:cNvPr id="1259530" name="Rectangle 10"/>
          <p:cNvSpPr>
            <a:spLocks noChangeArrowheads="1"/>
          </p:cNvSpPr>
          <p:nvPr/>
        </p:nvSpPr>
        <p:spPr bwMode="auto">
          <a:xfrm rot="5400000">
            <a:off x="5634037" y="5335588"/>
            <a:ext cx="85725" cy="381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31" name="Rectangle 11"/>
          <p:cNvSpPr>
            <a:spLocks noChangeArrowheads="1"/>
          </p:cNvSpPr>
          <p:nvPr/>
        </p:nvSpPr>
        <p:spPr bwMode="auto">
          <a:xfrm rot="5400000">
            <a:off x="5634037" y="4125913"/>
            <a:ext cx="85725" cy="381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32" name="Rectangle 12"/>
          <p:cNvSpPr>
            <a:spLocks noChangeArrowheads="1"/>
          </p:cNvSpPr>
          <p:nvPr/>
        </p:nvSpPr>
        <p:spPr bwMode="auto">
          <a:xfrm rot="5400000">
            <a:off x="6015037" y="3522663"/>
            <a:ext cx="85725" cy="381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33" name="Rectangle 13"/>
          <p:cNvSpPr>
            <a:spLocks noChangeArrowheads="1"/>
          </p:cNvSpPr>
          <p:nvPr/>
        </p:nvSpPr>
        <p:spPr bwMode="auto">
          <a:xfrm rot="5400000">
            <a:off x="6015037" y="4725988"/>
            <a:ext cx="85725" cy="381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34" name="Rectangle 14"/>
          <p:cNvSpPr>
            <a:spLocks noChangeArrowheads="1"/>
          </p:cNvSpPr>
          <p:nvPr/>
        </p:nvSpPr>
        <p:spPr bwMode="auto">
          <a:xfrm rot="5400000">
            <a:off x="5634037" y="2906713"/>
            <a:ext cx="85725" cy="381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36" name="Text Box 16"/>
          <p:cNvSpPr txBox="1">
            <a:spLocks noChangeArrowheads="1"/>
          </p:cNvSpPr>
          <p:nvPr/>
        </p:nvSpPr>
        <p:spPr bwMode="auto">
          <a:xfrm>
            <a:off x="609600" y="1295400"/>
            <a:ext cx="8077200"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50000"/>
              </a:spcBef>
            </a:pPr>
            <a:r>
              <a:rPr lang="en-US" sz="1900">
                <a:solidFill>
                  <a:srgbClr val="800000"/>
                </a:solidFill>
                <a:effectLst/>
                <a:latin typeface="Arial" charset="0"/>
              </a:rPr>
              <a:t>Example:</a:t>
            </a:r>
            <a:r>
              <a:rPr lang="en-US" sz="1900">
                <a:solidFill>
                  <a:schemeClr val="tx1"/>
                </a:solidFill>
                <a:effectLst/>
                <a:latin typeface="Arial" charset="0"/>
              </a:rPr>
              <a:t> </a:t>
            </a:r>
            <a:r>
              <a:rPr lang="en-US" sz="1900" b="0">
                <a:solidFill>
                  <a:schemeClr val="bg2"/>
                </a:solidFill>
                <a:effectLst/>
                <a:latin typeface="Arial" charset="0"/>
              </a:rPr>
              <a:t>Global Corporation purchased the net assets of Local Company for $300,000 on December 31, 2014. The value assigned to goodwill is determined as follows:</a:t>
            </a:r>
          </a:p>
        </p:txBody>
      </p:sp>
      <p:sp>
        <p:nvSpPr>
          <p:cNvPr id="1259537" name="Text Box 17"/>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5  Explain the accounting issues for recording goodwill.</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RECORDING GOODWILL</a:t>
            </a:r>
          </a:p>
        </p:txBody>
      </p:sp>
      <p:sp>
        <p:nvSpPr>
          <p:cNvPr id="1259541" name="Line 2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1573" name="Object 5">
            <a:hlinkClick r:id="" action="ppaction://ole?verb=0"/>
          </p:cNvPr>
          <p:cNvGraphicFramePr>
            <a:graphicFrameLocks/>
          </p:cNvGraphicFramePr>
          <p:nvPr/>
        </p:nvGraphicFramePr>
        <p:xfrm>
          <a:off x="1219200" y="2522538"/>
          <a:ext cx="6438900" cy="3344862"/>
        </p:xfrm>
        <a:graphic>
          <a:graphicData uri="http://schemas.openxmlformats.org/presentationml/2006/ole">
            <mc:AlternateContent xmlns:mc="http://schemas.openxmlformats.org/markup-compatibility/2006">
              <mc:Choice xmlns:v="urn:schemas-microsoft-com:vml" Requires="v">
                <p:oleObj spid="_x0000_s1261583" name="Worksheet" r:id="rId4" imgW="7210425" imgH="3743325" progId="Excel.Sheet.8">
                  <p:embed/>
                </p:oleObj>
              </mc:Choice>
              <mc:Fallback>
                <p:oleObj name="Worksheet" r:id="rId4" imgW="7210425" imgH="3743325" progId="Excel.Sheet.8">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522538"/>
                        <a:ext cx="6438900" cy="334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61574" name="Text Box 6"/>
          <p:cNvSpPr txBox="1">
            <a:spLocks noChangeArrowheads="1"/>
          </p:cNvSpPr>
          <p:nvPr/>
        </p:nvSpPr>
        <p:spPr bwMode="auto">
          <a:xfrm>
            <a:off x="609600" y="1295400"/>
            <a:ext cx="8077200"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50000"/>
              </a:spcBef>
            </a:pPr>
            <a:r>
              <a:rPr lang="en-US" sz="1900">
                <a:solidFill>
                  <a:srgbClr val="800000"/>
                </a:solidFill>
                <a:effectLst/>
                <a:latin typeface="Arial" charset="0"/>
              </a:rPr>
              <a:t>Example:</a:t>
            </a:r>
            <a:r>
              <a:rPr lang="en-US" sz="1900">
                <a:solidFill>
                  <a:schemeClr val="tx1"/>
                </a:solidFill>
                <a:effectLst/>
                <a:latin typeface="Arial" charset="0"/>
              </a:rPr>
              <a:t> </a:t>
            </a:r>
            <a:r>
              <a:rPr lang="en-US" sz="1900" b="0">
                <a:solidFill>
                  <a:schemeClr val="bg2"/>
                </a:solidFill>
                <a:effectLst/>
                <a:latin typeface="Arial" charset="0"/>
              </a:rPr>
              <a:t>Global Corporation purchased the net assets of Local Company for $300,000 on December 31, 2014. The value assigned to goodwill is determined as follows:</a:t>
            </a:r>
          </a:p>
        </p:txBody>
      </p:sp>
      <p:sp>
        <p:nvSpPr>
          <p:cNvPr id="1261575" name="Text Box 7"/>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5  Explain the accounting issues for recording goodwill.</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RECORDING GOODWILL</a:t>
            </a:r>
          </a:p>
        </p:txBody>
      </p:sp>
      <p:sp>
        <p:nvSpPr>
          <p:cNvPr id="1261579" name="Line 1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7" name="Text Box 5"/>
          <p:cNvSpPr txBox="1">
            <a:spLocks noChangeArrowheads="1"/>
          </p:cNvSpPr>
          <p:nvPr/>
        </p:nvSpPr>
        <p:spPr bwMode="auto">
          <a:xfrm>
            <a:off x="609600" y="2514600"/>
            <a:ext cx="7696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200">
                <a:solidFill>
                  <a:srgbClr val="800000"/>
                </a:solidFill>
                <a:effectLst/>
                <a:latin typeface="Arial" charset="0"/>
              </a:rPr>
              <a:t>Journal entry recorded by Global:</a:t>
            </a:r>
          </a:p>
        </p:txBody>
      </p:sp>
      <p:sp>
        <p:nvSpPr>
          <p:cNvPr id="1262598" name="Text Box 6"/>
          <p:cNvSpPr txBox="1">
            <a:spLocks noChangeArrowheads="1"/>
          </p:cNvSpPr>
          <p:nvPr/>
        </p:nvSpPr>
        <p:spPr bwMode="auto">
          <a:xfrm>
            <a:off x="990600" y="3063875"/>
            <a:ext cx="7620000" cy="2955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08000" indent="-508000" algn="l">
              <a:tabLst>
                <a:tab pos="5653088" algn="r"/>
                <a:tab pos="7085013" algn="r"/>
              </a:tabLst>
              <a:defRPr sz="2400">
                <a:solidFill>
                  <a:schemeClr val="tx1"/>
                </a:solidFill>
                <a:latin typeface="Times New Roman" pitchFamily="18" charset="0"/>
              </a:defRPr>
            </a:lvl1pPr>
            <a:lvl2pPr marL="1079500" indent="-457200" algn="l">
              <a:tabLst>
                <a:tab pos="5653088" algn="r"/>
                <a:tab pos="7085013" algn="r"/>
              </a:tabLst>
              <a:defRPr sz="2400">
                <a:solidFill>
                  <a:schemeClr val="tx1"/>
                </a:solidFill>
                <a:latin typeface="Times New Roman" pitchFamily="18" charset="0"/>
              </a:defRPr>
            </a:lvl2pPr>
            <a:lvl3pPr marL="1651000" indent="-457200" algn="l">
              <a:tabLst>
                <a:tab pos="5653088" algn="r"/>
                <a:tab pos="7085013" algn="r"/>
              </a:tabLst>
              <a:defRPr sz="2400">
                <a:solidFill>
                  <a:schemeClr val="tx1"/>
                </a:solidFill>
                <a:latin typeface="Times New Roman" pitchFamily="18" charset="0"/>
              </a:defRPr>
            </a:lvl3pPr>
            <a:lvl4pPr marL="2222500" indent="-457200" algn="l">
              <a:tabLst>
                <a:tab pos="5653088" algn="r"/>
                <a:tab pos="7085013" algn="r"/>
              </a:tabLst>
              <a:defRPr sz="2400">
                <a:solidFill>
                  <a:schemeClr val="tx1"/>
                </a:solidFill>
                <a:latin typeface="Times New Roman" pitchFamily="18" charset="0"/>
              </a:defRPr>
            </a:lvl4pPr>
            <a:lvl5pPr marL="2794000" indent="-457200" algn="l">
              <a:tabLst>
                <a:tab pos="5653088" algn="r"/>
                <a:tab pos="7085013" algn="r"/>
              </a:tabLst>
              <a:defRPr sz="2400">
                <a:solidFill>
                  <a:schemeClr val="tx1"/>
                </a:solidFill>
                <a:latin typeface="Times New Roman" pitchFamily="18" charset="0"/>
              </a:defRPr>
            </a:lvl5pPr>
            <a:lvl6pPr marL="3251200" indent="-457200" eaLnBrk="0" fontAlgn="base" hangingPunct="0">
              <a:spcBef>
                <a:spcPct val="0"/>
              </a:spcBef>
              <a:spcAft>
                <a:spcPct val="0"/>
              </a:spcAft>
              <a:tabLst>
                <a:tab pos="5653088" algn="r"/>
                <a:tab pos="7085013" algn="r"/>
              </a:tabLst>
              <a:defRPr sz="2400">
                <a:solidFill>
                  <a:schemeClr val="tx1"/>
                </a:solidFill>
                <a:latin typeface="Times New Roman" pitchFamily="18" charset="0"/>
              </a:defRPr>
            </a:lvl6pPr>
            <a:lvl7pPr marL="3708400" indent="-457200" eaLnBrk="0" fontAlgn="base" hangingPunct="0">
              <a:spcBef>
                <a:spcPct val="0"/>
              </a:spcBef>
              <a:spcAft>
                <a:spcPct val="0"/>
              </a:spcAft>
              <a:tabLst>
                <a:tab pos="5653088" algn="r"/>
                <a:tab pos="7085013" algn="r"/>
              </a:tabLst>
              <a:defRPr sz="2400">
                <a:solidFill>
                  <a:schemeClr val="tx1"/>
                </a:solidFill>
                <a:latin typeface="Times New Roman" pitchFamily="18" charset="0"/>
              </a:defRPr>
            </a:lvl7pPr>
            <a:lvl8pPr marL="4165600" indent="-457200" eaLnBrk="0" fontAlgn="base" hangingPunct="0">
              <a:spcBef>
                <a:spcPct val="0"/>
              </a:spcBef>
              <a:spcAft>
                <a:spcPct val="0"/>
              </a:spcAft>
              <a:tabLst>
                <a:tab pos="5653088" algn="r"/>
                <a:tab pos="7085013" algn="r"/>
              </a:tabLst>
              <a:defRPr sz="2400">
                <a:solidFill>
                  <a:schemeClr val="tx1"/>
                </a:solidFill>
                <a:latin typeface="Times New Roman" pitchFamily="18" charset="0"/>
              </a:defRPr>
            </a:lvl8pPr>
            <a:lvl9pPr marL="4622800" indent="-457200" eaLnBrk="0" fontAlgn="base" hangingPunct="0">
              <a:spcBef>
                <a:spcPct val="0"/>
              </a:spcBef>
              <a:spcAft>
                <a:spcPct val="0"/>
              </a:spcAft>
              <a:tabLst>
                <a:tab pos="5653088" algn="r"/>
                <a:tab pos="7085013" algn="r"/>
              </a:tabLst>
              <a:defRPr sz="2400">
                <a:solidFill>
                  <a:schemeClr val="tx1"/>
                </a:solidFill>
                <a:latin typeface="Times New Roman" pitchFamily="18" charset="0"/>
              </a:defRPr>
            </a:lvl9pPr>
          </a:lstStyle>
          <a:p>
            <a:pPr>
              <a:lnSpc>
                <a:spcPct val="115000"/>
              </a:lnSpc>
              <a:spcBef>
                <a:spcPct val="15000"/>
              </a:spcBef>
            </a:pPr>
            <a:r>
              <a:rPr lang="en-US" sz="2100" b="0">
                <a:effectLst/>
                <a:latin typeface="Arial" charset="0"/>
                <a:cs typeface="Arial" charset="0"/>
              </a:rPr>
              <a:t>Cash  	15,000</a:t>
            </a:r>
          </a:p>
          <a:p>
            <a:pPr>
              <a:lnSpc>
                <a:spcPct val="115000"/>
              </a:lnSpc>
              <a:spcBef>
                <a:spcPct val="15000"/>
              </a:spcBef>
            </a:pPr>
            <a:r>
              <a:rPr lang="en-US" sz="2100" b="0">
                <a:effectLst/>
                <a:latin typeface="Arial" charset="0"/>
                <a:cs typeface="Arial" charset="0"/>
              </a:rPr>
              <a:t>Receivables	10,000</a:t>
            </a:r>
          </a:p>
          <a:p>
            <a:pPr>
              <a:lnSpc>
                <a:spcPct val="115000"/>
              </a:lnSpc>
              <a:spcBef>
                <a:spcPct val="15000"/>
              </a:spcBef>
            </a:pPr>
            <a:r>
              <a:rPr lang="en-US" sz="2100" b="0">
                <a:effectLst/>
                <a:latin typeface="Arial" charset="0"/>
                <a:cs typeface="Arial" charset="0"/>
              </a:rPr>
              <a:t>Inventory	70,000</a:t>
            </a:r>
          </a:p>
          <a:p>
            <a:pPr>
              <a:lnSpc>
                <a:spcPct val="115000"/>
              </a:lnSpc>
              <a:spcBef>
                <a:spcPct val="15000"/>
              </a:spcBef>
            </a:pPr>
            <a:r>
              <a:rPr lang="en-US" sz="2100" b="0">
                <a:effectLst/>
                <a:latin typeface="Arial" charset="0"/>
                <a:cs typeface="Arial" charset="0"/>
              </a:rPr>
              <a:t>Equipment	130,000</a:t>
            </a:r>
          </a:p>
          <a:p>
            <a:pPr>
              <a:lnSpc>
                <a:spcPct val="115000"/>
              </a:lnSpc>
              <a:spcBef>
                <a:spcPct val="15000"/>
              </a:spcBef>
            </a:pPr>
            <a:r>
              <a:rPr lang="en-US" sz="2100" b="0">
                <a:effectLst/>
                <a:latin typeface="Arial" charset="0"/>
                <a:cs typeface="Arial" charset="0"/>
              </a:rPr>
              <a:t>Goodwill	100,000</a:t>
            </a:r>
          </a:p>
          <a:p>
            <a:pPr>
              <a:lnSpc>
                <a:spcPct val="115000"/>
              </a:lnSpc>
              <a:spcBef>
                <a:spcPct val="15000"/>
              </a:spcBef>
            </a:pPr>
            <a:r>
              <a:rPr lang="en-US" sz="2100" b="0">
                <a:effectLst/>
                <a:latin typeface="Arial" charset="0"/>
                <a:cs typeface="Arial" charset="0"/>
              </a:rPr>
              <a:t>	Accounts payable		25,000</a:t>
            </a:r>
          </a:p>
          <a:p>
            <a:pPr>
              <a:lnSpc>
                <a:spcPct val="115000"/>
              </a:lnSpc>
              <a:spcBef>
                <a:spcPct val="15000"/>
              </a:spcBef>
            </a:pPr>
            <a:r>
              <a:rPr lang="en-US" sz="2100" b="0">
                <a:effectLst/>
                <a:latin typeface="Arial" charset="0"/>
                <a:cs typeface="Arial" charset="0"/>
              </a:rPr>
              <a:t>	Cash		300,000</a:t>
            </a:r>
          </a:p>
        </p:txBody>
      </p:sp>
      <p:sp>
        <p:nvSpPr>
          <p:cNvPr id="1262599" name="Text Box 7"/>
          <p:cNvSpPr txBox="1">
            <a:spLocks noChangeArrowheads="1"/>
          </p:cNvSpPr>
          <p:nvPr/>
        </p:nvSpPr>
        <p:spPr bwMode="auto">
          <a:xfrm>
            <a:off x="609600" y="1295400"/>
            <a:ext cx="8077200"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50000"/>
              </a:spcBef>
            </a:pPr>
            <a:r>
              <a:rPr lang="en-US" sz="1900">
                <a:solidFill>
                  <a:srgbClr val="800000"/>
                </a:solidFill>
                <a:effectLst/>
                <a:latin typeface="Arial" charset="0"/>
              </a:rPr>
              <a:t>Example:</a:t>
            </a:r>
            <a:r>
              <a:rPr lang="en-US" sz="1900">
                <a:solidFill>
                  <a:schemeClr val="tx1"/>
                </a:solidFill>
                <a:effectLst/>
                <a:latin typeface="Arial" charset="0"/>
              </a:rPr>
              <a:t> </a:t>
            </a:r>
            <a:r>
              <a:rPr lang="en-US" sz="1900" b="0">
                <a:solidFill>
                  <a:schemeClr val="bg2"/>
                </a:solidFill>
                <a:effectLst/>
                <a:latin typeface="Arial" charset="0"/>
              </a:rPr>
              <a:t>Global Corporation purchased the net assets of Local Company for $300,000 on December 31, 2014.  Prepare the journal entry to record the purchase of the net assets of Local.</a:t>
            </a:r>
          </a:p>
        </p:txBody>
      </p:sp>
      <p:sp>
        <p:nvSpPr>
          <p:cNvPr id="1262600" name="Text Box 8"/>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5  Explain the accounting issues for recording goodwill.</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RECORDING GOODWILL</a:t>
            </a:r>
          </a:p>
        </p:txBody>
      </p:sp>
      <p:sp>
        <p:nvSpPr>
          <p:cNvPr id="1262604" name="Line 1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2598">
                                            <p:txEl>
                                              <p:pRg st="0" end="0"/>
                                            </p:txEl>
                                          </p:spTgt>
                                        </p:tgtEl>
                                        <p:attrNameLst>
                                          <p:attrName>style.visibility</p:attrName>
                                        </p:attrNameLst>
                                      </p:cBhvr>
                                      <p:to>
                                        <p:strVal val="visible"/>
                                      </p:to>
                                    </p:set>
                                    <p:animEffect transition="in" filter="wipe(left)">
                                      <p:cBhvr>
                                        <p:cTn id="7" dur="500"/>
                                        <p:tgtEl>
                                          <p:spTgt spid="12625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2598">
                                            <p:txEl>
                                              <p:pRg st="1" end="1"/>
                                            </p:txEl>
                                          </p:spTgt>
                                        </p:tgtEl>
                                        <p:attrNameLst>
                                          <p:attrName>style.visibility</p:attrName>
                                        </p:attrNameLst>
                                      </p:cBhvr>
                                      <p:to>
                                        <p:strVal val="visible"/>
                                      </p:to>
                                    </p:set>
                                    <p:animEffect transition="in" filter="wipe(left)">
                                      <p:cBhvr>
                                        <p:cTn id="12" dur="500"/>
                                        <p:tgtEl>
                                          <p:spTgt spid="12625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2598">
                                            <p:txEl>
                                              <p:pRg st="2" end="2"/>
                                            </p:txEl>
                                          </p:spTgt>
                                        </p:tgtEl>
                                        <p:attrNameLst>
                                          <p:attrName>style.visibility</p:attrName>
                                        </p:attrNameLst>
                                      </p:cBhvr>
                                      <p:to>
                                        <p:strVal val="visible"/>
                                      </p:to>
                                    </p:set>
                                    <p:animEffect transition="in" filter="wipe(left)">
                                      <p:cBhvr>
                                        <p:cTn id="17" dur="500"/>
                                        <p:tgtEl>
                                          <p:spTgt spid="12625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62598">
                                            <p:txEl>
                                              <p:pRg st="3" end="3"/>
                                            </p:txEl>
                                          </p:spTgt>
                                        </p:tgtEl>
                                        <p:attrNameLst>
                                          <p:attrName>style.visibility</p:attrName>
                                        </p:attrNameLst>
                                      </p:cBhvr>
                                      <p:to>
                                        <p:strVal val="visible"/>
                                      </p:to>
                                    </p:set>
                                    <p:animEffect transition="in" filter="wipe(left)">
                                      <p:cBhvr>
                                        <p:cTn id="22" dur="500"/>
                                        <p:tgtEl>
                                          <p:spTgt spid="126259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62598">
                                            <p:txEl>
                                              <p:pRg st="4" end="4"/>
                                            </p:txEl>
                                          </p:spTgt>
                                        </p:tgtEl>
                                        <p:attrNameLst>
                                          <p:attrName>style.visibility</p:attrName>
                                        </p:attrNameLst>
                                      </p:cBhvr>
                                      <p:to>
                                        <p:strVal val="visible"/>
                                      </p:to>
                                    </p:set>
                                    <p:animEffect transition="in" filter="wipe(left)">
                                      <p:cBhvr>
                                        <p:cTn id="27" dur="500"/>
                                        <p:tgtEl>
                                          <p:spTgt spid="126259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62598">
                                            <p:txEl>
                                              <p:pRg st="5" end="5"/>
                                            </p:txEl>
                                          </p:spTgt>
                                        </p:tgtEl>
                                        <p:attrNameLst>
                                          <p:attrName>style.visibility</p:attrName>
                                        </p:attrNameLst>
                                      </p:cBhvr>
                                      <p:to>
                                        <p:strVal val="visible"/>
                                      </p:to>
                                    </p:set>
                                    <p:animEffect transition="in" filter="wipe(left)">
                                      <p:cBhvr>
                                        <p:cTn id="32" dur="500"/>
                                        <p:tgtEl>
                                          <p:spTgt spid="126259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62598">
                                            <p:txEl>
                                              <p:pRg st="6" end="6"/>
                                            </p:txEl>
                                          </p:spTgt>
                                        </p:tgtEl>
                                        <p:attrNameLst>
                                          <p:attrName>style.visibility</p:attrName>
                                        </p:attrNameLst>
                                      </p:cBhvr>
                                      <p:to>
                                        <p:strVal val="visible"/>
                                      </p:to>
                                    </p:set>
                                    <p:animEffect transition="in" filter="wipe(left)">
                                      <p:cBhvr>
                                        <p:cTn id="37" dur="500"/>
                                        <p:tgtEl>
                                          <p:spTgt spid="12625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59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6" name="Text Box 4"/>
          <p:cNvSpPr txBox="1">
            <a:spLocks noChangeArrowheads="1"/>
          </p:cNvSpPr>
          <p:nvPr/>
        </p:nvSpPr>
        <p:spPr bwMode="auto">
          <a:xfrm>
            <a:off x="609600" y="1416050"/>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600">
                <a:effectLst/>
                <a:latin typeface="Arial" charset="0"/>
              </a:rPr>
              <a:t>Goodwill Write-Off</a:t>
            </a:r>
          </a:p>
        </p:txBody>
      </p:sp>
      <p:sp>
        <p:nvSpPr>
          <p:cNvPr id="1129477" name="Text Box 5"/>
          <p:cNvSpPr txBox="1">
            <a:spLocks noChangeArrowheads="1"/>
          </p:cNvSpPr>
          <p:nvPr/>
        </p:nvSpPr>
        <p:spPr bwMode="auto">
          <a:xfrm>
            <a:off x="914400" y="1981200"/>
            <a:ext cx="7696200" cy="156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lgn="l">
              <a:defRPr sz="2400">
                <a:solidFill>
                  <a:schemeClr val="tx1"/>
                </a:solidFill>
                <a:latin typeface="Times New Roman" pitchFamily="18" charset="0"/>
              </a:defRPr>
            </a:lvl1pPr>
            <a:lvl2pPr marL="976313" indent="-404813"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rgbClr val="800000"/>
              </a:buClr>
              <a:buSzPct val="80000"/>
              <a:buFont typeface="Wingdings" pitchFamily="2" charset="2"/>
              <a:buChar char="u"/>
            </a:pPr>
            <a:r>
              <a:rPr lang="en-US" sz="2100" b="0">
                <a:effectLst/>
                <a:latin typeface="Arial" charset="0"/>
              </a:rPr>
              <a:t>Goodwill considered to have an </a:t>
            </a:r>
            <a:r>
              <a:rPr lang="en-US" sz="2100">
                <a:effectLst/>
                <a:latin typeface="Arial" charset="0"/>
              </a:rPr>
              <a:t>indefinite life</a:t>
            </a:r>
            <a:r>
              <a:rPr lang="en-US" sz="2100" b="0">
                <a:effectLst/>
                <a:latin typeface="Arial" charset="0"/>
              </a:rPr>
              <a:t>. </a:t>
            </a:r>
          </a:p>
          <a:p>
            <a:pPr>
              <a:lnSpc>
                <a:spcPct val="120000"/>
              </a:lnSpc>
              <a:spcBef>
                <a:spcPct val="50000"/>
              </a:spcBef>
              <a:buClr>
                <a:srgbClr val="800000"/>
              </a:buClr>
              <a:buSzPct val="80000"/>
              <a:buFont typeface="Wingdings" pitchFamily="2" charset="2"/>
              <a:buChar char="u"/>
            </a:pPr>
            <a:r>
              <a:rPr lang="en-US" sz="2100" b="0">
                <a:effectLst/>
                <a:latin typeface="Arial" charset="0"/>
              </a:rPr>
              <a:t>Should </a:t>
            </a:r>
            <a:r>
              <a:rPr lang="en-US" sz="2100">
                <a:effectLst/>
                <a:latin typeface="Arial" charset="0"/>
              </a:rPr>
              <a:t>not</a:t>
            </a:r>
            <a:r>
              <a:rPr lang="en-US" sz="2100" b="0">
                <a:effectLst/>
                <a:latin typeface="Arial" charset="0"/>
              </a:rPr>
              <a:t> be amortized.</a:t>
            </a:r>
          </a:p>
          <a:p>
            <a:pPr>
              <a:lnSpc>
                <a:spcPct val="120000"/>
              </a:lnSpc>
              <a:spcBef>
                <a:spcPct val="50000"/>
              </a:spcBef>
              <a:buClr>
                <a:srgbClr val="800000"/>
              </a:buClr>
              <a:buSzPct val="80000"/>
              <a:buFont typeface="Wingdings" pitchFamily="2" charset="2"/>
              <a:buChar char="u"/>
            </a:pPr>
            <a:r>
              <a:rPr lang="en-US" sz="2100" b="0">
                <a:effectLst/>
                <a:latin typeface="Arial" charset="0"/>
              </a:rPr>
              <a:t>Only adjust carrying value when goodwill is impaired.</a:t>
            </a:r>
          </a:p>
        </p:txBody>
      </p:sp>
      <p:sp>
        <p:nvSpPr>
          <p:cNvPr id="1129483" name="Text Box 11"/>
          <p:cNvSpPr txBox="1">
            <a:spLocks noChangeArrowheads="1"/>
          </p:cNvSpPr>
          <p:nvPr/>
        </p:nvSpPr>
        <p:spPr bwMode="auto">
          <a:xfrm>
            <a:off x="685800" y="3886200"/>
            <a:ext cx="80010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600">
                <a:effectLst/>
                <a:latin typeface="Arial" charset="0"/>
              </a:rPr>
              <a:t>Bargain Purchase</a:t>
            </a:r>
          </a:p>
        </p:txBody>
      </p:sp>
      <p:sp>
        <p:nvSpPr>
          <p:cNvPr id="1129484" name="Text Box 12"/>
          <p:cNvSpPr txBox="1">
            <a:spLocks noChangeArrowheads="1"/>
          </p:cNvSpPr>
          <p:nvPr/>
        </p:nvSpPr>
        <p:spPr bwMode="auto">
          <a:xfrm>
            <a:off x="914400" y="4446588"/>
            <a:ext cx="7696200" cy="140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lgn="l">
              <a:defRPr sz="2400">
                <a:solidFill>
                  <a:schemeClr val="tx1"/>
                </a:solidFill>
                <a:latin typeface="Times New Roman" pitchFamily="18" charset="0"/>
              </a:defRPr>
            </a:lvl1pPr>
            <a:lvl2pPr marL="976313" indent="-404813"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rgbClr val="800000"/>
              </a:buClr>
              <a:buSzPct val="80000"/>
              <a:buFont typeface="Wingdings" pitchFamily="2" charset="2"/>
              <a:buChar char="u"/>
            </a:pPr>
            <a:r>
              <a:rPr lang="en-US" sz="2100" b="0">
                <a:effectLst/>
                <a:latin typeface="Arial" charset="0"/>
              </a:rPr>
              <a:t>Purchase price </a:t>
            </a:r>
            <a:r>
              <a:rPr lang="en-US" sz="2100">
                <a:effectLst/>
                <a:latin typeface="Arial" charset="0"/>
              </a:rPr>
              <a:t>less than</a:t>
            </a:r>
            <a:r>
              <a:rPr lang="en-US" sz="2100" b="0">
                <a:effectLst/>
                <a:latin typeface="Arial" charset="0"/>
              </a:rPr>
              <a:t> the fair value of net assets acquired.</a:t>
            </a:r>
          </a:p>
          <a:p>
            <a:pPr>
              <a:lnSpc>
                <a:spcPct val="120000"/>
              </a:lnSpc>
              <a:spcBef>
                <a:spcPct val="50000"/>
              </a:spcBef>
              <a:buClr>
                <a:srgbClr val="800000"/>
              </a:buClr>
              <a:buSzPct val="80000"/>
              <a:buFont typeface="Wingdings" pitchFamily="2" charset="2"/>
              <a:buChar char="u"/>
            </a:pPr>
            <a:r>
              <a:rPr lang="en-US" sz="2100" b="0">
                <a:effectLst/>
                <a:latin typeface="Arial" charset="0"/>
              </a:rPr>
              <a:t>Amount is recorded as a </a:t>
            </a:r>
            <a:r>
              <a:rPr lang="en-US" sz="2100">
                <a:effectLst/>
                <a:latin typeface="Arial" charset="0"/>
              </a:rPr>
              <a:t>gain</a:t>
            </a:r>
            <a:r>
              <a:rPr lang="en-US" sz="2100" b="0">
                <a:effectLst/>
                <a:latin typeface="Arial" charset="0"/>
              </a:rPr>
              <a:t> by the purchaser.</a:t>
            </a:r>
          </a:p>
        </p:txBody>
      </p:sp>
      <p:sp>
        <p:nvSpPr>
          <p:cNvPr id="1347586" name="Text Box 2"/>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5  Explain the accounting issues for recording goodwill.</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RECORDING GOODWILL</a:t>
            </a:r>
          </a:p>
        </p:txBody>
      </p:sp>
      <p:sp>
        <p:nvSpPr>
          <p:cNvPr id="1347591" name="Line 7"/>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3" name="Text Box 3"/>
          <p:cNvSpPr txBox="1">
            <a:spLocks noChangeArrowheads="1"/>
          </p:cNvSpPr>
          <p:nvPr/>
        </p:nvSpPr>
        <p:spPr bwMode="auto">
          <a:xfrm>
            <a:off x="622300" y="1371600"/>
            <a:ext cx="80010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30000"/>
              </a:spcBef>
              <a:spcAft>
                <a:spcPct val="20000"/>
              </a:spcAft>
              <a:buSzPct val="80000"/>
            </a:pPr>
            <a:r>
              <a:rPr lang="en-US" sz="2800">
                <a:solidFill>
                  <a:srgbClr val="800000"/>
                </a:solidFill>
                <a:effectLst/>
                <a:latin typeface="Arial" charset="0"/>
              </a:rPr>
              <a:t>Impairment of Limited-Life Intangibles</a:t>
            </a:r>
          </a:p>
        </p:txBody>
      </p:sp>
      <p:sp>
        <p:nvSpPr>
          <p:cNvPr id="1264644" name="Text Box 4"/>
          <p:cNvSpPr txBox="1">
            <a:spLocks noChangeArrowheads="1"/>
          </p:cNvSpPr>
          <p:nvPr/>
        </p:nvSpPr>
        <p:spPr bwMode="auto">
          <a:xfrm>
            <a:off x="990600" y="6369050"/>
            <a:ext cx="8001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6  Explain the accounting issues related to intangible-asset impairments.</a:t>
            </a:r>
          </a:p>
        </p:txBody>
      </p:sp>
      <p:sp>
        <p:nvSpPr>
          <p:cNvPr id="1264645" name="Text Box 5"/>
          <p:cNvSpPr txBox="1">
            <a:spLocks noChangeArrowheads="1"/>
          </p:cNvSpPr>
          <p:nvPr/>
        </p:nvSpPr>
        <p:spPr bwMode="auto">
          <a:xfrm>
            <a:off x="609600" y="2057400"/>
            <a:ext cx="8013700" cy="348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defTabSz="454025">
              <a:defRPr sz="2400">
                <a:solidFill>
                  <a:schemeClr val="tx1"/>
                </a:solidFill>
                <a:latin typeface="Times New Roman" pitchFamily="18" charset="0"/>
              </a:defRPr>
            </a:lvl1pPr>
            <a:lvl2pPr marL="1484313" indent="-457200" algn="l" defTabSz="454025">
              <a:defRPr sz="2400">
                <a:solidFill>
                  <a:schemeClr val="tx1"/>
                </a:solidFill>
                <a:latin typeface="Times New Roman" pitchFamily="18" charset="0"/>
              </a:defRPr>
            </a:lvl2pPr>
            <a:lvl3pPr marL="2055813" indent="-457200" algn="l" defTabSz="454025">
              <a:defRPr sz="2400">
                <a:solidFill>
                  <a:schemeClr val="tx1"/>
                </a:solidFill>
                <a:latin typeface="Times New Roman" pitchFamily="18" charset="0"/>
              </a:defRPr>
            </a:lvl3pPr>
            <a:lvl4pPr marL="2627313" indent="-457200" algn="l" defTabSz="454025">
              <a:defRPr sz="2400">
                <a:solidFill>
                  <a:schemeClr val="tx1"/>
                </a:solidFill>
                <a:latin typeface="Times New Roman" pitchFamily="18" charset="0"/>
              </a:defRPr>
            </a:lvl4pPr>
            <a:lvl5pPr marL="3198813" indent="-457200" algn="l" defTabSz="454025">
              <a:defRPr sz="2400">
                <a:solidFill>
                  <a:schemeClr val="tx1"/>
                </a:solidFill>
                <a:latin typeface="Times New Roman" pitchFamily="18" charset="0"/>
              </a:defRPr>
            </a:lvl5pPr>
            <a:lvl6pPr marL="3656013" indent="-457200" defTabSz="454025" eaLnBrk="0" fontAlgn="base" hangingPunct="0">
              <a:spcBef>
                <a:spcPct val="0"/>
              </a:spcBef>
              <a:spcAft>
                <a:spcPct val="0"/>
              </a:spcAft>
              <a:defRPr sz="2400">
                <a:solidFill>
                  <a:schemeClr val="tx1"/>
                </a:solidFill>
                <a:latin typeface="Times New Roman" pitchFamily="18" charset="0"/>
              </a:defRPr>
            </a:lvl6pPr>
            <a:lvl7pPr marL="4113213" indent="-457200" defTabSz="454025" eaLnBrk="0" fontAlgn="base" hangingPunct="0">
              <a:spcBef>
                <a:spcPct val="0"/>
              </a:spcBef>
              <a:spcAft>
                <a:spcPct val="0"/>
              </a:spcAft>
              <a:defRPr sz="2400">
                <a:solidFill>
                  <a:schemeClr val="tx1"/>
                </a:solidFill>
                <a:latin typeface="Times New Roman" pitchFamily="18" charset="0"/>
              </a:defRPr>
            </a:lvl7pPr>
            <a:lvl8pPr marL="4570413" indent="-457200" defTabSz="454025" eaLnBrk="0" fontAlgn="base" hangingPunct="0">
              <a:spcBef>
                <a:spcPct val="0"/>
              </a:spcBef>
              <a:spcAft>
                <a:spcPct val="0"/>
              </a:spcAft>
              <a:defRPr sz="2400">
                <a:solidFill>
                  <a:schemeClr val="tx1"/>
                </a:solidFill>
                <a:latin typeface="Times New Roman" pitchFamily="18" charset="0"/>
              </a:defRPr>
            </a:lvl8pPr>
            <a:lvl9pPr marL="5027613" indent="-457200" defTabSz="454025"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chemeClr val="tx1"/>
              </a:buClr>
            </a:pPr>
            <a:r>
              <a:rPr lang="en-US" sz="2100" b="0">
                <a:effectLst/>
                <a:latin typeface="Arial" charset="0"/>
              </a:rPr>
              <a:t>Same as impairment for long-lived assets in Chapter 11.</a:t>
            </a:r>
          </a:p>
          <a:p>
            <a:pPr>
              <a:lnSpc>
                <a:spcPct val="120000"/>
              </a:lnSpc>
              <a:spcBef>
                <a:spcPct val="50000"/>
              </a:spcBef>
              <a:buClr>
                <a:schemeClr val="tx1"/>
              </a:buClr>
              <a:buFontTx/>
              <a:buAutoNum type="arabicPeriod"/>
            </a:pPr>
            <a:r>
              <a:rPr lang="en-US" sz="2000" b="0">
                <a:effectLst/>
                <a:latin typeface="Arial" charset="0"/>
              </a:rPr>
              <a:t>If the sum of the expected future net cash flows (undiscounted) is </a:t>
            </a:r>
            <a:r>
              <a:rPr lang="en-US" sz="2000">
                <a:effectLst/>
                <a:latin typeface="Arial" charset="0"/>
              </a:rPr>
              <a:t>less than</a:t>
            </a:r>
            <a:r>
              <a:rPr lang="en-US" sz="2000" b="0">
                <a:effectLst/>
                <a:latin typeface="Arial" charset="0"/>
              </a:rPr>
              <a:t> the carrying amount of the asset, an impairment has occurred (</a:t>
            </a:r>
            <a:r>
              <a:rPr lang="en-US" sz="2000">
                <a:solidFill>
                  <a:schemeClr val="hlink"/>
                </a:solidFill>
                <a:effectLst/>
                <a:latin typeface="Arial" charset="0"/>
              </a:rPr>
              <a:t>recoverability test</a:t>
            </a:r>
            <a:r>
              <a:rPr lang="en-US" sz="2000" b="0">
                <a:effectLst/>
                <a:latin typeface="Arial" charset="0"/>
              </a:rPr>
              <a:t>).</a:t>
            </a:r>
          </a:p>
          <a:p>
            <a:pPr>
              <a:lnSpc>
                <a:spcPct val="120000"/>
              </a:lnSpc>
              <a:spcBef>
                <a:spcPct val="50000"/>
              </a:spcBef>
              <a:buClr>
                <a:schemeClr val="tx1"/>
              </a:buClr>
              <a:buFontTx/>
              <a:buAutoNum type="arabicPeriod"/>
            </a:pPr>
            <a:r>
              <a:rPr lang="en-US" sz="2000" b="0">
                <a:effectLst/>
                <a:latin typeface="Arial" charset="0"/>
              </a:rPr>
              <a:t>The impairment loss is the amount by which the carrying amount of the asset exceeds the fair value of the asset (</a:t>
            </a:r>
            <a:r>
              <a:rPr lang="en-US" sz="2000">
                <a:solidFill>
                  <a:schemeClr val="hlink"/>
                </a:solidFill>
                <a:effectLst/>
                <a:latin typeface="Arial" charset="0"/>
              </a:rPr>
              <a:t>fair value test</a:t>
            </a:r>
            <a:r>
              <a:rPr lang="en-US" sz="2000" b="0">
                <a:effectLst/>
                <a:latin typeface="Arial" charset="0"/>
              </a:rPr>
              <a:t>).</a:t>
            </a:r>
          </a:p>
          <a:p>
            <a:pPr>
              <a:lnSpc>
                <a:spcPct val="120000"/>
              </a:lnSpc>
              <a:spcBef>
                <a:spcPct val="50000"/>
              </a:spcBef>
              <a:buClr>
                <a:schemeClr val="tx1"/>
              </a:buClr>
            </a:pPr>
            <a:r>
              <a:rPr lang="en-US" sz="2000" b="0">
                <a:effectLst/>
                <a:latin typeface="Arial" charset="0"/>
              </a:rPr>
              <a:t>	The loss is reported as part of income from continuing operations, “Other expenses and losses” section.</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IMPAIRMENT OF INTANGIBLE ASSETS</a:t>
            </a:r>
          </a:p>
        </p:txBody>
      </p:sp>
      <p:sp>
        <p:nvSpPr>
          <p:cNvPr id="1264649" name="Line 9"/>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Text Box 2"/>
          <p:cNvSpPr txBox="1">
            <a:spLocks noChangeArrowheads="1"/>
          </p:cNvSpPr>
          <p:nvPr/>
        </p:nvSpPr>
        <p:spPr bwMode="auto">
          <a:xfrm>
            <a:off x="609600" y="1295400"/>
            <a:ext cx="8077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pPr>
            <a:r>
              <a:rPr lang="en-US" sz="2000">
                <a:solidFill>
                  <a:srgbClr val="800000"/>
                </a:solidFill>
                <a:effectLst/>
                <a:latin typeface="Arial" charset="0"/>
              </a:rPr>
              <a:t>Illustration: </a:t>
            </a:r>
            <a:r>
              <a:rPr lang="en-US" sz="2000" b="0">
                <a:effectLst/>
                <a:latin typeface="Arial" charset="0"/>
              </a:rPr>
              <a:t> Lerch, Inc. has a patent on how to extract oil from shale</a:t>
            </a:r>
          </a:p>
          <a:p>
            <a:pPr algn="l">
              <a:lnSpc>
                <a:spcPct val="120000"/>
              </a:lnSpc>
            </a:pPr>
            <a:r>
              <a:rPr lang="en-US" sz="2000" b="0">
                <a:effectLst/>
                <a:latin typeface="Arial" charset="0"/>
              </a:rPr>
              <a:t>rock. Unfortunately, several recent non-shale oil discoveries adversely affected the demand for shale-oil technology. As a result, Lerch performs a recoverability test. It finds that the expected future net cash flows from this patent are $35 million. Lerch’s patent has a carrying amount of $60 million.  Discounting the expected future net cash flows at its market rate of interest, Lerch determines the fair value of its patent to be $20 million.  Perform the </a:t>
            </a:r>
            <a:r>
              <a:rPr lang="en-US" sz="2000">
                <a:solidFill>
                  <a:schemeClr val="hlink"/>
                </a:solidFill>
                <a:effectLst/>
                <a:latin typeface="Arial" charset="0"/>
              </a:rPr>
              <a:t>recoverability test</a:t>
            </a:r>
            <a:r>
              <a:rPr lang="en-US" sz="2000" b="0">
                <a:effectLst/>
                <a:latin typeface="Arial" charset="0"/>
              </a:rPr>
              <a:t>.</a:t>
            </a:r>
          </a:p>
        </p:txBody>
      </p:sp>
      <p:sp>
        <p:nvSpPr>
          <p:cNvPr id="1357827" name="Text Box 3"/>
          <p:cNvSpPr txBox="1">
            <a:spLocks noChangeArrowheads="1"/>
          </p:cNvSpPr>
          <p:nvPr/>
        </p:nvSpPr>
        <p:spPr bwMode="auto">
          <a:xfrm>
            <a:off x="990600" y="6369050"/>
            <a:ext cx="8001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6  Explain the accounting issues related to intangible-asset impairments.</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IMPAIRMENT OF INTANGIBLE ASSETS</a:t>
            </a:r>
          </a:p>
        </p:txBody>
      </p:sp>
      <p:sp>
        <p:nvSpPr>
          <p:cNvPr id="1357830" name="Text Box 6"/>
          <p:cNvSpPr txBox="1">
            <a:spLocks noChangeArrowheads="1"/>
          </p:cNvSpPr>
          <p:nvPr/>
        </p:nvSpPr>
        <p:spPr bwMode="auto">
          <a:xfrm>
            <a:off x="1143000" y="4537075"/>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6743700" algn="r"/>
                <a:tab pos="6800850" algn="r"/>
              </a:tabLst>
              <a:defRPr sz="2400">
                <a:solidFill>
                  <a:schemeClr val="tx1"/>
                </a:solidFill>
                <a:latin typeface="Times New Roman" pitchFamily="18" charset="0"/>
              </a:defRPr>
            </a:lvl1pPr>
            <a:lvl2pPr algn="l">
              <a:tabLst>
                <a:tab pos="6743700" algn="r"/>
                <a:tab pos="6800850" algn="r"/>
              </a:tabLst>
              <a:defRPr sz="2400">
                <a:solidFill>
                  <a:schemeClr val="tx1"/>
                </a:solidFill>
                <a:latin typeface="Times New Roman" pitchFamily="18" charset="0"/>
              </a:defRPr>
            </a:lvl2pPr>
            <a:lvl3pPr algn="l">
              <a:tabLst>
                <a:tab pos="6743700" algn="r"/>
                <a:tab pos="6800850" algn="r"/>
              </a:tabLst>
              <a:defRPr sz="2400">
                <a:solidFill>
                  <a:schemeClr val="tx1"/>
                </a:solidFill>
                <a:latin typeface="Times New Roman" pitchFamily="18" charset="0"/>
              </a:defRPr>
            </a:lvl3pPr>
            <a:lvl4pPr algn="l">
              <a:tabLst>
                <a:tab pos="6743700" algn="r"/>
                <a:tab pos="6800850" algn="r"/>
              </a:tabLst>
              <a:defRPr sz="2400">
                <a:solidFill>
                  <a:schemeClr val="tx1"/>
                </a:solidFill>
                <a:latin typeface="Times New Roman" pitchFamily="18" charset="0"/>
              </a:defRPr>
            </a:lvl4pPr>
            <a:lvl5pPr algn="l">
              <a:tabLst>
                <a:tab pos="6743700" algn="r"/>
                <a:tab pos="6800850" algn="r"/>
              </a:tabLst>
              <a:defRPr sz="2400">
                <a:solidFill>
                  <a:schemeClr val="tx1"/>
                </a:solidFill>
                <a:latin typeface="Times New Roman" pitchFamily="18" charset="0"/>
              </a:defRPr>
            </a:lvl5pPr>
            <a:lvl6pPr eaLnBrk="0" fontAlgn="base" hangingPunct="0">
              <a:spcBef>
                <a:spcPct val="0"/>
              </a:spcBef>
              <a:spcAft>
                <a:spcPct val="0"/>
              </a:spcAft>
              <a:tabLst>
                <a:tab pos="6743700" algn="r"/>
                <a:tab pos="6800850" algn="r"/>
              </a:tabLst>
              <a:defRPr sz="2400">
                <a:solidFill>
                  <a:schemeClr val="tx1"/>
                </a:solidFill>
                <a:latin typeface="Times New Roman" pitchFamily="18" charset="0"/>
              </a:defRPr>
            </a:lvl6pPr>
            <a:lvl7pPr eaLnBrk="0" fontAlgn="base" hangingPunct="0">
              <a:spcBef>
                <a:spcPct val="0"/>
              </a:spcBef>
              <a:spcAft>
                <a:spcPct val="0"/>
              </a:spcAft>
              <a:tabLst>
                <a:tab pos="6743700" algn="r"/>
                <a:tab pos="6800850" algn="r"/>
              </a:tabLst>
              <a:defRPr sz="2400">
                <a:solidFill>
                  <a:schemeClr val="tx1"/>
                </a:solidFill>
                <a:latin typeface="Times New Roman" pitchFamily="18" charset="0"/>
              </a:defRPr>
            </a:lvl7pPr>
            <a:lvl8pPr eaLnBrk="0" fontAlgn="base" hangingPunct="0">
              <a:spcBef>
                <a:spcPct val="0"/>
              </a:spcBef>
              <a:spcAft>
                <a:spcPct val="0"/>
              </a:spcAft>
              <a:tabLst>
                <a:tab pos="6743700" algn="r"/>
                <a:tab pos="6800850" algn="r"/>
              </a:tabLst>
              <a:defRPr sz="2400">
                <a:solidFill>
                  <a:schemeClr val="tx1"/>
                </a:solidFill>
                <a:latin typeface="Times New Roman" pitchFamily="18" charset="0"/>
              </a:defRPr>
            </a:lvl8pPr>
            <a:lvl9pPr eaLnBrk="0" fontAlgn="base" hangingPunct="0">
              <a:spcBef>
                <a:spcPct val="0"/>
              </a:spcBef>
              <a:spcAft>
                <a:spcPct val="0"/>
              </a:spcAft>
              <a:tabLst>
                <a:tab pos="6743700" algn="r"/>
                <a:tab pos="6800850" algn="r"/>
              </a:tabLst>
              <a:defRPr sz="2400">
                <a:solidFill>
                  <a:schemeClr val="tx1"/>
                </a:solidFill>
                <a:latin typeface="Times New Roman" pitchFamily="18" charset="0"/>
              </a:defRPr>
            </a:lvl9pPr>
          </a:lstStyle>
          <a:p>
            <a:pPr>
              <a:lnSpc>
                <a:spcPct val="120000"/>
              </a:lnSpc>
            </a:pPr>
            <a:r>
              <a:rPr lang="en-US" sz="2000" b="0">
                <a:effectLst/>
                <a:latin typeface="Arial" charset="0"/>
              </a:rPr>
              <a:t>Expected future net cash flows  	$    35,000,000</a:t>
            </a:r>
          </a:p>
          <a:p>
            <a:pPr>
              <a:lnSpc>
                <a:spcPct val="120000"/>
              </a:lnSpc>
            </a:pPr>
            <a:r>
              <a:rPr lang="en-US" sz="2000" b="0">
                <a:effectLst/>
                <a:latin typeface="Arial" charset="0"/>
              </a:rPr>
              <a:t>Carrying value	60,000,000</a:t>
            </a:r>
          </a:p>
        </p:txBody>
      </p:sp>
      <p:sp>
        <p:nvSpPr>
          <p:cNvPr id="1357831" name="Text Box 7"/>
          <p:cNvSpPr txBox="1">
            <a:spLocks noChangeArrowheads="1"/>
          </p:cNvSpPr>
          <p:nvPr/>
        </p:nvSpPr>
        <p:spPr bwMode="auto">
          <a:xfrm>
            <a:off x="1143000" y="5375275"/>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6858000" algn="r"/>
              </a:tabLst>
              <a:defRPr sz="2400">
                <a:solidFill>
                  <a:schemeClr val="tx1"/>
                </a:solidFill>
                <a:latin typeface="Times New Roman" pitchFamily="18" charset="0"/>
              </a:defRPr>
            </a:lvl1pPr>
            <a:lvl2pPr algn="l">
              <a:tabLst>
                <a:tab pos="6858000" algn="r"/>
              </a:tabLst>
              <a:defRPr sz="2400">
                <a:solidFill>
                  <a:schemeClr val="tx1"/>
                </a:solidFill>
                <a:latin typeface="Times New Roman" pitchFamily="18" charset="0"/>
              </a:defRPr>
            </a:lvl2pPr>
            <a:lvl3pPr algn="l">
              <a:tabLst>
                <a:tab pos="6858000" algn="r"/>
              </a:tabLst>
              <a:defRPr sz="2400">
                <a:solidFill>
                  <a:schemeClr val="tx1"/>
                </a:solidFill>
                <a:latin typeface="Times New Roman" pitchFamily="18" charset="0"/>
              </a:defRPr>
            </a:lvl3pPr>
            <a:lvl4pPr algn="l">
              <a:tabLst>
                <a:tab pos="6858000" algn="r"/>
              </a:tabLst>
              <a:defRPr sz="2400">
                <a:solidFill>
                  <a:schemeClr val="tx1"/>
                </a:solidFill>
                <a:latin typeface="Times New Roman" pitchFamily="18" charset="0"/>
              </a:defRPr>
            </a:lvl4pPr>
            <a:lvl5pPr algn="l">
              <a:tabLst>
                <a:tab pos="6858000" algn="r"/>
              </a:tabLst>
              <a:defRPr sz="2400">
                <a:solidFill>
                  <a:schemeClr val="tx1"/>
                </a:solidFill>
                <a:latin typeface="Times New Roman" pitchFamily="18" charset="0"/>
              </a:defRPr>
            </a:lvl5pPr>
            <a:lvl6pPr eaLnBrk="0" fontAlgn="base" hangingPunct="0">
              <a:spcBef>
                <a:spcPct val="0"/>
              </a:spcBef>
              <a:spcAft>
                <a:spcPct val="0"/>
              </a:spcAft>
              <a:tabLst>
                <a:tab pos="6858000" algn="r"/>
              </a:tabLst>
              <a:defRPr sz="2400">
                <a:solidFill>
                  <a:schemeClr val="tx1"/>
                </a:solidFill>
                <a:latin typeface="Times New Roman" pitchFamily="18" charset="0"/>
              </a:defRPr>
            </a:lvl6pPr>
            <a:lvl7pPr eaLnBrk="0" fontAlgn="base" hangingPunct="0">
              <a:spcBef>
                <a:spcPct val="0"/>
              </a:spcBef>
              <a:spcAft>
                <a:spcPct val="0"/>
              </a:spcAft>
              <a:tabLst>
                <a:tab pos="6858000" algn="r"/>
              </a:tabLst>
              <a:defRPr sz="2400">
                <a:solidFill>
                  <a:schemeClr val="tx1"/>
                </a:solidFill>
                <a:latin typeface="Times New Roman" pitchFamily="18" charset="0"/>
              </a:defRPr>
            </a:lvl7pPr>
            <a:lvl8pPr eaLnBrk="0" fontAlgn="base" hangingPunct="0">
              <a:spcBef>
                <a:spcPct val="0"/>
              </a:spcBef>
              <a:spcAft>
                <a:spcPct val="0"/>
              </a:spcAft>
              <a:tabLst>
                <a:tab pos="6858000" algn="r"/>
              </a:tabLst>
              <a:defRPr sz="2400">
                <a:solidFill>
                  <a:schemeClr val="tx1"/>
                </a:solidFill>
                <a:latin typeface="Times New Roman" pitchFamily="18" charset="0"/>
              </a:defRPr>
            </a:lvl8pPr>
            <a:lvl9pPr eaLnBrk="0" fontAlgn="base" hangingPunct="0">
              <a:spcBef>
                <a:spcPct val="0"/>
              </a:spcBef>
              <a:spcAft>
                <a:spcPct val="0"/>
              </a:spcAft>
              <a:tabLst>
                <a:tab pos="6858000" algn="r"/>
              </a:tabLst>
              <a:defRPr sz="2400">
                <a:solidFill>
                  <a:schemeClr val="tx1"/>
                </a:solidFill>
                <a:latin typeface="Times New Roman" pitchFamily="18" charset="0"/>
              </a:defRPr>
            </a:lvl9pPr>
          </a:lstStyle>
          <a:p>
            <a:pPr>
              <a:lnSpc>
                <a:spcPct val="120000"/>
              </a:lnSpc>
            </a:pPr>
            <a:r>
              <a:rPr lang="en-US" sz="2000" b="0">
                <a:effectLst/>
                <a:latin typeface="Arial" charset="0"/>
              </a:rPr>
              <a:t>Asset impaired	$   (25,000,000)</a:t>
            </a:r>
          </a:p>
        </p:txBody>
      </p:sp>
      <p:sp>
        <p:nvSpPr>
          <p:cNvPr id="1357832" name="Line 8"/>
          <p:cNvSpPr>
            <a:spLocks noChangeShapeType="1"/>
          </p:cNvSpPr>
          <p:nvPr/>
        </p:nvSpPr>
        <p:spPr bwMode="auto">
          <a:xfrm>
            <a:off x="6096000" y="5375275"/>
            <a:ext cx="1981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7833" name="Line 9"/>
          <p:cNvSpPr>
            <a:spLocks noChangeShapeType="1"/>
          </p:cNvSpPr>
          <p:nvPr/>
        </p:nvSpPr>
        <p:spPr bwMode="auto">
          <a:xfrm>
            <a:off x="6096000" y="5832475"/>
            <a:ext cx="1981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7834" name="Line 10"/>
          <p:cNvSpPr>
            <a:spLocks noChangeShapeType="1"/>
          </p:cNvSpPr>
          <p:nvPr/>
        </p:nvSpPr>
        <p:spPr bwMode="auto">
          <a:xfrm>
            <a:off x="6096000" y="5908675"/>
            <a:ext cx="1981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7835" name="Line 1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7830">
                                            <p:txEl>
                                              <p:pRg st="0" end="0"/>
                                            </p:txEl>
                                          </p:spTgt>
                                        </p:tgtEl>
                                        <p:attrNameLst>
                                          <p:attrName>style.visibility</p:attrName>
                                        </p:attrNameLst>
                                      </p:cBhvr>
                                      <p:to>
                                        <p:strVal val="visible"/>
                                      </p:to>
                                    </p:set>
                                    <p:animEffect transition="in" filter="wipe(left)">
                                      <p:cBhvr>
                                        <p:cTn id="7" dur="500"/>
                                        <p:tgtEl>
                                          <p:spTgt spid="13578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7830">
                                            <p:txEl>
                                              <p:pRg st="1" end="1"/>
                                            </p:txEl>
                                          </p:spTgt>
                                        </p:tgtEl>
                                        <p:attrNameLst>
                                          <p:attrName>style.visibility</p:attrName>
                                        </p:attrNameLst>
                                      </p:cBhvr>
                                      <p:to>
                                        <p:strVal val="visible"/>
                                      </p:to>
                                    </p:set>
                                    <p:animEffect transition="in" filter="wipe(left)">
                                      <p:cBhvr>
                                        <p:cTn id="12" dur="500"/>
                                        <p:tgtEl>
                                          <p:spTgt spid="13578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7831"/>
                                        </p:tgtEl>
                                        <p:attrNameLst>
                                          <p:attrName>style.visibility</p:attrName>
                                        </p:attrNameLst>
                                      </p:cBhvr>
                                      <p:to>
                                        <p:strVal val="visible"/>
                                      </p:to>
                                    </p:set>
                                    <p:animEffect transition="in" filter="wipe(left)">
                                      <p:cBhvr>
                                        <p:cTn id="17" dur="500"/>
                                        <p:tgtEl>
                                          <p:spTgt spid="135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7830" grpId="0" build="p"/>
      <p:bldP spid="13578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Text Box 2"/>
          <p:cNvSpPr txBox="1">
            <a:spLocks noChangeArrowheads="1"/>
          </p:cNvSpPr>
          <p:nvPr/>
        </p:nvSpPr>
        <p:spPr bwMode="auto">
          <a:xfrm>
            <a:off x="609600" y="12954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1550" indent="-457200" algn="l">
              <a:defRPr sz="2400">
                <a:solidFill>
                  <a:schemeClr val="tx1"/>
                </a:solidFill>
                <a:latin typeface="Times New Roman" pitchFamily="18" charset="0"/>
              </a:defRPr>
            </a:lvl2pPr>
            <a:lvl3pPr marL="1543050" indent="-457200" algn="l">
              <a:defRPr sz="2400">
                <a:solidFill>
                  <a:schemeClr val="tx1"/>
                </a:solidFill>
                <a:latin typeface="Times New Roman" pitchFamily="18" charset="0"/>
              </a:defRPr>
            </a:lvl3pPr>
            <a:lvl4pPr marL="2114550" indent="-457200" algn="l">
              <a:defRPr sz="2400">
                <a:solidFill>
                  <a:schemeClr val="tx1"/>
                </a:solidFill>
                <a:latin typeface="Times New Roman" pitchFamily="18" charset="0"/>
              </a:defRPr>
            </a:lvl4pPr>
            <a:lvl5pPr marL="2686050" indent="-457200" algn="l">
              <a:defRPr sz="2400">
                <a:solidFill>
                  <a:schemeClr val="tx1"/>
                </a:solidFill>
                <a:latin typeface="Times New Roman" pitchFamily="18" charset="0"/>
              </a:defRPr>
            </a:lvl5pPr>
            <a:lvl6pPr marL="3143250" indent="-457200" eaLnBrk="0" fontAlgn="base" hangingPunct="0">
              <a:spcBef>
                <a:spcPct val="0"/>
              </a:spcBef>
              <a:spcAft>
                <a:spcPct val="0"/>
              </a:spcAft>
              <a:defRPr sz="2400">
                <a:solidFill>
                  <a:schemeClr val="tx1"/>
                </a:solidFill>
                <a:latin typeface="Times New Roman" pitchFamily="18" charset="0"/>
              </a:defRPr>
            </a:lvl6pPr>
            <a:lvl7pPr marL="3600450" indent="-457200" eaLnBrk="0" fontAlgn="base" hangingPunct="0">
              <a:spcBef>
                <a:spcPct val="0"/>
              </a:spcBef>
              <a:spcAft>
                <a:spcPct val="0"/>
              </a:spcAft>
              <a:defRPr sz="2400">
                <a:solidFill>
                  <a:schemeClr val="tx1"/>
                </a:solidFill>
                <a:latin typeface="Times New Roman" pitchFamily="18" charset="0"/>
              </a:defRPr>
            </a:lvl7pPr>
            <a:lvl8pPr marL="4057650" indent="-457200" eaLnBrk="0" fontAlgn="base" hangingPunct="0">
              <a:spcBef>
                <a:spcPct val="0"/>
              </a:spcBef>
              <a:spcAft>
                <a:spcPct val="0"/>
              </a:spcAft>
              <a:defRPr sz="2400">
                <a:solidFill>
                  <a:schemeClr val="tx1"/>
                </a:solidFill>
                <a:latin typeface="Times New Roman" pitchFamily="18" charset="0"/>
              </a:defRPr>
            </a:lvl8pPr>
            <a:lvl9pPr marL="4514850"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sz="2000">
                <a:solidFill>
                  <a:srgbClr val="800000"/>
                </a:solidFill>
                <a:effectLst/>
                <a:latin typeface="Arial" charset="0"/>
              </a:rPr>
              <a:t>Illustration:</a:t>
            </a:r>
            <a:r>
              <a:rPr lang="en-US" sz="2000" b="0">
                <a:solidFill>
                  <a:schemeClr val="folHlink"/>
                </a:solidFill>
                <a:effectLst/>
                <a:latin typeface="Arial" charset="0"/>
              </a:rPr>
              <a:t>  Perform the </a:t>
            </a:r>
            <a:r>
              <a:rPr lang="en-US" sz="2000">
                <a:solidFill>
                  <a:schemeClr val="hlink"/>
                </a:solidFill>
                <a:effectLst/>
                <a:latin typeface="Arial" charset="0"/>
              </a:rPr>
              <a:t>fair value test </a:t>
            </a:r>
            <a:r>
              <a:rPr lang="en-US" sz="2000" b="0">
                <a:solidFill>
                  <a:schemeClr val="folHlink"/>
                </a:solidFill>
                <a:effectLst/>
                <a:latin typeface="Arial" charset="0"/>
              </a:rPr>
              <a:t>and the journal entry (if any) to record the impairment of the asset. </a:t>
            </a:r>
          </a:p>
        </p:txBody>
      </p:sp>
      <p:sp>
        <p:nvSpPr>
          <p:cNvPr id="1266693" name="Text Box 5"/>
          <p:cNvSpPr txBox="1">
            <a:spLocks noChangeArrowheads="1"/>
          </p:cNvSpPr>
          <p:nvPr/>
        </p:nvSpPr>
        <p:spPr bwMode="auto">
          <a:xfrm>
            <a:off x="990600" y="6369050"/>
            <a:ext cx="8001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6  Explain the accounting issues related to intangible-asset impairments.</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IMPAIRMENT OF INTANGIBLE ASSETS</a:t>
            </a:r>
          </a:p>
        </p:txBody>
      </p:sp>
      <p:sp>
        <p:nvSpPr>
          <p:cNvPr id="1266698" name="Text Box 10"/>
          <p:cNvSpPr txBox="1">
            <a:spLocks noChangeArrowheads="1"/>
          </p:cNvSpPr>
          <p:nvPr/>
        </p:nvSpPr>
        <p:spPr bwMode="auto">
          <a:xfrm>
            <a:off x="1143000" y="2362200"/>
            <a:ext cx="75438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6743700" algn="r"/>
                <a:tab pos="6800850" algn="r"/>
              </a:tabLst>
              <a:defRPr sz="2400">
                <a:solidFill>
                  <a:schemeClr val="tx1"/>
                </a:solidFill>
                <a:latin typeface="Times New Roman" pitchFamily="18" charset="0"/>
              </a:defRPr>
            </a:lvl1pPr>
            <a:lvl2pPr algn="l">
              <a:tabLst>
                <a:tab pos="6743700" algn="r"/>
                <a:tab pos="6800850" algn="r"/>
              </a:tabLst>
              <a:defRPr sz="2400">
                <a:solidFill>
                  <a:schemeClr val="tx1"/>
                </a:solidFill>
                <a:latin typeface="Times New Roman" pitchFamily="18" charset="0"/>
              </a:defRPr>
            </a:lvl2pPr>
            <a:lvl3pPr algn="l">
              <a:tabLst>
                <a:tab pos="6743700" algn="r"/>
                <a:tab pos="6800850" algn="r"/>
              </a:tabLst>
              <a:defRPr sz="2400">
                <a:solidFill>
                  <a:schemeClr val="tx1"/>
                </a:solidFill>
                <a:latin typeface="Times New Roman" pitchFamily="18" charset="0"/>
              </a:defRPr>
            </a:lvl3pPr>
            <a:lvl4pPr algn="l">
              <a:tabLst>
                <a:tab pos="6743700" algn="r"/>
                <a:tab pos="6800850" algn="r"/>
              </a:tabLst>
              <a:defRPr sz="2400">
                <a:solidFill>
                  <a:schemeClr val="tx1"/>
                </a:solidFill>
                <a:latin typeface="Times New Roman" pitchFamily="18" charset="0"/>
              </a:defRPr>
            </a:lvl4pPr>
            <a:lvl5pPr algn="l">
              <a:tabLst>
                <a:tab pos="6743700" algn="r"/>
                <a:tab pos="6800850" algn="r"/>
              </a:tabLst>
              <a:defRPr sz="2400">
                <a:solidFill>
                  <a:schemeClr val="tx1"/>
                </a:solidFill>
                <a:latin typeface="Times New Roman" pitchFamily="18" charset="0"/>
              </a:defRPr>
            </a:lvl5pPr>
            <a:lvl6pPr eaLnBrk="0" fontAlgn="base" hangingPunct="0">
              <a:spcBef>
                <a:spcPct val="0"/>
              </a:spcBef>
              <a:spcAft>
                <a:spcPct val="0"/>
              </a:spcAft>
              <a:tabLst>
                <a:tab pos="6743700" algn="r"/>
                <a:tab pos="6800850" algn="r"/>
              </a:tabLst>
              <a:defRPr sz="2400">
                <a:solidFill>
                  <a:schemeClr val="tx1"/>
                </a:solidFill>
                <a:latin typeface="Times New Roman" pitchFamily="18" charset="0"/>
              </a:defRPr>
            </a:lvl6pPr>
            <a:lvl7pPr eaLnBrk="0" fontAlgn="base" hangingPunct="0">
              <a:spcBef>
                <a:spcPct val="0"/>
              </a:spcBef>
              <a:spcAft>
                <a:spcPct val="0"/>
              </a:spcAft>
              <a:tabLst>
                <a:tab pos="6743700" algn="r"/>
                <a:tab pos="6800850" algn="r"/>
              </a:tabLst>
              <a:defRPr sz="2400">
                <a:solidFill>
                  <a:schemeClr val="tx1"/>
                </a:solidFill>
                <a:latin typeface="Times New Roman" pitchFamily="18" charset="0"/>
              </a:defRPr>
            </a:lvl7pPr>
            <a:lvl8pPr eaLnBrk="0" fontAlgn="base" hangingPunct="0">
              <a:spcBef>
                <a:spcPct val="0"/>
              </a:spcBef>
              <a:spcAft>
                <a:spcPct val="0"/>
              </a:spcAft>
              <a:tabLst>
                <a:tab pos="6743700" algn="r"/>
                <a:tab pos="6800850" algn="r"/>
              </a:tabLst>
              <a:defRPr sz="2400">
                <a:solidFill>
                  <a:schemeClr val="tx1"/>
                </a:solidFill>
                <a:latin typeface="Times New Roman" pitchFamily="18" charset="0"/>
              </a:defRPr>
            </a:lvl8pPr>
            <a:lvl9pPr eaLnBrk="0" fontAlgn="base" hangingPunct="0">
              <a:spcBef>
                <a:spcPct val="0"/>
              </a:spcBef>
              <a:spcAft>
                <a:spcPct val="0"/>
              </a:spcAft>
              <a:tabLst>
                <a:tab pos="6743700" algn="r"/>
                <a:tab pos="6800850" algn="r"/>
              </a:tabLst>
              <a:defRPr sz="2400">
                <a:solidFill>
                  <a:schemeClr val="tx1"/>
                </a:solidFill>
                <a:latin typeface="Times New Roman" pitchFamily="18" charset="0"/>
              </a:defRPr>
            </a:lvl9pPr>
          </a:lstStyle>
          <a:p>
            <a:pPr>
              <a:lnSpc>
                <a:spcPct val="120000"/>
              </a:lnSpc>
              <a:spcBef>
                <a:spcPct val="20000"/>
              </a:spcBef>
            </a:pPr>
            <a:r>
              <a:rPr lang="en-US" sz="2000" b="0">
                <a:effectLst/>
                <a:latin typeface="Arial" charset="0"/>
              </a:rPr>
              <a:t>Carrying amount of patent  	$    60,000,000</a:t>
            </a:r>
          </a:p>
          <a:p>
            <a:pPr>
              <a:lnSpc>
                <a:spcPct val="120000"/>
              </a:lnSpc>
              <a:spcBef>
                <a:spcPct val="20000"/>
              </a:spcBef>
            </a:pPr>
            <a:r>
              <a:rPr lang="en-US" sz="2000" b="0">
                <a:effectLst/>
                <a:latin typeface="Arial" charset="0"/>
              </a:rPr>
              <a:t>Fair value 	20,000,000</a:t>
            </a:r>
          </a:p>
          <a:p>
            <a:pPr>
              <a:lnSpc>
                <a:spcPct val="120000"/>
              </a:lnSpc>
              <a:spcBef>
                <a:spcPct val="20000"/>
              </a:spcBef>
            </a:pPr>
            <a:r>
              <a:rPr lang="en-US" sz="2000">
                <a:solidFill>
                  <a:srgbClr val="800000"/>
                </a:solidFill>
                <a:effectLst/>
                <a:latin typeface="Arial" charset="0"/>
              </a:rPr>
              <a:t>Loss on impairment	$    40,000,000</a:t>
            </a:r>
          </a:p>
        </p:txBody>
      </p:sp>
      <p:sp>
        <p:nvSpPr>
          <p:cNvPr id="1266700" name="Line 12"/>
          <p:cNvSpPr>
            <a:spLocks noChangeShapeType="1"/>
          </p:cNvSpPr>
          <p:nvPr/>
        </p:nvSpPr>
        <p:spPr bwMode="auto">
          <a:xfrm>
            <a:off x="6096000" y="3252788"/>
            <a:ext cx="1981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6701" name="Line 13"/>
          <p:cNvSpPr>
            <a:spLocks noChangeShapeType="1"/>
          </p:cNvSpPr>
          <p:nvPr/>
        </p:nvSpPr>
        <p:spPr bwMode="auto">
          <a:xfrm>
            <a:off x="6096000" y="3657600"/>
            <a:ext cx="1981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6702" name="Line 14"/>
          <p:cNvSpPr>
            <a:spLocks noChangeShapeType="1"/>
          </p:cNvSpPr>
          <p:nvPr/>
        </p:nvSpPr>
        <p:spPr bwMode="auto">
          <a:xfrm>
            <a:off x="6096000" y="3733800"/>
            <a:ext cx="1981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6703" name="Rectangle 15"/>
          <p:cNvSpPr>
            <a:spLocks noChangeArrowheads="1"/>
          </p:cNvSpPr>
          <p:nvPr/>
        </p:nvSpPr>
        <p:spPr bwMode="auto">
          <a:xfrm>
            <a:off x="1143000" y="4297363"/>
            <a:ext cx="6629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4800600" algn="r"/>
                <a:tab pos="6400800" algn="r"/>
              </a:tabLst>
            </a:pPr>
            <a:r>
              <a:rPr lang="en-US" sz="2000" b="0">
                <a:effectLst/>
                <a:latin typeface="Arial" charset="0"/>
              </a:rPr>
              <a:t>Loss on impairment 	40,000,000</a:t>
            </a:r>
          </a:p>
        </p:txBody>
      </p:sp>
      <p:sp>
        <p:nvSpPr>
          <p:cNvPr id="1266704" name="Rectangle 16"/>
          <p:cNvSpPr>
            <a:spLocks noChangeArrowheads="1"/>
          </p:cNvSpPr>
          <p:nvPr/>
        </p:nvSpPr>
        <p:spPr bwMode="auto">
          <a:xfrm>
            <a:off x="1143000" y="4784725"/>
            <a:ext cx="6629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4800600" algn="r"/>
                <a:tab pos="6400800" algn="r"/>
              </a:tabLst>
            </a:pPr>
            <a:r>
              <a:rPr lang="en-US" sz="2000" b="0">
                <a:effectLst/>
                <a:latin typeface="Arial" charset="0"/>
              </a:rPr>
              <a:t>	Patents		40,000,000</a:t>
            </a:r>
          </a:p>
        </p:txBody>
      </p:sp>
      <p:sp>
        <p:nvSpPr>
          <p:cNvPr id="1266705" name="Rectangle 17"/>
          <p:cNvSpPr>
            <a:spLocks noChangeArrowheads="1"/>
          </p:cNvSpPr>
          <p:nvPr/>
        </p:nvSpPr>
        <p:spPr bwMode="auto">
          <a:xfrm>
            <a:off x="914400" y="5435600"/>
            <a:ext cx="7467600" cy="6604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0">
                <a:effectLst/>
                <a:latin typeface="Arial" charset="0"/>
              </a:rPr>
              <a:t>Companies may not recognize restoration of the previously recognized impairment loss.</a:t>
            </a:r>
          </a:p>
        </p:txBody>
      </p:sp>
      <p:sp>
        <p:nvSpPr>
          <p:cNvPr id="1266706" name="Line 18"/>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6698">
                                            <p:txEl>
                                              <p:pRg st="0" end="0"/>
                                            </p:txEl>
                                          </p:spTgt>
                                        </p:tgtEl>
                                        <p:attrNameLst>
                                          <p:attrName>style.visibility</p:attrName>
                                        </p:attrNameLst>
                                      </p:cBhvr>
                                      <p:to>
                                        <p:strVal val="visible"/>
                                      </p:to>
                                    </p:set>
                                    <p:animEffect transition="in" filter="wipe(left)">
                                      <p:cBhvr>
                                        <p:cTn id="7" dur="500"/>
                                        <p:tgtEl>
                                          <p:spTgt spid="1266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6698">
                                            <p:txEl>
                                              <p:pRg st="1" end="1"/>
                                            </p:txEl>
                                          </p:spTgt>
                                        </p:tgtEl>
                                        <p:attrNameLst>
                                          <p:attrName>style.visibility</p:attrName>
                                        </p:attrNameLst>
                                      </p:cBhvr>
                                      <p:to>
                                        <p:strVal val="visible"/>
                                      </p:to>
                                    </p:set>
                                    <p:animEffect transition="in" filter="wipe(left)">
                                      <p:cBhvr>
                                        <p:cTn id="12" dur="500"/>
                                        <p:tgtEl>
                                          <p:spTgt spid="12666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6698">
                                            <p:txEl>
                                              <p:pRg st="2" end="2"/>
                                            </p:txEl>
                                          </p:spTgt>
                                        </p:tgtEl>
                                        <p:attrNameLst>
                                          <p:attrName>style.visibility</p:attrName>
                                        </p:attrNameLst>
                                      </p:cBhvr>
                                      <p:to>
                                        <p:strVal val="visible"/>
                                      </p:to>
                                    </p:set>
                                    <p:animEffect transition="in" filter="wipe(left)">
                                      <p:cBhvr>
                                        <p:cTn id="17" dur="500"/>
                                        <p:tgtEl>
                                          <p:spTgt spid="12666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66703"/>
                                        </p:tgtEl>
                                        <p:attrNameLst>
                                          <p:attrName>style.visibility</p:attrName>
                                        </p:attrNameLst>
                                      </p:cBhvr>
                                      <p:to>
                                        <p:strVal val="visible"/>
                                      </p:to>
                                    </p:set>
                                    <p:animEffect transition="in" filter="wipe(left)">
                                      <p:cBhvr>
                                        <p:cTn id="22" dur="500"/>
                                        <p:tgtEl>
                                          <p:spTgt spid="12667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66704"/>
                                        </p:tgtEl>
                                        <p:attrNameLst>
                                          <p:attrName>style.visibility</p:attrName>
                                        </p:attrNameLst>
                                      </p:cBhvr>
                                      <p:to>
                                        <p:strVal val="visible"/>
                                      </p:to>
                                    </p:set>
                                    <p:animEffect transition="in" filter="wipe(left)">
                                      <p:cBhvr>
                                        <p:cTn id="27" dur="500"/>
                                        <p:tgtEl>
                                          <p:spTgt spid="1266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6698" grpId="0" build="p"/>
      <p:bldP spid="1266703" grpId="0"/>
      <p:bldP spid="12667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3" name="Text Box 5"/>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1  Describe the characteristics of intangible assets.</a:t>
            </a:r>
          </a:p>
        </p:txBody>
      </p:sp>
      <p:sp>
        <p:nvSpPr>
          <p:cNvPr id="1020935" name="Text Box 7"/>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Characteristics</a:t>
            </a:r>
          </a:p>
        </p:txBody>
      </p:sp>
      <p:sp>
        <p:nvSpPr>
          <p:cNvPr id="1020936" name="Text Box 8"/>
          <p:cNvSpPr txBox="1">
            <a:spLocks noChangeArrowheads="1"/>
          </p:cNvSpPr>
          <p:nvPr/>
        </p:nvSpPr>
        <p:spPr bwMode="auto">
          <a:xfrm>
            <a:off x="609600" y="1966913"/>
            <a:ext cx="8013700"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717675" indent="-457200" algn="l">
              <a:defRPr sz="2400">
                <a:solidFill>
                  <a:schemeClr val="tx1"/>
                </a:solidFill>
                <a:latin typeface="Times New Roman" pitchFamily="18" charset="0"/>
              </a:defRPr>
            </a:lvl3pPr>
            <a:lvl4pPr marL="2289175" indent="-457200" algn="l">
              <a:defRPr sz="2400">
                <a:solidFill>
                  <a:schemeClr val="tx1"/>
                </a:solidFill>
                <a:latin typeface="Times New Roman" pitchFamily="18" charset="0"/>
              </a:defRPr>
            </a:lvl4pPr>
            <a:lvl5pPr marL="2860675" indent="-457200" algn="l">
              <a:defRPr sz="2400">
                <a:solidFill>
                  <a:schemeClr val="tx1"/>
                </a:solidFill>
                <a:latin typeface="Times New Roman" pitchFamily="18" charset="0"/>
              </a:defRPr>
            </a:lvl5pPr>
            <a:lvl6pPr marL="3317875" indent="-457200" eaLnBrk="0" fontAlgn="base" hangingPunct="0">
              <a:spcBef>
                <a:spcPct val="0"/>
              </a:spcBef>
              <a:spcAft>
                <a:spcPct val="0"/>
              </a:spcAft>
              <a:defRPr sz="2400">
                <a:solidFill>
                  <a:schemeClr val="tx1"/>
                </a:solidFill>
                <a:latin typeface="Times New Roman" pitchFamily="18" charset="0"/>
              </a:defRPr>
            </a:lvl6pPr>
            <a:lvl7pPr marL="3775075" indent="-457200" eaLnBrk="0" fontAlgn="base" hangingPunct="0">
              <a:spcBef>
                <a:spcPct val="0"/>
              </a:spcBef>
              <a:spcAft>
                <a:spcPct val="0"/>
              </a:spcAft>
              <a:defRPr sz="2400">
                <a:solidFill>
                  <a:schemeClr val="tx1"/>
                </a:solidFill>
                <a:latin typeface="Times New Roman" pitchFamily="18" charset="0"/>
              </a:defRPr>
            </a:lvl7pPr>
            <a:lvl8pPr marL="4232275" indent="-457200" eaLnBrk="0" fontAlgn="base" hangingPunct="0">
              <a:spcBef>
                <a:spcPct val="0"/>
              </a:spcBef>
              <a:spcAft>
                <a:spcPct val="0"/>
              </a:spcAft>
              <a:defRPr sz="2400">
                <a:solidFill>
                  <a:schemeClr val="tx1"/>
                </a:solidFill>
                <a:latin typeface="Times New Roman" pitchFamily="18" charset="0"/>
              </a:defRPr>
            </a:lvl8pPr>
            <a:lvl9pPr marL="4689475" indent="-457200" eaLnBrk="0" fontAlgn="base" hangingPunct="0">
              <a:spcBef>
                <a:spcPct val="0"/>
              </a:spcBef>
              <a:spcAft>
                <a:spcPct val="0"/>
              </a:spcAft>
              <a:defRPr sz="2400">
                <a:solidFill>
                  <a:schemeClr val="tx1"/>
                </a:solidFill>
                <a:latin typeface="Times New Roman" pitchFamily="18" charset="0"/>
              </a:defRPr>
            </a:lvl9pPr>
          </a:lstStyle>
          <a:p>
            <a:pPr lvl="1">
              <a:lnSpc>
                <a:spcPct val="125000"/>
              </a:lnSpc>
              <a:spcBef>
                <a:spcPct val="40000"/>
              </a:spcBef>
              <a:buClr>
                <a:schemeClr val="tx1"/>
              </a:buClr>
              <a:buFontTx/>
              <a:buAutoNum type="arabicPeriod"/>
            </a:pPr>
            <a:r>
              <a:rPr lang="en-US" sz="2200" b="0">
                <a:effectLst/>
                <a:latin typeface="Arial" charset="0"/>
              </a:rPr>
              <a:t>Lack physical existence.</a:t>
            </a:r>
          </a:p>
          <a:p>
            <a:pPr lvl="1">
              <a:lnSpc>
                <a:spcPct val="125000"/>
              </a:lnSpc>
              <a:spcBef>
                <a:spcPct val="40000"/>
              </a:spcBef>
              <a:buClr>
                <a:schemeClr val="tx1"/>
              </a:buClr>
              <a:buFontTx/>
              <a:buAutoNum type="arabicPeriod"/>
            </a:pPr>
            <a:r>
              <a:rPr lang="en-US" sz="2200" b="0">
                <a:effectLst/>
                <a:latin typeface="Arial" charset="0"/>
              </a:rPr>
              <a:t>Not financial instruments.</a:t>
            </a:r>
          </a:p>
        </p:txBody>
      </p:sp>
      <p:sp>
        <p:nvSpPr>
          <p:cNvPr id="1020940" name="Text Box 12"/>
          <p:cNvSpPr txBox="1">
            <a:spLocks noChangeArrowheads="1"/>
          </p:cNvSpPr>
          <p:nvPr/>
        </p:nvSpPr>
        <p:spPr bwMode="auto">
          <a:xfrm>
            <a:off x="838200" y="3221038"/>
            <a:ext cx="5562600"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algn="l">
              <a:defRPr sz="2400">
                <a:solidFill>
                  <a:schemeClr val="tx1"/>
                </a:solidFill>
                <a:latin typeface="Times New Roman" pitchFamily="18" charset="0"/>
              </a:defRPr>
            </a:lvl1pPr>
            <a:lvl2pPr marL="1146175" indent="-457200" algn="l">
              <a:defRPr sz="2400">
                <a:solidFill>
                  <a:schemeClr val="tx1"/>
                </a:solidFill>
                <a:latin typeface="Times New Roman" pitchFamily="18" charset="0"/>
              </a:defRPr>
            </a:lvl2pPr>
            <a:lvl3pPr marL="1717675" indent="-457200" algn="l">
              <a:defRPr sz="2400">
                <a:solidFill>
                  <a:schemeClr val="tx1"/>
                </a:solidFill>
                <a:latin typeface="Times New Roman" pitchFamily="18" charset="0"/>
              </a:defRPr>
            </a:lvl3pPr>
            <a:lvl4pPr marL="2289175" indent="-457200" algn="l">
              <a:defRPr sz="2400">
                <a:solidFill>
                  <a:schemeClr val="tx1"/>
                </a:solidFill>
                <a:latin typeface="Times New Roman" pitchFamily="18" charset="0"/>
              </a:defRPr>
            </a:lvl4pPr>
            <a:lvl5pPr marL="2860675" indent="-457200" algn="l">
              <a:defRPr sz="2400">
                <a:solidFill>
                  <a:schemeClr val="tx1"/>
                </a:solidFill>
                <a:latin typeface="Times New Roman" pitchFamily="18" charset="0"/>
              </a:defRPr>
            </a:lvl5pPr>
            <a:lvl6pPr marL="3317875" indent="-457200" eaLnBrk="0" fontAlgn="base" hangingPunct="0">
              <a:spcBef>
                <a:spcPct val="0"/>
              </a:spcBef>
              <a:spcAft>
                <a:spcPct val="0"/>
              </a:spcAft>
              <a:defRPr sz="2400">
                <a:solidFill>
                  <a:schemeClr val="tx1"/>
                </a:solidFill>
                <a:latin typeface="Times New Roman" pitchFamily="18" charset="0"/>
              </a:defRPr>
            </a:lvl6pPr>
            <a:lvl7pPr marL="3775075" indent="-457200" eaLnBrk="0" fontAlgn="base" hangingPunct="0">
              <a:spcBef>
                <a:spcPct val="0"/>
              </a:spcBef>
              <a:spcAft>
                <a:spcPct val="0"/>
              </a:spcAft>
              <a:defRPr sz="2400">
                <a:solidFill>
                  <a:schemeClr val="tx1"/>
                </a:solidFill>
                <a:latin typeface="Times New Roman" pitchFamily="18" charset="0"/>
              </a:defRPr>
            </a:lvl7pPr>
            <a:lvl8pPr marL="4232275" indent="-457200" eaLnBrk="0" fontAlgn="base" hangingPunct="0">
              <a:spcBef>
                <a:spcPct val="0"/>
              </a:spcBef>
              <a:spcAft>
                <a:spcPct val="0"/>
              </a:spcAft>
              <a:defRPr sz="2400">
                <a:solidFill>
                  <a:schemeClr val="tx1"/>
                </a:solidFill>
                <a:latin typeface="Times New Roman" pitchFamily="18" charset="0"/>
              </a:defRPr>
            </a:lvl8pPr>
            <a:lvl9pPr marL="4689475"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rgbClr val="800000"/>
              </a:buClr>
            </a:pPr>
            <a:r>
              <a:rPr lang="en-US" sz="2200" b="0">
                <a:effectLst/>
                <a:latin typeface="Arial" charset="0"/>
              </a:rPr>
              <a:t>Normally classified as long-term asset.</a:t>
            </a:r>
          </a:p>
          <a:p>
            <a:pPr>
              <a:lnSpc>
                <a:spcPct val="120000"/>
              </a:lnSpc>
              <a:spcBef>
                <a:spcPct val="50000"/>
              </a:spcBef>
              <a:buClr>
                <a:srgbClr val="800000"/>
              </a:buClr>
            </a:pPr>
            <a:r>
              <a:rPr lang="en-US" sz="2200" b="0">
                <a:effectLst/>
                <a:latin typeface="Arial" charset="0"/>
              </a:rPr>
              <a:t>Common types of intangibles:</a:t>
            </a:r>
          </a:p>
        </p:txBody>
      </p:sp>
      <p:sp>
        <p:nvSpPr>
          <p:cNvPr id="1020941" name="Text Box 13"/>
          <p:cNvSpPr txBox="1">
            <a:spLocks noChangeArrowheads="1"/>
          </p:cNvSpPr>
          <p:nvPr/>
        </p:nvSpPr>
        <p:spPr bwMode="auto">
          <a:xfrm>
            <a:off x="838200" y="4378325"/>
            <a:ext cx="3657600" cy="156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717675" indent="-457200" algn="l">
              <a:defRPr sz="2400">
                <a:solidFill>
                  <a:schemeClr val="tx1"/>
                </a:solidFill>
                <a:latin typeface="Times New Roman" pitchFamily="18" charset="0"/>
              </a:defRPr>
            </a:lvl3pPr>
            <a:lvl4pPr marL="2289175" indent="-457200" algn="l">
              <a:defRPr sz="2400">
                <a:solidFill>
                  <a:schemeClr val="tx1"/>
                </a:solidFill>
                <a:latin typeface="Times New Roman" pitchFamily="18" charset="0"/>
              </a:defRPr>
            </a:lvl4pPr>
            <a:lvl5pPr marL="2860675" indent="-457200" algn="l">
              <a:defRPr sz="2400">
                <a:solidFill>
                  <a:schemeClr val="tx1"/>
                </a:solidFill>
                <a:latin typeface="Times New Roman" pitchFamily="18" charset="0"/>
              </a:defRPr>
            </a:lvl5pPr>
            <a:lvl6pPr marL="3317875" indent="-457200" eaLnBrk="0" fontAlgn="base" hangingPunct="0">
              <a:spcBef>
                <a:spcPct val="0"/>
              </a:spcBef>
              <a:spcAft>
                <a:spcPct val="0"/>
              </a:spcAft>
              <a:defRPr sz="2400">
                <a:solidFill>
                  <a:schemeClr val="tx1"/>
                </a:solidFill>
                <a:latin typeface="Times New Roman" pitchFamily="18" charset="0"/>
              </a:defRPr>
            </a:lvl6pPr>
            <a:lvl7pPr marL="3775075" indent="-457200" eaLnBrk="0" fontAlgn="base" hangingPunct="0">
              <a:spcBef>
                <a:spcPct val="0"/>
              </a:spcBef>
              <a:spcAft>
                <a:spcPct val="0"/>
              </a:spcAft>
              <a:defRPr sz="2400">
                <a:solidFill>
                  <a:schemeClr val="tx1"/>
                </a:solidFill>
                <a:latin typeface="Times New Roman" pitchFamily="18" charset="0"/>
              </a:defRPr>
            </a:lvl7pPr>
            <a:lvl8pPr marL="4232275" indent="-457200" eaLnBrk="0" fontAlgn="base" hangingPunct="0">
              <a:spcBef>
                <a:spcPct val="0"/>
              </a:spcBef>
              <a:spcAft>
                <a:spcPct val="0"/>
              </a:spcAft>
              <a:defRPr sz="2400">
                <a:solidFill>
                  <a:schemeClr val="tx1"/>
                </a:solidFill>
                <a:latin typeface="Times New Roman" pitchFamily="18" charset="0"/>
              </a:defRPr>
            </a:lvl8pPr>
            <a:lvl9pPr marL="4689475" indent="-457200" eaLnBrk="0" fontAlgn="base" hangingPunct="0">
              <a:spcBef>
                <a:spcPct val="0"/>
              </a:spcBef>
              <a:spcAft>
                <a:spcPct val="0"/>
              </a:spcAft>
              <a:defRPr sz="2400">
                <a:solidFill>
                  <a:schemeClr val="tx1"/>
                </a:solidFill>
                <a:latin typeface="Times New Roman" pitchFamily="18" charset="0"/>
              </a:defRPr>
            </a:lvl9pPr>
          </a:lstStyle>
          <a:p>
            <a:pPr lvl="1">
              <a:lnSpc>
                <a:spcPct val="120000"/>
              </a:lnSpc>
              <a:spcBef>
                <a:spcPct val="50000"/>
              </a:spcBef>
              <a:buClr>
                <a:srgbClr val="800000"/>
              </a:buClr>
              <a:buSzPct val="80000"/>
              <a:buFont typeface="Wingdings" pitchFamily="2" charset="2"/>
              <a:buChar char="u"/>
            </a:pPr>
            <a:r>
              <a:rPr lang="en-US" sz="2100" b="0">
                <a:effectLst/>
                <a:latin typeface="Arial" charset="0"/>
              </a:rPr>
              <a:t>Patents</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Copyrights</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Franchises or licenses</a:t>
            </a:r>
          </a:p>
        </p:txBody>
      </p:sp>
      <p:sp>
        <p:nvSpPr>
          <p:cNvPr id="1020942" name="Text Box 14"/>
          <p:cNvSpPr txBox="1">
            <a:spLocks noChangeArrowheads="1"/>
          </p:cNvSpPr>
          <p:nvPr/>
        </p:nvSpPr>
        <p:spPr bwMode="auto">
          <a:xfrm>
            <a:off x="4572000" y="4392613"/>
            <a:ext cx="4191000" cy="102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4025" indent="-454025" algn="l">
              <a:defRPr sz="2400">
                <a:solidFill>
                  <a:schemeClr val="tx1"/>
                </a:solidFill>
                <a:latin typeface="Times New Roman" pitchFamily="18" charset="0"/>
              </a:defRPr>
            </a:lvl1pPr>
            <a:lvl2pPr marL="1146175" indent="-457200" algn="l">
              <a:defRPr sz="2400">
                <a:solidFill>
                  <a:schemeClr val="tx1"/>
                </a:solidFill>
                <a:latin typeface="Times New Roman" pitchFamily="18" charset="0"/>
              </a:defRPr>
            </a:lvl2pPr>
            <a:lvl3pPr marL="1717675" indent="-457200" algn="l">
              <a:defRPr sz="2400">
                <a:solidFill>
                  <a:schemeClr val="tx1"/>
                </a:solidFill>
                <a:latin typeface="Times New Roman" pitchFamily="18" charset="0"/>
              </a:defRPr>
            </a:lvl3pPr>
            <a:lvl4pPr marL="2289175" indent="-457200" algn="l">
              <a:defRPr sz="2400">
                <a:solidFill>
                  <a:schemeClr val="tx1"/>
                </a:solidFill>
                <a:latin typeface="Times New Roman" pitchFamily="18" charset="0"/>
              </a:defRPr>
            </a:lvl4pPr>
            <a:lvl5pPr marL="2860675" indent="-457200" algn="l">
              <a:defRPr sz="2400">
                <a:solidFill>
                  <a:schemeClr val="tx1"/>
                </a:solidFill>
                <a:latin typeface="Times New Roman" pitchFamily="18" charset="0"/>
              </a:defRPr>
            </a:lvl5pPr>
            <a:lvl6pPr marL="3317875" indent="-457200" eaLnBrk="0" fontAlgn="base" hangingPunct="0">
              <a:spcBef>
                <a:spcPct val="0"/>
              </a:spcBef>
              <a:spcAft>
                <a:spcPct val="0"/>
              </a:spcAft>
              <a:defRPr sz="2400">
                <a:solidFill>
                  <a:schemeClr val="tx1"/>
                </a:solidFill>
                <a:latin typeface="Times New Roman" pitchFamily="18" charset="0"/>
              </a:defRPr>
            </a:lvl6pPr>
            <a:lvl7pPr marL="3775075" indent="-457200" eaLnBrk="0" fontAlgn="base" hangingPunct="0">
              <a:spcBef>
                <a:spcPct val="0"/>
              </a:spcBef>
              <a:spcAft>
                <a:spcPct val="0"/>
              </a:spcAft>
              <a:defRPr sz="2400">
                <a:solidFill>
                  <a:schemeClr val="tx1"/>
                </a:solidFill>
                <a:latin typeface="Times New Roman" pitchFamily="18" charset="0"/>
              </a:defRPr>
            </a:lvl7pPr>
            <a:lvl8pPr marL="4232275" indent="-457200" eaLnBrk="0" fontAlgn="base" hangingPunct="0">
              <a:spcBef>
                <a:spcPct val="0"/>
              </a:spcBef>
              <a:spcAft>
                <a:spcPct val="0"/>
              </a:spcAft>
              <a:defRPr sz="2400">
                <a:solidFill>
                  <a:schemeClr val="tx1"/>
                </a:solidFill>
                <a:latin typeface="Times New Roman" pitchFamily="18" charset="0"/>
              </a:defRPr>
            </a:lvl8pPr>
            <a:lvl9pPr marL="4689475"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rgbClr val="800000"/>
              </a:buClr>
              <a:buSzPct val="80000"/>
              <a:buFont typeface="Wingdings" pitchFamily="2" charset="2"/>
              <a:buChar char="u"/>
            </a:pPr>
            <a:r>
              <a:rPr lang="en-US" sz="2100" b="0">
                <a:effectLst/>
                <a:latin typeface="Arial" charset="0"/>
              </a:rPr>
              <a:t>Trademarks or trade names</a:t>
            </a:r>
          </a:p>
          <a:p>
            <a:pPr>
              <a:lnSpc>
                <a:spcPct val="120000"/>
              </a:lnSpc>
              <a:spcBef>
                <a:spcPct val="50000"/>
              </a:spcBef>
              <a:buClr>
                <a:srgbClr val="800000"/>
              </a:buClr>
              <a:buSzPct val="80000"/>
              <a:buFont typeface="Wingdings" pitchFamily="2" charset="2"/>
              <a:buChar char="u"/>
            </a:pPr>
            <a:r>
              <a:rPr lang="en-US" sz="2100" b="0">
                <a:effectLst/>
                <a:latin typeface="Arial" charset="0"/>
              </a:rPr>
              <a:t>Goodwill</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INTANGIBLE ASSET ISSUES</a:t>
            </a:r>
          </a:p>
        </p:txBody>
      </p:sp>
      <p:sp>
        <p:nvSpPr>
          <p:cNvPr id="102094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0947" name="Rectangle 19"/>
          <p:cNvSpPr>
            <a:spLocks noChangeArrowheads="1"/>
          </p:cNvSpPr>
          <p:nvPr/>
        </p:nvSpPr>
        <p:spPr bwMode="auto">
          <a:xfrm>
            <a:off x="5791200" y="1447800"/>
            <a:ext cx="2743200" cy="1484313"/>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solidFill>
                  <a:srgbClr val="800000"/>
                </a:solidFill>
                <a:effectLst/>
                <a:latin typeface="Arial" charset="0"/>
              </a:rPr>
              <a:t>Cola Company’s </a:t>
            </a:r>
            <a:r>
              <a:rPr lang="en-US" b="0">
                <a:effectLst/>
                <a:latin typeface="Arial" charset="0"/>
              </a:rPr>
              <a:t>success comes from its secret formula for making Coca-Cola, not</a:t>
            </a:r>
          </a:p>
          <a:p>
            <a:pPr algn="l"/>
            <a:r>
              <a:rPr lang="en-US" b="0">
                <a:effectLst/>
                <a:latin typeface="Arial" charset="0"/>
              </a:rPr>
              <a:t>its plant facilities.</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7" name="Text Box 3"/>
          <p:cNvSpPr txBox="1">
            <a:spLocks noChangeArrowheads="1"/>
          </p:cNvSpPr>
          <p:nvPr/>
        </p:nvSpPr>
        <p:spPr bwMode="auto">
          <a:xfrm>
            <a:off x="609600" y="1371600"/>
            <a:ext cx="8001000" cy="103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30000"/>
              </a:spcBef>
              <a:spcAft>
                <a:spcPct val="20000"/>
              </a:spcAft>
              <a:buSzPct val="80000"/>
            </a:pPr>
            <a:r>
              <a:rPr lang="en-US" sz="2800">
                <a:solidFill>
                  <a:srgbClr val="800000"/>
                </a:solidFill>
                <a:effectLst/>
                <a:latin typeface="Arial" charset="0"/>
              </a:rPr>
              <a:t>Impairment of Indefinite-Life Intangibles Other than Goodwill</a:t>
            </a:r>
          </a:p>
        </p:txBody>
      </p:sp>
      <p:sp>
        <p:nvSpPr>
          <p:cNvPr id="1270788" name="Text Box 4"/>
          <p:cNvSpPr txBox="1">
            <a:spLocks noChangeArrowheads="1"/>
          </p:cNvSpPr>
          <p:nvPr/>
        </p:nvSpPr>
        <p:spPr bwMode="auto">
          <a:xfrm>
            <a:off x="990600" y="6369050"/>
            <a:ext cx="8001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6  Explain the accounting issues related to intangible-asset impairments.</a:t>
            </a:r>
          </a:p>
        </p:txBody>
      </p:sp>
      <p:sp>
        <p:nvSpPr>
          <p:cNvPr id="1270789" name="Text Box 5"/>
          <p:cNvSpPr txBox="1">
            <a:spLocks noChangeArrowheads="1"/>
          </p:cNvSpPr>
          <p:nvPr/>
        </p:nvSpPr>
        <p:spPr bwMode="auto">
          <a:xfrm>
            <a:off x="609600" y="2541588"/>
            <a:ext cx="7632700" cy="278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54025">
              <a:defRPr sz="2400">
                <a:solidFill>
                  <a:schemeClr val="tx1"/>
                </a:solidFill>
                <a:latin typeface="Times New Roman" pitchFamily="18" charset="0"/>
              </a:defRPr>
            </a:lvl1pPr>
            <a:lvl2pPr marL="685800" indent="-457200" algn="l" defTabSz="454025">
              <a:defRPr sz="2400">
                <a:solidFill>
                  <a:schemeClr val="tx1"/>
                </a:solidFill>
                <a:latin typeface="Times New Roman" pitchFamily="18" charset="0"/>
              </a:defRPr>
            </a:lvl2pPr>
            <a:lvl3pPr marL="1257300" indent="-457200" algn="l" defTabSz="454025">
              <a:defRPr sz="2400">
                <a:solidFill>
                  <a:schemeClr val="tx1"/>
                </a:solidFill>
                <a:latin typeface="Times New Roman" pitchFamily="18" charset="0"/>
              </a:defRPr>
            </a:lvl3pPr>
            <a:lvl4pPr marL="2627313" indent="-457200" algn="l" defTabSz="454025">
              <a:defRPr sz="2400">
                <a:solidFill>
                  <a:schemeClr val="tx1"/>
                </a:solidFill>
                <a:latin typeface="Times New Roman" pitchFamily="18" charset="0"/>
              </a:defRPr>
            </a:lvl4pPr>
            <a:lvl5pPr marL="3198813" indent="-457200" algn="l" defTabSz="454025">
              <a:defRPr sz="2400">
                <a:solidFill>
                  <a:schemeClr val="tx1"/>
                </a:solidFill>
                <a:latin typeface="Times New Roman" pitchFamily="18" charset="0"/>
              </a:defRPr>
            </a:lvl5pPr>
            <a:lvl6pPr marL="3656013" indent="-457200" defTabSz="454025" eaLnBrk="0" fontAlgn="base" hangingPunct="0">
              <a:spcBef>
                <a:spcPct val="0"/>
              </a:spcBef>
              <a:spcAft>
                <a:spcPct val="0"/>
              </a:spcAft>
              <a:defRPr sz="2400">
                <a:solidFill>
                  <a:schemeClr val="tx1"/>
                </a:solidFill>
                <a:latin typeface="Times New Roman" pitchFamily="18" charset="0"/>
              </a:defRPr>
            </a:lvl6pPr>
            <a:lvl7pPr marL="4113213" indent="-457200" defTabSz="454025" eaLnBrk="0" fontAlgn="base" hangingPunct="0">
              <a:spcBef>
                <a:spcPct val="0"/>
              </a:spcBef>
              <a:spcAft>
                <a:spcPct val="0"/>
              </a:spcAft>
              <a:defRPr sz="2400">
                <a:solidFill>
                  <a:schemeClr val="tx1"/>
                </a:solidFill>
                <a:latin typeface="Times New Roman" pitchFamily="18" charset="0"/>
              </a:defRPr>
            </a:lvl7pPr>
            <a:lvl8pPr marL="4570413" indent="-457200" defTabSz="454025" eaLnBrk="0" fontAlgn="base" hangingPunct="0">
              <a:spcBef>
                <a:spcPct val="0"/>
              </a:spcBef>
              <a:spcAft>
                <a:spcPct val="0"/>
              </a:spcAft>
              <a:defRPr sz="2400">
                <a:solidFill>
                  <a:schemeClr val="tx1"/>
                </a:solidFill>
                <a:latin typeface="Times New Roman" pitchFamily="18" charset="0"/>
              </a:defRPr>
            </a:lvl8pPr>
            <a:lvl9pPr marL="5027613" indent="-457200" defTabSz="454025" eaLnBrk="0" fontAlgn="base" hangingPunct="0">
              <a:spcBef>
                <a:spcPct val="0"/>
              </a:spcBef>
              <a:spcAft>
                <a:spcPct val="0"/>
              </a:spcAft>
              <a:defRPr sz="2400">
                <a:solidFill>
                  <a:schemeClr val="tx1"/>
                </a:solidFill>
                <a:latin typeface="Times New Roman" pitchFamily="18" charset="0"/>
              </a:defRPr>
            </a:lvl9pPr>
          </a:lstStyle>
          <a:p>
            <a:pPr lvl="1">
              <a:lnSpc>
                <a:spcPct val="120000"/>
              </a:lnSpc>
              <a:spcBef>
                <a:spcPct val="50000"/>
              </a:spcBef>
              <a:buClr>
                <a:srgbClr val="800000"/>
              </a:buClr>
              <a:buSzPct val="80000"/>
              <a:buFont typeface="Wingdings" pitchFamily="2" charset="2"/>
              <a:buChar char="u"/>
            </a:pPr>
            <a:r>
              <a:rPr lang="en-US" sz="2100" b="0">
                <a:effectLst/>
                <a:latin typeface="Arial" charset="0"/>
              </a:rPr>
              <a:t>Should be tested for impairment at least annually.</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Impairment test is a </a:t>
            </a:r>
            <a:r>
              <a:rPr lang="en-US" sz="2100">
                <a:effectLst/>
                <a:latin typeface="Arial" charset="0"/>
              </a:rPr>
              <a:t>fair value test</a:t>
            </a:r>
            <a:r>
              <a:rPr lang="en-US" sz="2100" b="0">
                <a:effectLst/>
                <a:latin typeface="Arial" charset="0"/>
              </a:rPr>
              <a:t>.</a:t>
            </a:r>
          </a:p>
          <a:p>
            <a:pPr lvl="2">
              <a:lnSpc>
                <a:spcPct val="120000"/>
              </a:lnSpc>
              <a:spcBef>
                <a:spcPct val="50000"/>
              </a:spcBef>
              <a:buClr>
                <a:srgbClr val="800000"/>
              </a:buClr>
              <a:buSzPct val="80000"/>
              <a:buFont typeface="Arial" charset="0"/>
              <a:buChar char="►"/>
            </a:pPr>
            <a:r>
              <a:rPr lang="en-US" sz="2000" b="0">
                <a:effectLst/>
                <a:latin typeface="Arial" charset="0"/>
              </a:rPr>
              <a:t>If the fair value of asset is less than the carrying amount, an impairment loss is recognized for the difference.</a:t>
            </a:r>
          </a:p>
          <a:p>
            <a:pPr lvl="2">
              <a:lnSpc>
                <a:spcPct val="120000"/>
              </a:lnSpc>
              <a:spcBef>
                <a:spcPct val="50000"/>
              </a:spcBef>
              <a:buClr>
                <a:srgbClr val="800000"/>
              </a:buClr>
              <a:buSzPct val="80000"/>
              <a:buFont typeface="Arial" charset="0"/>
              <a:buChar char="►"/>
            </a:pPr>
            <a:r>
              <a:rPr lang="en-US" sz="2000" b="0">
                <a:effectLst/>
                <a:latin typeface="Arial" charset="0"/>
              </a:rPr>
              <a:t>Recoverability test is not used.</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IMPAIRMENT OF INTANGIBLE ASSETS</a:t>
            </a:r>
          </a:p>
        </p:txBody>
      </p:sp>
      <p:sp>
        <p:nvSpPr>
          <p:cNvPr id="1270793" name="Line 9"/>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Text Box 2"/>
          <p:cNvSpPr txBox="1">
            <a:spLocks noChangeArrowheads="1"/>
          </p:cNvSpPr>
          <p:nvPr/>
        </p:nvSpPr>
        <p:spPr bwMode="auto">
          <a:xfrm>
            <a:off x="6324600" y="4343400"/>
            <a:ext cx="1828800" cy="274638"/>
          </a:xfrm>
          <a:prstGeom prst="rect">
            <a:avLst/>
          </a:prstGeom>
          <a:solidFill>
            <a:schemeClr val="bg1"/>
          </a:solidFill>
          <a:ln>
            <a:noFill/>
          </a:ln>
          <a:effectLst/>
          <a:extLst>
            <a:ext uri="{91240B29-F687-4F45-9708-019B960494DF}">
              <a14:hiddenLine xmlns:a14="http://schemas.microsoft.com/office/drawing/2010/main" w="28575">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a:solidFill>
                  <a:srgbClr val="800000"/>
                </a:solidFill>
                <a:effectLst/>
                <a:latin typeface="Arial" charset="0"/>
              </a:rPr>
              <a:t>ILLUSTRATION 12-7</a:t>
            </a:r>
          </a:p>
        </p:txBody>
      </p:sp>
      <p:sp>
        <p:nvSpPr>
          <p:cNvPr id="1272835" name="Text Box 3"/>
          <p:cNvSpPr txBox="1">
            <a:spLocks noChangeArrowheads="1"/>
          </p:cNvSpPr>
          <p:nvPr/>
        </p:nvSpPr>
        <p:spPr bwMode="auto">
          <a:xfrm>
            <a:off x="609600" y="1295400"/>
            <a:ext cx="8077200" cy="310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6313" indent="-404813"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0000"/>
              </a:lnSpc>
            </a:pPr>
            <a:r>
              <a:rPr lang="en-US" sz="2000">
                <a:solidFill>
                  <a:srgbClr val="800000"/>
                </a:solidFill>
                <a:effectLst/>
                <a:latin typeface="Arial" charset="0"/>
              </a:rPr>
              <a:t>Illustration:</a:t>
            </a:r>
            <a:r>
              <a:rPr lang="en-US" sz="2000" b="0">
                <a:solidFill>
                  <a:schemeClr val="folHlink"/>
                </a:solidFill>
                <a:effectLst/>
                <a:latin typeface="Arial" charset="0"/>
              </a:rPr>
              <a:t>  Arcon Radio purchased a broadcast license for $2,000,000.  Arcon Radio has renewed the license with the FCC twice, at a minimal cost. Because it expects cash flows to last indefinitely, Arcon reports the license as an indefinite-life intangible asset.  Recently the FCC decided to auction these licenses to the highest bidder instead of renewing them. Arcon Radio expects cash flows for the remaining two years of its existing license.  It performs an impairment test and determines that the fair value of the intangible asset is $1,500,000. </a:t>
            </a:r>
          </a:p>
        </p:txBody>
      </p:sp>
      <p:sp>
        <p:nvSpPr>
          <p:cNvPr id="1272837" name="Text Box 5"/>
          <p:cNvSpPr txBox="1">
            <a:spLocks noChangeArrowheads="1"/>
          </p:cNvSpPr>
          <p:nvPr/>
        </p:nvSpPr>
        <p:spPr bwMode="auto">
          <a:xfrm>
            <a:off x="990600" y="6369050"/>
            <a:ext cx="8001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6  Explain the accounting issues related to intangible-asset impairments.</a:t>
            </a:r>
          </a:p>
        </p:txBody>
      </p:sp>
      <p:pic>
        <p:nvPicPr>
          <p:cNvPr id="12728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4659313"/>
            <a:ext cx="7072312" cy="1512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IMPAIRMENT OF INTANGIBLE ASSETS</a:t>
            </a:r>
          </a:p>
        </p:txBody>
      </p:sp>
      <p:sp>
        <p:nvSpPr>
          <p:cNvPr id="1272843" name="Line 1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3" name="Text Box 3"/>
          <p:cNvSpPr txBox="1">
            <a:spLocks noChangeArrowheads="1"/>
          </p:cNvSpPr>
          <p:nvPr/>
        </p:nvSpPr>
        <p:spPr bwMode="auto">
          <a:xfrm>
            <a:off x="609600" y="1371600"/>
            <a:ext cx="80010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30000"/>
              </a:spcBef>
              <a:spcAft>
                <a:spcPct val="20000"/>
              </a:spcAft>
              <a:buSzPct val="80000"/>
            </a:pPr>
            <a:r>
              <a:rPr lang="en-US" sz="2800">
                <a:solidFill>
                  <a:srgbClr val="800000"/>
                </a:solidFill>
                <a:effectLst/>
                <a:latin typeface="Arial" charset="0"/>
              </a:rPr>
              <a:t>Impairment of Goodwill</a:t>
            </a:r>
          </a:p>
        </p:txBody>
      </p:sp>
      <p:sp>
        <p:nvSpPr>
          <p:cNvPr id="1274884" name="Text Box 4"/>
          <p:cNvSpPr txBox="1">
            <a:spLocks noChangeArrowheads="1"/>
          </p:cNvSpPr>
          <p:nvPr/>
        </p:nvSpPr>
        <p:spPr bwMode="auto">
          <a:xfrm>
            <a:off x="990600" y="6369050"/>
            <a:ext cx="8001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6  Explain the accounting issues related to intangible-asset impairments.</a:t>
            </a:r>
          </a:p>
        </p:txBody>
      </p:sp>
      <p:sp>
        <p:nvSpPr>
          <p:cNvPr id="1274885" name="Text Box 5"/>
          <p:cNvSpPr txBox="1">
            <a:spLocks noChangeArrowheads="1"/>
          </p:cNvSpPr>
          <p:nvPr/>
        </p:nvSpPr>
        <p:spPr bwMode="auto">
          <a:xfrm>
            <a:off x="609600" y="2047875"/>
            <a:ext cx="7632700" cy="279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082675" indent="-1082675" algn="l" defTabSz="454025">
              <a:defRPr sz="2400">
                <a:solidFill>
                  <a:schemeClr val="tx1"/>
                </a:solidFill>
                <a:latin typeface="Times New Roman" pitchFamily="18" charset="0"/>
              </a:defRPr>
            </a:lvl1pPr>
            <a:lvl2pPr marL="1654175" indent="-457200" algn="l" defTabSz="454025">
              <a:defRPr sz="2400">
                <a:solidFill>
                  <a:schemeClr val="tx1"/>
                </a:solidFill>
                <a:latin typeface="Times New Roman" pitchFamily="18" charset="0"/>
              </a:defRPr>
            </a:lvl2pPr>
            <a:lvl3pPr marL="2225675" indent="-457200" algn="l" defTabSz="454025">
              <a:defRPr sz="2400">
                <a:solidFill>
                  <a:schemeClr val="tx1"/>
                </a:solidFill>
                <a:latin typeface="Times New Roman" pitchFamily="18" charset="0"/>
              </a:defRPr>
            </a:lvl3pPr>
            <a:lvl4pPr marL="2797175" indent="-457200" algn="l" defTabSz="454025">
              <a:defRPr sz="2400">
                <a:solidFill>
                  <a:schemeClr val="tx1"/>
                </a:solidFill>
                <a:latin typeface="Times New Roman" pitchFamily="18" charset="0"/>
              </a:defRPr>
            </a:lvl4pPr>
            <a:lvl5pPr marL="3368675" indent="-457200" algn="l" defTabSz="454025">
              <a:defRPr sz="2400">
                <a:solidFill>
                  <a:schemeClr val="tx1"/>
                </a:solidFill>
                <a:latin typeface="Times New Roman" pitchFamily="18" charset="0"/>
              </a:defRPr>
            </a:lvl5pPr>
            <a:lvl6pPr marL="3825875" indent="-457200" defTabSz="454025" eaLnBrk="0" fontAlgn="base" hangingPunct="0">
              <a:spcBef>
                <a:spcPct val="0"/>
              </a:spcBef>
              <a:spcAft>
                <a:spcPct val="0"/>
              </a:spcAft>
              <a:defRPr sz="2400">
                <a:solidFill>
                  <a:schemeClr val="tx1"/>
                </a:solidFill>
                <a:latin typeface="Times New Roman" pitchFamily="18" charset="0"/>
              </a:defRPr>
            </a:lvl6pPr>
            <a:lvl7pPr marL="4283075" indent="-457200" defTabSz="454025" eaLnBrk="0" fontAlgn="base" hangingPunct="0">
              <a:spcBef>
                <a:spcPct val="0"/>
              </a:spcBef>
              <a:spcAft>
                <a:spcPct val="0"/>
              </a:spcAft>
              <a:defRPr sz="2400">
                <a:solidFill>
                  <a:schemeClr val="tx1"/>
                </a:solidFill>
                <a:latin typeface="Times New Roman" pitchFamily="18" charset="0"/>
              </a:defRPr>
            </a:lvl7pPr>
            <a:lvl8pPr marL="4740275" indent="-457200" defTabSz="454025" eaLnBrk="0" fontAlgn="base" hangingPunct="0">
              <a:spcBef>
                <a:spcPct val="0"/>
              </a:spcBef>
              <a:spcAft>
                <a:spcPct val="0"/>
              </a:spcAft>
              <a:defRPr sz="2400">
                <a:solidFill>
                  <a:schemeClr val="tx1"/>
                </a:solidFill>
                <a:latin typeface="Times New Roman" pitchFamily="18" charset="0"/>
              </a:defRPr>
            </a:lvl8pPr>
            <a:lvl9pPr marL="5197475" indent="-457200" defTabSz="454025"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Clr>
                <a:schemeClr val="tx1"/>
              </a:buClr>
              <a:buSzPct val="80000"/>
            </a:pPr>
            <a:r>
              <a:rPr lang="en-US" sz="2300" b="0">
                <a:effectLst/>
                <a:latin typeface="Arial" charset="0"/>
              </a:rPr>
              <a:t>Two Step Process:</a:t>
            </a:r>
          </a:p>
          <a:p>
            <a:pPr>
              <a:lnSpc>
                <a:spcPct val="125000"/>
              </a:lnSpc>
              <a:spcBef>
                <a:spcPct val="50000"/>
              </a:spcBef>
              <a:buClr>
                <a:srgbClr val="800000"/>
              </a:buClr>
            </a:pPr>
            <a:r>
              <a:rPr lang="en-US" sz="2000">
                <a:effectLst/>
                <a:latin typeface="Arial" charset="0"/>
              </a:rPr>
              <a:t>Step 1:</a:t>
            </a:r>
            <a:r>
              <a:rPr lang="en-US" sz="2000" b="0">
                <a:effectLst/>
                <a:latin typeface="Arial" charset="0"/>
              </a:rPr>
              <a:t> 	If fair value is less than the carrying amount of the net assets (including goodwill), then perform a second step to determine possible impairment.</a:t>
            </a:r>
          </a:p>
          <a:p>
            <a:pPr>
              <a:lnSpc>
                <a:spcPct val="125000"/>
              </a:lnSpc>
              <a:spcBef>
                <a:spcPct val="50000"/>
              </a:spcBef>
              <a:buClr>
                <a:srgbClr val="800000"/>
              </a:buClr>
            </a:pPr>
            <a:r>
              <a:rPr lang="en-US" sz="2000">
                <a:effectLst/>
                <a:latin typeface="Arial" charset="0"/>
              </a:rPr>
              <a:t>Step 2</a:t>
            </a:r>
            <a:r>
              <a:rPr lang="en-US" sz="2000" b="0">
                <a:effectLst/>
                <a:latin typeface="Arial" charset="0"/>
              </a:rPr>
              <a:t>: 	Determine the fair value of the goodwill (implied value of goodwill) and</a:t>
            </a:r>
            <a:r>
              <a:rPr lang="en-US" sz="2300" b="0">
                <a:effectLst/>
                <a:latin typeface="Arial" charset="0"/>
              </a:rPr>
              <a:t> compare to carrying amount.</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IMPAIRMENT OF INTANGIBLE ASSETS</a:t>
            </a:r>
          </a:p>
        </p:txBody>
      </p:sp>
      <p:sp>
        <p:nvSpPr>
          <p:cNvPr id="1274889" name="Line 9"/>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Text Box 2"/>
          <p:cNvSpPr txBox="1">
            <a:spLocks noChangeArrowheads="1"/>
          </p:cNvSpPr>
          <p:nvPr/>
        </p:nvSpPr>
        <p:spPr bwMode="auto">
          <a:xfrm>
            <a:off x="609600" y="1295400"/>
            <a:ext cx="8077200" cy="17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50000"/>
              </a:spcBef>
            </a:pPr>
            <a:r>
              <a:rPr lang="en-US" sz="1900">
                <a:solidFill>
                  <a:srgbClr val="800000"/>
                </a:solidFill>
                <a:effectLst/>
                <a:latin typeface="Arial" charset="0"/>
              </a:rPr>
              <a:t>Illustration:  </a:t>
            </a:r>
            <a:r>
              <a:rPr lang="en-US" sz="1900" b="0">
                <a:solidFill>
                  <a:schemeClr val="bg2"/>
                </a:solidFill>
                <a:effectLst/>
                <a:latin typeface="Arial" charset="0"/>
              </a:rPr>
              <a:t>Kohlbuy Corporation has three divisions. It purchased one division, Pritt Products, four years ago for $2 million. Kohlbuy management is now reviewing the division for purposes of recognizing an impairment. Illustration 12-8 lists the Pritt Division’s net assets, including the associated goodwill of $900,000 from the purchase.</a:t>
            </a:r>
          </a:p>
        </p:txBody>
      </p:sp>
      <p:sp>
        <p:nvSpPr>
          <p:cNvPr id="1276933" name="Text Box 5"/>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6</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IMPAIRMENT OF INTANGIBLE ASSETS</a:t>
            </a:r>
          </a:p>
        </p:txBody>
      </p:sp>
      <p:pic>
        <p:nvPicPr>
          <p:cNvPr id="127693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44863"/>
            <a:ext cx="6400800" cy="2141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6940" name="Line 1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6941" name="Text Box 13"/>
          <p:cNvSpPr txBox="1">
            <a:spLocks noChangeArrowheads="1"/>
          </p:cNvSpPr>
          <p:nvPr/>
        </p:nvSpPr>
        <p:spPr bwMode="auto">
          <a:xfrm>
            <a:off x="7010400" y="3352800"/>
            <a:ext cx="1828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a:solidFill>
                  <a:srgbClr val="800000"/>
                </a:solidFill>
                <a:effectLst/>
                <a:latin typeface="Arial" charset="0"/>
              </a:rPr>
              <a:t>ILLUSTRATION 12-8</a:t>
            </a:r>
          </a:p>
        </p:txBody>
      </p:sp>
      <p:sp>
        <p:nvSpPr>
          <p:cNvPr id="1276942" name="Text Box 14"/>
          <p:cNvSpPr txBox="1">
            <a:spLocks noChangeArrowheads="1"/>
          </p:cNvSpPr>
          <p:nvPr/>
        </p:nvSpPr>
        <p:spPr bwMode="auto">
          <a:xfrm>
            <a:off x="609600" y="5715000"/>
            <a:ext cx="807720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50000"/>
              </a:spcBef>
            </a:pPr>
            <a:r>
              <a:rPr lang="en-US" sz="1900" b="0">
                <a:solidFill>
                  <a:schemeClr val="bg2"/>
                </a:solidFill>
                <a:effectLst/>
                <a:latin typeface="Arial" charset="0"/>
              </a:rPr>
              <a:t>Assume that the fair value of the Pritt Division is $1,900,000. </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ChangeArrowheads="1"/>
          </p:cNvSpPr>
          <p:nvPr/>
        </p:nvSpPr>
        <p:spPr bwMode="auto">
          <a:xfrm>
            <a:off x="990600" y="4953000"/>
            <a:ext cx="7239000" cy="990600"/>
          </a:xfrm>
          <a:prstGeom prst="rect">
            <a:avLst/>
          </a:prstGeom>
          <a:solidFill>
            <a:srgbClr val="FFFF99"/>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77956" name="Text Box 4"/>
          <p:cNvSpPr txBox="1">
            <a:spLocks noChangeArrowheads="1"/>
          </p:cNvSpPr>
          <p:nvPr/>
        </p:nvSpPr>
        <p:spPr bwMode="auto">
          <a:xfrm>
            <a:off x="990600" y="6369050"/>
            <a:ext cx="8001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6  Explain the accounting issues related to intangible-asset impairments.</a:t>
            </a:r>
          </a:p>
        </p:txBody>
      </p:sp>
      <p:sp>
        <p:nvSpPr>
          <p:cNvPr id="1277957" name="Rectangle 5"/>
          <p:cNvSpPr>
            <a:spLocks noChangeArrowheads="1"/>
          </p:cNvSpPr>
          <p:nvPr/>
        </p:nvSpPr>
        <p:spPr bwMode="auto">
          <a:xfrm>
            <a:off x="609600" y="1335088"/>
            <a:ext cx="830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900">
                <a:solidFill>
                  <a:srgbClr val="800000"/>
                </a:solidFill>
                <a:effectLst/>
                <a:latin typeface="Arial" charset="0"/>
              </a:rPr>
              <a:t>Illustration:  </a:t>
            </a:r>
            <a:r>
              <a:rPr lang="en-US" sz="1900" b="0">
                <a:solidFill>
                  <a:srgbClr val="000000"/>
                </a:solidFill>
                <a:effectLst/>
                <a:latin typeface="Arial" charset="0"/>
              </a:rPr>
              <a:t>Prepare the journal entry (if any) to record the impairment.</a:t>
            </a:r>
          </a:p>
        </p:txBody>
      </p:sp>
      <p:graphicFrame>
        <p:nvGraphicFramePr>
          <p:cNvPr id="1277958" name="Object 6">
            <a:hlinkClick r:id="" action="ppaction://ole?verb=0"/>
          </p:cNvPr>
          <p:cNvGraphicFramePr>
            <a:graphicFrameLocks/>
          </p:cNvGraphicFramePr>
          <p:nvPr/>
        </p:nvGraphicFramePr>
        <p:xfrm>
          <a:off x="3046413" y="2286000"/>
          <a:ext cx="5876925" cy="2320925"/>
        </p:xfrm>
        <a:graphic>
          <a:graphicData uri="http://schemas.openxmlformats.org/presentationml/2006/ole">
            <mc:AlternateContent xmlns:mc="http://schemas.openxmlformats.org/markup-compatibility/2006">
              <mc:Choice xmlns:v="urn:schemas-microsoft-com:vml" Requires="v">
                <p:oleObj spid="_x0000_s1277976" name="Worksheet" r:id="rId4" imgW="6257925" imgH="2638425" progId="Excel.Sheet.8">
                  <p:embed/>
                </p:oleObj>
              </mc:Choice>
              <mc:Fallback>
                <p:oleObj name="Worksheet" r:id="rId4" imgW="6257925" imgH="2638425" progId="Excel.Sheet.8">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413" y="2286000"/>
                        <a:ext cx="5876925" cy="23209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77959" name="Rectangle 7"/>
          <p:cNvSpPr>
            <a:spLocks noChangeArrowheads="1"/>
          </p:cNvSpPr>
          <p:nvPr/>
        </p:nvSpPr>
        <p:spPr bwMode="auto">
          <a:xfrm>
            <a:off x="228600" y="2336800"/>
            <a:ext cx="25908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spcBef>
                <a:spcPct val="50000"/>
              </a:spcBef>
            </a:pPr>
            <a:r>
              <a:rPr lang="en-US" sz="1900">
                <a:solidFill>
                  <a:schemeClr val="tx1"/>
                </a:solidFill>
                <a:effectLst/>
                <a:latin typeface="Arial" charset="0"/>
                <a:cs typeface="Times New Roman" pitchFamily="18" charset="0"/>
              </a:rPr>
              <a:t>Step 1:</a:t>
            </a:r>
            <a:r>
              <a:rPr lang="en-US" sz="1900" b="0">
                <a:solidFill>
                  <a:schemeClr val="tx1"/>
                </a:solidFill>
                <a:effectLst/>
                <a:latin typeface="Arial" charset="0"/>
                <a:cs typeface="Times New Roman" pitchFamily="18" charset="0"/>
              </a:rPr>
              <a:t> The fair value of the reporting unit is below its carrying value. Therefore, an impairment has occurred. </a:t>
            </a:r>
          </a:p>
        </p:txBody>
      </p:sp>
      <p:sp>
        <p:nvSpPr>
          <p:cNvPr id="1277960" name="Rectangle 8"/>
          <p:cNvSpPr>
            <a:spLocks noChangeArrowheads="1"/>
          </p:cNvSpPr>
          <p:nvPr/>
        </p:nvSpPr>
        <p:spPr bwMode="auto">
          <a:xfrm>
            <a:off x="3200400" y="23622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000">
                <a:solidFill>
                  <a:schemeClr val="tx1"/>
                </a:solidFill>
                <a:effectLst/>
                <a:latin typeface="Arial" charset="0"/>
                <a:cs typeface="Times New Roman" pitchFamily="18" charset="0"/>
              </a:rPr>
              <a:t>Step 2:</a:t>
            </a:r>
          </a:p>
        </p:txBody>
      </p:sp>
      <p:sp>
        <p:nvSpPr>
          <p:cNvPr id="1277961" name="Rectangle 9"/>
          <p:cNvSpPr>
            <a:spLocks noChangeArrowheads="1"/>
          </p:cNvSpPr>
          <p:nvPr/>
        </p:nvSpPr>
        <p:spPr bwMode="auto">
          <a:xfrm>
            <a:off x="1066800" y="5029200"/>
            <a:ext cx="7239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5143500" algn="r"/>
                <a:tab pos="6400800" algn="r"/>
              </a:tabLst>
            </a:pPr>
            <a:r>
              <a:rPr lang="en-US" sz="1900" b="0">
                <a:effectLst/>
                <a:latin typeface="Arial" charset="0"/>
              </a:rPr>
              <a:t>Loss on impairment 	500,000</a:t>
            </a:r>
          </a:p>
        </p:txBody>
      </p:sp>
      <p:sp>
        <p:nvSpPr>
          <p:cNvPr id="1277962" name="Rectangle 10"/>
          <p:cNvSpPr>
            <a:spLocks noChangeArrowheads="1"/>
          </p:cNvSpPr>
          <p:nvPr/>
        </p:nvSpPr>
        <p:spPr bwMode="auto">
          <a:xfrm>
            <a:off x="1066800" y="5486400"/>
            <a:ext cx="7239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tabLst>
                <a:tab pos="5143500" algn="r"/>
                <a:tab pos="6858000" algn="r"/>
              </a:tabLst>
            </a:pPr>
            <a:r>
              <a:rPr lang="en-US" sz="1900" b="0">
                <a:effectLst/>
                <a:latin typeface="Arial" charset="0"/>
              </a:rPr>
              <a:t>	Goodwill 		500,000</a:t>
            </a:r>
          </a:p>
        </p:txBody>
      </p:sp>
      <p:sp>
        <p:nvSpPr>
          <p:cNvPr id="1277963" name="Text Box 11"/>
          <p:cNvSpPr txBox="1">
            <a:spLocks noChangeArrowheads="1"/>
          </p:cNvSpPr>
          <p:nvPr/>
        </p:nvSpPr>
        <p:spPr bwMode="auto">
          <a:xfrm>
            <a:off x="7086600" y="2757488"/>
            <a:ext cx="16764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0">
                <a:effectLst/>
                <a:latin typeface="Arial" charset="0"/>
              </a:rPr>
              <a:t>$     1,900,000</a:t>
            </a:r>
          </a:p>
        </p:txBody>
      </p:sp>
      <p:sp>
        <p:nvSpPr>
          <p:cNvPr id="1277964" name="Text Box 12"/>
          <p:cNvSpPr txBox="1">
            <a:spLocks noChangeArrowheads="1"/>
          </p:cNvSpPr>
          <p:nvPr/>
        </p:nvSpPr>
        <p:spPr bwMode="auto">
          <a:xfrm>
            <a:off x="7086600" y="3062288"/>
            <a:ext cx="16764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0">
                <a:effectLst/>
                <a:latin typeface="Arial" charset="0"/>
              </a:rPr>
              <a:t>1,500,000</a:t>
            </a:r>
          </a:p>
        </p:txBody>
      </p:sp>
      <p:sp>
        <p:nvSpPr>
          <p:cNvPr id="1277965" name="Text Box 13"/>
          <p:cNvSpPr txBox="1">
            <a:spLocks noChangeArrowheads="1"/>
          </p:cNvSpPr>
          <p:nvPr/>
        </p:nvSpPr>
        <p:spPr bwMode="auto">
          <a:xfrm>
            <a:off x="7086600" y="3429000"/>
            <a:ext cx="16764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0">
                <a:effectLst/>
                <a:latin typeface="Arial" charset="0"/>
              </a:rPr>
              <a:t>400,000</a:t>
            </a:r>
          </a:p>
        </p:txBody>
      </p:sp>
      <p:sp>
        <p:nvSpPr>
          <p:cNvPr id="1277966" name="Text Box 14"/>
          <p:cNvSpPr txBox="1">
            <a:spLocks noChangeArrowheads="1"/>
          </p:cNvSpPr>
          <p:nvPr/>
        </p:nvSpPr>
        <p:spPr bwMode="auto">
          <a:xfrm>
            <a:off x="7086600" y="3748088"/>
            <a:ext cx="167640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0">
                <a:effectLst/>
                <a:latin typeface="Arial" charset="0"/>
              </a:rPr>
              <a:t>900,000</a:t>
            </a:r>
          </a:p>
        </p:txBody>
      </p:sp>
      <p:sp>
        <p:nvSpPr>
          <p:cNvPr id="1277967" name="Text Box 15"/>
          <p:cNvSpPr txBox="1">
            <a:spLocks noChangeArrowheads="1"/>
          </p:cNvSpPr>
          <p:nvPr/>
        </p:nvSpPr>
        <p:spPr bwMode="auto">
          <a:xfrm>
            <a:off x="7058025" y="4052888"/>
            <a:ext cx="1781175"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b="0">
                <a:effectLst/>
                <a:latin typeface="Arial" charset="0"/>
              </a:rPr>
              <a:t>$      (500,000)</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IMPAIRMENT OF INTANGIBLE ASSETS</a:t>
            </a:r>
          </a:p>
        </p:txBody>
      </p:sp>
      <p:sp>
        <p:nvSpPr>
          <p:cNvPr id="1277971" name="Line 19"/>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7972" name="Text Box 20"/>
          <p:cNvSpPr txBox="1">
            <a:spLocks noChangeArrowheads="1"/>
          </p:cNvSpPr>
          <p:nvPr/>
        </p:nvSpPr>
        <p:spPr bwMode="auto">
          <a:xfrm>
            <a:off x="6019800" y="1905000"/>
            <a:ext cx="2971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200">
                <a:solidFill>
                  <a:srgbClr val="800000"/>
                </a:solidFill>
                <a:effectLst/>
                <a:latin typeface="Arial" charset="0"/>
              </a:rPr>
              <a:t>ILLUSTRATIONS 12-9 and 12-10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77963"/>
                                        </p:tgtEl>
                                        <p:attrNameLst>
                                          <p:attrName>style.visibility</p:attrName>
                                        </p:attrNameLst>
                                      </p:cBhvr>
                                      <p:to>
                                        <p:strVal val="visible"/>
                                      </p:to>
                                    </p:set>
                                    <p:animEffect transition="in" filter="wipe(left)">
                                      <p:cBhvr>
                                        <p:cTn id="7" dur="500"/>
                                        <p:tgtEl>
                                          <p:spTgt spid="1277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77964"/>
                                        </p:tgtEl>
                                        <p:attrNameLst>
                                          <p:attrName>style.visibility</p:attrName>
                                        </p:attrNameLst>
                                      </p:cBhvr>
                                      <p:to>
                                        <p:strVal val="visible"/>
                                      </p:to>
                                    </p:set>
                                    <p:animEffect transition="in" filter="wipe(left)">
                                      <p:cBhvr>
                                        <p:cTn id="12" dur="500"/>
                                        <p:tgtEl>
                                          <p:spTgt spid="1277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77965"/>
                                        </p:tgtEl>
                                        <p:attrNameLst>
                                          <p:attrName>style.visibility</p:attrName>
                                        </p:attrNameLst>
                                      </p:cBhvr>
                                      <p:to>
                                        <p:strVal val="visible"/>
                                      </p:to>
                                    </p:set>
                                    <p:animEffect transition="in" filter="wipe(left)">
                                      <p:cBhvr>
                                        <p:cTn id="17" dur="500"/>
                                        <p:tgtEl>
                                          <p:spTgt spid="12779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77966"/>
                                        </p:tgtEl>
                                        <p:attrNameLst>
                                          <p:attrName>style.visibility</p:attrName>
                                        </p:attrNameLst>
                                      </p:cBhvr>
                                      <p:to>
                                        <p:strVal val="visible"/>
                                      </p:to>
                                    </p:set>
                                    <p:animEffect transition="in" filter="wipe(left)">
                                      <p:cBhvr>
                                        <p:cTn id="22" dur="500"/>
                                        <p:tgtEl>
                                          <p:spTgt spid="12779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77967"/>
                                        </p:tgtEl>
                                        <p:attrNameLst>
                                          <p:attrName>style.visibility</p:attrName>
                                        </p:attrNameLst>
                                      </p:cBhvr>
                                      <p:to>
                                        <p:strVal val="visible"/>
                                      </p:to>
                                    </p:set>
                                    <p:animEffect transition="in" filter="wipe(left)">
                                      <p:cBhvr>
                                        <p:cTn id="27" dur="500"/>
                                        <p:tgtEl>
                                          <p:spTgt spid="12779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77961"/>
                                        </p:tgtEl>
                                        <p:attrNameLst>
                                          <p:attrName>style.visibility</p:attrName>
                                        </p:attrNameLst>
                                      </p:cBhvr>
                                      <p:to>
                                        <p:strVal val="visible"/>
                                      </p:to>
                                    </p:set>
                                    <p:animEffect transition="in" filter="wipe(left)">
                                      <p:cBhvr>
                                        <p:cTn id="32" dur="500"/>
                                        <p:tgtEl>
                                          <p:spTgt spid="12779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77962"/>
                                        </p:tgtEl>
                                        <p:attrNameLst>
                                          <p:attrName>style.visibility</p:attrName>
                                        </p:attrNameLst>
                                      </p:cBhvr>
                                      <p:to>
                                        <p:strVal val="visible"/>
                                      </p:to>
                                    </p:set>
                                    <p:animEffect transition="in" filter="wipe(left)">
                                      <p:cBhvr>
                                        <p:cTn id="37" dur="500"/>
                                        <p:tgtEl>
                                          <p:spTgt spid="1277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61" grpId="0"/>
      <p:bldP spid="1277962" grpId="0"/>
      <p:bldP spid="1277963" grpId="0"/>
      <p:bldP spid="1277964" grpId="0"/>
      <p:bldP spid="1277965" grpId="0"/>
      <p:bldP spid="1277966" grpId="0"/>
      <p:bldP spid="127796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3" name="Text Box 3"/>
          <p:cNvSpPr txBox="1">
            <a:spLocks noChangeArrowheads="1"/>
          </p:cNvSpPr>
          <p:nvPr/>
        </p:nvSpPr>
        <p:spPr bwMode="auto">
          <a:xfrm>
            <a:off x="990600" y="6369050"/>
            <a:ext cx="8001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6  Explain the accounting issues related to intangible-asset impairments.</a:t>
            </a:r>
          </a:p>
        </p:txBody>
      </p:sp>
      <p:sp>
        <p:nvSpPr>
          <p:cNvPr id="1280004" name="Text Box 4"/>
          <p:cNvSpPr txBox="1">
            <a:spLocks noChangeArrowheads="1"/>
          </p:cNvSpPr>
          <p:nvPr/>
        </p:nvSpPr>
        <p:spPr bwMode="auto">
          <a:xfrm>
            <a:off x="609600" y="1371600"/>
            <a:ext cx="80010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30000"/>
              </a:spcBef>
              <a:spcAft>
                <a:spcPct val="20000"/>
              </a:spcAft>
              <a:buSzPct val="80000"/>
            </a:pPr>
            <a:r>
              <a:rPr lang="en-US" sz="2800">
                <a:solidFill>
                  <a:srgbClr val="800000"/>
                </a:solidFill>
                <a:effectLst/>
                <a:latin typeface="Arial" charset="0"/>
              </a:rPr>
              <a:t>Impairment Summary</a:t>
            </a:r>
          </a:p>
        </p:txBody>
      </p:sp>
      <p:sp>
        <p:nvSpPr>
          <p:cNvPr id="1280006" name="Text Box 6"/>
          <p:cNvSpPr txBox="1">
            <a:spLocks noChangeArrowheads="1"/>
          </p:cNvSpPr>
          <p:nvPr/>
        </p:nvSpPr>
        <p:spPr bwMode="auto">
          <a:xfrm>
            <a:off x="6705600" y="2133600"/>
            <a:ext cx="20574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9A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200">
                <a:solidFill>
                  <a:srgbClr val="800000"/>
                </a:solidFill>
                <a:effectLst/>
                <a:latin typeface="Arial" charset="0"/>
              </a:rPr>
              <a:t>ILLUSTRATION 12-11</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IMPAIRMENT OF INTANGIBLE ASSETS</a:t>
            </a:r>
          </a:p>
        </p:txBody>
      </p:sp>
      <p:sp>
        <p:nvSpPr>
          <p:cNvPr id="1280011" name="Line 1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8001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8305800" cy="2109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8" name="Text Box 4"/>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7  Identify the conceptual issues related to research and development costs.</a:t>
            </a:r>
          </a:p>
        </p:txBody>
      </p:sp>
      <p:sp>
        <p:nvSpPr>
          <p:cNvPr id="1147909" name="Text Box 5"/>
          <p:cNvSpPr txBox="1">
            <a:spLocks noChangeArrowheads="1"/>
          </p:cNvSpPr>
          <p:nvPr/>
        </p:nvSpPr>
        <p:spPr bwMode="auto">
          <a:xfrm>
            <a:off x="609600" y="2438400"/>
            <a:ext cx="8013700"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54025">
              <a:defRPr sz="2400">
                <a:solidFill>
                  <a:schemeClr val="tx1"/>
                </a:solidFill>
                <a:latin typeface="Times New Roman" pitchFamily="18" charset="0"/>
              </a:defRPr>
            </a:lvl1pPr>
            <a:lvl2pPr marL="1484313" indent="-457200" algn="l" defTabSz="454025">
              <a:defRPr sz="2400">
                <a:solidFill>
                  <a:schemeClr val="tx1"/>
                </a:solidFill>
                <a:latin typeface="Times New Roman" pitchFamily="18" charset="0"/>
              </a:defRPr>
            </a:lvl2pPr>
            <a:lvl3pPr marL="2055813" indent="-457200" algn="l" defTabSz="454025">
              <a:defRPr sz="2400">
                <a:solidFill>
                  <a:schemeClr val="tx1"/>
                </a:solidFill>
                <a:latin typeface="Times New Roman" pitchFamily="18" charset="0"/>
              </a:defRPr>
            </a:lvl3pPr>
            <a:lvl4pPr marL="2627313" indent="-457200" algn="l" defTabSz="454025">
              <a:defRPr sz="2400">
                <a:solidFill>
                  <a:schemeClr val="tx1"/>
                </a:solidFill>
                <a:latin typeface="Times New Roman" pitchFamily="18" charset="0"/>
              </a:defRPr>
            </a:lvl4pPr>
            <a:lvl5pPr marL="3198813" indent="-457200" algn="l" defTabSz="454025">
              <a:defRPr sz="2400">
                <a:solidFill>
                  <a:schemeClr val="tx1"/>
                </a:solidFill>
                <a:latin typeface="Times New Roman" pitchFamily="18" charset="0"/>
              </a:defRPr>
            </a:lvl5pPr>
            <a:lvl6pPr marL="3656013" indent="-457200" defTabSz="454025" eaLnBrk="0" fontAlgn="base" hangingPunct="0">
              <a:spcBef>
                <a:spcPct val="0"/>
              </a:spcBef>
              <a:spcAft>
                <a:spcPct val="0"/>
              </a:spcAft>
              <a:defRPr sz="2400">
                <a:solidFill>
                  <a:schemeClr val="tx1"/>
                </a:solidFill>
                <a:latin typeface="Times New Roman" pitchFamily="18" charset="0"/>
              </a:defRPr>
            </a:lvl6pPr>
            <a:lvl7pPr marL="4113213" indent="-457200" defTabSz="454025" eaLnBrk="0" fontAlgn="base" hangingPunct="0">
              <a:spcBef>
                <a:spcPct val="0"/>
              </a:spcBef>
              <a:spcAft>
                <a:spcPct val="0"/>
              </a:spcAft>
              <a:defRPr sz="2400">
                <a:solidFill>
                  <a:schemeClr val="tx1"/>
                </a:solidFill>
                <a:latin typeface="Times New Roman" pitchFamily="18" charset="0"/>
              </a:defRPr>
            </a:lvl7pPr>
            <a:lvl8pPr marL="4570413" indent="-457200" defTabSz="454025" eaLnBrk="0" fontAlgn="base" hangingPunct="0">
              <a:spcBef>
                <a:spcPct val="0"/>
              </a:spcBef>
              <a:spcAft>
                <a:spcPct val="0"/>
              </a:spcAft>
              <a:defRPr sz="2400">
                <a:solidFill>
                  <a:schemeClr val="tx1"/>
                </a:solidFill>
                <a:latin typeface="Times New Roman" pitchFamily="18" charset="0"/>
              </a:defRPr>
            </a:lvl8pPr>
            <a:lvl9pPr marL="5027613" indent="-457200" defTabSz="454025"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chemeClr val="tx1"/>
              </a:buClr>
            </a:pPr>
            <a:r>
              <a:rPr lang="en-US" sz="2200" b="0">
                <a:effectLst/>
                <a:latin typeface="Arial" charset="0"/>
              </a:rPr>
              <a:t>Frequently results in something that a company </a:t>
            </a:r>
            <a:r>
              <a:rPr lang="en-US" sz="2200">
                <a:effectLst/>
                <a:latin typeface="Arial" charset="0"/>
              </a:rPr>
              <a:t>patents or copyrights</a:t>
            </a:r>
            <a:r>
              <a:rPr lang="en-US" sz="2200" b="0">
                <a:effectLst/>
                <a:latin typeface="Arial" charset="0"/>
              </a:rPr>
              <a:t> such as:</a:t>
            </a:r>
          </a:p>
        </p:txBody>
      </p:sp>
      <p:sp>
        <p:nvSpPr>
          <p:cNvPr id="1147910" name="Rectangle 6"/>
          <p:cNvSpPr>
            <a:spLocks noChangeArrowheads="1"/>
          </p:cNvSpPr>
          <p:nvPr/>
        </p:nvSpPr>
        <p:spPr bwMode="auto">
          <a:xfrm>
            <a:off x="1003300" y="3509963"/>
            <a:ext cx="3657600"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01638" indent="-401638"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new product, </a:t>
            </a:r>
          </a:p>
          <a:p>
            <a:pPr marL="401638" indent="-401638"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process, </a:t>
            </a:r>
          </a:p>
          <a:p>
            <a:pPr marL="401638" indent="-401638"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idea, </a:t>
            </a:r>
          </a:p>
        </p:txBody>
      </p:sp>
      <p:sp>
        <p:nvSpPr>
          <p:cNvPr id="1147911" name="Rectangle 7"/>
          <p:cNvSpPr>
            <a:spLocks noChangeArrowheads="1"/>
          </p:cNvSpPr>
          <p:nvPr/>
        </p:nvSpPr>
        <p:spPr bwMode="auto">
          <a:xfrm>
            <a:off x="3581400" y="3511550"/>
            <a:ext cx="2743200" cy="156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01638" indent="-401638"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formula, </a:t>
            </a:r>
          </a:p>
          <a:p>
            <a:pPr marL="401638" indent="-401638"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composition, or</a:t>
            </a:r>
          </a:p>
          <a:p>
            <a:pPr marL="401638" indent="-401638" algn="l">
              <a:lnSpc>
                <a:spcPct val="120000"/>
              </a:lnSpc>
              <a:spcBef>
                <a:spcPct val="50000"/>
              </a:spcBef>
              <a:buClr>
                <a:srgbClr val="800000"/>
              </a:buClr>
              <a:buSzPct val="80000"/>
              <a:buFont typeface="Wingdings" pitchFamily="2" charset="2"/>
              <a:buChar char="u"/>
            </a:pPr>
            <a:r>
              <a:rPr lang="en-US" sz="2100" b="0">
                <a:solidFill>
                  <a:schemeClr val="tx1"/>
                </a:solidFill>
                <a:effectLst/>
                <a:latin typeface="Arial" charset="0"/>
                <a:cs typeface="Times New Roman" pitchFamily="18" charset="0"/>
              </a:rPr>
              <a:t>literary work.</a:t>
            </a:r>
          </a:p>
        </p:txBody>
      </p:sp>
      <p:sp>
        <p:nvSpPr>
          <p:cNvPr id="1147913" name="Text Box 9"/>
          <p:cNvSpPr txBox="1">
            <a:spLocks noChangeArrowheads="1"/>
          </p:cNvSpPr>
          <p:nvPr/>
        </p:nvSpPr>
        <p:spPr bwMode="auto">
          <a:xfrm>
            <a:off x="622300" y="1371600"/>
            <a:ext cx="8013700"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defTabSz="454025">
              <a:defRPr sz="2400">
                <a:solidFill>
                  <a:schemeClr val="tx1"/>
                </a:solidFill>
                <a:latin typeface="Times New Roman" pitchFamily="18" charset="0"/>
              </a:defRPr>
            </a:lvl1pPr>
            <a:lvl2pPr marL="1484313" indent="-457200" algn="l" defTabSz="454025">
              <a:defRPr sz="2400">
                <a:solidFill>
                  <a:schemeClr val="tx1"/>
                </a:solidFill>
                <a:latin typeface="Times New Roman" pitchFamily="18" charset="0"/>
              </a:defRPr>
            </a:lvl2pPr>
            <a:lvl3pPr marL="2055813" indent="-457200" algn="l" defTabSz="454025">
              <a:defRPr sz="2400">
                <a:solidFill>
                  <a:schemeClr val="tx1"/>
                </a:solidFill>
                <a:latin typeface="Times New Roman" pitchFamily="18" charset="0"/>
              </a:defRPr>
            </a:lvl3pPr>
            <a:lvl4pPr marL="2627313" indent="-457200" algn="l" defTabSz="454025">
              <a:defRPr sz="2400">
                <a:solidFill>
                  <a:schemeClr val="tx1"/>
                </a:solidFill>
                <a:latin typeface="Times New Roman" pitchFamily="18" charset="0"/>
              </a:defRPr>
            </a:lvl4pPr>
            <a:lvl5pPr marL="3198813" indent="-457200" algn="l" defTabSz="454025">
              <a:defRPr sz="2400">
                <a:solidFill>
                  <a:schemeClr val="tx1"/>
                </a:solidFill>
                <a:latin typeface="Times New Roman" pitchFamily="18" charset="0"/>
              </a:defRPr>
            </a:lvl5pPr>
            <a:lvl6pPr marL="3656013" indent="-457200" defTabSz="454025" eaLnBrk="0" fontAlgn="base" hangingPunct="0">
              <a:spcBef>
                <a:spcPct val="0"/>
              </a:spcBef>
              <a:spcAft>
                <a:spcPct val="0"/>
              </a:spcAft>
              <a:defRPr sz="2400">
                <a:solidFill>
                  <a:schemeClr val="tx1"/>
                </a:solidFill>
                <a:latin typeface="Times New Roman" pitchFamily="18" charset="0"/>
              </a:defRPr>
            </a:lvl6pPr>
            <a:lvl7pPr marL="4113213" indent="-457200" defTabSz="454025" eaLnBrk="0" fontAlgn="base" hangingPunct="0">
              <a:spcBef>
                <a:spcPct val="0"/>
              </a:spcBef>
              <a:spcAft>
                <a:spcPct val="0"/>
              </a:spcAft>
              <a:defRPr sz="2400">
                <a:solidFill>
                  <a:schemeClr val="tx1"/>
                </a:solidFill>
                <a:latin typeface="Times New Roman" pitchFamily="18" charset="0"/>
              </a:defRPr>
            </a:lvl7pPr>
            <a:lvl8pPr marL="4570413" indent="-457200" defTabSz="454025" eaLnBrk="0" fontAlgn="base" hangingPunct="0">
              <a:spcBef>
                <a:spcPct val="0"/>
              </a:spcBef>
              <a:spcAft>
                <a:spcPct val="0"/>
              </a:spcAft>
              <a:defRPr sz="2400">
                <a:solidFill>
                  <a:schemeClr val="tx1"/>
                </a:solidFill>
                <a:latin typeface="Times New Roman" pitchFamily="18" charset="0"/>
              </a:defRPr>
            </a:lvl8pPr>
            <a:lvl9pPr marL="5027613" indent="-457200" defTabSz="454025"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Clr>
                <a:schemeClr val="tx1"/>
              </a:buClr>
            </a:pPr>
            <a:r>
              <a:rPr lang="en-US" sz="2200">
                <a:solidFill>
                  <a:schemeClr val="hlink"/>
                </a:solidFill>
                <a:effectLst/>
                <a:latin typeface="Arial" charset="0"/>
              </a:rPr>
              <a:t>Research and development (R&amp;D) costs</a:t>
            </a:r>
            <a:r>
              <a:rPr lang="en-US" sz="2200" b="0">
                <a:effectLst/>
                <a:latin typeface="Arial" charset="0"/>
              </a:rPr>
              <a:t> are not in themselves intangible assets.</a:t>
            </a:r>
          </a:p>
        </p:txBody>
      </p:sp>
      <p:sp>
        <p:nvSpPr>
          <p:cNvPr id="207879" name="Rectangle 7"/>
          <p:cNvSpPr>
            <a:spLocks noChangeArrowheads="1"/>
          </p:cNvSpPr>
          <p:nvPr/>
        </p:nvSpPr>
        <p:spPr bwMode="auto">
          <a:xfrm>
            <a:off x="609600" y="4572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RESEARCH AND DEVELOPMENT COSTS</a:t>
            </a:r>
          </a:p>
        </p:txBody>
      </p:sp>
      <p:sp>
        <p:nvSpPr>
          <p:cNvPr id="1147916" name="Line 1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917" name="Rectangle 13"/>
          <p:cNvSpPr>
            <a:spLocks noChangeArrowheads="1"/>
          </p:cNvSpPr>
          <p:nvPr/>
        </p:nvSpPr>
        <p:spPr bwMode="auto">
          <a:xfrm>
            <a:off x="609600" y="5257800"/>
            <a:ext cx="79248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defTabSz="454025">
              <a:lnSpc>
                <a:spcPct val="120000"/>
              </a:lnSpc>
              <a:spcBef>
                <a:spcPct val="50000"/>
              </a:spcBef>
              <a:buClr>
                <a:schemeClr val="tx1"/>
              </a:buClr>
            </a:pPr>
            <a:r>
              <a:rPr lang="en-US" sz="2000" b="0">
                <a:solidFill>
                  <a:schemeClr val="tx1"/>
                </a:solidFill>
                <a:effectLst/>
                <a:latin typeface="Arial" charset="0"/>
              </a:rPr>
              <a:t>Companies </a:t>
            </a:r>
            <a:r>
              <a:rPr lang="en-US" sz="2000">
                <a:solidFill>
                  <a:schemeClr val="tx1"/>
                </a:solidFill>
                <a:effectLst/>
                <a:latin typeface="Arial" charset="0"/>
              </a:rPr>
              <a:t>must expense</a:t>
            </a:r>
            <a:r>
              <a:rPr lang="en-US" sz="2000" b="0">
                <a:solidFill>
                  <a:schemeClr val="tx1"/>
                </a:solidFill>
                <a:effectLst/>
                <a:latin typeface="Arial" charset="0"/>
              </a:rPr>
              <a:t> all research and development costs when incurred.</a:t>
            </a:r>
          </a:p>
        </p:txBody>
      </p:sp>
      <p:pic>
        <p:nvPicPr>
          <p:cNvPr id="1147918"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429000"/>
            <a:ext cx="2147888" cy="1304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5" name="Text Box 3"/>
          <p:cNvSpPr txBox="1">
            <a:spLocks noChangeArrowheads="1"/>
          </p:cNvSpPr>
          <p:nvPr/>
        </p:nvSpPr>
        <p:spPr bwMode="auto">
          <a:xfrm>
            <a:off x="609600" y="1309688"/>
            <a:ext cx="80010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Identifying R &amp; D Activities</a:t>
            </a:r>
          </a:p>
        </p:txBody>
      </p:sp>
      <p:sp>
        <p:nvSpPr>
          <p:cNvPr id="1149960" name="Text Box 8"/>
          <p:cNvSpPr txBox="1">
            <a:spLocks noChangeArrowheads="1"/>
          </p:cNvSpPr>
          <p:nvPr/>
        </p:nvSpPr>
        <p:spPr bwMode="auto">
          <a:xfrm>
            <a:off x="914400" y="6369050"/>
            <a:ext cx="8229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7  Identify the conceptual issues related to research and development costs.</a:t>
            </a:r>
          </a:p>
        </p:txBody>
      </p:sp>
      <p:sp>
        <p:nvSpPr>
          <p:cNvPr id="1149964" name="Rectangle 12"/>
          <p:cNvSpPr>
            <a:spLocks noChangeArrowheads="1"/>
          </p:cNvSpPr>
          <p:nvPr/>
        </p:nvSpPr>
        <p:spPr bwMode="auto">
          <a:xfrm>
            <a:off x="533400" y="2132013"/>
            <a:ext cx="3810000" cy="1600200"/>
          </a:xfrm>
          <a:prstGeom prst="rect">
            <a:avLst/>
          </a:prstGeom>
          <a:solidFill>
            <a:schemeClr val="bg1"/>
          </a:solidFill>
          <a:ln w="28575" cap="sq">
            <a:solidFill>
              <a:schemeClr val="tx1"/>
            </a:solidFill>
            <a:miter lim="800000"/>
            <a:headEnd/>
            <a:tailEnd/>
          </a:ln>
          <a:effectLst>
            <a:outerShdw dist="50800" dir="5400000" algn="ctr" rotWithShape="0">
              <a:schemeClr val="bg2"/>
            </a:outerShdw>
          </a:effectLst>
        </p:spPr>
        <p:txBody>
          <a:bodyPr tIns="91440"/>
          <a:lstStyle/>
          <a:p>
            <a:pPr>
              <a:lnSpc>
                <a:spcPct val="110000"/>
              </a:lnSpc>
              <a:spcAft>
                <a:spcPct val="25000"/>
              </a:spcAft>
              <a:buClr>
                <a:schemeClr val="tx1"/>
              </a:buClr>
              <a:buSzPct val="80000"/>
            </a:pPr>
            <a:r>
              <a:rPr lang="en-US">
                <a:solidFill>
                  <a:srgbClr val="800000"/>
                </a:solidFill>
                <a:effectLst/>
                <a:latin typeface="Arial" charset="0"/>
              </a:rPr>
              <a:t>Research Activities</a:t>
            </a:r>
          </a:p>
          <a:p>
            <a:pPr algn="l"/>
            <a:r>
              <a:rPr lang="en-US" sz="1600" b="0">
                <a:effectLst/>
                <a:latin typeface="Arial" charset="0"/>
              </a:rPr>
              <a:t>Planned search or critical investigation aimed at discovery of new knowledge.</a:t>
            </a:r>
          </a:p>
          <a:p>
            <a:pPr algn="l"/>
            <a:endParaRPr lang="en-US" sz="1600" b="0">
              <a:effectLst/>
              <a:latin typeface="Arial" charset="0"/>
            </a:endParaRPr>
          </a:p>
        </p:txBody>
      </p:sp>
      <p:sp>
        <p:nvSpPr>
          <p:cNvPr id="1149965" name="Rectangle 13"/>
          <p:cNvSpPr>
            <a:spLocks noChangeArrowheads="1"/>
          </p:cNvSpPr>
          <p:nvPr/>
        </p:nvSpPr>
        <p:spPr bwMode="auto">
          <a:xfrm>
            <a:off x="4343400" y="2132013"/>
            <a:ext cx="4343400" cy="1600200"/>
          </a:xfrm>
          <a:prstGeom prst="rect">
            <a:avLst/>
          </a:prstGeom>
          <a:solidFill>
            <a:schemeClr val="bg1"/>
          </a:solidFill>
          <a:ln w="28575" cap="sq" algn="ctr">
            <a:solidFill>
              <a:schemeClr val="tx1"/>
            </a:solidFill>
            <a:miter lim="800000"/>
            <a:headEnd/>
            <a:tailEnd/>
          </a:ln>
          <a:effectLst>
            <a:outerShdw dist="50800" dir="5400000" algn="ctr" rotWithShape="0">
              <a:schemeClr val="bg2"/>
            </a:outerShdw>
          </a:effectLst>
        </p:spPr>
        <p:txBody>
          <a:bodyPr tIns="91440"/>
          <a:lstStyle/>
          <a:p>
            <a:pPr>
              <a:spcAft>
                <a:spcPct val="25000"/>
              </a:spcAft>
            </a:pPr>
            <a:r>
              <a:rPr lang="en-US">
                <a:effectLst/>
                <a:latin typeface="Arial" charset="0"/>
              </a:rPr>
              <a:t>Examples</a:t>
            </a:r>
          </a:p>
          <a:p>
            <a:pPr algn="l"/>
            <a:r>
              <a:rPr lang="en-US" sz="1600" b="0">
                <a:effectLst/>
                <a:latin typeface="Arial" charset="0"/>
              </a:rPr>
              <a:t>Laboratory research aimed at discovery of new knowledge; searching for applications of new research findings.</a:t>
            </a:r>
          </a:p>
        </p:txBody>
      </p:sp>
      <p:sp>
        <p:nvSpPr>
          <p:cNvPr id="1149966" name="Rectangle 14"/>
          <p:cNvSpPr>
            <a:spLocks noChangeArrowheads="1"/>
          </p:cNvSpPr>
          <p:nvPr/>
        </p:nvSpPr>
        <p:spPr bwMode="auto">
          <a:xfrm>
            <a:off x="533400" y="3808413"/>
            <a:ext cx="3810000" cy="2209800"/>
          </a:xfrm>
          <a:prstGeom prst="rect">
            <a:avLst/>
          </a:prstGeom>
          <a:solidFill>
            <a:schemeClr val="bg1"/>
          </a:solidFill>
          <a:ln w="28575" cap="sq" algn="ctr">
            <a:solidFill>
              <a:schemeClr val="tx1"/>
            </a:solidFill>
            <a:miter lim="800000"/>
            <a:headEnd/>
            <a:tailEnd/>
          </a:ln>
          <a:effectLst>
            <a:outerShdw dist="50800" dir="5400000" algn="ctr" rotWithShape="0">
              <a:schemeClr val="bg2"/>
            </a:outerShdw>
          </a:effectLst>
        </p:spPr>
        <p:txBody>
          <a:bodyPr tIns="91440"/>
          <a:lstStyle/>
          <a:p>
            <a:pPr>
              <a:spcAft>
                <a:spcPct val="25000"/>
              </a:spcAft>
            </a:pPr>
            <a:r>
              <a:rPr lang="en-US">
                <a:solidFill>
                  <a:srgbClr val="800000"/>
                </a:solidFill>
                <a:effectLst/>
                <a:latin typeface="Arial" charset="0"/>
              </a:rPr>
              <a:t>Development Activities</a:t>
            </a:r>
          </a:p>
          <a:p>
            <a:pPr algn="l"/>
            <a:r>
              <a:rPr lang="en-US" sz="1600" b="0">
                <a:effectLst/>
                <a:latin typeface="Arial" charset="0"/>
              </a:rPr>
              <a:t>Translation of research findings or other knowledge into a plan or design for a new product or process or for a significant improvement to an existing product or process whether intended for sale or use.</a:t>
            </a:r>
          </a:p>
          <a:p>
            <a:pPr algn="l"/>
            <a:endParaRPr lang="en-US" sz="1600" b="0">
              <a:effectLst/>
              <a:latin typeface="Arial" charset="0"/>
            </a:endParaRPr>
          </a:p>
        </p:txBody>
      </p:sp>
      <p:sp>
        <p:nvSpPr>
          <p:cNvPr id="1149967" name="Rectangle 15"/>
          <p:cNvSpPr>
            <a:spLocks noChangeArrowheads="1"/>
          </p:cNvSpPr>
          <p:nvPr/>
        </p:nvSpPr>
        <p:spPr bwMode="auto">
          <a:xfrm>
            <a:off x="4343400" y="3808413"/>
            <a:ext cx="4343400" cy="2209800"/>
          </a:xfrm>
          <a:prstGeom prst="rect">
            <a:avLst/>
          </a:prstGeom>
          <a:solidFill>
            <a:schemeClr val="bg1"/>
          </a:solidFill>
          <a:ln w="28575" cap="sq" algn="ctr">
            <a:solidFill>
              <a:schemeClr val="tx1"/>
            </a:solidFill>
            <a:miter lim="800000"/>
            <a:headEnd/>
            <a:tailEnd/>
          </a:ln>
          <a:effectLst>
            <a:outerShdw dist="50800" dir="5400000" algn="ctr" rotWithShape="0">
              <a:schemeClr val="bg2"/>
            </a:outerShdw>
          </a:effectLst>
        </p:spPr>
        <p:txBody>
          <a:bodyPr tIns="91440"/>
          <a:lstStyle/>
          <a:p>
            <a:pPr>
              <a:spcAft>
                <a:spcPct val="25000"/>
              </a:spcAft>
            </a:pPr>
            <a:r>
              <a:rPr lang="en-US">
                <a:effectLst/>
                <a:latin typeface="Arial" charset="0"/>
              </a:rPr>
              <a:t>Examples</a:t>
            </a:r>
          </a:p>
          <a:p>
            <a:pPr algn="l"/>
            <a:r>
              <a:rPr lang="en-US" sz="1600" b="0">
                <a:effectLst/>
                <a:latin typeface="Arial" charset="0"/>
              </a:rPr>
              <a:t>Conceptual formulation and design of possible product or process alternatives; construction of prototypes and</a:t>
            </a:r>
          </a:p>
          <a:p>
            <a:pPr algn="l"/>
            <a:r>
              <a:rPr lang="en-US" sz="1600" b="0">
                <a:effectLst/>
                <a:latin typeface="Arial" charset="0"/>
              </a:rPr>
              <a:t>operation of pilot plants.</a:t>
            </a:r>
          </a:p>
        </p:txBody>
      </p:sp>
      <p:sp>
        <p:nvSpPr>
          <p:cNvPr id="1149968" name="Line 16"/>
          <p:cNvSpPr>
            <a:spLocks noChangeShapeType="1"/>
          </p:cNvSpPr>
          <p:nvPr/>
        </p:nvSpPr>
        <p:spPr bwMode="auto">
          <a:xfrm>
            <a:off x="4038600" y="2360613"/>
            <a:ext cx="762000" cy="0"/>
          </a:xfrm>
          <a:prstGeom prst="line">
            <a:avLst/>
          </a:prstGeom>
          <a:noFill/>
          <a:ln w="57150"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69" name="Line 17"/>
          <p:cNvSpPr>
            <a:spLocks noChangeShapeType="1"/>
          </p:cNvSpPr>
          <p:nvPr/>
        </p:nvSpPr>
        <p:spPr bwMode="auto">
          <a:xfrm>
            <a:off x="4038600" y="4037013"/>
            <a:ext cx="762000" cy="0"/>
          </a:xfrm>
          <a:prstGeom prst="line">
            <a:avLst/>
          </a:prstGeom>
          <a:noFill/>
          <a:ln w="57150"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970" name="Text Box 18"/>
          <p:cNvSpPr txBox="1">
            <a:spLocks noChangeArrowheads="1"/>
          </p:cNvSpPr>
          <p:nvPr/>
        </p:nvSpPr>
        <p:spPr bwMode="auto">
          <a:xfrm>
            <a:off x="6781800" y="1782763"/>
            <a:ext cx="19812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a:solidFill>
                  <a:srgbClr val="800000"/>
                </a:solidFill>
                <a:effectLst/>
                <a:latin typeface="Arial" charset="0"/>
              </a:rPr>
              <a:t>ILLUSTRATION 12-13</a:t>
            </a:r>
          </a:p>
        </p:txBody>
      </p:sp>
      <p:sp>
        <p:nvSpPr>
          <p:cNvPr id="1149975" name="Line 23"/>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79" name="Rectangle 7"/>
          <p:cNvSpPr>
            <a:spLocks noChangeArrowheads="1"/>
          </p:cNvSpPr>
          <p:nvPr/>
        </p:nvSpPr>
        <p:spPr bwMode="auto">
          <a:xfrm>
            <a:off x="609600" y="4572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RESEARCH AND DEVELOPMENT COSTS</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5" name="Text Box 3"/>
          <p:cNvSpPr txBox="1">
            <a:spLocks noChangeArrowheads="1"/>
          </p:cNvSpPr>
          <p:nvPr/>
        </p:nvSpPr>
        <p:spPr bwMode="auto">
          <a:xfrm>
            <a:off x="609600" y="2014538"/>
            <a:ext cx="7696200" cy="360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60000"/>
              </a:spcBef>
              <a:buClr>
                <a:schemeClr val="accent2"/>
              </a:buClr>
              <a:buSzPct val="80000"/>
              <a:buFont typeface="Symbol" pitchFamily="18" charset="2"/>
              <a:buNone/>
            </a:pPr>
            <a:r>
              <a:rPr lang="en-US">
                <a:effectLst/>
                <a:latin typeface="Arial" charset="0"/>
              </a:rPr>
              <a:t>Balance Sheet</a:t>
            </a:r>
          </a:p>
          <a:p>
            <a:pPr lvl="1">
              <a:lnSpc>
                <a:spcPct val="120000"/>
              </a:lnSpc>
              <a:spcBef>
                <a:spcPct val="60000"/>
              </a:spcBef>
              <a:buClr>
                <a:srgbClr val="800000"/>
              </a:buClr>
              <a:buSzPct val="80000"/>
              <a:buFont typeface="Wingdings" pitchFamily="2" charset="2"/>
              <a:buChar char="u"/>
            </a:pPr>
            <a:r>
              <a:rPr lang="en-US" sz="2100" b="0">
                <a:effectLst/>
                <a:latin typeface="Arial" charset="0"/>
              </a:rPr>
              <a:t>Intangible assets shown as a separate item. </a:t>
            </a:r>
          </a:p>
          <a:p>
            <a:pPr lvl="1">
              <a:lnSpc>
                <a:spcPct val="120000"/>
              </a:lnSpc>
              <a:spcBef>
                <a:spcPct val="60000"/>
              </a:spcBef>
              <a:buClr>
                <a:srgbClr val="800000"/>
              </a:buClr>
              <a:buSzPct val="80000"/>
              <a:buFont typeface="Wingdings" pitchFamily="2" charset="2"/>
              <a:buChar char="u"/>
            </a:pPr>
            <a:r>
              <a:rPr lang="en-US" sz="2100" b="0">
                <a:effectLst/>
                <a:latin typeface="Arial" charset="0"/>
              </a:rPr>
              <a:t>Reporting is similar to the reporting of property, plant, and equipment. </a:t>
            </a:r>
          </a:p>
          <a:p>
            <a:pPr lvl="1">
              <a:lnSpc>
                <a:spcPct val="120000"/>
              </a:lnSpc>
              <a:spcBef>
                <a:spcPct val="60000"/>
              </a:spcBef>
              <a:buClr>
                <a:srgbClr val="800000"/>
              </a:buClr>
              <a:buSzPct val="80000"/>
              <a:buFont typeface="Wingdings" pitchFamily="2" charset="2"/>
              <a:buChar char="u"/>
            </a:pPr>
            <a:r>
              <a:rPr lang="en-US" sz="2100" b="0">
                <a:effectLst/>
                <a:latin typeface="Arial" charset="0"/>
              </a:rPr>
              <a:t>Contra accounts are not normally shown for intangibles.</a:t>
            </a:r>
          </a:p>
          <a:p>
            <a:pPr lvl="1">
              <a:lnSpc>
                <a:spcPct val="120000"/>
              </a:lnSpc>
              <a:spcBef>
                <a:spcPct val="60000"/>
              </a:spcBef>
              <a:buClr>
                <a:srgbClr val="800000"/>
              </a:buClr>
              <a:buSzPct val="80000"/>
              <a:buFont typeface="Wingdings" pitchFamily="2" charset="2"/>
              <a:buChar char="u"/>
            </a:pPr>
            <a:r>
              <a:rPr lang="en-US" sz="2100" b="0">
                <a:effectLst/>
                <a:latin typeface="Arial" charset="0"/>
              </a:rPr>
              <a:t>Companies should report as a separate item all intangible assets other than goodwill.</a:t>
            </a:r>
          </a:p>
        </p:txBody>
      </p:sp>
      <p:sp>
        <p:nvSpPr>
          <p:cNvPr id="1165317" name="Text Box 5"/>
          <p:cNvSpPr txBox="1">
            <a:spLocks noChangeArrowheads="1"/>
          </p:cNvSpPr>
          <p:nvPr/>
        </p:nvSpPr>
        <p:spPr bwMode="auto">
          <a:xfrm>
            <a:off x="1143000" y="6369050"/>
            <a:ext cx="7848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9  Indicate the presentation of intangible assets and related items.</a:t>
            </a:r>
          </a:p>
        </p:txBody>
      </p:sp>
      <p:sp>
        <p:nvSpPr>
          <p:cNvPr id="1165318" name="Text Box 6"/>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Presentation of Intangible Assets</a:t>
            </a:r>
          </a:p>
        </p:txBody>
      </p:sp>
      <p:sp>
        <p:nvSpPr>
          <p:cNvPr id="1165321" name="Line 9"/>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79" name="Rectangle 7"/>
          <p:cNvSpPr>
            <a:spLocks noChangeArrowheads="1"/>
          </p:cNvSpPr>
          <p:nvPr/>
        </p:nvSpPr>
        <p:spPr bwMode="auto">
          <a:xfrm>
            <a:off x="609600" y="4572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PRESENTATION OF INTANGIBLES</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Text Box 2"/>
          <p:cNvSpPr txBox="1">
            <a:spLocks noChangeArrowheads="1"/>
          </p:cNvSpPr>
          <p:nvPr/>
        </p:nvSpPr>
        <p:spPr bwMode="auto">
          <a:xfrm>
            <a:off x="609600" y="2462213"/>
            <a:ext cx="7696200" cy="264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090613"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60000"/>
              </a:spcBef>
              <a:buClr>
                <a:schemeClr val="accent2"/>
              </a:buClr>
              <a:buSzPct val="80000"/>
              <a:buFont typeface="Symbol" pitchFamily="18" charset="2"/>
              <a:buNone/>
            </a:pPr>
            <a:r>
              <a:rPr lang="en-US">
                <a:effectLst/>
                <a:latin typeface="Arial" charset="0"/>
              </a:rPr>
              <a:t>Income Statement</a:t>
            </a:r>
          </a:p>
          <a:p>
            <a:pPr lvl="1">
              <a:lnSpc>
                <a:spcPct val="120000"/>
              </a:lnSpc>
              <a:spcBef>
                <a:spcPct val="60000"/>
              </a:spcBef>
              <a:buClr>
                <a:srgbClr val="800000"/>
              </a:buClr>
              <a:buSzPct val="80000"/>
              <a:buFont typeface="Wingdings" pitchFamily="2" charset="2"/>
              <a:buChar char="u"/>
            </a:pPr>
            <a:r>
              <a:rPr lang="en-US" sz="2100" b="0">
                <a:effectLst/>
                <a:latin typeface="Arial" charset="0"/>
              </a:rPr>
              <a:t>Report amortization expense and impairment losses in continuing operations.</a:t>
            </a:r>
          </a:p>
          <a:p>
            <a:pPr lvl="1">
              <a:lnSpc>
                <a:spcPct val="120000"/>
              </a:lnSpc>
              <a:spcBef>
                <a:spcPct val="60000"/>
              </a:spcBef>
              <a:buClr>
                <a:srgbClr val="800000"/>
              </a:buClr>
              <a:buSzPct val="80000"/>
              <a:buFont typeface="Wingdings" pitchFamily="2" charset="2"/>
              <a:buChar char="u"/>
            </a:pPr>
            <a:r>
              <a:rPr lang="en-US" sz="2100" b="0">
                <a:effectLst/>
                <a:latin typeface="Arial" charset="0"/>
              </a:rPr>
              <a:t>Total R&amp;D costs charged to expense must be disclosed.</a:t>
            </a:r>
          </a:p>
          <a:p>
            <a:pPr lvl="1">
              <a:lnSpc>
                <a:spcPct val="120000"/>
              </a:lnSpc>
              <a:spcBef>
                <a:spcPct val="60000"/>
              </a:spcBef>
              <a:buClr>
                <a:srgbClr val="800000"/>
              </a:buClr>
              <a:buSzPct val="80000"/>
              <a:buFont typeface="Wingdings" pitchFamily="2" charset="2"/>
              <a:buChar char="u"/>
            </a:pPr>
            <a:endParaRPr lang="en-US" sz="2100" b="0">
              <a:effectLst/>
              <a:latin typeface="Arial" charset="0"/>
            </a:endParaRPr>
          </a:p>
        </p:txBody>
      </p:sp>
      <p:sp>
        <p:nvSpPr>
          <p:cNvPr id="1242116" name="Text Box 4"/>
          <p:cNvSpPr txBox="1">
            <a:spLocks noChangeArrowheads="1"/>
          </p:cNvSpPr>
          <p:nvPr/>
        </p:nvSpPr>
        <p:spPr bwMode="auto">
          <a:xfrm>
            <a:off x="1143000" y="6369050"/>
            <a:ext cx="7848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9  Indicate the presentation of intangible assets and related items.</a:t>
            </a:r>
          </a:p>
        </p:txBody>
      </p:sp>
      <p:sp>
        <p:nvSpPr>
          <p:cNvPr id="1242117" name="Text Box 5"/>
          <p:cNvSpPr txBox="1">
            <a:spLocks noChangeArrowheads="1"/>
          </p:cNvSpPr>
          <p:nvPr/>
        </p:nvSpPr>
        <p:spPr bwMode="auto">
          <a:xfrm>
            <a:off x="609600" y="1371600"/>
            <a:ext cx="80010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Presentation of Intangible Assets and Research and Development Costs</a:t>
            </a:r>
          </a:p>
        </p:txBody>
      </p:sp>
      <p:sp>
        <p:nvSpPr>
          <p:cNvPr id="1242120" name="Line 8"/>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79" name="Rectangle 7"/>
          <p:cNvSpPr>
            <a:spLocks noChangeArrowheads="1"/>
          </p:cNvSpPr>
          <p:nvPr/>
        </p:nvSpPr>
        <p:spPr bwMode="auto">
          <a:xfrm>
            <a:off x="609600" y="4572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PRESENTATION OF INTANGIBLES</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7"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2  Identify the costs to include in the initial valuation of intangible assets.</a:t>
            </a:r>
          </a:p>
        </p:txBody>
      </p:sp>
      <p:sp>
        <p:nvSpPr>
          <p:cNvPr id="1101828" name="Text Box 4"/>
          <p:cNvSpPr txBox="1">
            <a:spLocks noChangeArrowheads="1"/>
          </p:cNvSpPr>
          <p:nvPr/>
        </p:nvSpPr>
        <p:spPr bwMode="auto">
          <a:xfrm>
            <a:off x="609600" y="1919288"/>
            <a:ext cx="7861300" cy="4100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48590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SzPct val="80000"/>
            </a:pPr>
            <a:r>
              <a:rPr lang="en-US">
                <a:effectLst/>
                <a:latin typeface="Arial" charset="0"/>
              </a:rPr>
              <a:t>Purchased Intangibles</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Recorded at cost.</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Includes all costs necessary to make the intangible asset ready for its intended use.</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Typical costs include:</a:t>
            </a:r>
          </a:p>
          <a:p>
            <a:pPr lvl="2">
              <a:lnSpc>
                <a:spcPct val="120000"/>
              </a:lnSpc>
              <a:spcBef>
                <a:spcPct val="50000"/>
              </a:spcBef>
              <a:buClr>
                <a:srgbClr val="800000"/>
              </a:buClr>
              <a:buSzPct val="80000"/>
              <a:buFont typeface="Arial" charset="0"/>
              <a:buChar char="►"/>
            </a:pPr>
            <a:r>
              <a:rPr lang="en-US" sz="2000" b="0">
                <a:effectLst/>
                <a:latin typeface="Arial" charset="0"/>
              </a:rPr>
              <a:t>Purchase price.</a:t>
            </a:r>
          </a:p>
          <a:p>
            <a:pPr lvl="2">
              <a:lnSpc>
                <a:spcPct val="120000"/>
              </a:lnSpc>
              <a:spcBef>
                <a:spcPct val="50000"/>
              </a:spcBef>
              <a:buClr>
                <a:srgbClr val="800000"/>
              </a:buClr>
              <a:buSzPct val="80000"/>
              <a:buFont typeface="Arial" charset="0"/>
              <a:buChar char="►"/>
            </a:pPr>
            <a:r>
              <a:rPr lang="en-US" sz="2000" b="0">
                <a:effectLst/>
                <a:latin typeface="Arial" charset="0"/>
              </a:rPr>
              <a:t>Legal fees.</a:t>
            </a:r>
          </a:p>
          <a:p>
            <a:pPr lvl="2">
              <a:lnSpc>
                <a:spcPct val="120000"/>
              </a:lnSpc>
              <a:spcBef>
                <a:spcPct val="50000"/>
              </a:spcBef>
              <a:buClr>
                <a:srgbClr val="800000"/>
              </a:buClr>
              <a:buSzPct val="80000"/>
              <a:buFont typeface="Arial" charset="0"/>
              <a:buChar char="►"/>
            </a:pPr>
            <a:r>
              <a:rPr lang="en-US" sz="2000" b="0">
                <a:effectLst/>
                <a:latin typeface="Arial" charset="0"/>
              </a:rPr>
              <a:t>Other incidental expenses.</a:t>
            </a:r>
          </a:p>
        </p:txBody>
      </p:sp>
      <p:sp>
        <p:nvSpPr>
          <p:cNvPr id="1101829" name="Text Box 5"/>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Valuation</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INTANGIBLE ASSET ISSUES</a:t>
            </a:r>
          </a:p>
        </p:txBody>
      </p:sp>
      <p:sp>
        <p:nvSpPr>
          <p:cNvPr id="110184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35125"/>
            <a:ext cx="8153400" cy="417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1027" name="Text Box 3"/>
          <p:cNvSpPr txBox="1">
            <a:spLocks noChangeArrowheads="1"/>
          </p:cNvSpPr>
          <p:nvPr/>
        </p:nvSpPr>
        <p:spPr bwMode="auto">
          <a:xfrm>
            <a:off x="1143000" y="6369050"/>
            <a:ext cx="7848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9  Indicate the presentation of intangible assets and related items.</a:t>
            </a:r>
          </a:p>
        </p:txBody>
      </p:sp>
      <p:sp>
        <p:nvSpPr>
          <p:cNvPr id="1281029" name="Text Box 5"/>
          <p:cNvSpPr txBox="1">
            <a:spLocks noChangeArrowheads="1"/>
          </p:cNvSpPr>
          <p:nvPr/>
        </p:nvSpPr>
        <p:spPr bwMode="auto">
          <a:xfrm>
            <a:off x="6934200" y="1371600"/>
            <a:ext cx="1828800" cy="274638"/>
          </a:xfrm>
          <a:prstGeom prst="rect">
            <a:avLst/>
          </a:prstGeom>
          <a:solidFill>
            <a:schemeClr val="bg1"/>
          </a:solidFill>
          <a:ln>
            <a:noFill/>
          </a:ln>
          <a:effectLst/>
          <a:extLst>
            <a:ext uri="{91240B29-F687-4F45-9708-019B960494DF}">
              <a14:hiddenLine xmlns:a14="http://schemas.microsoft.com/office/drawing/2010/main" w="28575">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a:solidFill>
                  <a:srgbClr val="800000"/>
                </a:solidFill>
                <a:effectLst/>
                <a:latin typeface="Arial" charset="0"/>
              </a:rPr>
              <a:t>ILLUSTRATION 12-15</a:t>
            </a:r>
          </a:p>
        </p:txBody>
      </p:sp>
      <p:sp>
        <p:nvSpPr>
          <p:cNvPr id="1281032" name="Line 8"/>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79" name="Rectangle 7"/>
          <p:cNvSpPr>
            <a:spLocks noChangeArrowheads="1"/>
          </p:cNvSpPr>
          <p:nvPr/>
        </p:nvSpPr>
        <p:spPr bwMode="auto">
          <a:xfrm>
            <a:off x="609600" y="4572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PRESENTATION OF INTANGIBLES</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5" name="Text Box 3"/>
          <p:cNvSpPr txBox="1">
            <a:spLocks noChangeArrowheads="1"/>
          </p:cNvSpPr>
          <p:nvPr/>
        </p:nvSpPr>
        <p:spPr bwMode="auto">
          <a:xfrm>
            <a:off x="1143000" y="6369050"/>
            <a:ext cx="7848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9  Indicate the presentation of intangible assets and related items.</a:t>
            </a:r>
          </a:p>
        </p:txBody>
      </p:sp>
      <p:sp>
        <p:nvSpPr>
          <p:cNvPr id="1283077" name="Text Box 5"/>
          <p:cNvSpPr txBox="1">
            <a:spLocks noChangeArrowheads="1"/>
          </p:cNvSpPr>
          <p:nvPr/>
        </p:nvSpPr>
        <p:spPr bwMode="auto">
          <a:xfrm>
            <a:off x="6781800" y="1325563"/>
            <a:ext cx="1905000" cy="274637"/>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200">
                <a:solidFill>
                  <a:srgbClr val="800000"/>
                </a:solidFill>
                <a:effectLst/>
                <a:latin typeface="Arial" charset="0"/>
              </a:rPr>
              <a:t>ILLUSTRATION 12-16</a:t>
            </a:r>
          </a:p>
        </p:txBody>
      </p:sp>
      <p:sp>
        <p:nvSpPr>
          <p:cNvPr id="1283080" name="Line 8"/>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79" name="Rectangle 7"/>
          <p:cNvSpPr>
            <a:spLocks noChangeArrowheads="1"/>
          </p:cNvSpPr>
          <p:nvPr/>
        </p:nvSpPr>
        <p:spPr bwMode="auto">
          <a:xfrm>
            <a:off x="609600" y="4572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PRESENTATION OF INTANGIBLES</a:t>
            </a:r>
          </a:p>
        </p:txBody>
      </p:sp>
      <p:pic>
        <p:nvPicPr>
          <p:cNvPr id="128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647825"/>
            <a:ext cx="8053387" cy="414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5" name="Text Box 3"/>
          <p:cNvSpPr txBox="1">
            <a:spLocks noChangeArrowheads="1"/>
          </p:cNvSpPr>
          <p:nvPr/>
        </p:nvSpPr>
        <p:spPr bwMode="auto">
          <a:xfrm>
            <a:off x="914400" y="6369050"/>
            <a:ext cx="8077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2  Identify the costs to include in the initial valuation of intangible assets.</a:t>
            </a:r>
          </a:p>
        </p:txBody>
      </p:sp>
      <p:sp>
        <p:nvSpPr>
          <p:cNvPr id="1211397" name="Text Box 5"/>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Valuation</a:t>
            </a:r>
          </a:p>
        </p:txBody>
      </p:sp>
      <p:sp>
        <p:nvSpPr>
          <p:cNvPr id="1211398" name="Text Box 6"/>
          <p:cNvSpPr txBox="1">
            <a:spLocks noChangeArrowheads="1"/>
          </p:cNvSpPr>
          <p:nvPr/>
        </p:nvSpPr>
        <p:spPr bwMode="auto">
          <a:xfrm>
            <a:off x="609600" y="1905000"/>
            <a:ext cx="4724400"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SzPct val="80000"/>
            </a:pPr>
            <a:r>
              <a:rPr lang="en-US">
                <a:effectLst/>
                <a:latin typeface="Arial" charset="0"/>
              </a:rPr>
              <a:t>Internally Created Intangibles</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Generally expensed.</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Only capitalize direct costs incurred in developing the intangible, such as legal costs.</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INTANGIBLE ASSET ISSUES</a:t>
            </a:r>
          </a:p>
        </p:txBody>
      </p:sp>
      <p:sp>
        <p:nvSpPr>
          <p:cNvPr id="1211403" name="Rectangle 11"/>
          <p:cNvSpPr>
            <a:spLocks noChangeArrowheads="1"/>
          </p:cNvSpPr>
          <p:nvPr/>
        </p:nvSpPr>
        <p:spPr bwMode="auto">
          <a:xfrm>
            <a:off x="1371600" y="5130800"/>
            <a:ext cx="6400800" cy="660400"/>
          </a:xfrm>
          <a:prstGeom prst="rect">
            <a:avLst/>
          </a:prstGeom>
          <a:noFill/>
          <a:ln w="19050" cap="sq">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solidFill>
                  <a:srgbClr val="800000"/>
                </a:solidFill>
                <a:effectLst/>
                <a:latin typeface="Arial" charset="0"/>
              </a:rPr>
              <a:t>Google</a:t>
            </a:r>
            <a:r>
              <a:rPr lang="en-US">
                <a:effectLst/>
                <a:latin typeface="Arial" charset="0"/>
              </a:rPr>
              <a:t> </a:t>
            </a:r>
            <a:r>
              <a:rPr lang="en-US" b="0">
                <a:effectLst/>
                <a:latin typeface="Arial" charset="0"/>
              </a:rPr>
              <a:t>expensed the R&amp;D costs incurred to develop its valuable search engine.</a:t>
            </a:r>
          </a:p>
        </p:txBody>
      </p:sp>
      <p:pic>
        <p:nvPicPr>
          <p:cNvPr id="121140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905000"/>
            <a:ext cx="2971800" cy="2554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1406" name="Line 14"/>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5" name="Text Box 3"/>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3  Explain the procedure for amortizing intangible assets.</a:t>
            </a:r>
          </a:p>
        </p:txBody>
      </p:sp>
      <p:sp>
        <p:nvSpPr>
          <p:cNvPr id="1103877" name="Text Box 5"/>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Amortization of Intangibles</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INTANGIBLE ASSET ISSUES</a:t>
            </a:r>
          </a:p>
        </p:txBody>
      </p:sp>
      <p:sp>
        <p:nvSpPr>
          <p:cNvPr id="1103884" name="Line 1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3885" name="Text Box 13"/>
          <p:cNvSpPr txBox="1">
            <a:spLocks noChangeArrowheads="1"/>
          </p:cNvSpPr>
          <p:nvPr/>
        </p:nvSpPr>
        <p:spPr bwMode="auto">
          <a:xfrm>
            <a:off x="609600" y="1905000"/>
            <a:ext cx="8001000" cy="402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SzPct val="80000"/>
            </a:pPr>
            <a:r>
              <a:rPr lang="en-US">
                <a:effectLst/>
                <a:latin typeface="Arial" charset="0"/>
              </a:rPr>
              <a:t>Limited-Life Intangibles</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Amortize by systematic charge to expense over useful life.</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Credit asset account or accumulated amortization.</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Useful life should reflect the periods over which the asset will contribute to cash flows.</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Amortization should be cost less residual value.</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Companies should evaluate the limited-life intangibles for impairment.</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9" name="Text Box 3"/>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3  Explain the procedure for amortizing intangible assets.</a:t>
            </a:r>
          </a:p>
        </p:txBody>
      </p:sp>
      <p:sp>
        <p:nvSpPr>
          <p:cNvPr id="1217540" name="Text Box 4"/>
          <p:cNvSpPr txBox="1">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Amortization of Intangibles</a:t>
            </a:r>
          </a:p>
        </p:txBody>
      </p:sp>
      <p:sp>
        <p:nvSpPr>
          <p:cNvPr id="1217542" name="Text Box 6"/>
          <p:cNvSpPr txBox="1">
            <a:spLocks noChangeArrowheads="1"/>
          </p:cNvSpPr>
          <p:nvPr/>
        </p:nvSpPr>
        <p:spPr bwMode="auto">
          <a:xfrm>
            <a:off x="609600" y="1905000"/>
            <a:ext cx="7861300" cy="347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50000"/>
              </a:spcBef>
              <a:buSzPct val="80000"/>
            </a:pPr>
            <a:r>
              <a:rPr lang="en-US">
                <a:effectLst/>
                <a:latin typeface="Arial" charset="0"/>
              </a:rPr>
              <a:t>Indefinite-Life Intangibles</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No foreseeable limit on time the asset is expected to provide cash flows. </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Must test indefinite-life intangibles for impairment at least annually.</a:t>
            </a:r>
          </a:p>
          <a:p>
            <a:pPr lvl="1">
              <a:lnSpc>
                <a:spcPct val="120000"/>
              </a:lnSpc>
              <a:spcBef>
                <a:spcPct val="50000"/>
              </a:spcBef>
              <a:buClr>
                <a:srgbClr val="800000"/>
              </a:buClr>
              <a:buSzPct val="80000"/>
              <a:buFont typeface="Wingdings" pitchFamily="2" charset="2"/>
              <a:buChar char="u"/>
            </a:pPr>
            <a:r>
              <a:rPr lang="en-US" sz="2100" b="0">
                <a:effectLst/>
                <a:latin typeface="Arial" charset="0"/>
              </a:rPr>
              <a:t>No amortization.</a:t>
            </a:r>
          </a:p>
          <a:p>
            <a:pPr lvl="1">
              <a:lnSpc>
                <a:spcPct val="120000"/>
              </a:lnSpc>
              <a:spcBef>
                <a:spcPct val="50000"/>
              </a:spcBef>
              <a:buClr>
                <a:srgbClr val="800000"/>
              </a:buClr>
              <a:buSzPct val="80000"/>
              <a:buFont typeface="Wingdings" pitchFamily="2" charset="2"/>
              <a:buChar char="u"/>
            </a:pPr>
            <a:endParaRPr lang="en-US" sz="2100" b="0">
              <a:effectLst/>
              <a:latin typeface="Arial" charset="0"/>
            </a:endParaRP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INTANGIBLE ASSET ISSUES</a:t>
            </a:r>
          </a:p>
        </p:txBody>
      </p:sp>
      <p:pic>
        <p:nvPicPr>
          <p:cNvPr id="121754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419600"/>
            <a:ext cx="3309938" cy="1500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7547" name="Line 11"/>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3" name="Text Box 3"/>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3  Explain the procedure for amortizing intangible assets.</a:t>
            </a:r>
          </a:p>
        </p:txBody>
      </p:sp>
      <p:sp>
        <p:nvSpPr>
          <p:cNvPr id="1105928" name="Text Box 8"/>
          <p:cNvSpPr txBox="1">
            <a:spLocks noChangeArrowheads="1"/>
          </p:cNvSpPr>
          <p:nvPr/>
        </p:nvSpPr>
        <p:spPr bwMode="auto">
          <a:xfrm>
            <a:off x="7010400" y="1600200"/>
            <a:ext cx="1905000" cy="639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200">
                <a:solidFill>
                  <a:srgbClr val="800000"/>
                </a:solidFill>
                <a:effectLst/>
                <a:latin typeface="Arial" charset="0"/>
              </a:rPr>
              <a:t>ILLUSTRATION 12-1</a:t>
            </a:r>
          </a:p>
          <a:p>
            <a:pPr algn="l"/>
            <a:r>
              <a:rPr lang="en-US" sz="1200">
                <a:effectLst/>
                <a:latin typeface="Arial" charset="0"/>
              </a:rPr>
              <a:t>Accounting Treatment</a:t>
            </a:r>
          </a:p>
          <a:p>
            <a:pPr algn="l"/>
            <a:r>
              <a:rPr lang="en-US" sz="1200">
                <a:effectLst/>
                <a:latin typeface="Arial" charset="0"/>
              </a:rPr>
              <a:t>for Intangibles</a:t>
            </a:r>
            <a:endParaRPr lang="en-US" sz="1200">
              <a:solidFill>
                <a:srgbClr val="CC0000"/>
              </a:solidFill>
              <a:effectLst/>
              <a:latin typeface="Arial" charset="0"/>
            </a:endParaRPr>
          </a:p>
        </p:txBody>
      </p:sp>
      <p:sp>
        <p:nvSpPr>
          <p:cNvPr id="1105930" name="Text Box 10"/>
          <p:cNvSpPr txBox="1">
            <a:spLocks noChangeArrowheads="1"/>
          </p:cNvSpPr>
          <p:nvPr/>
        </p:nvSpPr>
        <p:spPr bwMode="auto">
          <a:xfrm>
            <a:off x="609600" y="1371600"/>
            <a:ext cx="5257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30000"/>
              </a:spcBef>
              <a:spcAft>
                <a:spcPct val="20000"/>
              </a:spcAft>
              <a:buSzPct val="80000"/>
            </a:pPr>
            <a:r>
              <a:rPr lang="en-US" sz="2800">
                <a:solidFill>
                  <a:srgbClr val="800000"/>
                </a:solidFill>
                <a:effectLst/>
                <a:latin typeface="Arial" charset="0"/>
              </a:rPr>
              <a:t>Amortization of Intangibles</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INTANGIBLE ASSET ISSUES</a:t>
            </a:r>
          </a:p>
        </p:txBody>
      </p:sp>
      <p:pic>
        <p:nvPicPr>
          <p:cNvPr id="110593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0"/>
            <a:ext cx="8305800" cy="2492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37" name="Line 17"/>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1" name="Text Box 3"/>
          <p:cNvSpPr txBox="1">
            <a:spLocks noChangeArrowheads="1"/>
          </p:cNvSpPr>
          <p:nvPr/>
        </p:nvSpPr>
        <p:spPr bwMode="auto">
          <a:xfrm>
            <a:off x="1600200" y="6369050"/>
            <a:ext cx="7391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sz="1600" i="1">
                <a:solidFill>
                  <a:schemeClr val="bg2"/>
                </a:solidFill>
                <a:effectLst/>
                <a:latin typeface="Arial" charset="0"/>
              </a:rPr>
              <a:t>LO 4  Describe the types of intangible assets.</a:t>
            </a:r>
          </a:p>
        </p:txBody>
      </p:sp>
      <p:sp>
        <p:nvSpPr>
          <p:cNvPr id="1107972" name="Text Box 4"/>
          <p:cNvSpPr txBox="1">
            <a:spLocks noChangeArrowheads="1"/>
          </p:cNvSpPr>
          <p:nvPr/>
        </p:nvSpPr>
        <p:spPr bwMode="auto">
          <a:xfrm>
            <a:off x="609600" y="1393825"/>
            <a:ext cx="800100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30000"/>
              </a:spcBef>
              <a:spcAft>
                <a:spcPct val="20000"/>
              </a:spcAft>
              <a:buSzPct val="80000"/>
            </a:pPr>
            <a:r>
              <a:rPr lang="en-US" sz="2500">
                <a:effectLst/>
                <a:latin typeface="Arial" charset="0"/>
              </a:rPr>
              <a:t>Six Major Categories:</a:t>
            </a:r>
            <a:endParaRPr lang="en-US" sz="2500" b="0">
              <a:effectLst/>
              <a:latin typeface="Arial" charset="0"/>
            </a:endParaRPr>
          </a:p>
        </p:txBody>
      </p:sp>
      <p:sp>
        <p:nvSpPr>
          <p:cNvPr id="1107975" name="Text Box 7"/>
          <p:cNvSpPr txBox="1">
            <a:spLocks noChangeArrowheads="1"/>
          </p:cNvSpPr>
          <p:nvPr/>
        </p:nvSpPr>
        <p:spPr bwMode="auto">
          <a:xfrm>
            <a:off x="825500" y="2057400"/>
            <a:ext cx="3746500" cy="170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algn="l">
              <a:defRPr sz="2400">
                <a:solidFill>
                  <a:schemeClr val="tx1"/>
                </a:solidFill>
                <a:latin typeface="Times New Roman" pitchFamily="18" charset="0"/>
              </a:defRPr>
            </a:lvl1pPr>
            <a:lvl2pPr marL="1146175" indent="-457200" algn="l">
              <a:defRPr sz="2400">
                <a:solidFill>
                  <a:schemeClr val="tx1"/>
                </a:solidFill>
                <a:latin typeface="Times New Roman" pitchFamily="18" charset="0"/>
              </a:defRPr>
            </a:lvl2pPr>
            <a:lvl3pPr marL="1717675" indent="-457200" algn="l">
              <a:defRPr sz="2400">
                <a:solidFill>
                  <a:schemeClr val="tx1"/>
                </a:solidFill>
                <a:latin typeface="Times New Roman" pitchFamily="18" charset="0"/>
              </a:defRPr>
            </a:lvl3pPr>
            <a:lvl4pPr marL="2289175" indent="-457200" algn="l">
              <a:defRPr sz="2400">
                <a:solidFill>
                  <a:schemeClr val="tx1"/>
                </a:solidFill>
                <a:latin typeface="Times New Roman" pitchFamily="18" charset="0"/>
              </a:defRPr>
            </a:lvl4pPr>
            <a:lvl5pPr marL="2860675" indent="-457200" algn="l">
              <a:defRPr sz="2400">
                <a:solidFill>
                  <a:schemeClr val="tx1"/>
                </a:solidFill>
                <a:latin typeface="Times New Roman" pitchFamily="18" charset="0"/>
              </a:defRPr>
            </a:lvl5pPr>
            <a:lvl6pPr marL="3317875" indent="-457200" eaLnBrk="0" fontAlgn="base" hangingPunct="0">
              <a:spcBef>
                <a:spcPct val="0"/>
              </a:spcBef>
              <a:spcAft>
                <a:spcPct val="0"/>
              </a:spcAft>
              <a:defRPr sz="2400">
                <a:solidFill>
                  <a:schemeClr val="tx1"/>
                </a:solidFill>
                <a:latin typeface="Times New Roman" pitchFamily="18" charset="0"/>
              </a:defRPr>
            </a:lvl6pPr>
            <a:lvl7pPr marL="3775075" indent="-457200" eaLnBrk="0" fontAlgn="base" hangingPunct="0">
              <a:spcBef>
                <a:spcPct val="0"/>
              </a:spcBef>
              <a:spcAft>
                <a:spcPct val="0"/>
              </a:spcAft>
              <a:defRPr sz="2400">
                <a:solidFill>
                  <a:schemeClr val="tx1"/>
                </a:solidFill>
                <a:latin typeface="Times New Roman" pitchFamily="18" charset="0"/>
              </a:defRPr>
            </a:lvl7pPr>
            <a:lvl8pPr marL="4232275" indent="-457200" eaLnBrk="0" fontAlgn="base" hangingPunct="0">
              <a:spcBef>
                <a:spcPct val="0"/>
              </a:spcBef>
              <a:spcAft>
                <a:spcPct val="0"/>
              </a:spcAft>
              <a:defRPr sz="2400">
                <a:solidFill>
                  <a:schemeClr val="tx1"/>
                </a:solidFill>
                <a:latin typeface="Times New Roman" pitchFamily="18" charset="0"/>
              </a:defRPr>
            </a:lvl8pPr>
            <a:lvl9pPr marL="4689475"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60000"/>
              </a:spcBef>
              <a:buClr>
                <a:srgbClr val="800000"/>
              </a:buClr>
              <a:buFontTx/>
              <a:buAutoNum type="arabicParenBoth"/>
            </a:pPr>
            <a:r>
              <a:rPr lang="en-US" sz="2200" b="0">
                <a:effectLst/>
                <a:latin typeface="Arial" charset="0"/>
              </a:rPr>
              <a:t>Marketing-related.</a:t>
            </a:r>
          </a:p>
          <a:p>
            <a:pPr>
              <a:lnSpc>
                <a:spcPct val="120000"/>
              </a:lnSpc>
              <a:spcBef>
                <a:spcPct val="60000"/>
              </a:spcBef>
              <a:buClr>
                <a:srgbClr val="800000"/>
              </a:buClr>
              <a:buFontTx/>
              <a:buAutoNum type="arabicParenBoth"/>
            </a:pPr>
            <a:r>
              <a:rPr lang="en-US" sz="2200" b="0">
                <a:effectLst/>
                <a:latin typeface="Arial" charset="0"/>
              </a:rPr>
              <a:t>Customer-related.</a:t>
            </a:r>
          </a:p>
          <a:p>
            <a:pPr>
              <a:lnSpc>
                <a:spcPct val="120000"/>
              </a:lnSpc>
              <a:spcBef>
                <a:spcPct val="60000"/>
              </a:spcBef>
              <a:buClr>
                <a:srgbClr val="800000"/>
              </a:buClr>
              <a:buFontTx/>
              <a:buAutoNum type="arabicParenBoth"/>
            </a:pPr>
            <a:r>
              <a:rPr lang="en-US" sz="2200" b="0">
                <a:effectLst/>
                <a:latin typeface="Arial" charset="0"/>
              </a:rPr>
              <a:t>Artistic-related.</a:t>
            </a:r>
          </a:p>
        </p:txBody>
      </p:sp>
      <p:sp>
        <p:nvSpPr>
          <p:cNvPr id="1107976" name="Text Box 8"/>
          <p:cNvSpPr txBox="1">
            <a:spLocks noChangeArrowheads="1"/>
          </p:cNvSpPr>
          <p:nvPr/>
        </p:nvSpPr>
        <p:spPr bwMode="auto">
          <a:xfrm>
            <a:off x="4495800" y="2058988"/>
            <a:ext cx="3746500" cy="170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74675" indent="-574675" algn="l">
              <a:defRPr sz="2400">
                <a:solidFill>
                  <a:schemeClr val="tx1"/>
                </a:solidFill>
                <a:latin typeface="Times New Roman" pitchFamily="18" charset="0"/>
              </a:defRPr>
            </a:lvl1pPr>
            <a:lvl2pPr marL="1146175" indent="-457200" algn="l">
              <a:defRPr sz="2400">
                <a:solidFill>
                  <a:schemeClr val="tx1"/>
                </a:solidFill>
                <a:latin typeface="Times New Roman" pitchFamily="18" charset="0"/>
              </a:defRPr>
            </a:lvl2pPr>
            <a:lvl3pPr marL="1717675" indent="-457200" algn="l">
              <a:defRPr sz="2400">
                <a:solidFill>
                  <a:schemeClr val="tx1"/>
                </a:solidFill>
                <a:latin typeface="Times New Roman" pitchFamily="18" charset="0"/>
              </a:defRPr>
            </a:lvl3pPr>
            <a:lvl4pPr marL="2289175" indent="-457200" algn="l">
              <a:defRPr sz="2400">
                <a:solidFill>
                  <a:schemeClr val="tx1"/>
                </a:solidFill>
                <a:latin typeface="Times New Roman" pitchFamily="18" charset="0"/>
              </a:defRPr>
            </a:lvl4pPr>
            <a:lvl5pPr marL="2860675" indent="-457200" algn="l">
              <a:defRPr sz="2400">
                <a:solidFill>
                  <a:schemeClr val="tx1"/>
                </a:solidFill>
                <a:latin typeface="Times New Roman" pitchFamily="18" charset="0"/>
              </a:defRPr>
            </a:lvl5pPr>
            <a:lvl6pPr marL="3317875" indent="-457200" eaLnBrk="0" fontAlgn="base" hangingPunct="0">
              <a:spcBef>
                <a:spcPct val="0"/>
              </a:spcBef>
              <a:spcAft>
                <a:spcPct val="0"/>
              </a:spcAft>
              <a:defRPr sz="2400">
                <a:solidFill>
                  <a:schemeClr val="tx1"/>
                </a:solidFill>
                <a:latin typeface="Times New Roman" pitchFamily="18" charset="0"/>
              </a:defRPr>
            </a:lvl6pPr>
            <a:lvl7pPr marL="3775075" indent="-457200" eaLnBrk="0" fontAlgn="base" hangingPunct="0">
              <a:spcBef>
                <a:spcPct val="0"/>
              </a:spcBef>
              <a:spcAft>
                <a:spcPct val="0"/>
              </a:spcAft>
              <a:defRPr sz="2400">
                <a:solidFill>
                  <a:schemeClr val="tx1"/>
                </a:solidFill>
                <a:latin typeface="Times New Roman" pitchFamily="18" charset="0"/>
              </a:defRPr>
            </a:lvl7pPr>
            <a:lvl8pPr marL="4232275" indent="-457200" eaLnBrk="0" fontAlgn="base" hangingPunct="0">
              <a:spcBef>
                <a:spcPct val="0"/>
              </a:spcBef>
              <a:spcAft>
                <a:spcPct val="0"/>
              </a:spcAft>
              <a:defRPr sz="2400">
                <a:solidFill>
                  <a:schemeClr val="tx1"/>
                </a:solidFill>
                <a:latin typeface="Times New Roman" pitchFamily="18" charset="0"/>
              </a:defRPr>
            </a:lvl8pPr>
            <a:lvl9pPr marL="4689475"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60000"/>
              </a:spcBef>
              <a:buClr>
                <a:srgbClr val="800000"/>
              </a:buClr>
              <a:buFontTx/>
              <a:buAutoNum type="arabicParenBoth" startAt="4"/>
            </a:pPr>
            <a:r>
              <a:rPr lang="en-US" sz="2200" b="0">
                <a:effectLst/>
                <a:latin typeface="Arial" charset="0"/>
              </a:rPr>
              <a:t>Contract-related.</a:t>
            </a:r>
          </a:p>
          <a:p>
            <a:pPr>
              <a:lnSpc>
                <a:spcPct val="120000"/>
              </a:lnSpc>
              <a:spcBef>
                <a:spcPct val="60000"/>
              </a:spcBef>
              <a:buClr>
                <a:srgbClr val="800000"/>
              </a:buClr>
              <a:buFontTx/>
              <a:buAutoNum type="arabicParenBoth" startAt="4"/>
            </a:pPr>
            <a:r>
              <a:rPr lang="en-US" sz="2200" b="0">
                <a:effectLst/>
                <a:latin typeface="Arial" charset="0"/>
              </a:rPr>
              <a:t>Technology-related.</a:t>
            </a:r>
          </a:p>
          <a:p>
            <a:pPr>
              <a:lnSpc>
                <a:spcPct val="120000"/>
              </a:lnSpc>
              <a:spcBef>
                <a:spcPct val="60000"/>
              </a:spcBef>
              <a:buClr>
                <a:srgbClr val="800000"/>
              </a:buClr>
              <a:buFontTx/>
              <a:buAutoNum type="arabicParenBoth" startAt="4"/>
            </a:pPr>
            <a:r>
              <a:rPr lang="en-US" sz="2200" b="0">
                <a:effectLst/>
                <a:latin typeface="Arial" charset="0"/>
              </a:rPr>
              <a:t>Goodwill.</a:t>
            </a:r>
          </a:p>
        </p:txBody>
      </p:sp>
      <p:sp>
        <p:nvSpPr>
          <p:cNvPr id="207879" name="Rectangle 7"/>
          <p:cNvSpPr>
            <a:spLocks noChangeArrowheads="1"/>
          </p:cNvSpPr>
          <p:nvPr/>
        </p:nvSpPr>
        <p:spPr bwMode="auto">
          <a:xfrm>
            <a:off x="609600" y="457200"/>
            <a:ext cx="7620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000">
                <a:solidFill>
                  <a:srgbClr val="0000E2"/>
                </a:solidFill>
                <a:effectLst/>
                <a:latin typeface="Arial" charset="0"/>
              </a:rPr>
              <a:t>TYPES OF INTANGIBLE ASSETS</a:t>
            </a:r>
          </a:p>
        </p:txBody>
      </p:sp>
      <p:sp>
        <p:nvSpPr>
          <p:cNvPr id="1349634" name="Line 2"/>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18586</TotalTime>
  <Pages>43</Pages>
  <Words>2366</Words>
  <Application>Microsoft Office PowerPoint</Application>
  <PresentationFormat>On-screen Show (4:3)</PresentationFormat>
  <Paragraphs>319</Paragraphs>
  <Slides>41</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movnglnc</vt:lpstr>
      <vt:lpstr>Worksheet</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aoyon</cp:lastModifiedBy>
  <cp:revision>2533</cp:revision>
  <cp:lastPrinted>1999-09-16T17:08:20Z</cp:lastPrinted>
  <dcterms:created xsi:type="dcterms:W3CDTF">1997-03-28T18:03:02Z</dcterms:created>
  <dcterms:modified xsi:type="dcterms:W3CDTF">2016-09-21T06:52:26Z</dcterms:modified>
</cp:coreProperties>
</file>