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1027" r:id="rId2"/>
    <p:sldId id="731" r:id="rId3"/>
    <p:sldId id="923" r:id="rId4"/>
    <p:sldId id="924" r:id="rId5"/>
    <p:sldId id="925" r:id="rId6"/>
    <p:sldId id="1030" r:id="rId7"/>
    <p:sldId id="927" r:id="rId8"/>
    <p:sldId id="1031" r:id="rId9"/>
    <p:sldId id="928" r:id="rId10"/>
    <p:sldId id="929" r:id="rId11"/>
    <p:sldId id="1038" r:id="rId12"/>
    <p:sldId id="930" r:id="rId13"/>
    <p:sldId id="931" r:id="rId14"/>
    <p:sldId id="997" r:id="rId15"/>
    <p:sldId id="932" r:id="rId16"/>
    <p:sldId id="1014" r:id="rId17"/>
    <p:sldId id="1055" r:id="rId18"/>
    <p:sldId id="1039" r:id="rId19"/>
    <p:sldId id="935" r:id="rId20"/>
    <p:sldId id="1056" r:id="rId21"/>
    <p:sldId id="1040" r:id="rId22"/>
    <p:sldId id="937" r:id="rId23"/>
    <p:sldId id="938" r:id="rId24"/>
    <p:sldId id="998" r:id="rId25"/>
    <p:sldId id="999" r:id="rId26"/>
    <p:sldId id="940" r:id="rId27"/>
    <p:sldId id="1032" r:id="rId28"/>
    <p:sldId id="941" r:id="rId29"/>
    <p:sldId id="942" r:id="rId30"/>
    <p:sldId id="1001" r:id="rId31"/>
    <p:sldId id="1000" r:id="rId32"/>
    <p:sldId id="976" r:id="rId33"/>
    <p:sldId id="943" r:id="rId34"/>
    <p:sldId id="1002" r:id="rId35"/>
    <p:sldId id="1003" r:id="rId36"/>
    <p:sldId id="979" r:id="rId37"/>
    <p:sldId id="980" r:id="rId38"/>
    <p:sldId id="1033" r:id="rId39"/>
    <p:sldId id="951" r:id="rId40"/>
    <p:sldId id="952" r:id="rId41"/>
    <p:sldId id="981" r:id="rId42"/>
    <p:sldId id="1034" r:id="rId43"/>
    <p:sldId id="953" r:id="rId44"/>
    <p:sldId id="1035" r:id="rId45"/>
    <p:sldId id="954" r:id="rId46"/>
    <p:sldId id="955" r:id="rId47"/>
    <p:sldId id="961" r:id="rId48"/>
    <p:sldId id="962" r:id="rId49"/>
    <p:sldId id="1004" r:id="rId50"/>
    <p:sldId id="1005" r:id="rId51"/>
    <p:sldId id="963" r:id="rId52"/>
    <p:sldId id="1006" r:id="rId53"/>
    <p:sldId id="1036" r:id="rId54"/>
    <p:sldId id="964" r:id="rId55"/>
    <p:sldId id="1008" r:id="rId56"/>
    <p:sldId id="965" r:id="rId57"/>
    <p:sldId id="966" r:id="rId58"/>
    <p:sldId id="1010" r:id="rId59"/>
    <p:sldId id="1044" r:id="rId60"/>
    <p:sldId id="1037" r:id="rId61"/>
    <p:sldId id="967" r:id="rId62"/>
    <p:sldId id="968" r:id="rId63"/>
    <p:sldId id="982" r:id="rId64"/>
    <p:sldId id="1045" r:id="rId65"/>
    <p:sldId id="1011" r:id="rId66"/>
    <p:sldId id="1012" r:id="rId67"/>
  </p:sldIdLst>
  <p:sldSz cx="9144000" cy="6858000" type="screen4x3"/>
  <p:notesSz cx="6858000" cy="91900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folHlink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folHlink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folHlink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folHlink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folHlink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folHlink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folHlink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folHlink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folHlink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99"/>
    <a:srgbClr val="FFFFCC"/>
    <a:srgbClr val="FFFF99"/>
    <a:srgbClr val="800000"/>
    <a:srgbClr val="FFCC66"/>
    <a:srgbClr val="F8A500"/>
    <a:srgbClr val="FFFF93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88256" autoAdjust="0"/>
  </p:normalViewPr>
  <p:slideViewPr>
    <p:cSldViewPr>
      <p:cViewPr varScale="1">
        <p:scale>
          <a:sx n="65" d="100"/>
          <a:sy n="65" d="100"/>
        </p:scale>
        <p:origin x="-6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25944"/>
    </p:cViewPr>
  </p:sorterViewPr>
  <p:notesViewPr>
    <p:cSldViewPr>
      <p:cViewPr>
        <p:scale>
          <a:sx n="75" d="100"/>
          <a:sy n="75" d="100"/>
        </p:scale>
        <p:origin x="-2442" y="-270"/>
      </p:cViewPr>
      <p:guideLst>
        <p:guide orient="horz" pos="289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27.xml"/><Relationship Id="rId39" Type="http://schemas.openxmlformats.org/officeDocument/2006/relationships/slide" Target="slides/slide40.xml"/><Relationship Id="rId21" Type="http://schemas.openxmlformats.org/officeDocument/2006/relationships/slide" Target="slides/slide22.xml"/><Relationship Id="rId34" Type="http://schemas.openxmlformats.org/officeDocument/2006/relationships/slide" Target="slides/slide35.xml"/><Relationship Id="rId42" Type="http://schemas.openxmlformats.org/officeDocument/2006/relationships/slide" Target="slides/slide43.xml"/><Relationship Id="rId47" Type="http://schemas.openxmlformats.org/officeDocument/2006/relationships/slide" Target="slides/slide48.xml"/><Relationship Id="rId50" Type="http://schemas.openxmlformats.org/officeDocument/2006/relationships/slide" Target="slides/slide51.xml"/><Relationship Id="rId55" Type="http://schemas.openxmlformats.org/officeDocument/2006/relationships/slide" Target="slides/slide56.xml"/><Relationship Id="rId63" Type="http://schemas.openxmlformats.org/officeDocument/2006/relationships/slide" Target="slides/slide64.xml"/><Relationship Id="rId7" Type="http://schemas.openxmlformats.org/officeDocument/2006/relationships/slide" Target="slides/slide8.xml"/><Relationship Id="rId2" Type="http://schemas.openxmlformats.org/officeDocument/2006/relationships/slide" Target="slides/slide2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29" Type="http://schemas.openxmlformats.org/officeDocument/2006/relationships/slide" Target="slides/slide30.xml"/><Relationship Id="rId41" Type="http://schemas.openxmlformats.org/officeDocument/2006/relationships/slide" Target="slides/slide42.xml"/><Relationship Id="rId54" Type="http://schemas.openxmlformats.org/officeDocument/2006/relationships/slide" Target="slides/slide55.xml"/><Relationship Id="rId62" Type="http://schemas.openxmlformats.org/officeDocument/2006/relationships/slide" Target="slides/slide63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6.xml"/><Relationship Id="rId53" Type="http://schemas.openxmlformats.org/officeDocument/2006/relationships/slide" Target="slides/slide54.xml"/><Relationship Id="rId58" Type="http://schemas.openxmlformats.org/officeDocument/2006/relationships/slide" Target="slides/slide59.xml"/><Relationship Id="rId5" Type="http://schemas.openxmlformats.org/officeDocument/2006/relationships/slide" Target="slides/slide5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49" Type="http://schemas.openxmlformats.org/officeDocument/2006/relationships/slide" Target="slides/slide50.xml"/><Relationship Id="rId57" Type="http://schemas.openxmlformats.org/officeDocument/2006/relationships/slide" Target="slides/slide58.xml"/><Relationship Id="rId61" Type="http://schemas.openxmlformats.org/officeDocument/2006/relationships/slide" Target="slides/slide62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31" Type="http://schemas.openxmlformats.org/officeDocument/2006/relationships/slide" Target="slides/slide32.xml"/><Relationship Id="rId44" Type="http://schemas.openxmlformats.org/officeDocument/2006/relationships/slide" Target="slides/slide45.xml"/><Relationship Id="rId52" Type="http://schemas.openxmlformats.org/officeDocument/2006/relationships/slide" Target="slides/slide53.xml"/><Relationship Id="rId60" Type="http://schemas.openxmlformats.org/officeDocument/2006/relationships/slide" Target="slides/slide61.xml"/><Relationship Id="rId65" Type="http://schemas.openxmlformats.org/officeDocument/2006/relationships/slide" Target="slides/slide66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43" Type="http://schemas.openxmlformats.org/officeDocument/2006/relationships/slide" Target="slides/slide44.xml"/><Relationship Id="rId48" Type="http://schemas.openxmlformats.org/officeDocument/2006/relationships/slide" Target="slides/slide49.xml"/><Relationship Id="rId56" Type="http://schemas.openxmlformats.org/officeDocument/2006/relationships/slide" Target="slides/slide57.xml"/><Relationship Id="rId64" Type="http://schemas.openxmlformats.org/officeDocument/2006/relationships/slide" Target="slides/slide65.xml"/><Relationship Id="rId8" Type="http://schemas.openxmlformats.org/officeDocument/2006/relationships/slide" Target="slides/slide9.xml"/><Relationship Id="rId51" Type="http://schemas.openxmlformats.org/officeDocument/2006/relationships/slide" Target="slides/slide52.xml"/><Relationship Id="rId3" Type="http://schemas.openxmlformats.org/officeDocument/2006/relationships/slide" Target="slides/slide3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33" Type="http://schemas.openxmlformats.org/officeDocument/2006/relationships/slide" Target="slides/slide34.xml"/><Relationship Id="rId38" Type="http://schemas.openxmlformats.org/officeDocument/2006/relationships/slide" Target="slides/slide39.xml"/><Relationship Id="rId46" Type="http://schemas.openxmlformats.org/officeDocument/2006/relationships/slide" Target="slides/slide47.xml"/><Relationship Id="rId59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507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4365625"/>
            <a:ext cx="6172200" cy="41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67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9825" y="695325"/>
            <a:ext cx="4578350" cy="3433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057320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5867400" cy="4135438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6427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9448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7773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2055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1151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51848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282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220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5910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95004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40065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28322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6"/>
          <p:cNvSpPr txBox="1">
            <a:spLocks noChangeArrowheads="1"/>
          </p:cNvSpPr>
          <p:nvPr/>
        </p:nvSpPr>
        <p:spPr bwMode="auto">
          <a:xfrm>
            <a:off x="76200" y="6400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15-</a:t>
            </a:r>
            <a:fld id="{C3BFCD6C-B3CF-485C-AEB2-F82A5381D60E}" type="slidenum">
              <a:rPr lang="en-US" sz="1200">
                <a:solidFill>
                  <a:schemeClr val="tx1"/>
                </a:solidFill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xStyles>
    <p:titleStyle>
      <a:lvl1pPr marL="109538" indent="-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109538" indent="-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marL="109538" indent="-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marL="109538" indent="-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marL="109538" indent="-1095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5667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10239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4811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938338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381000" y="3402013"/>
            <a:ext cx="4189413" cy="646112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4290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Describe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policies used in distributing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dividends.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Identify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various forms of dividend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distributions.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Explain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accounting for small and large stock dividends, and for share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splits.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Indicate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how to present and analyze stockholders’ equity.</a:t>
            </a:r>
          </a:p>
        </p:txBody>
      </p:sp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457200" y="30480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sp>
        <p:nvSpPr>
          <p:cNvPr id="4106" name="Rectangle 15"/>
          <p:cNvSpPr txBox="1">
            <a:spLocks noChangeArrowheads="1"/>
          </p:cNvSpPr>
          <p:nvPr/>
        </p:nvSpPr>
        <p:spPr bwMode="auto">
          <a:xfrm>
            <a:off x="381000" y="23622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Discuss </a:t>
            </a:r>
            <a:r>
              <a:rPr lang="en-US" sz="1400" kern="1200" dirty="0">
                <a:effectLst/>
              </a:rPr>
              <a:t>the characteristics of the corporate form of </a:t>
            </a:r>
            <a:r>
              <a:rPr lang="en-US" sz="1400" kern="1200" dirty="0" smtClean="0">
                <a:effectLst/>
              </a:rPr>
              <a:t>organization.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the key components of stockholders’ </a:t>
            </a:r>
            <a:r>
              <a:rPr lang="en-US" sz="1400" kern="1200" dirty="0" smtClean="0">
                <a:effectLst/>
              </a:rPr>
              <a:t>equity.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procedures for issuing shares of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the accounting for treasury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for and reporting of preferred stock.</a:t>
            </a:r>
          </a:p>
        </p:txBody>
      </p:sp>
      <p:pic>
        <p:nvPicPr>
          <p:cNvPr id="410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7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822575" y="533400"/>
            <a:ext cx="624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Stockholders’ Equity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10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858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7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15</a:t>
            </a:r>
          </a:p>
        </p:txBody>
      </p:sp>
      <p:pic>
        <p:nvPicPr>
          <p:cNvPr id="4107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auto">
          <a:xfrm>
            <a:off x="609600" y="1371600"/>
            <a:ext cx="800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600">
                <a:solidFill>
                  <a:schemeClr val="tx1"/>
                </a:solidFill>
                <a:latin typeface="Arial" charset="0"/>
              </a:rPr>
              <a:t>Par Value Stock</a:t>
            </a:r>
          </a:p>
        </p:txBody>
      </p:sp>
      <p:sp>
        <p:nvSpPr>
          <p:cNvPr id="1585157" name="Rectangle 1029"/>
          <p:cNvSpPr>
            <a:spLocks noChangeArrowheads="1"/>
          </p:cNvSpPr>
          <p:nvPr/>
        </p:nvSpPr>
        <p:spPr bwMode="auto">
          <a:xfrm>
            <a:off x="609600" y="1968500"/>
            <a:ext cx="7772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200" b="0" dirty="0">
                <a:solidFill>
                  <a:srgbClr val="000000"/>
                </a:solidFill>
                <a:latin typeface="Arial" charset="0"/>
              </a:rPr>
              <a:t>Low par values help companies avoid a contingent liability.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200" b="0" dirty="0">
                <a:solidFill>
                  <a:srgbClr val="000000"/>
                </a:solidFill>
                <a:latin typeface="Arial" charset="0"/>
              </a:rPr>
              <a:t>Corporations maintain accounts for: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Preferred Stock or Common Stock.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Paid-in Capital in Excess of Par (</a:t>
            </a:r>
            <a:r>
              <a:rPr lang="en-US" sz="2100" b="0" i="1" dirty="0">
                <a:solidFill>
                  <a:srgbClr val="000000"/>
                </a:solidFill>
                <a:latin typeface="Arial" charset="0"/>
              </a:rPr>
              <a:t>also called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Additional Paid-in Capital</a:t>
            </a: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1585160" name="Rectangle 1032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09600" y="1371600"/>
            <a:ext cx="80772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763" algn="l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100">
                <a:solidFill>
                  <a:srgbClr val="800000"/>
                </a:solidFill>
                <a:latin typeface="Arial" charset="0"/>
              </a:rPr>
              <a:t>Illustration</a:t>
            </a:r>
            <a:r>
              <a:rPr lang="en-US" sz="2100" b="0">
                <a:solidFill>
                  <a:schemeClr val="bg2"/>
                </a:solidFill>
                <a:latin typeface="Arial" charset="0"/>
              </a:rPr>
              <a:t>:  Blue Diamond Corporation issued 300 shares of $10 par value common stock for $4,500.  Prepare the journal entry to record the issuance of the shares.</a:t>
            </a:r>
          </a:p>
        </p:txBody>
      </p:sp>
      <p:sp>
        <p:nvSpPr>
          <p:cNvPr id="1784835" name="Rectangle 3"/>
          <p:cNvSpPr>
            <a:spLocks noChangeArrowheads="1"/>
          </p:cNvSpPr>
          <p:nvPr/>
        </p:nvSpPr>
        <p:spPr bwMode="auto">
          <a:xfrm>
            <a:off x="990600" y="2971800"/>
            <a:ext cx="76962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63550" indent="-463550" algn="l">
              <a:lnSpc>
                <a:spcPct val="120000"/>
              </a:lnSpc>
              <a:spcBef>
                <a:spcPts val="12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711825" algn="r"/>
                <a:tab pos="6977063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Cash	4,500</a:t>
            </a:r>
          </a:p>
          <a:p>
            <a:pPr marL="463550" indent="-463550" algn="l">
              <a:lnSpc>
                <a:spcPct val="120000"/>
              </a:lnSpc>
              <a:spcBef>
                <a:spcPts val="12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711825" algn="r"/>
                <a:tab pos="6977063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	Common Stock (300 x $10)		3,000</a:t>
            </a:r>
          </a:p>
          <a:p>
            <a:pPr marL="463550" indent="-463550" algn="l">
              <a:lnSpc>
                <a:spcPct val="120000"/>
              </a:lnSpc>
              <a:spcBef>
                <a:spcPts val="1200"/>
              </a:spcBef>
              <a:buClr>
                <a:schemeClr val="accent2"/>
              </a:buClr>
              <a:buSzPct val="75000"/>
              <a:tabLst>
                <a:tab pos="5711825" algn="r"/>
                <a:tab pos="6977063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	Paid-in Capital in Excess of Par Value		1,500</a:t>
            </a:r>
          </a:p>
        </p:txBody>
      </p:sp>
      <p:sp>
        <p:nvSpPr>
          <p:cNvPr id="1784840" name="Rectangle 8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6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483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09600" y="1371600"/>
            <a:ext cx="800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600">
                <a:solidFill>
                  <a:schemeClr val="tx1"/>
                </a:solidFill>
                <a:latin typeface="Arial" charset="0"/>
              </a:rPr>
              <a:t>No-Par Stock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9600" y="1992313"/>
            <a:ext cx="75438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en-US" sz="2200" b="0">
                <a:solidFill>
                  <a:srgbClr val="000000"/>
                </a:solidFill>
                <a:latin typeface="Arial" charset="0"/>
              </a:rPr>
              <a:t>Reasons for issuance: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Avoids contingent liability.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Avoids confusion over recording par value versus fair market value.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838200" y="4495800"/>
            <a:ext cx="7467600" cy="1276350"/>
          </a:xfrm>
          <a:prstGeom prst="rect">
            <a:avLst/>
          </a:prstGeom>
          <a:solidFill>
            <a:srgbClr val="FFFFCC"/>
          </a:solidFill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900" b="0">
                <a:latin typeface="Arial" charset="0"/>
              </a:rPr>
              <a:t>A major </a:t>
            </a:r>
            <a:r>
              <a:rPr lang="en-US" sz="1900">
                <a:latin typeface="Arial" charset="0"/>
              </a:rPr>
              <a:t>disadvantage</a:t>
            </a:r>
            <a:r>
              <a:rPr lang="en-US" sz="1900" b="0">
                <a:latin typeface="Arial" charset="0"/>
              </a:rPr>
              <a:t> of no-par stock is that some states levy a high tax on these issues. In addition, in some states the total issue price for no-par stock may be considered legal capital, which could reduce the flexibility in paying dividends. </a:t>
            </a:r>
            <a:endParaRPr lang="en-US" sz="19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7208" name="Rectangle 8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9600" y="1371600"/>
            <a:ext cx="7962900" cy="1770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763" algn="l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10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100" b="0">
                <a:solidFill>
                  <a:schemeClr val="tx1"/>
                </a:solidFill>
                <a:latin typeface="Arial" charset="0"/>
              </a:rPr>
              <a:t>Muroor Electronics Corporation is organized with authorized common stock of 10,000 shares without par value. If Muroor Electronics issues 500 shares for cash at $10 per share, it makes the following entry.</a:t>
            </a:r>
          </a:p>
        </p:txBody>
      </p:sp>
      <p:sp>
        <p:nvSpPr>
          <p:cNvPr id="1589262" name="Rectangle 14"/>
          <p:cNvSpPr>
            <a:spLocks noChangeArrowheads="1"/>
          </p:cNvSpPr>
          <p:nvPr/>
        </p:nvSpPr>
        <p:spPr bwMode="auto">
          <a:xfrm>
            <a:off x="990600" y="3352800"/>
            <a:ext cx="7391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4025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029200" algn="r"/>
                <a:tab pos="6400800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Cash 	5,000</a:t>
            </a:r>
          </a:p>
          <a:p>
            <a:pPr marL="457200" indent="-454025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029200" algn="r"/>
                <a:tab pos="6400800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	Common Stock 		5,000</a:t>
            </a:r>
          </a:p>
        </p:txBody>
      </p:sp>
      <p:sp>
        <p:nvSpPr>
          <p:cNvPr id="1589264" name="Rectangle 16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9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9262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Rectangle 2"/>
          <p:cNvSpPr>
            <a:spLocks noChangeArrowheads="1"/>
          </p:cNvSpPr>
          <p:nvPr/>
        </p:nvSpPr>
        <p:spPr bwMode="auto">
          <a:xfrm>
            <a:off x="609600" y="1371600"/>
            <a:ext cx="8305800" cy="1349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763" algn="l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2100" dirty="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Some states require that no-par stock have a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stated value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.  If a company issued 1,000 of the shares with a $5 stated value at $15 per share for cash, it makes the following entry.</a:t>
            </a:r>
          </a:p>
        </p:txBody>
      </p:sp>
      <p:sp>
        <p:nvSpPr>
          <p:cNvPr id="1719301" name="Rectangle 5"/>
          <p:cNvSpPr>
            <a:spLocks noChangeArrowheads="1"/>
          </p:cNvSpPr>
          <p:nvPr/>
        </p:nvSpPr>
        <p:spPr bwMode="auto">
          <a:xfrm>
            <a:off x="838200" y="2971800"/>
            <a:ext cx="78486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4025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6175375" algn="r"/>
                <a:tab pos="748347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Cash 	15,000</a:t>
            </a:r>
          </a:p>
          <a:p>
            <a:pPr marL="457200" indent="-454025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6175375" algn="r"/>
                <a:tab pos="748347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	Common Stock 		5,000</a:t>
            </a:r>
          </a:p>
          <a:p>
            <a:pPr marL="457200" indent="-454025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6175375" algn="r"/>
                <a:tab pos="748347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	Paid-in Capital in Excess of Stated Value 		10,000</a:t>
            </a:r>
          </a:p>
        </p:txBody>
      </p:sp>
      <p:sp>
        <p:nvSpPr>
          <p:cNvPr id="1719303" name="Rectangle 7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9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9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9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9301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9600" y="1371600"/>
            <a:ext cx="800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600">
                <a:solidFill>
                  <a:schemeClr val="tx1"/>
                </a:solidFill>
                <a:latin typeface="Arial" charset="0"/>
              </a:rPr>
              <a:t>Stock Issued with Other Securities (Lump-Sum)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9600" y="2035175"/>
            <a:ext cx="75438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Two methods </a:t>
            </a:r>
            <a:r>
              <a:rPr lang="en-US" sz="2200" b="0">
                <a:solidFill>
                  <a:srgbClr val="000000"/>
                </a:solidFill>
                <a:latin typeface="Arial" charset="0"/>
              </a:rPr>
              <a:t>of allocating proceeds: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100000"/>
              <a:buFont typeface="Comic Sans MS" pitchFamily="66" charset="0"/>
              <a:buAutoNum type="arabicPeriod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Proportional method.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100000"/>
              <a:buFont typeface="Comic Sans MS" pitchFamily="66" charset="0"/>
              <a:buAutoNum type="arabicPeriod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Incremental method.</a:t>
            </a:r>
          </a:p>
        </p:txBody>
      </p:sp>
      <p:sp>
        <p:nvSpPr>
          <p:cNvPr id="1591304" name="Rectangle 8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10" name="Rectangle 6"/>
          <p:cNvSpPr>
            <a:spLocks noChangeArrowheads="1"/>
          </p:cNvSpPr>
          <p:nvPr/>
        </p:nvSpPr>
        <p:spPr bwMode="auto">
          <a:xfrm>
            <a:off x="6591300" y="4953000"/>
            <a:ext cx="2251075" cy="923925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Proportional</a:t>
            </a:r>
            <a:r>
              <a:rPr lang="en-US" sz="2600" b="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600" b="0" dirty="0">
                <a:solidFill>
                  <a:srgbClr val="000000"/>
                </a:solidFill>
                <a:latin typeface="Arial" charset="0"/>
              </a:rPr>
              <a:t>Method</a:t>
            </a:r>
          </a:p>
        </p:txBody>
      </p:sp>
      <p:sp>
        <p:nvSpPr>
          <p:cNvPr id="1762311" name="Rectangle 7"/>
          <p:cNvSpPr>
            <a:spLocks noChangeArrowheads="1"/>
          </p:cNvSpPr>
          <p:nvPr/>
        </p:nvSpPr>
        <p:spPr bwMode="auto">
          <a:xfrm>
            <a:off x="609600" y="1371600"/>
            <a:ext cx="8153400" cy="162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763" algn="l">
              <a:lnSpc>
                <a:spcPct val="125000"/>
              </a:lnSpc>
              <a:spcBef>
                <a:spcPts val="12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800000"/>
                </a:solidFill>
                <a:latin typeface="Arial" charset="0"/>
              </a:rPr>
              <a:t>Illustration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:</a:t>
            </a:r>
            <a:r>
              <a:rPr lang="en-US" sz="2000" b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en-US" sz="2000" b="0" dirty="0" err="1">
                <a:solidFill>
                  <a:schemeClr val="bg2"/>
                </a:solidFill>
                <a:latin typeface="Arial" charset="0"/>
              </a:rPr>
              <a:t>Beveridge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 Corporation issued 300 shares of $10 par value common stock and 100 shares of $50 par value preferred stock for a lump sum of $13,500. Common stock has a market value of $20 per share, and preferred stock has a market value of $90 per share. </a:t>
            </a:r>
          </a:p>
        </p:txBody>
      </p:sp>
      <p:sp>
        <p:nvSpPr>
          <p:cNvPr id="1762312" name="Rectangle 8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685800" y="3276600"/>
          <a:ext cx="7848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0" name="Worksheet" r:id="rId4" imgW="5314831" imgH="1990665" progId="Excel.Sheet.8">
                  <p:embed/>
                </p:oleObj>
              </mc:Choice>
              <mc:Fallback>
                <p:oleObj name="Worksheet" r:id="rId4" imgW="5314831" imgH="199066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76600"/>
                        <a:ext cx="7848600" cy="2895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0" name="Rectangle 6"/>
          <p:cNvSpPr>
            <a:spLocks noChangeArrowheads="1"/>
          </p:cNvSpPr>
          <p:nvPr/>
        </p:nvSpPr>
        <p:spPr bwMode="auto">
          <a:xfrm>
            <a:off x="6591300" y="4953000"/>
            <a:ext cx="2251075" cy="923925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Proportional</a:t>
            </a:r>
            <a:r>
              <a:rPr lang="en-US" sz="2600" b="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600" b="0" dirty="0">
                <a:solidFill>
                  <a:srgbClr val="000000"/>
                </a:solidFill>
                <a:latin typeface="Arial" charset="0"/>
              </a:rPr>
              <a:t>Method</a:t>
            </a:r>
          </a:p>
        </p:txBody>
      </p:sp>
      <p:sp>
        <p:nvSpPr>
          <p:cNvPr id="1762311" name="Rectangle 7"/>
          <p:cNvSpPr>
            <a:spLocks noChangeArrowheads="1"/>
          </p:cNvSpPr>
          <p:nvPr/>
        </p:nvSpPr>
        <p:spPr bwMode="auto">
          <a:xfrm>
            <a:off x="609600" y="1371600"/>
            <a:ext cx="8153400" cy="162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763" algn="l">
              <a:lnSpc>
                <a:spcPct val="125000"/>
              </a:lnSpc>
              <a:spcBef>
                <a:spcPts val="12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800000"/>
                </a:solidFill>
                <a:latin typeface="Arial" charset="0"/>
              </a:rPr>
              <a:t>Illustration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:</a:t>
            </a:r>
            <a:r>
              <a:rPr lang="en-US" sz="2000" b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en-US" sz="2000" b="0" dirty="0" err="1">
                <a:solidFill>
                  <a:schemeClr val="bg2"/>
                </a:solidFill>
                <a:latin typeface="Arial" charset="0"/>
              </a:rPr>
              <a:t>Beveridge</a:t>
            </a: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 Corporation issued 300 shares of $10 par value common stock and 100 shares of $50 par value preferred stock for a lump sum of $13,500. Common stock has a market value of $20 per share, and preferred stock has a market value of $90 per share. </a:t>
            </a:r>
          </a:p>
        </p:txBody>
      </p:sp>
      <p:sp>
        <p:nvSpPr>
          <p:cNvPr id="1762312" name="Rectangle 8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  <p:extLst>
      <p:ext uri="{BB962C8B-B14F-4D97-AF65-F5344CB8AC3E}">
        <p14:creationId xmlns:p14="http://schemas.microsoft.com/office/powerpoint/2010/main" val="41370948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2286000" y="1371600"/>
          <a:ext cx="6400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Worksheet" r:id="rId4" imgW="5314831" imgH="1990665" progId="Excel.Sheet.8">
                  <p:embed/>
                </p:oleObj>
              </mc:Choice>
              <mc:Fallback>
                <p:oleObj name="Worksheet" r:id="rId4" imgW="5314831" imgH="1990665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371600"/>
                        <a:ext cx="6400800" cy="23622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2" name="Rectangle 8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62000" y="4114800"/>
            <a:ext cx="769620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63550" indent="-463550" algn="l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6176963" algn="r"/>
                <a:tab pos="7370763" algn="r"/>
              </a:tabLst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Cash	13,500</a:t>
            </a:r>
          </a:p>
          <a:p>
            <a:pPr marL="463550" indent="-463550" algn="l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6176963" algn="r"/>
                <a:tab pos="7370763" algn="r"/>
              </a:tabLst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	Preferred Stock (100 x $50)		5,000</a:t>
            </a:r>
          </a:p>
          <a:p>
            <a:pPr marL="463550" indent="-463550" algn="l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6176963" algn="r"/>
                <a:tab pos="7370763" algn="r"/>
              </a:tabLst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	Paid-in Capital in Excess of Par – Preferred		3,100</a:t>
            </a:r>
          </a:p>
          <a:p>
            <a:pPr marL="463550" indent="-463550" algn="l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6176963" algn="r"/>
                <a:tab pos="7370763" algn="r"/>
              </a:tabLst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	Common Stock (300 x $10)		3,000</a:t>
            </a:r>
          </a:p>
          <a:p>
            <a:pPr marL="463550" indent="-463550" algn="l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6176963" algn="r"/>
                <a:tab pos="7370763" algn="r"/>
              </a:tabLst>
            </a:pPr>
            <a:r>
              <a:rPr lang="en-US" sz="2000" b="0">
                <a:solidFill>
                  <a:schemeClr val="bg2"/>
                </a:solidFill>
                <a:latin typeface="Arial" charset="0"/>
              </a:rPr>
              <a:t>	Paid-in Capital in Excess of Par – Common		2,400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04800" y="1524000"/>
            <a:ext cx="1905000" cy="1936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763" algn="l">
              <a:lnSpc>
                <a:spcPct val="120000"/>
              </a:lnSpc>
              <a:spcBef>
                <a:spcPct val="3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Prepare the journal entry to record issuance of shares.</a:t>
            </a:r>
            <a:endParaRPr lang="en-US" sz="2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083425" y="2797175"/>
            <a:ext cx="1831975" cy="708025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Proportional</a:t>
            </a:r>
            <a:r>
              <a:rPr lang="en-US" sz="2000" b="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Method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1371600"/>
            <a:ext cx="8305800" cy="162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763" algn="l">
              <a:lnSpc>
                <a:spcPct val="125000"/>
              </a:lnSpc>
              <a:spcBef>
                <a:spcPts val="12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Beveridge Corporation issued 300 shares of $10 par value common stock and 100 shares of $50 par value preferred stock for a lump sum of $13,500. The common stock has a market value of $20 per share, and the value of preferred stock is unknown. </a:t>
            </a:r>
          </a:p>
        </p:txBody>
      </p:sp>
      <p:sp>
        <p:nvSpPr>
          <p:cNvPr id="1597446" name="Rectangle 6"/>
          <p:cNvSpPr>
            <a:spLocks noChangeArrowheads="1"/>
          </p:cNvSpPr>
          <p:nvPr/>
        </p:nvSpPr>
        <p:spPr bwMode="auto">
          <a:xfrm>
            <a:off x="6664325" y="4881563"/>
            <a:ext cx="2251075" cy="923925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Incremental</a:t>
            </a:r>
            <a:r>
              <a:rPr lang="en-US" sz="2600" b="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600" b="0" dirty="0">
                <a:solidFill>
                  <a:srgbClr val="000000"/>
                </a:solidFill>
                <a:latin typeface="Arial" charset="0"/>
              </a:rPr>
              <a:t>Method</a:t>
            </a:r>
          </a:p>
        </p:txBody>
      </p:sp>
      <p:sp>
        <p:nvSpPr>
          <p:cNvPr id="1597448" name="Rectangle 8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609600" y="1371600"/>
            <a:ext cx="80010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30000"/>
              </a:spcBef>
            </a:pPr>
            <a:r>
              <a:rPr lang="en-US" sz="2500">
                <a:solidFill>
                  <a:srgbClr val="000000"/>
                </a:solidFill>
                <a:latin typeface="Arial" charset="0"/>
              </a:rPr>
              <a:t>Three primary forms </a:t>
            </a:r>
            <a:r>
              <a:rPr lang="en-US" sz="2500" b="0">
                <a:solidFill>
                  <a:srgbClr val="000000"/>
                </a:solidFill>
                <a:latin typeface="Arial" charset="0"/>
              </a:rPr>
              <a:t>of business organization</a:t>
            </a:r>
          </a:p>
        </p:txBody>
      </p:sp>
      <p:sp>
        <p:nvSpPr>
          <p:cNvPr id="1269770" name="Rectangle 10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Corporate Form of Organization</a:t>
            </a:r>
          </a:p>
        </p:txBody>
      </p:sp>
      <p:sp>
        <p:nvSpPr>
          <p:cNvPr id="1269771" name="Rectangle 11"/>
          <p:cNvSpPr>
            <a:spLocks noChangeArrowheads="1"/>
          </p:cNvSpPr>
          <p:nvPr/>
        </p:nvSpPr>
        <p:spPr bwMode="auto">
          <a:xfrm>
            <a:off x="762000" y="2209800"/>
            <a:ext cx="2438400" cy="1066800"/>
          </a:xfrm>
          <a:prstGeom prst="rect">
            <a:avLst/>
          </a:prstGeom>
          <a:solidFill>
            <a:srgbClr val="F9EFA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81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spcBef>
                <a:spcPct val="3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Proprietorship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3352800" y="2209800"/>
            <a:ext cx="2438400" cy="1066800"/>
          </a:xfrm>
          <a:prstGeom prst="rect">
            <a:avLst/>
          </a:prstGeom>
          <a:solidFill>
            <a:srgbClr val="F9EFA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81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spcBef>
                <a:spcPct val="3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solidFill>
                  <a:schemeClr val="tx1"/>
                </a:solidFill>
                <a:latin typeface="Arial" charset="0"/>
              </a:rPr>
              <a:t>Partnership</a:t>
            </a:r>
          </a:p>
        </p:txBody>
      </p: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5943600" y="2209800"/>
            <a:ext cx="2438400" cy="1066800"/>
          </a:xfrm>
          <a:prstGeom prst="rect">
            <a:avLst/>
          </a:prstGeom>
          <a:solidFill>
            <a:srgbClr val="F9EFA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81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spcBef>
                <a:spcPct val="3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solidFill>
                  <a:schemeClr val="tx1"/>
                </a:solidFill>
                <a:latin typeface="Arial" charset="0"/>
              </a:rPr>
              <a:t>Corporation</a:t>
            </a:r>
          </a:p>
        </p:txBody>
      </p:sp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1</a:t>
            </a:r>
          </a:p>
        </p:txBody>
      </p:sp>
      <p:sp>
        <p:nvSpPr>
          <p:cNvPr id="5128" name="Rectangle 15"/>
          <p:cNvSpPr>
            <a:spLocks noChangeArrowheads="1"/>
          </p:cNvSpPr>
          <p:nvPr/>
        </p:nvSpPr>
        <p:spPr bwMode="auto">
          <a:xfrm>
            <a:off x="609600" y="3571875"/>
            <a:ext cx="80010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lnSpc>
                <a:spcPct val="125000"/>
              </a:lnSpc>
              <a:spcBef>
                <a:spcPct val="35000"/>
              </a:spcBef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Special characteristics </a:t>
            </a:r>
            <a:r>
              <a:rPr lang="en-US" sz="2200" b="0">
                <a:solidFill>
                  <a:srgbClr val="000000"/>
                </a:solidFill>
                <a:latin typeface="Arial" charset="0"/>
              </a:rPr>
              <a:t>of the 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corporate form</a:t>
            </a:r>
            <a:r>
              <a:rPr lang="en-US" sz="2200" b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684213" lvl="1" indent="-457200" algn="l">
              <a:lnSpc>
                <a:spcPct val="125000"/>
              </a:lnSpc>
              <a:spcBef>
                <a:spcPct val="350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Influence of state corporate law.</a:t>
            </a:r>
          </a:p>
          <a:p>
            <a:pPr marL="684213" lvl="1" indent="-457200" algn="l">
              <a:lnSpc>
                <a:spcPct val="125000"/>
              </a:lnSpc>
              <a:spcBef>
                <a:spcPct val="350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Use of capital stock or share system.</a:t>
            </a:r>
          </a:p>
          <a:p>
            <a:pPr marL="684213" lvl="1" indent="-457200" algn="l">
              <a:lnSpc>
                <a:spcPct val="125000"/>
              </a:lnSpc>
              <a:spcBef>
                <a:spcPct val="350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Development of a variety of ownership interests.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1371600"/>
            <a:ext cx="8305800" cy="162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763" algn="l">
              <a:lnSpc>
                <a:spcPct val="125000"/>
              </a:lnSpc>
              <a:spcBef>
                <a:spcPts val="12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Beveridge Corporation issued 300 shares of $10 par value common stock and 100 shares of $50 par value preferred stock for a lump sum of $13,500. The common stock has a market value of $20 per share, and the value of preferred stock is unknown. </a:t>
            </a:r>
          </a:p>
        </p:txBody>
      </p:sp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841375" y="3289300"/>
          <a:ext cx="6973888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4" name="Worksheet" r:id="rId5" imgW="4638496" imgH="1990665" progId="Excel.Sheet.8">
                  <p:embed/>
                </p:oleObj>
              </mc:Choice>
              <mc:Fallback>
                <p:oleObj name="Worksheet" r:id="rId5" imgW="4638496" imgH="199066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3289300"/>
                        <a:ext cx="6973888" cy="28829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446" name="Rectangle 6"/>
          <p:cNvSpPr>
            <a:spLocks noChangeArrowheads="1"/>
          </p:cNvSpPr>
          <p:nvPr/>
        </p:nvSpPr>
        <p:spPr bwMode="auto">
          <a:xfrm>
            <a:off x="6664325" y="4881563"/>
            <a:ext cx="2251075" cy="923925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Incremental</a:t>
            </a:r>
            <a:r>
              <a:rPr lang="en-US" sz="2600" b="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600" b="0" dirty="0">
                <a:solidFill>
                  <a:srgbClr val="000000"/>
                </a:solidFill>
                <a:latin typeface="Arial" charset="0"/>
              </a:rPr>
              <a:t>Method</a:t>
            </a:r>
          </a:p>
        </p:txBody>
      </p:sp>
      <p:sp>
        <p:nvSpPr>
          <p:cNvPr id="1597448" name="Rectangle 8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  <p:extLst>
      <p:ext uri="{BB962C8B-B14F-4D97-AF65-F5344CB8AC3E}">
        <p14:creationId xmlns:p14="http://schemas.microsoft.com/office/powerpoint/2010/main" val="35258622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2286000" y="1371600"/>
          <a:ext cx="6440488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Worksheet" r:id="rId5" imgW="4638664" imgH="1886026" progId="Excel.Sheet.8">
                  <p:embed/>
                </p:oleObj>
              </mc:Choice>
              <mc:Fallback>
                <p:oleObj name="Worksheet" r:id="rId5" imgW="4638664" imgH="1886026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371600"/>
                        <a:ext cx="6440488" cy="25209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2" name="Rectangle 8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7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62000" y="4114800"/>
            <a:ext cx="769620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63550" indent="-463550" algn="l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6176963" algn="r"/>
                <a:tab pos="7370763" algn="r"/>
              </a:tabLst>
              <a:defRPr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Cash	13,500</a:t>
            </a:r>
          </a:p>
          <a:p>
            <a:pPr marL="463550" indent="-463550" algn="l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6176963" algn="r"/>
                <a:tab pos="7370763" algn="r"/>
              </a:tabLst>
              <a:defRPr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	Preferred Stock (100 x $50)		5,000</a:t>
            </a:r>
          </a:p>
          <a:p>
            <a:pPr marL="463550" indent="-463550" algn="l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6176963" algn="r"/>
                <a:tab pos="7370763" algn="r"/>
              </a:tabLst>
              <a:defRPr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	Paid-in Capital in Excess of Par – Preferred		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2,500</a:t>
            </a:r>
          </a:p>
          <a:p>
            <a:pPr marL="463550" indent="-463550" algn="l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6176963" algn="r"/>
                <a:tab pos="7370763" algn="r"/>
              </a:tabLst>
              <a:defRPr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	Common Stock (300 x $10)		3,000</a:t>
            </a:r>
          </a:p>
          <a:p>
            <a:pPr marL="463550" indent="-463550" algn="l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6176963" algn="r"/>
                <a:tab pos="7370763" algn="r"/>
              </a:tabLst>
              <a:defRPr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	Paid-in Capital in Excess of Par – Common		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3,000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04800" y="1524000"/>
            <a:ext cx="1905000" cy="1936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763" algn="l">
              <a:lnSpc>
                <a:spcPct val="120000"/>
              </a:lnSpc>
              <a:spcBef>
                <a:spcPct val="35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Prepare the journal entry to record issuance of shares.</a:t>
            </a:r>
            <a:endParaRPr lang="en-US" sz="2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467600" y="2935288"/>
            <a:ext cx="1524000" cy="646112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Incremental</a:t>
            </a:r>
            <a:r>
              <a:rPr lang="en-US" b="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Method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09600" y="1371600"/>
            <a:ext cx="800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600">
                <a:solidFill>
                  <a:schemeClr val="tx1"/>
                </a:solidFill>
                <a:latin typeface="Arial" charset="0"/>
              </a:rPr>
              <a:t>Stock Issued in Noncash Transactions</a:t>
            </a:r>
          </a:p>
        </p:txBody>
      </p:sp>
      <p:sp>
        <p:nvSpPr>
          <p:cNvPr id="1601539" name="Rectangle 3"/>
          <p:cNvSpPr>
            <a:spLocks noChangeArrowheads="1"/>
          </p:cNvSpPr>
          <p:nvPr/>
        </p:nvSpPr>
        <p:spPr bwMode="auto">
          <a:xfrm>
            <a:off x="609600" y="2046288"/>
            <a:ext cx="754380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200" dirty="0">
                <a:solidFill>
                  <a:srgbClr val="000000"/>
                </a:solidFill>
                <a:latin typeface="Arial" charset="0"/>
              </a:rPr>
              <a:t>The general rule:  </a:t>
            </a:r>
            <a:r>
              <a:rPr lang="en-US" sz="2200" b="0" dirty="0">
                <a:solidFill>
                  <a:srgbClr val="000000"/>
                </a:solidFill>
                <a:latin typeface="Arial" charset="0"/>
              </a:rPr>
              <a:t>Companies should record stock issued for services or property other than cash at the 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fair value of the stock issued or  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fair value of the noncash consideration received,</a:t>
            </a:r>
          </a:p>
          <a:p>
            <a:pPr marL="227012" lvl="1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defRPr/>
            </a:pP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whichever is more clearly determinable.</a:t>
            </a:r>
          </a:p>
        </p:txBody>
      </p:sp>
      <p:sp>
        <p:nvSpPr>
          <p:cNvPr id="1601543" name="Rectangle 7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609600" y="1371600"/>
            <a:ext cx="79248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sz="2100" dirty="0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100" b="0" dirty="0">
                <a:latin typeface="Arial" charset="0"/>
              </a:rPr>
              <a:t>  The following series of transactions illustrates the procedure for recording the issuance of 10,000 shares of $10 par value common stock for a patent for </a:t>
            </a:r>
            <a:r>
              <a:rPr lang="en-US" sz="2100" b="0" dirty="0" err="1">
                <a:latin typeface="Arial" charset="0"/>
              </a:rPr>
              <a:t>Arganda</a:t>
            </a:r>
            <a:r>
              <a:rPr lang="en-US" sz="2100" b="0" dirty="0">
                <a:latin typeface="Arial" charset="0"/>
              </a:rPr>
              <a:t> Company, in various circumstances. </a:t>
            </a:r>
          </a:p>
          <a:p>
            <a:pPr marL="393700" indent="-393700" algn="l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sz="2100" dirty="0">
                <a:solidFill>
                  <a:schemeClr val="tx1"/>
                </a:solidFill>
                <a:latin typeface="Arial" charset="0"/>
              </a:rPr>
              <a:t>1.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	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Arganda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>
                <a:latin typeface="Arial" charset="0"/>
              </a:rPr>
              <a:t>cannot readily determine the fair value of the patent, but it knows the fair value of the stock is $140,000.</a:t>
            </a:r>
          </a:p>
        </p:txBody>
      </p:sp>
      <p:sp>
        <p:nvSpPr>
          <p:cNvPr id="1603599" name="Rectangle 15"/>
          <p:cNvSpPr>
            <a:spLocks noChangeArrowheads="1"/>
          </p:cNvSpPr>
          <p:nvPr/>
        </p:nvSpPr>
        <p:spPr bwMode="auto">
          <a:xfrm>
            <a:off x="990600" y="4343400"/>
            <a:ext cx="7772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4025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80100" algn="r"/>
                <a:tab pos="7259638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Patents 	140,000</a:t>
            </a:r>
          </a:p>
          <a:p>
            <a:pPr marL="457200" indent="-454025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80100" algn="r"/>
                <a:tab pos="7259638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	Common Stock 		100,000</a:t>
            </a:r>
          </a:p>
          <a:p>
            <a:pPr marL="457200" indent="-454025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80100" algn="r"/>
                <a:tab pos="7259638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	Paid-in Capital in Excess of Par - Common		40,000</a:t>
            </a:r>
          </a:p>
        </p:txBody>
      </p:sp>
      <p:sp>
        <p:nvSpPr>
          <p:cNvPr id="1603601" name="Rectangle 17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3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3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3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3599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609600" y="1371600"/>
            <a:ext cx="79248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93700" indent="-393700" algn="l">
              <a:lnSpc>
                <a:spcPct val="130000"/>
              </a:lnSpc>
              <a:spcBef>
                <a:spcPct val="50000"/>
              </a:spcBef>
            </a:pPr>
            <a:r>
              <a:rPr lang="en-US" sz="2100">
                <a:solidFill>
                  <a:schemeClr val="tx1"/>
                </a:solidFill>
                <a:latin typeface="Arial" charset="0"/>
              </a:rPr>
              <a:t>2.</a:t>
            </a:r>
            <a:r>
              <a:rPr lang="en-US" sz="2100" b="0">
                <a:solidFill>
                  <a:schemeClr val="tx1"/>
                </a:solidFill>
                <a:latin typeface="Arial" charset="0"/>
              </a:rPr>
              <a:t> 	Arganda cannot readily determine the fair value of the stock, but it determines the fair value of the patent is $150,000.</a:t>
            </a:r>
          </a:p>
        </p:txBody>
      </p:sp>
      <p:sp>
        <p:nvSpPr>
          <p:cNvPr id="1721349" name="Rectangle 5"/>
          <p:cNvSpPr>
            <a:spLocks noChangeArrowheads="1"/>
          </p:cNvSpPr>
          <p:nvPr/>
        </p:nvSpPr>
        <p:spPr bwMode="auto">
          <a:xfrm>
            <a:off x="990600" y="2514600"/>
            <a:ext cx="7772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4025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4538" algn="r"/>
                <a:tab pos="7259638" algn="r"/>
              </a:tabLst>
            </a:pPr>
            <a:r>
              <a:rPr lang="en-US" sz="2100" b="0">
                <a:solidFill>
                  <a:schemeClr val="tx1"/>
                </a:solidFill>
                <a:latin typeface="Arial" charset="0"/>
              </a:rPr>
              <a:t>Patents 	150,000</a:t>
            </a:r>
          </a:p>
          <a:p>
            <a:pPr marL="457200" indent="-454025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4538" algn="r"/>
                <a:tab pos="7259638" algn="r"/>
              </a:tabLst>
            </a:pPr>
            <a:r>
              <a:rPr lang="en-US" sz="2100" b="0">
                <a:solidFill>
                  <a:schemeClr val="tx1"/>
                </a:solidFill>
                <a:latin typeface="Arial" charset="0"/>
              </a:rPr>
              <a:t>	Common stock 		100,000</a:t>
            </a:r>
          </a:p>
          <a:p>
            <a:pPr marL="457200" indent="-454025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4538" algn="r"/>
                <a:tab pos="7259638" algn="r"/>
              </a:tabLst>
            </a:pPr>
            <a:r>
              <a:rPr lang="en-US" sz="2100" b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sz="2100" b="0">
                <a:solidFill>
                  <a:schemeClr val="bg2"/>
                </a:solidFill>
                <a:latin typeface="Arial" charset="0"/>
              </a:rPr>
              <a:t>Paid-in Capital in Excess of Par - Common </a:t>
            </a:r>
            <a:r>
              <a:rPr lang="en-US" sz="2100" b="0">
                <a:solidFill>
                  <a:schemeClr val="tx1"/>
                </a:solidFill>
                <a:latin typeface="Arial" charset="0"/>
              </a:rPr>
              <a:t>		50,000</a:t>
            </a:r>
          </a:p>
        </p:txBody>
      </p:sp>
      <p:sp>
        <p:nvSpPr>
          <p:cNvPr id="1721351" name="Rectangle 7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1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21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349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609600" y="1371600"/>
            <a:ext cx="7924800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93700" indent="-393700" algn="l">
              <a:lnSpc>
                <a:spcPct val="130000"/>
              </a:lnSpc>
              <a:spcBef>
                <a:spcPct val="50000"/>
              </a:spcBef>
            </a:pPr>
            <a:r>
              <a:rPr lang="en-US" sz="2100">
                <a:solidFill>
                  <a:schemeClr val="tx1"/>
                </a:solidFill>
                <a:latin typeface="Arial" charset="0"/>
              </a:rPr>
              <a:t>3.</a:t>
            </a:r>
            <a:r>
              <a:rPr lang="en-US" sz="2100" b="0">
                <a:solidFill>
                  <a:schemeClr val="tx1"/>
                </a:solidFill>
                <a:latin typeface="Arial" charset="0"/>
              </a:rPr>
              <a:t>  	Arganda cannot readily determine the fair value of the stock nor the fair value of the patent. An independent consultant values the patent at $125,000 based on discounted expected cash flows.</a:t>
            </a:r>
          </a:p>
        </p:txBody>
      </p:sp>
      <p:sp>
        <p:nvSpPr>
          <p:cNvPr id="1723397" name="Rectangle 5"/>
          <p:cNvSpPr>
            <a:spLocks noChangeArrowheads="1"/>
          </p:cNvSpPr>
          <p:nvPr/>
        </p:nvSpPr>
        <p:spPr bwMode="auto">
          <a:xfrm>
            <a:off x="990600" y="3352800"/>
            <a:ext cx="7772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4025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767388" algn="r"/>
                <a:tab pos="7259638" algn="r"/>
              </a:tabLst>
            </a:pPr>
            <a:r>
              <a:rPr lang="en-US" sz="2100" b="0">
                <a:solidFill>
                  <a:schemeClr val="tx1"/>
                </a:solidFill>
                <a:latin typeface="Arial" charset="0"/>
              </a:rPr>
              <a:t>Patents 	125,000</a:t>
            </a:r>
          </a:p>
          <a:p>
            <a:pPr marL="457200" indent="-454025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767388" algn="r"/>
                <a:tab pos="7259638" algn="r"/>
              </a:tabLst>
            </a:pPr>
            <a:r>
              <a:rPr lang="en-US" sz="2100" b="0">
                <a:solidFill>
                  <a:schemeClr val="tx1"/>
                </a:solidFill>
                <a:latin typeface="Arial" charset="0"/>
              </a:rPr>
              <a:t>	Common stock 		100,000</a:t>
            </a:r>
          </a:p>
          <a:p>
            <a:pPr marL="457200" indent="-454025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767388" algn="r"/>
                <a:tab pos="7259638" algn="r"/>
              </a:tabLst>
            </a:pPr>
            <a:r>
              <a:rPr lang="en-US" sz="2100" b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sz="2100" b="0">
                <a:solidFill>
                  <a:schemeClr val="bg2"/>
                </a:solidFill>
                <a:latin typeface="Arial" charset="0"/>
              </a:rPr>
              <a:t>Paid-in Capital in Excess of Par - Common </a:t>
            </a:r>
            <a:r>
              <a:rPr lang="en-US" sz="2100" b="0">
                <a:solidFill>
                  <a:schemeClr val="tx1"/>
                </a:solidFill>
                <a:latin typeface="Arial" charset="0"/>
              </a:rPr>
              <a:t>		25,000</a:t>
            </a:r>
          </a:p>
        </p:txBody>
      </p:sp>
      <p:sp>
        <p:nvSpPr>
          <p:cNvPr id="1723399" name="Rectangle 7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4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23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397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09600" y="1371600"/>
            <a:ext cx="800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600">
                <a:solidFill>
                  <a:schemeClr val="tx1"/>
                </a:solidFill>
                <a:latin typeface="Arial" charset="0"/>
              </a:rPr>
              <a:t>Costs of Issuing Stock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" y="1984375"/>
            <a:ext cx="7962900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en-US" sz="2200" b="0">
                <a:solidFill>
                  <a:srgbClr val="000000"/>
                </a:solidFill>
                <a:latin typeface="Arial" charset="0"/>
              </a:rPr>
              <a:t>Direct costs incurred to sell stock, such as 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underwriting costs, 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accounting and legal fees, 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printing costs, and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taxes,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SzPct val="80000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should be reported as a reduction of the amounts paid in (Paid-in Capital in Excess of Par).</a:t>
            </a:r>
          </a:p>
        </p:txBody>
      </p:sp>
      <p:sp>
        <p:nvSpPr>
          <p:cNvPr id="1607687" name="Rectangle 7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8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381000" y="5145088"/>
            <a:ext cx="4189413" cy="646112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4290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Describe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policies used in distributing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dividends.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Identify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various forms of dividend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distributions.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Explain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accounting for small and large stock dividends, and for share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splits.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Indicate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how to present and analyze stockholders’ equity.</a:t>
            </a:r>
          </a:p>
        </p:txBody>
      </p:sp>
      <p:sp>
        <p:nvSpPr>
          <p:cNvPr id="30724" name="Rectangle 19"/>
          <p:cNvSpPr>
            <a:spLocks noChangeArrowheads="1"/>
          </p:cNvSpPr>
          <p:nvPr/>
        </p:nvSpPr>
        <p:spPr bwMode="auto">
          <a:xfrm>
            <a:off x="457200" y="30480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sp>
        <p:nvSpPr>
          <p:cNvPr id="4106" name="Rectangle 15"/>
          <p:cNvSpPr txBox="1">
            <a:spLocks noChangeArrowheads="1"/>
          </p:cNvSpPr>
          <p:nvPr/>
        </p:nvSpPr>
        <p:spPr bwMode="auto">
          <a:xfrm>
            <a:off x="381000" y="23622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Discuss </a:t>
            </a:r>
            <a:r>
              <a:rPr lang="en-US" sz="1400" kern="1200" dirty="0">
                <a:effectLst/>
              </a:rPr>
              <a:t>the characteristics of the corporate form of </a:t>
            </a:r>
            <a:r>
              <a:rPr lang="en-US" sz="1400" kern="1200" dirty="0" smtClean="0">
                <a:effectLst/>
              </a:rPr>
              <a:t>organization.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the key components of stockholders’ </a:t>
            </a:r>
            <a:r>
              <a:rPr lang="en-US" sz="1400" kern="1200" dirty="0" smtClean="0">
                <a:effectLst/>
              </a:rPr>
              <a:t>equity.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procedures for issuing shares of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the accounting for treasury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for and reporting of preferred stock.</a:t>
            </a:r>
          </a:p>
        </p:txBody>
      </p:sp>
      <p:pic>
        <p:nvPicPr>
          <p:cNvPr id="3072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7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822575" y="533400"/>
            <a:ext cx="624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Stockholders’ Equity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072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858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7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15</a:t>
            </a:r>
          </a:p>
        </p:txBody>
      </p:sp>
      <p:pic>
        <p:nvPicPr>
          <p:cNvPr id="3073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09600" y="1385888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>
                <a:solidFill>
                  <a:srgbClr val="800000"/>
                </a:solidFill>
                <a:latin typeface="Arial" charset="0"/>
              </a:rPr>
              <a:t>Reacquisition of Stock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1981200"/>
            <a:ext cx="792480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ts val="900"/>
              </a:spcBef>
            </a:pPr>
            <a:r>
              <a:rPr lang="en-US" sz="2200" b="0">
                <a:solidFill>
                  <a:srgbClr val="000000"/>
                </a:solidFill>
                <a:latin typeface="Arial" charset="0"/>
              </a:rPr>
              <a:t>Corporations purchase their outstanding stock to:</a:t>
            </a:r>
          </a:p>
          <a:p>
            <a:pPr marL="685800" lvl="1" indent="-458788" algn="l">
              <a:lnSpc>
                <a:spcPct val="120000"/>
              </a:lnSpc>
              <a:spcBef>
                <a:spcPts val="9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Provide tax-efficient distributions of excess cash to stockholders.</a:t>
            </a:r>
          </a:p>
          <a:p>
            <a:pPr marL="685800" lvl="1" indent="-458788" algn="l">
              <a:lnSpc>
                <a:spcPct val="120000"/>
              </a:lnSpc>
              <a:spcBef>
                <a:spcPts val="9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Increase earnings per share and return on equity.</a:t>
            </a:r>
          </a:p>
          <a:p>
            <a:pPr marL="685800" lvl="1" indent="-458788" algn="l">
              <a:lnSpc>
                <a:spcPct val="120000"/>
              </a:lnSpc>
              <a:spcBef>
                <a:spcPts val="9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Provide stock for employee stock compensation contracts or to meet potential merger needs.</a:t>
            </a:r>
          </a:p>
          <a:p>
            <a:pPr marL="685800" lvl="1" indent="-458788" algn="l">
              <a:lnSpc>
                <a:spcPct val="120000"/>
              </a:lnSpc>
              <a:spcBef>
                <a:spcPts val="9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Thwart takeover attempts or to reduce the number of stockholders.</a:t>
            </a:r>
          </a:p>
          <a:p>
            <a:pPr marL="685800" lvl="1" indent="-458788" algn="l">
              <a:lnSpc>
                <a:spcPct val="120000"/>
              </a:lnSpc>
              <a:spcBef>
                <a:spcPts val="9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Make a market in the stock.</a:t>
            </a:r>
          </a:p>
        </p:txBody>
      </p:sp>
      <p:sp>
        <p:nvSpPr>
          <p:cNvPr id="1609737" name="Rectangle 9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50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09600" y="1371600"/>
            <a:ext cx="800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600">
                <a:solidFill>
                  <a:schemeClr val="tx1"/>
                </a:solidFill>
                <a:latin typeface="Arial" charset="0"/>
              </a:rPr>
              <a:t>Purchase of Treasury Stock</a:t>
            </a:r>
          </a:p>
        </p:txBody>
      </p:sp>
      <p:sp>
        <p:nvSpPr>
          <p:cNvPr id="1611779" name="Rectangle 3"/>
          <p:cNvSpPr>
            <a:spLocks noChangeArrowheads="1"/>
          </p:cNvSpPr>
          <p:nvPr/>
        </p:nvSpPr>
        <p:spPr bwMode="auto">
          <a:xfrm>
            <a:off x="609600" y="1981200"/>
            <a:ext cx="754380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  <a:buSzPct val="80000"/>
              <a:defRPr/>
            </a:pPr>
            <a:r>
              <a:rPr lang="en-US" sz="2200" b="0" dirty="0">
                <a:solidFill>
                  <a:srgbClr val="000000"/>
                </a:solidFill>
                <a:latin typeface="Arial" charset="0"/>
              </a:rPr>
              <a:t>Two acceptable methods: 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Cost method </a:t>
            </a: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(more widely used). 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Par (Stated) value method</a:t>
            </a: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SzPct val="80000"/>
              <a:defRPr/>
            </a:pP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Treasury stock reduces stockholders’ equity.</a:t>
            </a:r>
          </a:p>
        </p:txBody>
      </p:sp>
      <p:sp>
        <p:nvSpPr>
          <p:cNvPr id="1611783" name="Rectangle 7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4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9600" y="1371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>
                <a:solidFill>
                  <a:srgbClr val="800000"/>
                </a:solidFill>
                <a:latin typeface="Arial" charset="0"/>
              </a:rPr>
              <a:t>State Corporate Law</a:t>
            </a:r>
          </a:p>
        </p:txBody>
      </p:sp>
      <p:sp>
        <p:nvSpPr>
          <p:cNvPr id="1573891" name="Rectangle 3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Corporate Form of Organization</a:t>
            </a:r>
          </a:p>
        </p:txBody>
      </p:sp>
      <p:sp>
        <p:nvSpPr>
          <p:cNvPr id="1573896" name="Rectangle 8"/>
          <p:cNvSpPr>
            <a:spLocks noChangeArrowheads="1"/>
          </p:cNvSpPr>
          <p:nvPr/>
        </p:nvSpPr>
        <p:spPr bwMode="auto">
          <a:xfrm>
            <a:off x="609600" y="2012950"/>
            <a:ext cx="7848600" cy="38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88975" indent="-46355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Corporation must submit 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articles of incorporation</a:t>
            </a: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 to the state in which incorporation is desired.</a:t>
            </a:r>
          </a:p>
          <a:p>
            <a:pPr marL="688975" indent="-46355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State issues a corporation charter.</a:t>
            </a:r>
          </a:p>
          <a:p>
            <a:pPr marL="688975" indent="-46355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Advantage to incorporate in a state whose laws favor the corporate form of business organization.</a:t>
            </a:r>
          </a:p>
          <a:p>
            <a:pPr marL="1252538" lvl="1" indent="-45085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0000"/>
              <a:buFont typeface="Arial" pitchFamily="34" charset="0"/>
              <a:buChar char="►"/>
              <a:defRPr/>
            </a:pP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Delaware</a:t>
            </a:r>
          </a:p>
          <a:p>
            <a:pPr marL="688975" indent="-46355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>
                <a:latin typeface="Arial" charset="0"/>
              </a:rPr>
              <a:t>Accounting for stockholder’s equity follows the provisions of each states business incorporation act. 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609600" y="1371600"/>
            <a:ext cx="8305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sz="210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100" b="0">
                <a:solidFill>
                  <a:schemeClr val="tx1"/>
                </a:solidFill>
                <a:latin typeface="Arial" charset="0"/>
              </a:rPr>
              <a:t>Cripe Company issued 100,000 shares of $1 par value common stock at a price of $10 per share. In addition, it has retained earnings of $300,000. 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7440613" y="2798763"/>
            <a:ext cx="13223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800000"/>
                </a:solidFill>
                <a:latin typeface="Arial" charset="0"/>
              </a:rPr>
              <a:t>Illustration 15-4</a:t>
            </a:r>
          </a:p>
        </p:txBody>
      </p:sp>
      <p:sp>
        <p:nvSpPr>
          <p:cNvPr id="1727495" name="Rectangle 7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78163"/>
            <a:ext cx="815340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7" name="Rectangle 7"/>
          <p:cNvSpPr>
            <a:spLocks noChangeArrowheads="1"/>
          </p:cNvSpPr>
          <p:nvPr/>
        </p:nvSpPr>
        <p:spPr bwMode="auto">
          <a:xfrm>
            <a:off x="1143000" y="4038600"/>
            <a:ext cx="7315200" cy="101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57200" indent="-454025" algn="l">
              <a:lnSpc>
                <a:spcPct val="120000"/>
              </a:lnSpc>
              <a:spcBef>
                <a:spcPts val="12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029200" algn="r"/>
                <a:tab pos="6400800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Treasury Stock 	110,000</a:t>
            </a:r>
          </a:p>
          <a:p>
            <a:pPr marL="457200" indent="-454025" algn="l">
              <a:lnSpc>
                <a:spcPct val="120000"/>
              </a:lnSpc>
              <a:spcBef>
                <a:spcPts val="12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029200" algn="r"/>
                <a:tab pos="6400800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	Cash 		110,000</a:t>
            </a:r>
          </a:p>
        </p:txBody>
      </p:sp>
      <p:sp>
        <p:nvSpPr>
          <p:cNvPr id="1725448" name="Rectangle 8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1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4</a:t>
            </a:r>
          </a:p>
        </p:txBody>
      </p:sp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609600" y="1371600"/>
            <a:ext cx="830580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sz="210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100" b="0">
                <a:solidFill>
                  <a:schemeClr val="tx1"/>
                </a:solidFill>
                <a:latin typeface="Arial" charset="0"/>
              </a:rPr>
              <a:t>Cripe Company issued 100,000 shares of $1 par value common stock at a price of $10 per share. In addition, it has retained earnings of $300,000. </a:t>
            </a:r>
          </a:p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sz="2100" b="0">
                <a:solidFill>
                  <a:schemeClr val="tx1"/>
                </a:solidFill>
                <a:latin typeface="Arial" charset="0"/>
              </a:rPr>
              <a:t>On January 20, Cripe acquires 10,000 of its shares at $11 per share. Cripe records the reacquisition as follows.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5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447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60638"/>
            <a:ext cx="8153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7516813" y="2286000"/>
            <a:ext cx="13223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800000"/>
                </a:solidFill>
                <a:latin typeface="Arial" charset="0"/>
              </a:rPr>
              <a:t>Illustration 15-5</a:t>
            </a:r>
          </a:p>
        </p:txBody>
      </p:sp>
      <p:sp>
        <p:nvSpPr>
          <p:cNvPr id="35844" name="Rectangle 13"/>
          <p:cNvSpPr>
            <a:spLocks noChangeArrowheads="1"/>
          </p:cNvSpPr>
          <p:nvPr/>
        </p:nvSpPr>
        <p:spPr bwMode="auto">
          <a:xfrm>
            <a:off x="609600" y="1371600"/>
            <a:ext cx="83058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sz="210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100" b="0">
                <a:solidFill>
                  <a:schemeClr val="tx1"/>
                </a:solidFill>
                <a:latin typeface="Arial" charset="0"/>
              </a:rPr>
              <a:t>The stockholders’ equity section for Cripe after purchase of the treasury stock.</a:t>
            </a:r>
          </a:p>
        </p:txBody>
      </p:sp>
      <p:sp>
        <p:nvSpPr>
          <p:cNvPr id="1674254" name="Rectangle 14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7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09600" y="1371600"/>
            <a:ext cx="800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600">
                <a:solidFill>
                  <a:schemeClr val="tx1"/>
                </a:solidFill>
                <a:latin typeface="Arial" charset="0"/>
              </a:rPr>
              <a:t>Sale of Treasury Stock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09600" y="1981200"/>
            <a:ext cx="78486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85800" lvl="1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Above Cost </a:t>
            </a:r>
          </a:p>
          <a:p>
            <a:pPr marL="685800" lvl="1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Below Cost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Both increase total assets and stockholders’ equity. </a:t>
            </a:r>
          </a:p>
        </p:txBody>
      </p:sp>
      <p:sp>
        <p:nvSpPr>
          <p:cNvPr id="1613830" name="Rectangle 6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9" name="Rectangle 3"/>
          <p:cNvSpPr>
            <a:spLocks noChangeArrowheads="1"/>
          </p:cNvSpPr>
          <p:nvPr/>
        </p:nvSpPr>
        <p:spPr bwMode="auto">
          <a:xfrm>
            <a:off x="609600" y="1371600"/>
            <a:ext cx="80391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sz="2100" dirty="0">
                <a:solidFill>
                  <a:schemeClr val="tx1"/>
                </a:solidFill>
                <a:latin typeface="Arial" charset="0"/>
              </a:rPr>
              <a:t>Sale of Treasury Stock 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above </a:t>
            </a:r>
            <a:r>
              <a:rPr lang="en-US" sz="2100" dirty="0">
                <a:solidFill>
                  <a:schemeClr val="tx1"/>
                </a:solidFill>
                <a:latin typeface="Arial" charset="0"/>
              </a:rPr>
              <a:t>Cost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. 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Cripe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acquired 10,000 treasury share at $11 per share. It now sells 1,000 shares at $15 per share on March 10.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Cripe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records the entry as follows.</a:t>
            </a:r>
          </a:p>
        </p:txBody>
      </p:sp>
      <p:sp>
        <p:nvSpPr>
          <p:cNvPr id="1729541" name="Rectangle 5"/>
          <p:cNvSpPr>
            <a:spLocks noChangeArrowheads="1"/>
          </p:cNvSpPr>
          <p:nvPr/>
        </p:nvSpPr>
        <p:spPr bwMode="auto">
          <a:xfrm>
            <a:off x="914400" y="2971800"/>
            <a:ext cx="7924800" cy="148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57200" indent="-454025" algn="l">
              <a:lnSpc>
                <a:spcPct val="120000"/>
              </a:lnSpc>
              <a:spcBef>
                <a:spcPts val="9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7713" algn="r"/>
                <a:tab pos="726122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Cash 	15,000</a:t>
            </a:r>
          </a:p>
          <a:p>
            <a:pPr marL="457200" indent="-454025" algn="l">
              <a:lnSpc>
                <a:spcPct val="120000"/>
              </a:lnSpc>
              <a:spcBef>
                <a:spcPts val="9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7713" algn="r"/>
                <a:tab pos="726122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	Treasury Stock 		11,000</a:t>
            </a:r>
          </a:p>
          <a:p>
            <a:pPr marL="457200" indent="-454025" algn="l">
              <a:lnSpc>
                <a:spcPct val="120000"/>
              </a:lnSpc>
              <a:spcBef>
                <a:spcPts val="9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7713" algn="r"/>
                <a:tab pos="726122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	Paid-in Capital from Treasury Stock 		4,000</a:t>
            </a:r>
          </a:p>
        </p:txBody>
      </p:sp>
      <p:sp>
        <p:nvSpPr>
          <p:cNvPr id="1729542" name="Rectangle 6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4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9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9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29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9541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7" name="Rectangle 3"/>
          <p:cNvSpPr>
            <a:spLocks noChangeArrowheads="1"/>
          </p:cNvSpPr>
          <p:nvPr/>
        </p:nvSpPr>
        <p:spPr bwMode="auto">
          <a:xfrm>
            <a:off x="609600" y="1371600"/>
            <a:ext cx="8305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sz="2100" dirty="0">
                <a:solidFill>
                  <a:schemeClr val="tx1"/>
                </a:solidFill>
                <a:latin typeface="Arial" charset="0"/>
              </a:rPr>
              <a:t>Sale of Treasury Stock 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below</a:t>
            </a:r>
            <a:r>
              <a:rPr lang="en-US" sz="2100" dirty="0">
                <a:solidFill>
                  <a:schemeClr val="tx1"/>
                </a:solidFill>
                <a:latin typeface="Arial" charset="0"/>
              </a:rPr>
              <a:t> Cost. 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Cripe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sells an additional 1,000 treasury shares on March 21 at $8 per share, it records the sale as follows.</a:t>
            </a:r>
          </a:p>
        </p:txBody>
      </p:sp>
      <p:sp>
        <p:nvSpPr>
          <p:cNvPr id="1731589" name="Rectangle 5"/>
          <p:cNvSpPr>
            <a:spLocks noChangeArrowheads="1"/>
          </p:cNvSpPr>
          <p:nvPr/>
        </p:nvSpPr>
        <p:spPr bwMode="auto">
          <a:xfrm>
            <a:off x="914400" y="2971800"/>
            <a:ext cx="7315200" cy="148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57200" indent="-454025" algn="l">
              <a:lnSpc>
                <a:spcPct val="120000"/>
              </a:lnSpc>
              <a:spcBef>
                <a:spcPts val="9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7713" algn="r"/>
                <a:tab pos="726122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Cash 	8,000</a:t>
            </a:r>
          </a:p>
          <a:p>
            <a:pPr marL="457200" indent="-454025" algn="l">
              <a:lnSpc>
                <a:spcPct val="120000"/>
              </a:lnSpc>
              <a:spcBef>
                <a:spcPts val="9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7713" algn="r"/>
                <a:tab pos="726122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Paid-in Capital from Treasury Stock 	3,000</a:t>
            </a:r>
          </a:p>
          <a:p>
            <a:pPr marL="457200" indent="-454025" algn="l">
              <a:lnSpc>
                <a:spcPct val="120000"/>
              </a:lnSpc>
              <a:spcBef>
                <a:spcPts val="9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7713" algn="r"/>
                <a:tab pos="726122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	Treasury Stock 		11,000</a:t>
            </a:r>
          </a:p>
        </p:txBody>
      </p:sp>
      <p:sp>
        <p:nvSpPr>
          <p:cNvPr id="1731590" name="Rectangle 6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8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1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1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1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589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457200" y="3276600"/>
            <a:ext cx="8305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63500" indent="-3175" algn="l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100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100" b="0">
                <a:solidFill>
                  <a:schemeClr val="bg2"/>
                </a:solidFill>
                <a:latin typeface="Arial" charset="0"/>
              </a:rPr>
              <a:t>  Assume that Cripe sells an additional 1,000 shares at $8 per share on April 10.</a:t>
            </a:r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1268413" y="1595438"/>
            <a:ext cx="13223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800000"/>
                </a:solidFill>
                <a:latin typeface="Arial" charset="0"/>
              </a:rPr>
              <a:t>Illustration 15-6</a:t>
            </a:r>
          </a:p>
        </p:txBody>
      </p:sp>
      <p:sp>
        <p:nvSpPr>
          <p:cNvPr id="1680393" name="Rectangle 9"/>
          <p:cNvSpPr>
            <a:spLocks noChangeArrowheads="1"/>
          </p:cNvSpPr>
          <p:nvPr/>
        </p:nvSpPr>
        <p:spPr bwMode="auto">
          <a:xfrm>
            <a:off x="914400" y="4267200"/>
            <a:ext cx="73152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57200" indent="-454025" algn="l">
              <a:lnSpc>
                <a:spcPct val="120000"/>
              </a:lnSpc>
              <a:spcBef>
                <a:spcPts val="9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7713" algn="r"/>
                <a:tab pos="726122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Cash 	8,000</a:t>
            </a:r>
          </a:p>
          <a:p>
            <a:pPr marL="457200" indent="-454025" algn="l">
              <a:lnSpc>
                <a:spcPct val="120000"/>
              </a:lnSpc>
              <a:spcBef>
                <a:spcPts val="9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7713" algn="r"/>
                <a:tab pos="726122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Paid-in Capital from Treasury Stock 	1,000</a:t>
            </a:r>
          </a:p>
          <a:p>
            <a:pPr marL="457200" indent="-454025" algn="l">
              <a:lnSpc>
                <a:spcPct val="120000"/>
              </a:lnSpc>
              <a:spcBef>
                <a:spcPts val="9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7713" algn="r"/>
                <a:tab pos="726122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Retained Earnings 	2,000</a:t>
            </a:r>
          </a:p>
          <a:p>
            <a:pPr marL="457200" indent="-454025" algn="l">
              <a:lnSpc>
                <a:spcPct val="120000"/>
              </a:lnSpc>
              <a:spcBef>
                <a:spcPts val="9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7713" algn="r"/>
                <a:tab pos="726122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	Treasury Stock 		11,000</a:t>
            </a:r>
          </a:p>
        </p:txBody>
      </p:sp>
      <p:sp>
        <p:nvSpPr>
          <p:cNvPr id="1680394" name="Rectangle 10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pic>
        <p:nvPicPr>
          <p:cNvPr id="3994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5638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0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0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80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80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393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09600" y="1371600"/>
            <a:ext cx="800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600">
                <a:solidFill>
                  <a:schemeClr val="tx1"/>
                </a:solidFill>
                <a:latin typeface="Arial" charset="0"/>
              </a:rPr>
              <a:t>Retiring Treasury Stock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09600" y="1968500"/>
            <a:ext cx="76962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0" lvl="1" algn="l">
              <a:lnSpc>
                <a:spcPct val="120000"/>
              </a:lnSpc>
              <a:spcBef>
                <a:spcPts val="12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200" b="0">
                <a:solidFill>
                  <a:schemeClr val="bg2"/>
                </a:solidFill>
                <a:latin typeface="Arial" charset="0"/>
              </a:rPr>
              <a:t>Decision results in </a:t>
            </a:r>
          </a:p>
          <a:p>
            <a:pPr marL="682625" lvl="2" indent="-450850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solidFill>
                  <a:schemeClr val="bg2"/>
                </a:solidFill>
                <a:latin typeface="Arial" charset="0"/>
              </a:rPr>
              <a:t>cancellation of the treasury stock and </a:t>
            </a:r>
          </a:p>
          <a:p>
            <a:pPr marL="682625" lvl="2" indent="-450850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solidFill>
                  <a:schemeClr val="bg2"/>
                </a:solidFill>
                <a:latin typeface="Arial" charset="0"/>
              </a:rPr>
              <a:t>a reduction in the number of shares of issued stock.</a:t>
            </a:r>
          </a:p>
        </p:txBody>
      </p:sp>
      <p:sp>
        <p:nvSpPr>
          <p:cNvPr id="1682438" name="Rectangle 6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6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381000" y="5754688"/>
            <a:ext cx="4189413" cy="646112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4290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Describe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policies used in distributing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dividends.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Identify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various forms of dividend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distributions.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Explain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accounting for small and large stock dividends, and for share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splits.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Indicate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how to present and analyze stockholders’ equity.</a:t>
            </a:r>
          </a:p>
        </p:txBody>
      </p:sp>
      <p:sp>
        <p:nvSpPr>
          <p:cNvPr id="41988" name="Rectangle 19"/>
          <p:cNvSpPr>
            <a:spLocks noChangeArrowheads="1"/>
          </p:cNvSpPr>
          <p:nvPr/>
        </p:nvSpPr>
        <p:spPr bwMode="auto">
          <a:xfrm>
            <a:off x="457200" y="30480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sp>
        <p:nvSpPr>
          <p:cNvPr id="4106" name="Rectangle 15"/>
          <p:cNvSpPr txBox="1">
            <a:spLocks noChangeArrowheads="1"/>
          </p:cNvSpPr>
          <p:nvPr/>
        </p:nvSpPr>
        <p:spPr bwMode="auto">
          <a:xfrm>
            <a:off x="381000" y="23622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Discuss </a:t>
            </a:r>
            <a:r>
              <a:rPr lang="en-US" sz="1400" kern="1200" dirty="0">
                <a:effectLst/>
              </a:rPr>
              <a:t>the characteristics of the corporate form of </a:t>
            </a:r>
            <a:r>
              <a:rPr lang="en-US" sz="1400" kern="1200" dirty="0" smtClean="0">
                <a:effectLst/>
              </a:rPr>
              <a:t>organization.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the key components of stockholders’ </a:t>
            </a:r>
            <a:r>
              <a:rPr lang="en-US" sz="1400" kern="1200" dirty="0" smtClean="0">
                <a:effectLst/>
              </a:rPr>
              <a:t>equity.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procedures for issuing shares of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the accounting for treasury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for and reporting of preferred stock.</a:t>
            </a:r>
          </a:p>
        </p:txBody>
      </p:sp>
      <p:pic>
        <p:nvPicPr>
          <p:cNvPr id="4199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7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822575" y="533400"/>
            <a:ext cx="624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Stockholders’ Equity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1993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858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7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15</a:t>
            </a:r>
          </a:p>
        </p:txBody>
      </p:sp>
      <p:pic>
        <p:nvPicPr>
          <p:cNvPr id="41995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09600" y="1371600"/>
            <a:ext cx="800100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95000"/>
            </a:pPr>
            <a:r>
              <a:rPr lang="en-US" sz="2200">
                <a:solidFill>
                  <a:schemeClr val="tx1"/>
                </a:solidFill>
                <a:latin typeface="Arial" charset="0"/>
              </a:rPr>
              <a:t>Features often associated with preferred stock.</a:t>
            </a:r>
          </a:p>
          <a:p>
            <a:pPr marL="749300" lvl="1" indent="-522288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 b="0">
                <a:solidFill>
                  <a:schemeClr val="tx1"/>
                </a:solidFill>
                <a:latin typeface="Arial" charset="0"/>
              </a:rPr>
              <a:t>Preference as to dividends.</a:t>
            </a:r>
          </a:p>
          <a:p>
            <a:pPr marL="749300" lvl="1" indent="-522288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 b="0">
                <a:solidFill>
                  <a:schemeClr val="tx1"/>
                </a:solidFill>
                <a:latin typeface="Arial" charset="0"/>
              </a:rPr>
              <a:t>Preference as to assets in the event of liquidation.</a:t>
            </a:r>
          </a:p>
          <a:p>
            <a:pPr marL="749300" lvl="1" indent="-522288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 b="0">
                <a:solidFill>
                  <a:schemeClr val="tx1"/>
                </a:solidFill>
                <a:latin typeface="Arial" charset="0"/>
              </a:rPr>
              <a:t>Convertible into common stock.</a:t>
            </a:r>
          </a:p>
          <a:p>
            <a:pPr marL="749300" lvl="1" indent="-522288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 b="0">
                <a:solidFill>
                  <a:schemeClr val="tx1"/>
                </a:solidFill>
                <a:latin typeface="Arial" charset="0"/>
              </a:rPr>
              <a:t>Callable at the option of the corporation.</a:t>
            </a:r>
          </a:p>
          <a:p>
            <a:pPr marL="749300" lvl="1" indent="-522288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 b="0">
                <a:solidFill>
                  <a:schemeClr val="tx1"/>
                </a:solidFill>
                <a:latin typeface="Arial" charset="0"/>
              </a:rPr>
              <a:t>Nonvoting.</a:t>
            </a:r>
          </a:p>
        </p:txBody>
      </p:sp>
      <p:sp>
        <p:nvSpPr>
          <p:cNvPr id="1634309" name="Rectangle 5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Preferred Stock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3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09600" y="1371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>
                <a:solidFill>
                  <a:srgbClr val="800000"/>
                </a:solidFill>
                <a:latin typeface="Arial" charset="0"/>
              </a:rPr>
              <a:t>Capital Stock or Share System</a:t>
            </a:r>
          </a:p>
        </p:txBody>
      </p:sp>
      <p:sp>
        <p:nvSpPr>
          <p:cNvPr id="1575939" name="Rectangle 3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Corporate Form of Organization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09600" y="2020888"/>
            <a:ext cx="8001000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en-US" sz="2200" b="0">
                <a:solidFill>
                  <a:srgbClr val="000000"/>
                </a:solidFill>
                <a:latin typeface="Arial" charset="0"/>
              </a:rPr>
              <a:t>In the absence of restrictive provisions, each share carries the following rights:</a:t>
            </a:r>
          </a:p>
          <a:p>
            <a:pPr marL="685800" lvl="1" indent="-457200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To share proportionately in profits and losses.</a:t>
            </a:r>
          </a:p>
          <a:p>
            <a:pPr marL="685800" lvl="1" indent="-457200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To share proportionately in management (the right to vote for directors).</a:t>
            </a:r>
          </a:p>
          <a:p>
            <a:pPr marL="685800" lvl="1" indent="-457200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To share proportionately in assets upon liquidation.</a:t>
            </a:r>
          </a:p>
          <a:p>
            <a:pPr marL="685800" lvl="1" indent="-457200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FontTx/>
              <a:buAutoNum type="arabicPeriod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To share proportionately in any new issues of stock of the same class—called the </a:t>
            </a:r>
            <a:r>
              <a:rPr lang="en-US" sz="2100">
                <a:solidFill>
                  <a:schemeClr val="hlink"/>
                </a:solidFill>
                <a:latin typeface="Arial" charset="0"/>
              </a:rPr>
              <a:t>preemptive right</a:t>
            </a:r>
            <a:r>
              <a:rPr lang="en-US" sz="2100" b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09600" y="1981200"/>
            <a:ext cx="37338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82625" lvl="1" indent="-455613" algn="l">
              <a:lnSpc>
                <a:spcPct val="110000"/>
              </a:lnSpc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solidFill>
                  <a:schemeClr val="tx1"/>
                </a:solidFill>
                <a:latin typeface="Arial" charset="0"/>
              </a:rPr>
              <a:t>Cumulative</a:t>
            </a:r>
          </a:p>
          <a:p>
            <a:pPr marL="682625" lvl="1" indent="-455613" algn="l">
              <a:lnSpc>
                <a:spcPct val="110000"/>
              </a:lnSpc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solidFill>
                  <a:schemeClr val="tx1"/>
                </a:solidFill>
                <a:latin typeface="Arial" charset="0"/>
              </a:rPr>
              <a:t>Participating</a:t>
            </a:r>
          </a:p>
          <a:p>
            <a:pPr marL="682625" lvl="1" indent="-455613" algn="l">
              <a:lnSpc>
                <a:spcPct val="110000"/>
              </a:lnSpc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solidFill>
                  <a:schemeClr val="tx1"/>
                </a:solidFill>
                <a:latin typeface="Arial" charset="0"/>
              </a:rPr>
              <a:t>Convertible</a:t>
            </a:r>
          </a:p>
          <a:p>
            <a:pPr marL="682625" lvl="1" indent="-455613" algn="l">
              <a:lnSpc>
                <a:spcPct val="110000"/>
              </a:lnSpc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solidFill>
                  <a:schemeClr val="tx1"/>
                </a:solidFill>
                <a:latin typeface="Arial" charset="0"/>
              </a:rPr>
              <a:t>Callable</a:t>
            </a:r>
          </a:p>
          <a:p>
            <a:pPr marL="682625" lvl="1" indent="-455613" algn="l">
              <a:lnSpc>
                <a:spcPct val="110000"/>
              </a:lnSpc>
              <a:spcBef>
                <a:spcPct val="4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solidFill>
                  <a:schemeClr val="tx1"/>
                </a:solidFill>
                <a:latin typeface="Arial" charset="0"/>
              </a:rPr>
              <a:t>Redeemable</a:t>
            </a:r>
          </a:p>
        </p:txBody>
      </p:sp>
      <p:sp>
        <p:nvSpPr>
          <p:cNvPr id="1636356" name="Rectangle 4"/>
          <p:cNvSpPr>
            <a:spLocks noChangeArrowheads="1"/>
          </p:cNvSpPr>
          <p:nvPr/>
        </p:nvSpPr>
        <p:spPr bwMode="auto">
          <a:xfrm>
            <a:off x="609600" y="381000"/>
            <a:ext cx="44958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Preferred Stock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609600" y="1371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>
                <a:solidFill>
                  <a:srgbClr val="800000"/>
                </a:solidFill>
                <a:latin typeface="Arial" charset="0"/>
              </a:rPr>
              <a:t>Features of Preferred Stock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4114800" y="2209800"/>
            <a:ext cx="4114800" cy="1987550"/>
          </a:xfrm>
          <a:prstGeom prst="rect">
            <a:avLst/>
          </a:prstGeom>
          <a:solidFill>
            <a:srgbClr val="FFFF93"/>
          </a:solidFill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sz="2200" b="0">
                <a:latin typeface="Arial" charset="0"/>
              </a:rPr>
              <a:t>A corporation may attach whatever preferences or restrictions, as long as it does not violate its</a:t>
            </a:r>
          </a:p>
          <a:p>
            <a:r>
              <a:rPr lang="en-US" sz="2200" b="0">
                <a:latin typeface="Arial" charset="0"/>
              </a:rPr>
              <a:t>state incorporation law.</a:t>
            </a: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9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533400" y="1371600"/>
            <a:ext cx="79248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l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100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100" b="0">
                <a:solidFill>
                  <a:schemeClr val="bg2"/>
                </a:solidFill>
                <a:latin typeface="Arial" charset="0"/>
              </a:rPr>
              <a:t>  Bishop Co. issues 10,000 shares of $10 par value preferred stock for $12 cash per share. Bishop records the issuance as follows:</a:t>
            </a:r>
          </a:p>
        </p:txBody>
      </p:sp>
      <p:sp>
        <p:nvSpPr>
          <p:cNvPr id="1684487" name="Rectangle 7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Preferred Stock</a:t>
            </a:r>
          </a:p>
        </p:txBody>
      </p:sp>
      <p:sp>
        <p:nvSpPr>
          <p:cNvPr id="1684490" name="Rectangle 10"/>
          <p:cNvSpPr>
            <a:spLocks noChangeArrowheads="1"/>
          </p:cNvSpPr>
          <p:nvPr/>
        </p:nvSpPr>
        <p:spPr bwMode="auto">
          <a:xfrm>
            <a:off x="990600" y="2895600"/>
            <a:ext cx="7315200" cy="148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57200" indent="-454025" algn="l">
              <a:lnSpc>
                <a:spcPct val="120000"/>
              </a:lnSpc>
              <a:spcBef>
                <a:spcPts val="9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7713" algn="r"/>
                <a:tab pos="726122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Cash 	120,000</a:t>
            </a:r>
          </a:p>
          <a:p>
            <a:pPr marL="457200" indent="-454025" algn="l">
              <a:lnSpc>
                <a:spcPct val="120000"/>
              </a:lnSpc>
              <a:spcBef>
                <a:spcPts val="9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7713" algn="r"/>
                <a:tab pos="726122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	Preferred stock 		100,000</a:t>
            </a:r>
          </a:p>
          <a:p>
            <a:pPr marL="457200" indent="-454025" algn="l">
              <a:lnSpc>
                <a:spcPct val="120000"/>
              </a:lnSpc>
              <a:spcBef>
                <a:spcPts val="9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5827713" algn="r"/>
                <a:tab pos="7261225" algn="r"/>
              </a:tabLst>
            </a:pPr>
            <a:r>
              <a:rPr lang="en-US" sz="2100" b="0">
                <a:solidFill>
                  <a:schemeClr val="bg2"/>
                </a:solidFill>
                <a:latin typeface="Arial" charset="0"/>
              </a:rPr>
              <a:t>	Paid-in Capital in Excess of Par - Preferred		20,000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2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4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84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4490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649788" y="3392488"/>
            <a:ext cx="4189412" cy="646112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4290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Describe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policies used in distributing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dividends.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Identify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various forms of dividend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distributions.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Explain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accounting for small and large stock dividends, and for share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splits.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Indicate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how to present and analyze stockholders’ equity.</a:t>
            </a:r>
          </a:p>
        </p:txBody>
      </p:sp>
      <p:sp>
        <p:nvSpPr>
          <p:cNvPr id="46084" name="Rectangle 19"/>
          <p:cNvSpPr>
            <a:spLocks noChangeArrowheads="1"/>
          </p:cNvSpPr>
          <p:nvPr/>
        </p:nvSpPr>
        <p:spPr bwMode="auto">
          <a:xfrm>
            <a:off x="457200" y="30480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sp>
        <p:nvSpPr>
          <p:cNvPr id="4106" name="Rectangle 15"/>
          <p:cNvSpPr txBox="1">
            <a:spLocks noChangeArrowheads="1"/>
          </p:cNvSpPr>
          <p:nvPr/>
        </p:nvSpPr>
        <p:spPr bwMode="auto">
          <a:xfrm>
            <a:off x="381000" y="23622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Discuss </a:t>
            </a:r>
            <a:r>
              <a:rPr lang="en-US" sz="1400" kern="1200" dirty="0">
                <a:effectLst/>
              </a:rPr>
              <a:t>the characteristics of the corporate form of </a:t>
            </a:r>
            <a:r>
              <a:rPr lang="en-US" sz="1400" kern="1200" dirty="0" smtClean="0">
                <a:effectLst/>
              </a:rPr>
              <a:t>organization.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the key components of stockholders’ </a:t>
            </a:r>
            <a:r>
              <a:rPr lang="en-US" sz="1400" kern="1200" dirty="0" smtClean="0">
                <a:effectLst/>
              </a:rPr>
              <a:t>equity.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procedures for issuing shares of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the accounting for treasury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for and reporting of preferred stock.</a:t>
            </a:r>
          </a:p>
        </p:txBody>
      </p:sp>
      <p:pic>
        <p:nvPicPr>
          <p:cNvPr id="4608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7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822575" y="533400"/>
            <a:ext cx="624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Stockholders’ Equity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608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858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7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15</a:t>
            </a:r>
          </a:p>
        </p:txBody>
      </p:sp>
      <p:pic>
        <p:nvPicPr>
          <p:cNvPr id="4609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4" name="Rectangle 4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sp>
        <p:nvSpPr>
          <p:cNvPr id="4710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8153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25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200" smtClean="0">
                <a:effectLst/>
              </a:rPr>
              <a:t>Few companies pay dividends in amounts equal to their legally available retained earnings.</a:t>
            </a:r>
            <a:r>
              <a:rPr lang="en-US" sz="2200" smtClean="0">
                <a:solidFill>
                  <a:srgbClr val="FAFD00"/>
                </a:solidFill>
                <a:effectLst/>
              </a:rPr>
              <a:t>  </a:t>
            </a:r>
            <a:r>
              <a:rPr lang="en-US" sz="2200" smtClean="0">
                <a:effectLst/>
              </a:rPr>
              <a:t>Why?</a:t>
            </a:r>
          </a:p>
          <a:p>
            <a:pPr marL="685800" lvl="1" indent="-457200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smtClean="0">
                <a:effectLst/>
              </a:rPr>
              <a:t>Maintain agreements with creditors.</a:t>
            </a:r>
          </a:p>
          <a:p>
            <a:pPr marL="685800" lvl="1" indent="-457200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smtClean="0">
                <a:effectLst/>
              </a:rPr>
              <a:t>Meet state incorporation requirements.</a:t>
            </a:r>
          </a:p>
          <a:p>
            <a:pPr marL="685800" lvl="1" indent="-457200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smtClean="0">
                <a:effectLst/>
              </a:rPr>
              <a:t>To finance growth or expansion.</a:t>
            </a:r>
          </a:p>
          <a:p>
            <a:pPr marL="685800" lvl="1" indent="-457200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smtClean="0">
                <a:effectLst/>
              </a:rPr>
              <a:t>To smooth out dividend payments.</a:t>
            </a:r>
          </a:p>
          <a:p>
            <a:pPr marL="685800" lvl="1" indent="-457200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smtClean="0">
                <a:solidFill>
                  <a:schemeClr val="folHlink"/>
                </a:solidFill>
                <a:effectLst/>
              </a:rPr>
              <a:t>To build up a cushion against possible losses.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9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6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649788" y="3978275"/>
            <a:ext cx="4189412" cy="646113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4290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Describe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policies used in distributing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dividends.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Identify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various forms of dividend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distributions.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Explain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accounting for small and large stock dividends, and for share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splits.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Indicate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how to present and analyze stockholders’ equity.</a:t>
            </a:r>
          </a:p>
        </p:txBody>
      </p:sp>
      <p:sp>
        <p:nvSpPr>
          <p:cNvPr id="48132" name="Rectangle 19"/>
          <p:cNvSpPr>
            <a:spLocks noChangeArrowheads="1"/>
          </p:cNvSpPr>
          <p:nvPr/>
        </p:nvSpPr>
        <p:spPr bwMode="auto">
          <a:xfrm>
            <a:off x="457200" y="30480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sp>
        <p:nvSpPr>
          <p:cNvPr id="4106" name="Rectangle 15"/>
          <p:cNvSpPr txBox="1">
            <a:spLocks noChangeArrowheads="1"/>
          </p:cNvSpPr>
          <p:nvPr/>
        </p:nvSpPr>
        <p:spPr bwMode="auto">
          <a:xfrm>
            <a:off x="381000" y="23622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Discuss </a:t>
            </a:r>
            <a:r>
              <a:rPr lang="en-US" sz="1400" kern="1200" dirty="0">
                <a:effectLst/>
              </a:rPr>
              <a:t>the characteristics of the corporate form of </a:t>
            </a:r>
            <a:r>
              <a:rPr lang="en-US" sz="1400" kern="1200" dirty="0" smtClean="0">
                <a:effectLst/>
              </a:rPr>
              <a:t>organization.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the key components of stockholders’ </a:t>
            </a:r>
            <a:r>
              <a:rPr lang="en-US" sz="1400" kern="1200" dirty="0" smtClean="0">
                <a:effectLst/>
              </a:rPr>
              <a:t>equity.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procedures for issuing shares of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the accounting for treasury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for and reporting of preferred stock.</a:t>
            </a:r>
          </a:p>
        </p:txBody>
      </p:sp>
      <p:pic>
        <p:nvPicPr>
          <p:cNvPr id="4813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7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822575" y="533400"/>
            <a:ext cx="624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Stockholders’ Equity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813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858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7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15</a:t>
            </a:r>
          </a:p>
        </p:txBody>
      </p:sp>
      <p:pic>
        <p:nvPicPr>
          <p:cNvPr id="48139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914400" y="2057400"/>
            <a:ext cx="41148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08000" indent="-508000" algn="l">
              <a:lnSpc>
                <a:spcPct val="115000"/>
              </a:lnSpc>
              <a:spcBef>
                <a:spcPct val="30000"/>
              </a:spcBef>
              <a:buClr>
                <a:srgbClr val="800000"/>
              </a:buClr>
              <a:buSzPct val="95000"/>
              <a:buFontTx/>
              <a:buAutoNum type="arabicPeriod"/>
            </a:pPr>
            <a:r>
              <a:rPr lang="en-US" sz="2300">
                <a:latin typeface="Arial" charset="0"/>
              </a:rPr>
              <a:t>Cash dividends.</a:t>
            </a:r>
          </a:p>
          <a:p>
            <a:pPr marL="508000" indent="-508000" algn="l">
              <a:lnSpc>
                <a:spcPct val="115000"/>
              </a:lnSpc>
              <a:spcBef>
                <a:spcPct val="30000"/>
              </a:spcBef>
              <a:buClr>
                <a:srgbClr val="800000"/>
              </a:buClr>
              <a:buSzPct val="95000"/>
              <a:buFontTx/>
              <a:buAutoNum type="arabicPeriod"/>
            </a:pPr>
            <a:r>
              <a:rPr lang="en-US" sz="2300">
                <a:latin typeface="Arial" charset="0"/>
              </a:rPr>
              <a:t>Property dividends.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609600" y="33528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175" indent="-3175" algn="l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200" b="0">
                <a:solidFill>
                  <a:schemeClr val="tx1"/>
                </a:solidFill>
                <a:latin typeface="Arial" charset="0"/>
              </a:rPr>
              <a:t>All dividends, except for stock dividends, </a:t>
            </a:r>
            <a:r>
              <a:rPr lang="en-US" sz="2200">
                <a:solidFill>
                  <a:schemeClr val="tx1"/>
                </a:solidFill>
                <a:latin typeface="Arial" charset="0"/>
              </a:rPr>
              <a:t>reduce the total stockholders’ equity</a:t>
            </a:r>
            <a:r>
              <a:rPr lang="en-US" sz="2200" b="0">
                <a:solidFill>
                  <a:schemeClr val="tx1"/>
                </a:solidFill>
                <a:latin typeface="Arial" charset="0"/>
              </a:rPr>
              <a:t> in the corporation.</a:t>
            </a: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4648200" y="2057400"/>
            <a:ext cx="41148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08000" indent="-508000" algn="l">
              <a:lnSpc>
                <a:spcPct val="115000"/>
              </a:lnSpc>
              <a:spcBef>
                <a:spcPct val="30000"/>
              </a:spcBef>
              <a:buClr>
                <a:srgbClr val="800000"/>
              </a:buClr>
              <a:buSzPct val="95000"/>
              <a:buFontTx/>
              <a:buAutoNum type="arabicPeriod" startAt="3"/>
            </a:pPr>
            <a:r>
              <a:rPr lang="en-US" sz="2300">
                <a:latin typeface="Arial" charset="0"/>
              </a:rPr>
              <a:t>Liquidating dividends.</a:t>
            </a:r>
          </a:p>
          <a:p>
            <a:pPr marL="508000" indent="-508000" algn="l">
              <a:lnSpc>
                <a:spcPct val="115000"/>
              </a:lnSpc>
              <a:spcBef>
                <a:spcPct val="30000"/>
              </a:spcBef>
              <a:buClr>
                <a:srgbClr val="800000"/>
              </a:buClr>
              <a:buSzPct val="95000"/>
              <a:buFontTx/>
              <a:buAutoNum type="arabicPeriod" startAt="3"/>
            </a:pPr>
            <a:r>
              <a:rPr lang="en-US" sz="2300">
                <a:latin typeface="Arial" charset="0"/>
              </a:rPr>
              <a:t>Stock dividends.</a:t>
            </a: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609600" y="1371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>
                <a:solidFill>
                  <a:srgbClr val="800000"/>
                </a:solidFill>
                <a:latin typeface="Arial" charset="0"/>
              </a:rPr>
              <a:t>Types of Dividends</a:t>
            </a:r>
          </a:p>
        </p:txBody>
      </p:sp>
      <p:sp>
        <p:nvSpPr>
          <p:cNvPr id="1640456" name="Rectangle 8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0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772400" cy="3657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rgbClr val="000000"/>
                </a:solidFill>
                <a:effectLst/>
              </a:rPr>
              <a:t>Cash Dividends</a:t>
            </a:r>
          </a:p>
          <a:p>
            <a:pPr marL="685800" lvl="1" indent="-458788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200" b="0" dirty="0" smtClean="0">
                <a:solidFill>
                  <a:srgbClr val="000000"/>
                </a:solidFill>
                <a:effectLst/>
              </a:rPr>
              <a:t>Board of directors vote on the declaration of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cash dividends</a:t>
            </a:r>
            <a:r>
              <a:rPr lang="en-US" sz="2200" b="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 marL="685800" lvl="1" indent="-458788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200" b="0" dirty="0" smtClean="0">
                <a:solidFill>
                  <a:srgbClr val="000000"/>
                </a:solidFill>
                <a:effectLst/>
              </a:rPr>
              <a:t>A declared cash dividend </a:t>
            </a:r>
            <a:r>
              <a:rPr lang="en-US" sz="2300" b="0" dirty="0" smtClean="0">
                <a:solidFill>
                  <a:srgbClr val="000000"/>
                </a:solidFill>
                <a:effectLst/>
              </a:rPr>
              <a:t>is a liability.</a:t>
            </a:r>
          </a:p>
        </p:txBody>
      </p:sp>
      <p:sp>
        <p:nvSpPr>
          <p:cNvPr id="1644568" name="Rectangle 24"/>
          <p:cNvSpPr>
            <a:spLocks noChangeArrowheads="1"/>
          </p:cNvSpPr>
          <p:nvPr/>
        </p:nvSpPr>
        <p:spPr bwMode="auto">
          <a:xfrm>
            <a:off x="4953000" y="4019550"/>
            <a:ext cx="3200400" cy="1847850"/>
          </a:xfrm>
          <a:prstGeom prst="rect">
            <a:avLst/>
          </a:prstGeom>
          <a:solidFill>
            <a:schemeClr val="bg1"/>
          </a:solidFill>
          <a:ln w="28575" cap="sq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171450" indent="-114300" algn="l">
              <a:lnSpc>
                <a:spcPct val="120000"/>
              </a:lnSpc>
              <a:spcBef>
                <a:spcPct val="55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en-US" sz="2000" dirty="0">
                <a:solidFill>
                  <a:schemeClr val="bg2"/>
                </a:solidFill>
                <a:latin typeface="Arial" charset="0"/>
              </a:rPr>
              <a:t>Three dates:</a:t>
            </a:r>
          </a:p>
          <a:p>
            <a:pPr marL="685800" lvl="1" indent="-400050" algn="l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buFont typeface="Monotype Sorts" pitchFamily="2" charset="2"/>
              <a:buAutoNum type="alphaLcPeriod"/>
              <a:defRPr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Date of declaration</a:t>
            </a:r>
          </a:p>
          <a:p>
            <a:pPr marL="685800" lvl="1" indent="-400050" algn="l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buFont typeface="Monotype Sorts" pitchFamily="2" charset="2"/>
              <a:buAutoNum type="alphaLcPeriod"/>
              <a:defRPr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Date of record</a:t>
            </a:r>
          </a:p>
          <a:p>
            <a:pPr marL="685800" lvl="1" indent="-400050" algn="l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buFont typeface="Monotype Sorts" pitchFamily="2" charset="2"/>
              <a:buAutoNum type="alphaLcPeriod"/>
              <a:defRPr/>
            </a:pPr>
            <a:r>
              <a:rPr lang="en-US" sz="2000" b="0" dirty="0">
                <a:solidFill>
                  <a:schemeClr val="bg2"/>
                </a:solidFill>
                <a:latin typeface="Arial" charset="0"/>
              </a:rPr>
              <a:t>Date of payment</a:t>
            </a:r>
          </a:p>
          <a:p>
            <a:pPr marL="685800" lvl="1" indent="-400050" algn="l">
              <a:lnSpc>
                <a:spcPct val="120000"/>
              </a:lnSpc>
              <a:spcBef>
                <a:spcPct val="20000"/>
              </a:spcBef>
              <a:buClr>
                <a:srgbClr val="800000"/>
              </a:buClr>
              <a:buFont typeface="Monotype Sorts" pitchFamily="2" charset="2"/>
              <a:buNone/>
              <a:defRPr/>
            </a:pPr>
            <a:endParaRPr lang="en-US" sz="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0" name="Rectangle 25"/>
          <p:cNvSpPr>
            <a:spLocks noChangeArrowheads="1"/>
          </p:cNvSpPr>
          <p:nvPr/>
        </p:nvSpPr>
        <p:spPr bwMode="auto">
          <a:xfrm>
            <a:off x="838200" y="3581400"/>
            <a:ext cx="3810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 algn="l">
              <a:lnSpc>
                <a:spcPct val="115000"/>
              </a:lnSpc>
              <a:spcBef>
                <a:spcPct val="35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>
                <a:solidFill>
                  <a:srgbClr val="000000"/>
                </a:solidFill>
                <a:latin typeface="Arial" charset="0"/>
              </a:rPr>
              <a:t>Companies do not declare or pay cash dividends on treasury stock.</a:t>
            </a:r>
          </a:p>
        </p:txBody>
      </p:sp>
      <p:sp>
        <p:nvSpPr>
          <p:cNvPr id="1644570" name="Rectangle 26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46"/>
          <p:cNvSpPr>
            <a:spLocks noChangeArrowheads="1"/>
          </p:cNvSpPr>
          <p:nvPr/>
        </p:nvSpPr>
        <p:spPr bwMode="auto">
          <a:xfrm>
            <a:off x="609600" y="1357313"/>
            <a:ext cx="8305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l"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  David Freight Corp. on June 10 declared a cash dividend of 50 cents a share on 1.8 million shares payable July 16 to all stockholders of record June 24.</a:t>
            </a:r>
          </a:p>
        </p:txBody>
      </p:sp>
      <p:sp>
        <p:nvSpPr>
          <p:cNvPr id="1650711" name="Rectangle 1047"/>
          <p:cNvSpPr>
            <a:spLocks noChangeArrowheads="1"/>
          </p:cNvSpPr>
          <p:nvPr/>
        </p:nvSpPr>
        <p:spPr bwMode="auto">
          <a:xfrm>
            <a:off x="609600" y="2759075"/>
            <a:ext cx="7620000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spcBef>
                <a:spcPts val="1200"/>
              </a:spcBef>
              <a:tabLst>
                <a:tab pos="914400" algn="l"/>
                <a:tab pos="5773738" algn="r"/>
                <a:tab pos="7205663" algn="r"/>
              </a:tabLst>
            </a:pPr>
            <a:r>
              <a:rPr lang="en-US" sz="2000">
                <a:latin typeface="Arial" charset="0"/>
              </a:rPr>
              <a:t>At date of declaration (June 10)</a:t>
            </a:r>
          </a:p>
          <a:p>
            <a:pPr marL="457200" indent="-457200" algn="l">
              <a:lnSpc>
                <a:spcPct val="120000"/>
              </a:lnSpc>
              <a:spcBef>
                <a:spcPts val="1200"/>
              </a:spcBef>
              <a:tabLst>
                <a:tab pos="914400" algn="l"/>
                <a:tab pos="5773738" algn="r"/>
                <a:tab pos="7205663" algn="r"/>
              </a:tabLst>
            </a:pPr>
            <a:r>
              <a:rPr lang="en-US" sz="2000" b="0">
                <a:latin typeface="Arial" charset="0"/>
              </a:rPr>
              <a:t>	Retained Earnings  	900,000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tabLst>
                <a:tab pos="914400" algn="l"/>
                <a:tab pos="5773738" algn="r"/>
                <a:tab pos="7205663" algn="r"/>
              </a:tabLst>
            </a:pPr>
            <a:r>
              <a:rPr lang="en-US" sz="2000" b="0">
                <a:latin typeface="Arial" charset="0"/>
              </a:rPr>
              <a:t>		Dividends Payable 		900,000</a:t>
            </a:r>
          </a:p>
          <a:p>
            <a:pPr marL="457200" indent="-457200" algn="l">
              <a:lnSpc>
                <a:spcPct val="120000"/>
              </a:lnSpc>
              <a:spcBef>
                <a:spcPts val="1200"/>
              </a:spcBef>
              <a:tabLst>
                <a:tab pos="914400" algn="l"/>
                <a:tab pos="5773738" algn="r"/>
                <a:tab pos="7205663" algn="r"/>
              </a:tabLst>
            </a:pPr>
            <a:r>
              <a:rPr lang="en-US" sz="2000">
                <a:latin typeface="Arial" charset="0"/>
              </a:rPr>
              <a:t>At date of record (June 24)                            </a:t>
            </a:r>
            <a:r>
              <a:rPr lang="en-US" sz="2000" b="0">
                <a:latin typeface="Arial" charset="0"/>
              </a:rPr>
              <a:t>No entry</a:t>
            </a:r>
          </a:p>
          <a:p>
            <a:pPr marL="457200" indent="-457200" algn="l">
              <a:lnSpc>
                <a:spcPct val="120000"/>
              </a:lnSpc>
              <a:spcBef>
                <a:spcPts val="1200"/>
              </a:spcBef>
              <a:tabLst>
                <a:tab pos="914400" algn="l"/>
                <a:tab pos="5773738" algn="r"/>
                <a:tab pos="7205663" algn="r"/>
              </a:tabLst>
            </a:pPr>
            <a:r>
              <a:rPr lang="en-US" sz="2000">
                <a:latin typeface="Arial" charset="0"/>
              </a:rPr>
              <a:t>At date of payment (July 16)</a:t>
            </a:r>
          </a:p>
          <a:p>
            <a:pPr marL="457200" indent="-457200" algn="l">
              <a:lnSpc>
                <a:spcPct val="120000"/>
              </a:lnSpc>
              <a:spcBef>
                <a:spcPts val="1200"/>
              </a:spcBef>
              <a:tabLst>
                <a:tab pos="914400" algn="l"/>
                <a:tab pos="5773738" algn="r"/>
                <a:tab pos="7205663" algn="r"/>
              </a:tabLst>
            </a:pPr>
            <a:r>
              <a:rPr lang="en-US" sz="2000" b="0">
                <a:latin typeface="Arial" charset="0"/>
              </a:rPr>
              <a:t>	Dividends Payable 	900,000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tabLst>
                <a:tab pos="914400" algn="l"/>
                <a:tab pos="5773738" algn="r"/>
                <a:tab pos="7205663" algn="r"/>
              </a:tabLst>
            </a:pPr>
            <a:r>
              <a:rPr lang="en-US" sz="2000" b="0">
                <a:latin typeface="Arial" charset="0"/>
              </a:rPr>
              <a:t>		Cash 		900,000</a:t>
            </a:r>
          </a:p>
        </p:txBody>
      </p:sp>
      <p:sp>
        <p:nvSpPr>
          <p:cNvPr id="1650712" name="Rectangle 1048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6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0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0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0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0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50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50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71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ChangeArrowheads="1"/>
          </p:cNvSpPr>
          <p:nvPr>
            <p:ph type="body" idx="1"/>
          </p:nvPr>
        </p:nvSpPr>
        <p:spPr bwMode="auto">
          <a:xfrm>
            <a:off x="609600" y="1371600"/>
            <a:ext cx="81534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600" smtClean="0">
                <a:solidFill>
                  <a:srgbClr val="000000"/>
                </a:solidFill>
                <a:effectLst/>
              </a:rPr>
              <a:t>Property Dividends</a:t>
            </a:r>
          </a:p>
          <a:p>
            <a:pPr marL="685800" lvl="1" indent="-458788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smtClean="0">
                <a:solidFill>
                  <a:srgbClr val="000000"/>
                </a:solidFill>
                <a:effectLst/>
              </a:rPr>
              <a:t>Dividends payable in assets other than cash.</a:t>
            </a:r>
          </a:p>
          <a:p>
            <a:pPr marL="685800" lvl="1" indent="-458788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smtClean="0">
                <a:solidFill>
                  <a:srgbClr val="000000"/>
                </a:solidFill>
                <a:effectLst/>
              </a:rPr>
              <a:t>Restate at fair value the property it will distribute, recognizing any gain or loss.</a:t>
            </a:r>
          </a:p>
        </p:txBody>
      </p:sp>
      <p:sp>
        <p:nvSpPr>
          <p:cNvPr id="1651718" name="Rectangle 1030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9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609600" y="1371600"/>
            <a:ext cx="79629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l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Hopkins, Inc. transferred to stockholders some of its equity investments costing $1,250,000 by declaring a property dividend on December 28, 2013, to be distributed on January 30, 2014, to stockholders of record on January 15, 2014. At the date of declaration, the securities have a market value of $2,000,000. Hopkins makes the following entries.</a:t>
            </a: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609600" y="3975100"/>
            <a:ext cx="7924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25000"/>
              </a:spcBef>
              <a:tabLst>
                <a:tab pos="914400" algn="l"/>
                <a:tab pos="5943600" algn="r"/>
                <a:tab pos="7315200" algn="r"/>
              </a:tabLst>
            </a:pPr>
            <a:r>
              <a:rPr lang="en-US" sz="2000">
                <a:latin typeface="Arial" charset="0"/>
              </a:rPr>
              <a:t>At date of declaration (December 28, 2013)</a:t>
            </a:r>
            <a:endParaRPr lang="en-US" sz="2000" b="0">
              <a:latin typeface="Arial" charset="0"/>
            </a:endParaRPr>
          </a:p>
        </p:txBody>
      </p:sp>
      <p:sp>
        <p:nvSpPr>
          <p:cNvPr id="1733638" name="Rectangle 6"/>
          <p:cNvSpPr>
            <a:spLocks noChangeArrowheads="1"/>
          </p:cNvSpPr>
          <p:nvPr/>
        </p:nvSpPr>
        <p:spPr bwMode="auto">
          <a:xfrm>
            <a:off x="838200" y="4540250"/>
            <a:ext cx="8382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tabLst>
                <a:tab pos="6400800" algn="r"/>
                <a:tab pos="7778750" algn="r"/>
              </a:tabLst>
            </a:pPr>
            <a:r>
              <a:rPr lang="en-US" sz="1900" b="0">
                <a:latin typeface="Arial" charset="0"/>
              </a:rPr>
              <a:t>Equity Investments 	750,000</a:t>
            </a:r>
          </a:p>
          <a:p>
            <a:pPr marL="457200" indent="-457200" algn="l">
              <a:spcBef>
                <a:spcPct val="25000"/>
              </a:spcBef>
              <a:tabLst>
                <a:tab pos="6400800" algn="r"/>
                <a:tab pos="7778750" algn="r"/>
              </a:tabLst>
            </a:pPr>
            <a:r>
              <a:rPr lang="en-US" sz="1900" b="0">
                <a:latin typeface="Arial" charset="0"/>
              </a:rPr>
              <a:t>	Unrealized Holding Gain or Loss—Income 		750,000</a:t>
            </a:r>
          </a:p>
          <a:p>
            <a:pPr marL="457200" indent="-457200" algn="l">
              <a:spcBef>
                <a:spcPct val="50000"/>
              </a:spcBef>
              <a:tabLst>
                <a:tab pos="6400800" algn="r"/>
                <a:tab pos="7778750" algn="r"/>
              </a:tabLst>
            </a:pPr>
            <a:r>
              <a:rPr lang="en-US" sz="1900" b="0">
                <a:latin typeface="Arial" charset="0"/>
              </a:rPr>
              <a:t>Retained Earnings 	2,000,000</a:t>
            </a:r>
          </a:p>
          <a:p>
            <a:pPr marL="457200" indent="-457200" algn="l">
              <a:spcBef>
                <a:spcPct val="25000"/>
              </a:spcBef>
              <a:tabLst>
                <a:tab pos="6400800" algn="r"/>
                <a:tab pos="7778750" algn="r"/>
              </a:tabLst>
            </a:pPr>
            <a:r>
              <a:rPr lang="en-US" sz="1900" b="0">
                <a:latin typeface="Arial" charset="0"/>
              </a:rPr>
              <a:t>	Property Dividends Payable 		2,000,000</a:t>
            </a:r>
          </a:p>
        </p:txBody>
      </p:sp>
      <p:sp>
        <p:nvSpPr>
          <p:cNvPr id="1733639" name="Rectangle 7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5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3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3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3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3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363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09600" y="1371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>
                <a:solidFill>
                  <a:srgbClr val="800000"/>
                </a:solidFill>
                <a:latin typeface="Arial" charset="0"/>
              </a:rPr>
              <a:t>Variety of Ownership Interests</a:t>
            </a:r>
          </a:p>
        </p:txBody>
      </p:sp>
      <p:sp>
        <p:nvSpPr>
          <p:cNvPr id="1577987" name="Rectangle 3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Corporate Form of Organization</a:t>
            </a:r>
          </a:p>
        </p:txBody>
      </p:sp>
      <p:sp>
        <p:nvSpPr>
          <p:cNvPr id="1577989" name="Rectangle 5"/>
          <p:cNvSpPr>
            <a:spLocks noChangeArrowheads="1"/>
          </p:cNvSpPr>
          <p:nvPr/>
        </p:nvSpPr>
        <p:spPr bwMode="auto">
          <a:xfrm>
            <a:off x="609600" y="2041525"/>
            <a:ext cx="830580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Common stock </a:t>
            </a:r>
            <a:r>
              <a:rPr lang="en-US" sz="2200" b="0" dirty="0">
                <a:solidFill>
                  <a:srgbClr val="000000"/>
                </a:solidFill>
                <a:latin typeface="Arial" charset="0"/>
              </a:rPr>
              <a:t>is the residual corporate interest.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Bears ultimate risks of loss.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Receives the benefits of success.</a:t>
            </a:r>
          </a:p>
          <a:p>
            <a:pPr marL="685800" lvl="1" indent="-458788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Not guaranteed dividends nor assets upon dissolution.</a:t>
            </a:r>
          </a:p>
        </p:txBody>
      </p:sp>
      <p:sp>
        <p:nvSpPr>
          <p:cNvPr id="1577990" name="Rectangle 6"/>
          <p:cNvSpPr>
            <a:spLocks noChangeArrowheads="1"/>
          </p:cNvSpPr>
          <p:nvPr/>
        </p:nvSpPr>
        <p:spPr bwMode="auto">
          <a:xfrm>
            <a:off x="609600" y="4343400"/>
            <a:ext cx="81534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Preferred stock</a:t>
            </a: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  is a special class of stock is created by contract, when stockholders’ sacrifice certain rights in return for other rights or privileges, usually dividend preference.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663" name="Rectangle 7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sp>
        <p:nvSpPr>
          <p:cNvPr id="1734664" name="Rectangle 8"/>
          <p:cNvSpPr>
            <a:spLocks noChangeArrowheads="1"/>
          </p:cNvSpPr>
          <p:nvPr/>
        </p:nvSpPr>
        <p:spPr bwMode="auto">
          <a:xfrm>
            <a:off x="838200" y="4519613"/>
            <a:ext cx="79248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tabLst>
                <a:tab pos="6113463" algn="r"/>
                <a:tab pos="7493000" algn="r"/>
              </a:tabLst>
            </a:pPr>
            <a:r>
              <a:rPr lang="en-US" sz="1900" b="0">
                <a:latin typeface="Arial" charset="0"/>
              </a:rPr>
              <a:t>Property Dividends Payable 	2,000,000</a:t>
            </a:r>
          </a:p>
          <a:p>
            <a:pPr marL="457200" indent="-457200" algn="l">
              <a:spcBef>
                <a:spcPct val="50000"/>
              </a:spcBef>
              <a:tabLst>
                <a:tab pos="6113463" algn="r"/>
                <a:tab pos="7493000" algn="r"/>
              </a:tabLst>
            </a:pPr>
            <a:r>
              <a:rPr lang="en-US" sz="1900" b="0">
                <a:latin typeface="Arial" charset="0"/>
              </a:rPr>
              <a:t>	Equity Investments 		2,000,000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7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7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609600" y="1371600"/>
            <a:ext cx="79629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l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Hopkins, Inc. transferred to stockholders some of its equity investments costing $1,250,000 by declaring a property dividend on December 28, 2013, to be distributed on January 30, 2014, to stockholders of record on January 15, 2014. At the date of declaration, the securities have a market value of $2,000,000. Hopkins makes the following entries.</a:t>
            </a:r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609600" y="3975100"/>
            <a:ext cx="7924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25000"/>
              </a:spcBef>
              <a:tabLst>
                <a:tab pos="914400" algn="l"/>
                <a:tab pos="5943600" algn="r"/>
                <a:tab pos="7315200" algn="r"/>
              </a:tabLst>
            </a:pPr>
            <a:r>
              <a:rPr lang="en-US" sz="2000">
                <a:latin typeface="Arial" charset="0"/>
              </a:rPr>
              <a:t>At date of distribution (January 30, 2014)</a:t>
            </a:r>
            <a:endParaRPr lang="en-US" sz="2000" b="0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4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4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466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ChangeArrowheads="1"/>
          </p:cNvSpPr>
          <p:nvPr>
            <p:ph type="body" idx="1"/>
          </p:nvPr>
        </p:nvSpPr>
        <p:spPr bwMode="auto">
          <a:xfrm>
            <a:off x="609600" y="1371600"/>
            <a:ext cx="7772400" cy="281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600" smtClean="0">
                <a:solidFill>
                  <a:srgbClr val="000000"/>
                </a:solidFill>
                <a:effectLst/>
              </a:rPr>
              <a:t>Liquidating Dividends</a:t>
            </a:r>
          </a:p>
          <a:p>
            <a:pPr marL="685800" lvl="1" indent="-458788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smtClean="0">
                <a:solidFill>
                  <a:srgbClr val="000000"/>
                </a:solidFill>
                <a:effectLst/>
              </a:rPr>
              <a:t>Any dividend not based on earnings reduces corporate paid-in capital.</a:t>
            </a:r>
          </a:p>
          <a:p>
            <a:pPr marL="685800" lvl="1" indent="-458788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smtClean="0">
                <a:solidFill>
                  <a:srgbClr val="000000"/>
                </a:solidFill>
                <a:effectLst/>
              </a:rPr>
              <a:t>The portion of these dividends in excess of accumulated income represents a return of part of the stockholder’s investment.</a:t>
            </a:r>
          </a:p>
        </p:txBody>
      </p:sp>
      <p:sp>
        <p:nvSpPr>
          <p:cNvPr id="1652741" name="Rectangle 1029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1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09600" y="1382713"/>
            <a:ext cx="8229600" cy="162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3175" indent="-3175" algn="l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Horaney Mines Inc. issued a “dividend” to its common stockholders of $1,200,000. The cash dividend announcement noted stockholders should consider $900,000 as income and the remainder a return of capital. Horaney Mines records the dividend as follows.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609600" y="3141663"/>
            <a:ext cx="7924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25000"/>
              </a:spcBef>
              <a:tabLst>
                <a:tab pos="914400" algn="l"/>
                <a:tab pos="5943600" algn="r"/>
                <a:tab pos="7315200" algn="r"/>
              </a:tabLst>
            </a:pPr>
            <a:r>
              <a:rPr lang="en-US" sz="2000">
                <a:latin typeface="Arial" charset="0"/>
              </a:rPr>
              <a:t>Date of declaration</a:t>
            </a:r>
            <a:endParaRPr lang="en-US" sz="2000" b="0">
              <a:latin typeface="Arial" charset="0"/>
            </a:endParaRPr>
          </a:p>
        </p:txBody>
      </p:sp>
      <p:sp>
        <p:nvSpPr>
          <p:cNvPr id="1735686" name="Rectangle 6"/>
          <p:cNvSpPr>
            <a:spLocks noChangeArrowheads="1"/>
          </p:cNvSpPr>
          <p:nvPr/>
        </p:nvSpPr>
        <p:spPr bwMode="auto">
          <a:xfrm>
            <a:off x="838200" y="3630613"/>
            <a:ext cx="80010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900"/>
              </a:spcBef>
              <a:tabLst>
                <a:tab pos="914400" algn="l"/>
                <a:tab pos="6169025" algn="r"/>
                <a:tab pos="7888288" algn="r"/>
              </a:tabLst>
              <a:defRPr/>
            </a:pPr>
            <a:r>
              <a:rPr lang="en-US" sz="1900" b="0" dirty="0">
                <a:latin typeface="Arial" charset="0"/>
              </a:rPr>
              <a:t>Retained Earnings 	900,000</a:t>
            </a:r>
          </a:p>
          <a:p>
            <a:pPr algn="l">
              <a:spcBef>
                <a:spcPts val="900"/>
              </a:spcBef>
              <a:tabLst>
                <a:tab pos="914400" algn="l"/>
                <a:tab pos="6169025" algn="r"/>
                <a:tab pos="7888288" algn="r"/>
              </a:tabLst>
              <a:defRPr/>
            </a:pPr>
            <a:r>
              <a:rPr lang="en-US" sz="1900" b="0" dirty="0">
                <a:latin typeface="Arial" charset="0"/>
              </a:rPr>
              <a:t>Paid-in Capital in Excess of Par-Common 	300,000</a:t>
            </a:r>
          </a:p>
          <a:p>
            <a:pPr marL="463550" indent="-463550" algn="l">
              <a:spcBef>
                <a:spcPts val="900"/>
              </a:spcBef>
              <a:tabLst>
                <a:tab pos="914400" algn="l"/>
                <a:tab pos="6169025" algn="r"/>
                <a:tab pos="7546975" algn="r"/>
              </a:tabLst>
              <a:defRPr/>
            </a:pPr>
            <a:r>
              <a:rPr lang="en-US" sz="1900" b="0" dirty="0">
                <a:latin typeface="Arial" charset="0"/>
              </a:rPr>
              <a:t>	Dividends Payable 		1,200,000</a:t>
            </a:r>
          </a:p>
        </p:txBody>
      </p:sp>
      <p:sp>
        <p:nvSpPr>
          <p:cNvPr id="1735689" name="Rectangle 9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7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7</a:t>
            </a:r>
          </a:p>
        </p:txBody>
      </p:sp>
      <p:sp>
        <p:nvSpPr>
          <p:cNvPr id="56328" name="Rectangle 5"/>
          <p:cNvSpPr>
            <a:spLocks noChangeArrowheads="1"/>
          </p:cNvSpPr>
          <p:nvPr/>
        </p:nvSpPr>
        <p:spPr bwMode="auto">
          <a:xfrm>
            <a:off x="609600" y="5011738"/>
            <a:ext cx="7924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25000"/>
              </a:spcBef>
              <a:tabLst>
                <a:tab pos="914400" algn="l"/>
                <a:tab pos="5943600" algn="r"/>
                <a:tab pos="7315200" algn="r"/>
              </a:tabLst>
            </a:pPr>
            <a:r>
              <a:rPr lang="en-US" sz="2000">
                <a:latin typeface="Arial" charset="0"/>
              </a:rPr>
              <a:t>Date of payment</a:t>
            </a:r>
            <a:endParaRPr lang="en-US" sz="2000" b="0"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38200" y="5500688"/>
            <a:ext cx="8001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900"/>
              </a:spcBef>
              <a:tabLst>
                <a:tab pos="914400" algn="l"/>
                <a:tab pos="6169025" algn="r"/>
                <a:tab pos="7888288" algn="r"/>
              </a:tabLst>
            </a:pPr>
            <a:r>
              <a:rPr lang="en-US" sz="1900" b="0">
                <a:latin typeface="Arial" charset="0"/>
              </a:rPr>
              <a:t>Dividends Payable 	1,200,000</a:t>
            </a:r>
          </a:p>
          <a:p>
            <a:pPr algn="l">
              <a:spcBef>
                <a:spcPts val="900"/>
              </a:spcBef>
              <a:tabLst>
                <a:tab pos="914400" algn="l"/>
                <a:tab pos="6169025" algn="r"/>
                <a:tab pos="7888288" algn="r"/>
              </a:tabLst>
            </a:pPr>
            <a:r>
              <a:rPr lang="en-US" sz="1900" b="0">
                <a:latin typeface="Arial" charset="0"/>
              </a:rPr>
              <a:t>	Cash		1,200,000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5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5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5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5686" grpId="0" build="p"/>
      <p:bldP spid="10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648200" y="4572000"/>
            <a:ext cx="4267200" cy="646113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4290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Describe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policies used in distributing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dividends.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Identify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various forms of dividend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distributions.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Explain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accounting for small and large stock dividends, and for share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splits.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Indicate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how to present and analyze stockholders’ equity.</a:t>
            </a:r>
          </a:p>
        </p:txBody>
      </p:sp>
      <p:sp>
        <p:nvSpPr>
          <p:cNvPr id="57348" name="Rectangle 19"/>
          <p:cNvSpPr>
            <a:spLocks noChangeArrowheads="1"/>
          </p:cNvSpPr>
          <p:nvPr/>
        </p:nvSpPr>
        <p:spPr bwMode="auto">
          <a:xfrm>
            <a:off x="457200" y="30480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sp>
        <p:nvSpPr>
          <p:cNvPr id="4106" name="Rectangle 15"/>
          <p:cNvSpPr txBox="1">
            <a:spLocks noChangeArrowheads="1"/>
          </p:cNvSpPr>
          <p:nvPr/>
        </p:nvSpPr>
        <p:spPr bwMode="auto">
          <a:xfrm>
            <a:off x="381000" y="23622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Discuss </a:t>
            </a:r>
            <a:r>
              <a:rPr lang="en-US" sz="1400" kern="1200" dirty="0">
                <a:effectLst/>
              </a:rPr>
              <a:t>the characteristics of the corporate form of </a:t>
            </a:r>
            <a:r>
              <a:rPr lang="en-US" sz="1400" kern="1200" dirty="0" smtClean="0">
                <a:effectLst/>
              </a:rPr>
              <a:t>organization.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the key components of stockholders’ </a:t>
            </a:r>
            <a:r>
              <a:rPr lang="en-US" sz="1400" kern="1200" dirty="0" smtClean="0">
                <a:effectLst/>
              </a:rPr>
              <a:t>equity.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procedures for issuing shares of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the accounting for treasury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for and reporting of preferred stock.</a:t>
            </a:r>
          </a:p>
        </p:txBody>
      </p:sp>
      <p:pic>
        <p:nvPicPr>
          <p:cNvPr id="5735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7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822575" y="533400"/>
            <a:ext cx="624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Stockholders’ Equity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7353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858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7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15</a:t>
            </a:r>
          </a:p>
        </p:txBody>
      </p:sp>
      <p:pic>
        <p:nvPicPr>
          <p:cNvPr id="57355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962900" cy="3746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rgbClr val="000000"/>
                </a:solidFill>
                <a:effectLst/>
              </a:rPr>
              <a:t>Stock Dividends</a:t>
            </a:r>
          </a:p>
          <a:p>
            <a:pPr marL="685800" lvl="1" indent="-458788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 smtClean="0">
                <a:solidFill>
                  <a:srgbClr val="000000"/>
                </a:solidFill>
                <a:effectLst/>
              </a:rPr>
              <a:t>Issuance by a company of its own stock to stockholders on a pro rata basis, without receiving any consideration.</a:t>
            </a:r>
          </a:p>
          <a:p>
            <a:pPr marL="685800" lvl="1" indent="-458788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 smtClean="0">
                <a:solidFill>
                  <a:srgbClr val="000000"/>
                </a:solidFill>
                <a:effectLst/>
              </a:rPr>
              <a:t>Used when management wishes to “capitalize” part of  earnings.</a:t>
            </a:r>
          </a:p>
          <a:p>
            <a:pPr marL="685800" lvl="1" indent="-458788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 smtClean="0">
                <a:solidFill>
                  <a:srgbClr val="000000"/>
                </a:solidFill>
                <a:effectLst/>
              </a:rPr>
              <a:t>If stock dividend is less than 20–25 percent of the common shares outstanding, company transfers fair market value from retained earnings (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small stock dividend</a:t>
            </a:r>
            <a:r>
              <a:rPr lang="en-US" sz="2100" b="0" dirty="0" smtClean="0">
                <a:solidFill>
                  <a:srgbClr val="000000"/>
                </a:solidFill>
                <a:effectLst/>
              </a:rPr>
              <a:t>).</a:t>
            </a:r>
          </a:p>
        </p:txBody>
      </p:sp>
      <p:sp>
        <p:nvSpPr>
          <p:cNvPr id="1653765" name="Rectangle 1029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3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8</a:t>
            </a: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609600" y="1371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>
                <a:solidFill>
                  <a:srgbClr val="800000"/>
                </a:solidFill>
                <a:latin typeface="Arial" charset="0"/>
              </a:rPr>
              <a:t>Stock Dividends and Stock Splits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609600" y="1263650"/>
            <a:ext cx="7962900" cy="201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3175" indent="-3175" algn="l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000" b="0">
                <a:solidFill>
                  <a:schemeClr val="tx1"/>
                </a:solidFill>
                <a:latin typeface="Arial" charset="0"/>
              </a:rPr>
              <a:t>Koebele Corporation has outstanding 1,000 shares of $100 par value common stock and retained earnings of $50,000. If Koebele declares a 10 percent stock dividend, it issues 100 additional shares to current stockholders. If the fair value of the stock at the time of the stock dividend is $130 per share, the entry is:</a:t>
            </a:r>
          </a:p>
        </p:txBody>
      </p:sp>
      <p:sp>
        <p:nvSpPr>
          <p:cNvPr id="1737735" name="Rectangle 7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7" name="Text Box 14"/>
          <p:cNvSpPr txBox="1">
            <a:spLocks noChangeArrowheads="1"/>
          </p:cNvSpPr>
          <p:nvPr/>
        </p:nvSpPr>
        <p:spPr bwMode="auto">
          <a:xfrm>
            <a:off x="8153400" y="6443663"/>
            <a:ext cx="838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8</a:t>
            </a: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609600" y="3352800"/>
            <a:ext cx="7924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25000"/>
              </a:spcBef>
              <a:tabLst>
                <a:tab pos="914400" algn="l"/>
                <a:tab pos="5943600" algn="r"/>
                <a:tab pos="7315200" algn="r"/>
              </a:tabLst>
            </a:pPr>
            <a:r>
              <a:rPr lang="en-US" sz="2000">
                <a:latin typeface="Arial" charset="0"/>
              </a:rPr>
              <a:t>Date of declaration</a:t>
            </a:r>
            <a:endParaRPr lang="en-US" sz="2000" b="0"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38200" y="3810000"/>
            <a:ext cx="8001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900"/>
              </a:spcBef>
              <a:tabLst>
                <a:tab pos="914400" algn="l"/>
                <a:tab pos="6169025" algn="r"/>
                <a:tab pos="7888288" algn="r"/>
              </a:tabLst>
              <a:defRPr/>
            </a:pPr>
            <a:r>
              <a:rPr lang="en-US" sz="1900" b="0" dirty="0">
                <a:latin typeface="Arial" charset="0"/>
              </a:rPr>
              <a:t>Retained Earnings 	13,000</a:t>
            </a:r>
          </a:p>
          <a:p>
            <a:pPr marL="463550" indent="-463550" algn="l">
              <a:spcBef>
                <a:spcPts val="900"/>
              </a:spcBef>
              <a:tabLst>
                <a:tab pos="914400" algn="l"/>
                <a:tab pos="6169025" algn="r"/>
                <a:tab pos="7888288" algn="r"/>
              </a:tabLst>
              <a:defRPr/>
            </a:pPr>
            <a:r>
              <a:rPr lang="en-US" sz="1900" b="0" dirty="0">
                <a:latin typeface="Arial" charset="0"/>
              </a:rPr>
              <a:t>	Common Stock Dividend Distributable		10,000</a:t>
            </a:r>
          </a:p>
          <a:p>
            <a:pPr marL="463550" indent="-463550" algn="l">
              <a:spcBef>
                <a:spcPts val="900"/>
              </a:spcBef>
              <a:tabLst>
                <a:tab pos="914400" algn="l"/>
                <a:tab pos="6169025" algn="r"/>
                <a:tab pos="7888288" algn="r"/>
              </a:tabLst>
              <a:defRPr/>
            </a:pPr>
            <a:r>
              <a:rPr lang="en-US" sz="1900" b="0" dirty="0">
                <a:latin typeface="Arial" charset="0"/>
              </a:rPr>
              <a:t>	Paid-in Capital in Excess of Par-Common 		3,000</a:t>
            </a:r>
          </a:p>
        </p:txBody>
      </p:sp>
      <p:sp>
        <p:nvSpPr>
          <p:cNvPr id="59400" name="Rectangle 5"/>
          <p:cNvSpPr>
            <a:spLocks noChangeArrowheads="1"/>
          </p:cNvSpPr>
          <p:nvPr/>
        </p:nvSpPr>
        <p:spPr bwMode="auto">
          <a:xfrm>
            <a:off x="609600" y="5224463"/>
            <a:ext cx="7924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25000"/>
              </a:spcBef>
              <a:tabLst>
                <a:tab pos="914400" algn="l"/>
                <a:tab pos="5943600" algn="r"/>
                <a:tab pos="7315200" algn="r"/>
              </a:tabLst>
            </a:pPr>
            <a:r>
              <a:rPr lang="en-US" sz="2000">
                <a:latin typeface="Arial" charset="0"/>
              </a:rPr>
              <a:t>Date of distribution</a:t>
            </a:r>
            <a:endParaRPr lang="en-US" sz="2000" b="0">
              <a:latin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38200" y="5638800"/>
            <a:ext cx="800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900"/>
              </a:spcBef>
              <a:tabLst>
                <a:tab pos="914400" algn="l"/>
                <a:tab pos="6169025" algn="r"/>
                <a:tab pos="7888288" algn="r"/>
              </a:tabLst>
              <a:defRPr/>
            </a:pPr>
            <a:r>
              <a:rPr lang="en-US" sz="1900" b="0" dirty="0">
                <a:latin typeface="Arial" charset="0"/>
              </a:rPr>
              <a:t>Common Stock Dividend Distributable 	10,000</a:t>
            </a:r>
          </a:p>
          <a:p>
            <a:pPr marL="463550" indent="-463550" algn="l">
              <a:spcBef>
                <a:spcPts val="900"/>
              </a:spcBef>
              <a:tabLst>
                <a:tab pos="914400" algn="l"/>
                <a:tab pos="6169025" algn="r"/>
                <a:tab pos="7546975" algn="r"/>
              </a:tabLst>
              <a:defRPr/>
            </a:pPr>
            <a:r>
              <a:rPr lang="en-US" sz="1900" b="0" dirty="0">
                <a:latin typeface="Arial" charset="0"/>
              </a:rPr>
              <a:t>	Common Stock		10,000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8153400" cy="2263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350" lvl="1" indent="0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rgbClr val="000000"/>
                </a:solidFill>
                <a:effectLst/>
              </a:rPr>
              <a:t>Stock Split</a:t>
            </a:r>
          </a:p>
          <a:p>
            <a:pPr marL="685800" lvl="1" indent="-458788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b="0" dirty="0" smtClean="0">
                <a:solidFill>
                  <a:srgbClr val="000000"/>
                </a:solidFill>
                <a:effectLst/>
              </a:rPr>
              <a:t>To </a:t>
            </a:r>
            <a:r>
              <a:rPr lang="en-US" sz="2100" dirty="0" smtClean="0">
                <a:solidFill>
                  <a:srgbClr val="000000"/>
                </a:solidFill>
                <a:effectLst/>
              </a:rPr>
              <a:t>reduce the market value </a:t>
            </a:r>
            <a:r>
              <a:rPr lang="en-US" sz="2100" b="0" dirty="0" smtClean="0">
                <a:solidFill>
                  <a:srgbClr val="000000"/>
                </a:solidFill>
                <a:effectLst/>
              </a:rPr>
              <a:t>of shares.</a:t>
            </a:r>
          </a:p>
          <a:p>
            <a:pPr marL="685800" lvl="1" indent="-458788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dirty="0" smtClean="0">
                <a:solidFill>
                  <a:srgbClr val="000000"/>
                </a:solidFill>
                <a:effectLst/>
              </a:rPr>
              <a:t>No entry </a:t>
            </a:r>
            <a:r>
              <a:rPr lang="en-US" sz="2100" b="0" dirty="0" smtClean="0">
                <a:solidFill>
                  <a:srgbClr val="000000"/>
                </a:solidFill>
                <a:effectLst/>
              </a:rPr>
              <a:t>recorded for a stock split.</a:t>
            </a:r>
          </a:p>
          <a:p>
            <a:pPr marL="685800" lvl="1" indent="-458788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dirty="0" smtClean="0">
                <a:solidFill>
                  <a:srgbClr val="000000"/>
                </a:solidFill>
                <a:effectLst/>
              </a:rPr>
              <a:t>Decrease</a:t>
            </a:r>
            <a:r>
              <a:rPr lang="en-US" sz="2100" b="0" dirty="0" smtClean="0">
                <a:solidFill>
                  <a:srgbClr val="000000"/>
                </a:solidFill>
                <a:effectLst/>
              </a:rPr>
              <a:t> par value and </a:t>
            </a:r>
            <a:r>
              <a:rPr lang="en-US" sz="2100" dirty="0" smtClean="0">
                <a:solidFill>
                  <a:srgbClr val="000000"/>
                </a:solidFill>
                <a:effectLst/>
              </a:rPr>
              <a:t>increase</a:t>
            </a:r>
            <a:r>
              <a:rPr lang="en-US" sz="2100" b="0" dirty="0" smtClean="0">
                <a:solidFill>
                  <a:srgbClr val="000000"/>
                </a:solidFill>
                <a:effectLst/>
              </a:rPr>
              <a:t> number of shares.</a:t>
            </a:r>
          </a:p>
        </p:txBody>
      </p:sp>
      <p:sp>
        <p:nvSpPr>
          <p:cNvPr id="60419" name="Rectangle 9"/>
          <p:cNvSpPr>
            <a:spLocks noChangeArrowheads="1"/>
          </p:cNvSpPr>
          <p:nvPr/>
        </p:nvSpPr>
        <p:spPr bwMode="auto">
          <a:xfrm>
            <a:off x="7294563" y="3886200"/>
            <a:ext cx="14081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800000"/>
                </a:solidFill>
                <a:latin typeface="Arial" charset="0"/>
              </a:rPr>
              <a:t>Illustration 15-10</a:t>
            </a:r>
          </a:p>
        </p:txBody>
      </p:sp>
      <p:sp>
        <p:nvSpPr>
          <p:cNvPr id="1654794" name="Rectangle 10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pic>
        <p:nvPicPr>
          <p:cNvPr id="604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81534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3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4" name="Rectangle 6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sp>
        <p:nvSpPr>
          <p:cNvPr id="1655815" name="Rectangle 7"/>
          <p:cNvSpPr>
            <a:spLocks noChangeArrowheads="1"/>
          </p:cNvSpPr>
          <p:nvPr/>
        </p:nvSpPr>
        <p:spPr bwMode="auto">
          <a:xfrm>
            <a:off x="609600" y="1371600"/>
            <a:ext cx="7848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6350" lvl="1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defRPr/>
            </a:pPr>
            <a:r>
              <a:rPr lang="en-US" sz="2600" dirty="0">
                <a:solidFill>
                  <a:srgbClr val="000000"/>
                </a:solidFill>
                <a:latin typeface="+mn-lt"/>
              </a:rPr>
              <a:t>Stock Split and Stock Dividend Differentiated</a:t>
            </a:r>
          </a:p>
          <a:p>
            <a:pPr marL="685800" lvl="1" indent="-458788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Large Stock Dividend</a:t>
            </a:r>
            <a:r>
              <a:rPr lang="en-US" sz="2100" b="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- 20–25 percent of the number of shares previously outstanding.</a:t>
            </a:r>
          </a:p>
          <a:p>
            <a:pPr marL="1255713" lvl="2" indent="-450850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Arial" charset="0"/>
              <a:buChar char="►"/>
              <a:defRPr/>
            </a:pP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Same effect on market price as a stock split.</a:t>
            </a:r>
          </a:p>
          <a:p>
            <a:pPr marL="1255713" lvl="2" indent="-450850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Arial" charset="0"/>
              <a:buChar char="►"/>
              <a:defRPr/>
            </a:pP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Par value transferred from retained earnings to capital stock.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9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609600" y="1371600"/>
            <a:ext cx="81534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l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000" b="0">
                <a:solidFill>
                  <a:schemeClr val="bg2"/>
                </a:solidFill>
                <a:latin typeface="Arial" charset="0"/>
              </a:rPr>
              <a:t>Luna Steel, Inc. declared a 30 percent share dividend on November 20, payable December 29 to stockholders of record December 12. At the date of declaration, 1,000,000 shares, par value $10, are outstanding and with a fair value of $200 per share. The entries are:</a:t>
            </a:r>
          </a:p>
        </p:txBody>
      </p:sp>
      <p:sp>
        <p:nvSpPr>
          <p:cNvPr id="1739784" name="Rectangle 8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pic>
        <p:nvPicPr>
          <p:cNvPr id="6349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6553200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4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ChangeArrowheads="1"/>
          </p:cNvSpPr>
          <p:nvPr>
            <p:ph type="body" idx="1"/>
          </p:nvPr>
        </p:nvSpPr>
        <p:spPr bwMode="auto">
          <a:xfrm>
            <a:off x="609600" y="2008188"/>
            <a:ext cx="7962900" cy="2182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85800" lvl="1" indent="-458788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smtClean="0">
                <a:solidFill>
                  <a:srgbClr val="000000"/>
                </a:solidFill>
                <a:effectLst/>
              </a:rPr>
              <a:t>Restrictions are </a:t>
            </a:r>
            <a:r>
              <a:rPr lang="en-US" sz="2100" smtClean="0">
                <a:solidFill>
                  <a:srgbClr val="000000"/>
                </a:solidFill>
                <a:effectLst/>
              </a:rPr>
              <a:t>best disclosed by note</a:t>
            </a:r>
            <a:r>
              <a:rPr lang="en-US" sz="2100" b="0" smtClean="0">
                <a:solidFill>
                  <a:srgbClr val="000000"/>
                </a:solidFill>
                <a:effectLst/>
              </a:rPr>
              <a:t>.</a:t>
            </a:r>
          </a:p>
          <a:p>
            <a:pPr marL="685800" lvl="1" indent="-458788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smtClean="0">
                <a:solidFill>
                  <a:srgbClr val="000000"/>
                </a:solidFill>
                <a:effectLst/>
              </a:rPr>
              <a:t>Restrictions may be </a:t>
            </a:r>
            <a:r>
              <a:rPr lang="en-US" sz="2100" smtClean="0">
                <a:solidFill>
                  <a:srgbClr val="000000"/>
                </a:solidFill>
                <a:effectLst/>
              </a:rPr>
              <a:t>based on </a:t>
            </a:r>
            <a:r>
              <a:rPr lang="en-US" sz="2100" b="0" smtClean="0">
                <a:solidFill>
                  <a:srgbClr val="000000"/>
                </a:solidFill>
                <a:effectLst/>
              </a:rPr>
              <a:t>the retention of a certain retained earnings balance, the ability to maintain certain working capital requirements, additional borrowing, and other considerations. </a:t>
            </a:r>
          </a:p>
        </p:txBody>
      </p:sp>
      <p:sp>
        <p:nvSpPr>
          <p:cNvPr id="1653765" name="Rectangle 1029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Dividend Policy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41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8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609600" y="1371600"/>
            <a:ext cx="7962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>
                <a:solidFill>
                  <a:srgbClr val="800000"/>
                </a:solidFill>
                <a:latin typeface="Arial" charset="0"/>
              </a:rPr>
              <a:t>Restrictions on Retained Earnings</a:t>
            </a:r>
          </a:p>
        </p:txBody>
      </p:sp>
      <p:pic>
        <p:nvPicPr>
          <p:cNvPr id="655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8382000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6188" y="4078288"/>
            <a:ext cx="24368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Illustration 15-12</a:t>
            </a:r>
          </a:p>
          <a:p>
            <a:pPr algn="l">
              <a:defRPr/>
            </a:pPr>
            <a:r>
              <a:rPr lang="en-US" sz="1200" b="0" dirty="0">
                <a:latin typeface="+mn-lt"/>
              </a:rPr>
              <a:t>Disclosure of Restrictions on </a:t>
            </a:r>
          </a:p>
          <a:p>
            <a:pPr algn="l">
              <a:defRPr/>
            </a:pPr>
            <a:r>
              <a:rPr lang="en-US" sz="1200" b="0" dirty="0">
                <a:latin typeface="+mn-lt"/>
              </a:rPr>
              <a:t>Retained Earnings and Dividends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381000" y="3978275"/>
            <a:ext cx="4189413" cy="646113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4290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Describe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policies used in distributing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dividends.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Identify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various forms of dividend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distributions.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Explain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accounting for small and large stock dividends, and for share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splits.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Indicate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how to present and analyze stockholders’ equity.</a:t>
            </a:r>
          </a:p>
        </p:txBody>
      </p:sp>
      <p:sp>
        <p:nvSpPr>
          <p:cNvPr id="10244" name="Rectangle 19"/>
          <p:cNvSpPr>
            <a:spLocks noChangeArrowheads="1"/>
          </p:cNvSpPr>
          <p:nvPr/>
        </p:nvSpPr>
        <p:spPr bwMode="auto">
          <a:xfrm>
            <a:off x="457200" y="30480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sp>
        <p:nvSpPr>
          <p:cNvPr id="4106" name="Rectangle 15"/>
          <p:cNvSpPr txBox="1">
            <a:spLocks noChangeArrowheads="1"/>
          </p:cNvSpPr>
          <p:nvPr/>
        </p:nvSpPr>
        <p:spPr bwMode="auto">
          <a:xfrm>
            <a:off x="381000" y="23622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Discuss </a:t>
            </a:r>
            <a:r>
              <a:rPr lang="en-US" sz="1400" kern="1200" dirty="0">
                <a:effectLst/>
              </a:rPr>
              <a:t>the characteristics of the corporate form of </a:t>
            </a:r>
            <a:r>
              <a:rPr lang="en-US" sz="1400" kern="1200" dirty="0" smtClean="0">
                <a:effectLst/>
              </a:rPr>
              <a:t>organization.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the key components of stockholders’ </a:t>
            </a:r>
            <a:r>
              <a:rPr lang="en-US" sz="1400" kern="1200" dirty="0" smtClean="0">
                <a:effectLst/>
              </a:rPr>
              <a:t>equity.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procedures for issuing shares of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the accounting for treasury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for and reporting of preferred stock.</a:t>
            </a:r>
          </a:p>
        </p:txBody>
      </p:sp>
      <p:pic>
        <p:nvPicPr>
          <p:cNvPr id="102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7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822575" y="533400"/>
            <a:ext cx="624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Stockholders’ Equity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24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858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7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15</a:t>
            </a:r>
          </a:p>
        </p:txBody>
      </p:sp>
      <p:pic>
        <p:nvPicPr>
          <p:cNvPr id="1025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649788" y="5165725"/>
            <a:ext cx="4189412" cy="646113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4290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Describe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policies used in distributing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dividends.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Identify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various forms of dividend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distributions.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Explain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accounting for small and large stock dividends, and for share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splits.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Indicate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how to present and analyze stockholders’ equity.</a:t>
            </a:r>
          </a:p>
        </p:txBody>
      </p:sp>
      <p:sp>
        <p:nvSpPr>
          <p:cNvPr id="66564" name="Rectangle 19"/>
          <p:cNvSpPr>
            <a:spLocks noChangeArrowheads="1"/>
          </p:cNvSpPr>
          <p:nvPr/>
        </p:nvSpPr>
        <p:spPr bwMode="auto">
          <a:xfrm>
            <a:off x="457200" y="30480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sp>
        <p:nvSpPr>
          <p:cNvPr id="4106" name="Rectangle 15"/>
          <p:cNvSpPr txBox="1">
            <a:spLocks noChangeArrowheads="1"/>
          </p:cNvSpPr>
          <p:nvPr/>
        </p:nvSpPr>
        <p:spPr bwMode="auto">
          <a:xfrm>
            <a:off x="381000" y="23622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Discuss </a:t>
            </a:r>
            <a:r>
              <a:rPr lang="en-US" sz="1400" kern="1200" dirty="0">
                <a:effectLst/>
              </a:rPr>
              <a:t>the characteristics of the corporate form of </a:t>
            </a:r>
            <a:r>
              <a:rPr lang="en-US" sz="1400" kern="1200" dirty="0" smtClean="0">
                <a:effectLst/>
              </a:rPr>
              <a:t>organization.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the key components of stockholders’ </a:t>
            </a:r>
            <a:r>
              <a:rPr lang="en-US" sz="1400" kern="1200" dirty="0" smtClean="0">
                <a:effectLst/>
              </a:rPr>
              <a:t>equity.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procedures for issuing shares of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the accounting for treasury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for and reporting of preferred stock.</a:t>
            </a:r>
          </a:p>
        </p:txBody>
      </p:sp>
      <p:pic>
        <p:nvPicPr>
          <p:cNvPr id="6656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7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822575" y="533400"/>
            <a:ext cx="624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Stockholders’ Equity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6569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858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7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15</a:t>
            </a:r>
          </a:p>
        </p:txBody>
      </p:sp>
      <p:pic>
        <p:nvPicPr>
          <p:cNvPr id="6657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4300"/>
            <a:ext cx="7802563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6844" name="Rectangle 12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Presentation and Analysis of  Equity</a:t>
            </a:r>
          </a:p>
        </p:txBody>
      </p:sp>
      <p:sp>
        <p:nvSpPr>
          <p:cNvPr id="67588" name="Rectangle 10"/>
          <p:cNvSpPr>
            <a:spLocks noChangeArrowheads="1"/>
          </p:cNvSpPr>
          <p:nvPr/>
        </p:nvSpPr>
        <p:spPr bwMode="auto">
          <a:xfrm>
            <a:off x="7004050" y="1447800"/>
            <a:ext cx="14081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800000"/>
                </a:solidFill>
                <a:latin typeface="Arial" charset="0"/>
              </a:rPr>
              <a:t>Illustration 15-13</a:t>
            </a:r>
          </a:p>
        </p:txBody>
      </p:sp>
      <p:sp>
        <p:nvSpPr>
          <p:cNvPr id="1656845" name="Rectangle 13"/>
          <p:cNvSpPr>
            <a:spLocks noChangeArrowheads="1"/>
          </p:cNvSpPr>
          <p:nvPr/>
        </p:nvSpPr>
        <p:spPr bwMode="auto">
          <a:xfrm>
            <a:off x="609600" y="1371600"/>
            <a:ext cx="2514600" cy="519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  <a:defRPr/>
            </a:pPr>
            <a:r>
              <a:rPr lang="en-US" sz="2800" dirty="0">
                <a:solidFill>
                  <a:srgbClr val="800000"/>
                </a:solidFill>
                <a:latin typeface="Arial" charset="0"/>
              </a:rPr>
              <a:t>Presentation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1" name="Text Box 14"/>
          <p:cNvSpPr txBox="1">
            <a:spLocks noChangeArrowheads="1"/>
          </p:cNvSpPr>
          <p:nvPr/>
        </p:nvSpPr>
        <p:spPr bwMode="auto">
          <a:xfrm>
            <a:off x="8229600" y="6443663"/>
            <a:ext cx="838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05800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Rectangle 9"/>
          <p:cNvSpPr>
            <a:spLocks noChangeArrowheads="1"/>
          </p:cNvSpPr>
          <p:nvPr/>
        </p:nvSpPr>
        <p:spPr bwMode="auto">
          <a:xfrm>
            <a:off x="7315200" y="2085975"/>
            <a:ext cx="14081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800000"/>
                </a:solidFill>
                <a:latin typeface="Arial" charset="0"/>
              </a:rPr>
              <a:t>Illustration 15-14</a:t>
            </a:r>
          </a:p>
        </p:txBody>
      </p:sp>
      <p:sp>
        <p:nvSpPr>
          <p:cNvPr id="68612" name="Rectangle 11"/>
          <p:cNvSpPr>
            <a:spLocks noChangeArrowheads="1"/>
          </p:cNvSpPr>
          <p:nvPr/>
        </p:nvSpPr>
        <p:spPr bwMode="auto">
          <a:xfrm>
            <a:off x="608013" y="1371600"/>
            <a:ext cx="5564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600">
                <a:latin typeface="Arial" charset="0"/>
              </a:rPr>
              <a:t>Statement of Stockholders’ Equity</a:t>
            </a:r>
          </a:p>
        </p:txBody>
      </p:sp>
      <p:sp>
        <p:nvSpPr>
          <p:cNvPr id="1658894" name="Rectangle 14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Presentation and Analysis of  Equity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61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5888038"/>
            <a:ext cx="63500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6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539" name="Rectangle 11"/>
          <p:cNvSpPr>
            <a:spLocks noChangeArrowheads="1"/>
          </p:cNvSpPr>
          <p:nvPr/>
        </p:nvSpPr>
        <p:spPr bwMode="auto">
          <a:xfrm>
            <a:off x="609600" y="1981200"/>
            <a:ext cx="7696200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200" b="0" dirty="0">
                <a:latin typeface="+mn-lt"/>
              </a:rPr>
              <a:t>Analysts use stockholders’ equity ratios to evaluate a company’s </a:t>
            </a:r>
            <a:r>
              <a:rPr lang="en-US" sz="2200" dirty="0">
                <a:latin typeface="+mn-lt"/>
              </a:rPr>
              <a:t>profitability</a:t>
            </a:r>
            <a:r>
              <a:rPr lang="en-US" sz="2200" b="0" dirty="0">
                <a:latin typeface="+mn-lt"/>
              </a:rPr>
              <a:t> and </a:t>
            </a:r>
            <a:r>
              <a:rPr lang="en-US" sz="2200" dirty="0">
                <a:latin typeface="+mn-lt"/>
              </a:rPr>
              <a:t>long-term solvency</a:t>
            </a:r>
            <a:r>
              <a:rPr lang="en-US" sz="2200" b="0" dirty="0">
                <a:latin typeface="+mn-lt"/>
              </a:rPr>
              <a:t>.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200" dirty="0">
                <a:latin typeface="+mn-lt"/>
              </a:rPr>
              <a:t>Three ratios</a:t>
            </a:r>
            <a:r>
              <a:rPr lang="en-US" sz="2200" b="0" dirty="0">
                <a:latin typeface="+mn-lt"/>
              </a:rPr>
              <a:t>:</a:t>
            </a:r>
          </a:p>
          <a:p>
            <a:pPr marL="682625" indent="-450850" algn="l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200" b="0" dirty="0">
                <a:latin typeface="+mn-lt"/>
              </a:rPr>
              <a:t>Rate of return on common stock equity.</a:t>
            </a:r>
          </a:p>
          <a:p>
            <a:pPr marL="682625" indent="-450850" algn="l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200" b="0" dirty="0">
                <a:latin typeface="+mn-lt"/>
              </a:rPr>
              <a:t>Payout ratio.</a:t>
            </a:r>
          </a:p>
          <a:p>
            <a:pPr marL="682625" indent="-450850" algn="l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200" b="0" dirty="0">
                <a:latin typeface="+mn-lt"/>
              </a:rPr>
              <a:t>Book value per share.</a:t>
            </a:r>
          </a:p>
        </p:txBody>
      </p:sp>
      <p:sp>
        <p:nvSpPr>
          <p:cNvPr id="1686548" name="Rectangle 20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Presentation and Analysis of  Equity</a:t>
            </a:r>
          </a:p>
        </p:txBody>
      </p:sp>
      <p:sp>
        <p:nvSpPr>
          <p:cNvPr id="69636" name="Text Box 21"/>
          <p:cNvSpPr txBox="1">
            <a:spLocks noChangeArrowheads="1"/>
          </p:cNvSpPr>
          <p:nvPr/>
        </p:nvSpPr>
        <p:spPr bwMode="auto">
          <a:xfrm>
            <a:off x="609600" y="13716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>
                <a:solidFill>
                  <a:srgbClr val="800000"/>
                </a:solidFill>
                <a:latin typeface="Arial" charset="0"/>
              </a:rPr>
              <a:t>Analysis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8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1"/>
          <p:cNvSpPr>
            <a:spLocks noChangeArrowheads="1"/>
          </p:cNvSpPr>
          <p:nvPr/>
        </p:nvSpPr>
        <p:spPr bwMode="auto">
          <a:xfrm>
            <a:off x="609600" y="1966913"/>
            <a:ext cx="76962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00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000" b="0">
                <a:latin typeface="Arial" charset="0"/>
              </a:rPr>
              <a:t>Marshall's Inc. had net income of $360,000, declared and paid preferred dividends of $54,000, and average common stockholders’ equity of $2,550,000.</a:t>
            </a:r>
          </a:p>
        </p:txBody>
      </p:sp>
      <p:sp>
        <p:nvSpPr>
          <p:cNvPr id="70659" name="Rectangle 13"/>
          <p:cNvSpPr>
            <a:spLocks noChangeArrowheads="1"/>
          </p:cNvSpPr>
          <p:nvPr/>
        </p:nvSpPr>
        <p:spPr bwMode="auto">
          <a:xfrm>
            <a:off x="6592888" y="3200400"/>
            <a:ext cx="14081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800000"/>
                </a:solidFill>
                <a:latin typeface="Arial" charset="0"/>
              </a:rPr>
              <a:t>Illustration 15-15</a:t>
            </a:r>
          </a:p>
        </p:txBody>
      </p:sp>
      <p:sp>
        <p:nvSpPr>
          <p:cNvPr id="1686548" name="Rectangle 20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Analysis</a:t>
            </a:r>
          </a:p>
        </p:txBody>
      </p:sp>
      <p:sp>
        <p:nvSpPr>
          <p:cNvPr id="70661" name="Text Box 21"/>
          <p:cNvSpPr txBox="1">
            <a:spLocks noChangeArrowheads="1"/>
          </p:cNvSpPr>
          <p:nvPr/>
        </p:nvSpPr>
        <p:spPr bwMode="auto">
          <a:xfrm>
            <a:off x="609600" y="1371600"/>
            <a:ext cx="7620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600">
                <a:solidFill>
                  <a:schemeClr val="tx1"/>
                </a:solidFill>
                <a:latin typeface="Arial" charset="0"/>
              </a:rPr>
              <a:t>Rate of Return on Common Stock Equity</a:t>
            </a:r>
          </a:p>
        </p:txBody>
      </p:sp>
      <p:sp>
        <p:nvSpPr>
          <p:cNvPr id="70662" name="Rectangle 23"/>
          <p:cNvSpPr>
            <a:spLocks noChangeArrowheads="1"/>
          </p:cNvSpPr>
          <p:nvPr/>
        </p:nvSpPr>
        <p:spPr bwMode="auto">
          <a:xfrm>
            <a:off x="685800" y="5554663"/>
            <a:ext cx="7620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Ratio shows how many dollars of net income the company earned for each dollar invested by the owners.</a:t>
            </a:r>
          </a:p>
        </p:txBody>
      </p:sp>
      <p:pic>
        <p:nvPicPr>
          <p:cNvPr id="7066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73450"/>
            <a:ext cx="6858000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629400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609600" y="1968500"/>
            <a:ext cx="76962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00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000" b="0">
                <a:solidFill>
                  <a:schemeClr val="tx1"/>
                </a:solidFill>
                <a:latin typeface="Arial" charset="0"/>
              </a:rPr>
              <a:t>Midgley Co. has cash dividends of $100,000 and net income of $500,000, and no preferred stock outstanding.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7323138" y="2819400"/>
            <a:ext cx="14081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800000"/>
                </a:solidFill>
                <a:latin typeface="Arial" charset="0"/>
              </a:rPr>
              <a:t>Illustration 15-16</a:t>
            </a:r>
          </a:p>
        </p:txBody>
      </p:sp>
      <p:sp>
        <p:nvSpPr>
          <p:cNvPr id="1740806" name="Rectangle 6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Analysis</a:t>
            </a:r>
          </a:p>
        </p:txBody>
      </p:sp>
      <p:sp>
        <p:nvSpPr>
          <p:cNvPr id="71686" name="Rectangle 8"/>
          <p:cNvSpPr>
            <a:spLocks noChangeArrowheads="1"/>
          </p:cNvSpPr>
          <p:nvPr/>
        </p:nvSpPr>
        <p:spPr bwMode="auto">
          <a:xfrm>
            <a:off x="609600" y="5486400"/>
            <a:ext cx="76200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In the fourth quarter of 2011, 36 percent of the earnings of the S&amp;P 500 was distributed via dividends.</a:t>
            </a: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8" name="Text Box 21"/>
          <p:cNvSpPr txBox="1">
            <a:spLocks noChangeArrowheads="1"/>
          </p:cNvSpPr>
          <p:nvPr/>
        </p:nvSpPr>
        <p:spPr bwMode="auto">
          <a:xfrm>
            <a:off x="609600" y="1371600"/>
            <a:ext cx="7620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600">
                <a:solidFill>
                  <a:schemeClr val="tx1"/>
                </a:solidFill>
                <a:latin typeface="Arial" charset="0"/>
              </a:rPr>
              <a:t>Payout Ratio</a:t>
            </a:r>
          </a:p>
        </p:txBody>
      </p:sp>
      <p:sp>
        <p:nvSpPr>
          <p:cNvPr id="71689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09600" y="1968500"/>
            <a:ext cx="82296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00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000" b="0">
                <a:solidFill>
                  <a:schemeClr val="tx1"/>
                </a:solidFill>
                <a:latin typeface="Arial" charset="0"/>
              </a:rPr>
              <a:t>Uretz Corporation’s common stockholders’ equity is $1,000,000 and it has 100,000 shares of common stock outstanding</a:t>
            </a:r>
          </a:p>
        </p:txBody>
      </p:sp>
      <p:sp>
        <p:nvSpPr>
          <p:cNvPr id="1742853" name="Rectangle 5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Analysis</a:t>
            </a:r>
          </a:p>
        </p:txBody>
      </p:sp>
      <p:sp>
        <p:nvSpPr>
          <p:cNvPr id="72708" name="Rectangle 6"/>
          <p:cNvSpPr>
            <a:spLocks noChangeArrowheads="1"/>
          </p:cNvSpPr>
          <p:nvPr/>
        </p:nvSpPr>
        <p:spPr bwMode="auto">
          <a:xfrm>
            <a:off x="609600" y="5473700"/>
            <a:ext cx="76200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Amount each share would receive if the company were liquidated on the basis of amounts reported on the balance sheet.</a:t>
            </a: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0" name="Text Box 21"/>
          <p:cNvSpPr txBox="1">
            <a:spLocks noChangeArrowheads="1"/>
          </p:cNvSpPr>
          <p:nvPr/>
        </p:nvSpPr>
        <p:spPr bwMode="auto">
          <a:xfrm>
            <a:off x="609600" y="1371600"/>
            <a:ext cx="7620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600">
                <a:solidFill>
                  <a:schemeClr val="tx1"/>
                </a:solidFill>
                <a:latin typeface="Arial" charset="0"/>
              </a:rPr>
              <a:t>Book Value per Share</a:t>
            </a:r>
          </a:p>
        </p:txBody>
      </p:sp>
      <p:pic>
        <p:nvPicPr>
          <p:cNvPr id="727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6132513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2" name="Rectangle 4"/>
          <p:cNvSpPr>
            <a:spLocks noChangeArrowheads="1"/>
          </p:cNvSpPr>
          <p:nvPr/>
        </p:nvSpPr>
        <p:spPr bwMode="auto">
          <a:xfrm>
            <a:off x="7323138" y="2819400"/>
            <a:ext cx="14081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800000"/>
                </a:solidFill>
                <a:latin typeface="Arial" charset="0"/>
              </a:rPr>
              <a:t>Illustration 15-17</a:t>
            </a:r>
          </a:p>
        </p:txBody>
      </p:sp>
      <p:sp>
        <p:nvSpPr>
          <p:cNvPr id="72713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099" name="Line 19"/>
          <p:cNvSpPr>
            <a:spLocks noChangeShapeType="1"/>
          </p:cNvSpPr>
          <p:nvPr/>
        </p:nvSpPr>
        <p:spPr bwMode="auto">
          <a:xfrm flipV="1">
            <a:off x="2438400" y="4191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2098" name="Line 18"/>
          <p:cNvSpPr>
            <a:spLocks noChangeShapeType="1"/>
          </p:cNvSpPr>
          <p:nvPr/>
        </p:nvSpPr>
        <p:spPr bwMode="auto">
          <a:xfrm flipV="1">
            <a:off x="1752600" y="28956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2082" name="Rectangle 2"/>
          <p:cNvSpPr>
            <a:spLocks noChangeArrowheads="1"/>
          </p:cNvSpPr>
          <p:nvPr/>
        </p:nvSpPr>
        <p:spPr bwMode="auto">
          <a:xfrm>
            <a:off x="6248400" y="2438400"/>
            <a:ext cx="292100" cy="63500"/>
          </a:xfrm>
          <a:prstGeom prst="rect">
            <a:avLst/>
          </a:prstGeom>
          <a:solidFill>
            <a:srgbClr val="0000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2083" name="Rectangle 3"/>
          <p:cNvSpPr>
            <a:spLocks noChangeArrowheads="1"/>
          </p:cNvSpPr>
          <p:nvPr/>
        </p:nvSpPr>
        <p:spPr bwMode="auto">
          <a:xfrm>
            <a:off x="698500" y="1981200"/>
            <a:ext cx="2203450" cy="755650"/>
          </a:xfrm>
          <a:prstGeom prst="rect">
            <a:avLst/>
          </a:prstGeom>
          <a:solidFill>
            <a:srgbClr val="438E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Contributed Capital</a:t>
            </a:r>
          </a:p>
        </p:txBody>
      </p:sp>
      <p:sp>
        <p:nvSpPr>
          <p:cNvPr id="1582084" name="Rectangle 4"/>
          <p:cNvSpPr>
            <a:spLocks noChangeArrowheads="1"/>
          </p:cNvSpPr>
          <p:nvPr/>
        </p:nvSpPr>
        <p:spPr bwMode="auto">
          <a:xfrm>
            <a:off x="3429000" y="3816350"/>
            <a:ext cx="2362200" cy="755650"/>
          </a:xfrm>
          <a:prstGeom prst="rect">
            <a:avLst/>
          </a:prstGeom>
          <a:solidFill>
            <a:srgbClr val="005B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Retained Earnings</a:t>
            </a:r>
          </a:p>
          <a:p>
            <a:pPr>
              <a:defRPr/>
            </a:pPr>
            <a:r>
              <a:rPr lang="en-US" sz="16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Account</a:t>
            </a:r>
          </a:p>
        </p:txBody>
      </p:sp>
      <p:sp>
        <p:nvSpPr>
          <p:cNvPr id="1582087" name="Rectangle 7"/>
          <p:cNvSpPr>
            <a:spLocks noChangeArrowheads="1"/>
          </p:cNvSpPr>
          <p:nvPr/>
        </p:nvSpPr>
        <p:spPr bwMode="auto">
          <a:xfrm>
            <a:off x="3136900" y="1828800"/>
            <a:ext cx="292100" cy="63500"/>
          </a:xfrm>
          <a:prstGeom prst="rect">
            <a:avLst/>
          </a:prstGeom>
          <a:solidFill>
            <a:srgbClr val="0000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2088" name="Rectangle 8"/>
          <p:cNvSpPr>
            <a:spLocks noChangeArrowheads="1"/>
          </p:cNvSpPr>
          <p:nvPr/>
        </p:nvSpPr>
        <p:spPr bwMode="auto">
          <a:xfrm>
            <a:off x="3136900" y="1828800"/>
            <a:ext cx="76200" cy="1143000"/>
          </a:xfrm>
          <a:prstGeom prst="rect">
            <a:avLst/>
          </a:prstGeom>
          <a:solidFill>
            <a:srgbClr val="0000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2089" name="Rectangle 9"/>
          <p:cNvSpPr>
            <a:spLocks noChangeArrowheads="1"/>
          </p:cNvSpPr>
          <p:nvPr/>
        </p:nvSpPr>
        <p:spPr bwMode="auto">
          <a:xfrm>
            <a:off x="2908300" y="2362200"/>
            <a:ext cx="292100" cy="63500"/>
          </a:xfrm>
          <a:prstGeom prst="rect">
            <a:avLst/>
          </a:prstGeom>
          <a:solidFill>
            <a:srgbClr val="0000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2090" name="Rectangle 10"/>
          <p:cNvSpPr>
            <a:spLocks noChangeArrowheads="1"/>
          </p:cNvSpPr>
          <p:nvPr/>
        </p:nvSpPr>
        <p:spPr bwMode="auto">
          <a:xfrm>
            <a:off x="6483350" y="1981200"/>
            <a:ext cx="2203450" cy="990600"/>
          </a:xfrm>
          <a:prstGeom prst="rect">
            <a:avLst/>
          </a:prstGeom>
          <a:solidFill>
            <a:srgbClr val="005B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Additional Paid-in Capital</a:t>
            </a:r>
          </a:p>
          <a:p>
            <a:pPr>
              <a:defRPr/>
            </a:pPr>
            <a:r>
              <a:rPr lang="en-US" sz="16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Account</a:t>
            </a:r>
          </a:p>
        </p:txBody>
      </p:sp>
      <p:sp>
        <p:nvSpPr>
          <p:cNvPr id="1582092" name="Rectangle 12"/>
          <p:cNvSpPr>
            <a:spLocks noChangeArrowheads="1"/>
          </p:cNvSpPr>
          <p:nvPr/>
        </p:nvSpPr>
        <p:spPr bwMode="auto">
          <a:xfrm>
            <a:off x="3136900" y="2971800"/>
            <a:ext cx="292100" cy="63500"/>
          </a:xfrm>
          <a:prstGeom prst="rect">
            <a:avLst/>
          </a:prstGeom>
          <a:solidFill>
            <a:srgbClr val="0000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2093" name="Rectangle 13"/>
          <p:cNvSpPr>
            <a:spLocks noChangeArrowheads="1"/>
          </p:cNvSpPr>
          <p:nvPr/>
        </p:nvSpPr>
        <p:spPr bwMode="auto">
          <a:xfrm>
            <a:off x="5867400" y="1828800"/>
            <a:ext cx="381000" cy="76200"/>
          </a:xfrm>
          <a:prstGeom prst="rect">
            <a:avLst/>
          </a:prstGeom>
          <a:solidFill>
            <a:srgbClr val="0000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2094" name="Rectangle 14"/>
          <p:cNvSpPr>
            <a:spLocks noChangeArrowheads="1"/>
          </p:cNvSpPr>
          <p:nvPr/>
        </p:nvSpPr>
        <p:spPr bwMode="auto">
          <a:xfrm>
            <a:off x="5867400" y="2971800"/>
            <a:ext cx="381000" cy="76200"/>
          </a:xfrm>
          <a:prstGeom prst="rect">
            <a:avLst/>
          </a:prstGeom>
          <a:solidFill>
            <a:srgbClr val="0000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2095" name="Rectangle 15"/>
          <p:cNvSpPr>
            <a:spLocks noChangeArrowheads="1"/>
          </p:cNvSpPr>
          <p:nvPr/>
        </p:nvSpPr>
        <p:spPr bwMode="auto">
          <a:xfrm>
            <a:off x="3429000" y="4959350"/>
            <a:ext cx="2438400" cy="831850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Less: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Treasury Stock</a:t>
            </a:r>
            <a:endParaRPr lang="en-US" sz="200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10000"/>
                </a:solidFill>
                <a:latin typeface="Arial" charset="0"/>
              </a:rPr>
              <a:t>Account</a:t>
            </a:r>
          </a:p>
        </p:txBody>
      </p:sp>
      <p:sp>
        <p:nvSpPr>
          <p:cNvPr id="1582096" name="Rectangle 16"/>
          <p:cNvSpPr>
            <a:spLocks noChangeArrowheads="1"/>
          </p:cNvSpPr>
          <p:nvPr/>
        </p:nvSpPr>
        <p:spPr bwMode="auto">
          <a:xfrm>
            <a:off x="6172200" y="1828800"/>
            <a:ext cx="76200" cy="1143000"/>
          </a:xfrm>
          <a:prstGeom prst="rect">
            <a:avLst/>
          </a:prstGeom>
          <a:solidFill>
            <a:srgbClr val="0000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304800" y="3689350"/>
            <a:ext cx="2133600" cy="10350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Two Primary Sources of Equity</a:t>
            </a:r>
          </a:p>
        </p:txBody>
      </p:sp>
      <p:sp>
        <p:nvSpPr>
          <p:cNvPr id="1582100" name="Rectangle 20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1582086" name="Rectangle 6"/>
          <p:cNvSpPr>
            <a:spLocks noChangeArrowheads="1"/>
          </p:cNvSpPr>
          <p:nvPr/>
        </p:nvSpPr>
        <p:spPr bwMode="auto">
          <a:xfrm>
            <a:off x="3429000" y="1524000"/>
            <a:ext cx="2362200" cy="755650"/>
          </a:xfrm>
          <a:prstGeom prst="rect">
            <a:avLst/>
          </a:prstGeom>
          <a:solidFill>
            <a:srgbClr val="005B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Common Stock</a:t>
            </a:r>
          </a:p>
          <a:p>
            <a:pPr>
              <a:defRPr/>
            </a:pPr>
            <a:r>
              <a:rPr lang="en-US" sz="16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Account</a:t>
            </a:r>
          </a:p>
        </p:txBody>
      </p:sp>
      <p:sp>
        <p:nvSpPr>
          <p:cNvPr id="1582085" name="Rectangle 5"/>
          <p:cNvSpPr>
            <a:spLocks noChangeArrowheads="1"/>
          </p:cNvSpPr>
          <p:nvPr/>
        </p:nvSpPr>
        <p:spPr bwMode="auto">
          <a:xfrm>
            <a:off x="3429000" y="2667000"/>
            <a:ext cx="2362200" cy="755650"/>
          </a:xfrm>
          <a:prstGeom prst="rect">
            <a:avLst/>
          </a:prstGeom>
          <a:solidFill>
            <a:srgbClr val="005B8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Preferred Stock</a:t>
            </a:r>
          </a:p>
          <a:p>
            <a:pPr>
              <a:defRPr/>
            </a:pPr>
            <a:r>
              <a:rPr lang="en-US" sz="16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Account</a:t>
            </a:r>
          </a:p>
        </p:txBody>
      </p:sp>
      <p:sp>
        <p:nvSpPr>
          <p:cNvPr id="1582103" name="Rectangle 23"/>
          <p:cNvSpPr>
            <a:spLocks noChangeArrowheads="1"/>
          </p:cNvSpPr>
          <p:nvPr/>
        </p:nvSpPr>
        <p:spPr bwMode="auto">
          <a:xfrm>
            <a:off x="6553200" y="4197350"/>
            <a:ext cx="2203450" cy="13652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lnSpc>
                <a:spcPct val="110000"/>
              </a:lnSpc>
              <a:defRPr/>
            </a:pPr>
            <a:r>
              <a: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Assets – Liabilities =</a:t>
            </a:r>
            <a:r>
              <a:rPr lang="en-US" sz="23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300" dirty="0">
                <a:solidFill>
                  <a:srgbClr val="800000"/>
                </a:solidFill>
                <a:latin typeface="Arial" charset="0"/>
              </a:rPr>
              <a:t>Equity</a:t>
            </a: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86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381000" y="4572000"/>
            <a:ext cx="4189413" cy="646113"/>
          </a:xfrm>
          <a:prstGeom prst="roundRect">
            <a:avLst/>
          </a:prstGeom>
          <a:solidFill>
            <a:srgbClr val="FFFF00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4724400" y="34290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Describe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policies used in distributing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dividends.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Identify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various forms of dividend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distributions.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Explain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the accounting for small and large stock dividends, and for share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splits.</a:t>
            </a:r>
          </a:p>
          <a:p>
            <a:pPr marL="342900" indent="-34290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 startAt="6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Indicate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how to present and analyze stockholders’ equity.</a:t>
            </a:r>
          </a:p>
        </p:txBody>
      </p:sp>
      <p:sp>
        <p:nvSpPr>
          <p:cNvPr id="12292" name="Rectangle 19"/>
          <p:cNvSpPr>
            <a:spLocks noChangeArrowheads="1"/>
          </p:cNvSpPr>
          <p:nvPr/>
        </p:nvSpPr>
        <p:spPr bwMode="auto">
          <a:xfrm>
            <a:off x="457200" y="3048000"/>
            <a:ext cx="51816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 i="1">
                <a:solidFill>
                  <a:schemeClr val="bg2"/>
                </a:solidFill>
                <a:latin typeface="Arial" charset="0"/>
              </a:rPr>
              <a:t>After studying this chapter, you should be able to:</a:t>
            </a:r>
          </a:p>
        </p:txBody>
      </p:sp>
      <p:sp>
        <p:nvSpPr>
          <p:cNvPr id="4106" name="Rectangle 15"/>
          <p:cNvSpPr txBox="1">
            <a:spLocks noChangeArrowheads="1"/>
          </p:cNvSpPr>
          <p:nvPr/>
        </p:nvSpPr>
        <p:spPr bwMode="auto">
          <a:xfrm>
            <a:off x="381000" y="2362200"/>
            <a:ext cx="3886200" cy="533400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LEARNING 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41148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Discuss </a:t>
            </a:r>
            <a:r>
              <a:rPr lang="en-US" sz="1400" kern="1200" dirty="0">
                <a:effectLst/>
              </a:rPr>
              <a:t>the characteristics of the corporate form of </a:t>
            </a:r>
            <a:r>
              <a:rPr lang="en-US" sz="1400" kern="1200" dirty="0" smtClean="0">
                <a:effectLst/>
              </a:rPr>
              <a:t>organization.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Identify </a:t>
            </a:r>
            <a:r>
              <a:rPr lang="en-US" sz="1400" kern="1200" dirty="0">
                <a:effectLst/>
              </a:rPr>
              <a:t>the key components of stockholders’ </a:t>
            </a:r>
            <a:r>
              <a:rPr lang="en-US" sz="1400" kern="1200" dirty="0" smtClean="0">
                <a:effectLst/>
              </a:rPr>
              <a:t>equity.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procedures for issuing shares of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Describe </a:t>
            </a:r>
            <a:r>
              <a:rPr lang="en-US" sz="1400" kern="1200" dirty="0">
                <a:effectLst/>
              </a:rPr>
              <a:t>the accounting for treasury </a:t>
            </a:r>
            <a:r>
              <a:rPr lang="en-US" sz="1400" kern="1200" dirty="0" smtClean="0">
                <a:effectLst/>
              </a:rPr>
              <a:t>stock.</a:t>
            </a:r>
          </a:p>
          <a:p>
            <a:pPr>
              <a:lnSpc>
                <a:spcPct val="115000"/>
              </a:lnSpc>
              <a:spcBef>
                <a:spcPct val="45000"/>
              </a:spcBef>
              <a:buClr>
                <a:srgbClr val="A50021"/>
              </a:buClr>
              <a:buSzPct val="100000"/>
              <a:buFont typeface="+mj-lt"/>
              <a:buAutoNum type="arabicPeriod"/>
              <a:defRPr/>
            </a:pPr>
            <a:r>
              <a:rPr lang="en-US" sz="1400" kern="1200" dirty="0" smtClean="0">
                <a:effectLst/>
              </a:rPr>
              <a:t>Explain </a:t>
            </a:r>
            <a:r>
              <a:rPr lang="en-US" sz="1400" kern="1200" dirty="0">
                <a:effectLst/>
              </a:rPr>
              <a:t>the accounting for and reporting of preferred stock.</a:t>
            </a:r>
          </a:p>
        </p:txBody>
      </p:sp>
      <p:pic>
        <p:nvPicPr>
          <p:cNvPr id="1229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7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822575" y="533400"/>
            <a:ext cx="624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Stockholders’ Equity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229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314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85800" y="304800"/>
            <a:ext cx="190500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7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15</a:t>
            </a:r>
          </a:p>
        </p:txBody>
      </p:sp>
      <p:pic>
        <p:nvPicPr>
          <p:cNvPr id="12299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3"/>
            <a:ext cx="91408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09600" y="1371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>
                <a:solidFill>
                  <a:srgbClr val="800000"/>
                </a:solidFill>
                <a:latin typeface="Arial" charset="0"/>
              </a:rPr>
              <a:t>Issuance of Stock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609600" y="2522538"/>
            <a:ext cx="76962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spcBef>
                <a:spcPts val="1200"/>
              </a:spcBef>
            </a:pPr>
            <a:r>
              <a:rPr lang="en-US" sz="2200" b="0">
                <a:solidFill>
                  <a:srgbClr val="000000"/>
                </a:solidFill>
                <a:latin typeface="Arial" charset="0"/>
              </a:rPr>
              <a:t>Accounting problems: </a:t>
            </a:r>
          </a:p>
          <a:p>
            <a:pPr marL="684213" lvl="1" indent="-457200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95000"/>
              <a:buFontTx/>
              <a:buAutoNum type="arabicPeriod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Par value stock.</a:t>
            </a:r>
          </a:p>
          <a:p>
            <a:pPr marL="684213" lvl="1" indent="-457200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95000"/>
              <a:buFontTx/>
              <a:buAutoNum type="arabicPeriod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No-par stock.</a:t>
            </a:r>
          </a:p>
          <a:p>
            <a:pPr marL="684213" lvl="1" indent="-457200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95000"/>
              <a:buFontTx/>
              <a:buAutoNum type="arabicPeriod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Stock issued in combination with other securities.</a:t>
            </a:r>
          </a:p>
          <a:p>
            <a:pPr marL="684213" lvl="1" indent="-457200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95000"/>
              <a:buFontTx/>
              <a:buAutoNum type="arabicPeriod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Stock issued in noncash transactions.</a:t>
            </a:r>
          </a:p>
          <a:p>
            <a:pPr marL="684213" lvl="1" indent="-457200" algn="l">
              <a:lnSpc>
                <a:spcPct val="120000"/>
              </a:lnSpc>
              <a:spcBef>
                <a:spcPts val="1200"/>
              </a:spcBef>
              <a:buClr>
                <a:srgbClr val="800000"/>
              </a:buClr>
              <a:buSzPct val="95000"/>
              <a:buFontTx/>
              <a:buAutoNum type="arabicPeriod"/>
            </a:pPr>
            <a:r>
              <a:rPr lang="en-US" sz="2100" b="0">
                <a:solidFill>
                  <a:srgbClr val="000000"/>
                </a:solidFill>
                <a:latin typeface="Arial" charset="0"/>
              </a:rPr>
              <a:t>Costs of issuing stock.</a:t>
            </a:r>
          </a:p>
        </p:txBody>
      </p:sp>
      <p:sp>
        <p:nvSpPr>
          <p:cNvPr id="1583112" name="Rectangle 8"/>
          <p:cNvSpPr>
            <a:spLocks noChangeArrowheads="1"/>
          </p:cNvSpPr>
          <p:nvPr/>
        </p:nvSpPr>
        <p:spPr bwMode="auto">
          <a:xfrm>
            <a:off x="609600" y="381000"/>
            <a:ext cx="8229600" cy="56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Corporate Capital</a:t>
            </a: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609600" y="1981200"/>
            <a:ext cx="8305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588" lvl="1" algn="l">
              <a:lnSpc>
                <a:spcPct val="115000"/>
              </a:lnSpc>
              <a:spcBef>
                <a:spcPct val="20000"/>
              </a:spcBef>
              <a:buClr>
                <a:srgbClr val="800000"/>
              </a:buClr>
              <a:buSzPct val="95000"/>
            </a:pPr>
            <a:r>
              <a:rPr lang="en-US" sz="2300">
                <a:solidFill>
                  <a:srgbClr val="000000"/>
                </a:solidFill>
                <a:latin typeface="Arial" charset="0"/>
              </a:rPr>
              <a:t>Shares authorized - Shares sold - Shares issued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8153400" y="6369050"/>
            <a:ext cx="838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>
                <a:solidFill>
                  <a:schemeClr val="bg2"/>
                </a:solidFill>
                <a:latin typeface="Arial" charset="0"/>
              </a:rPr>
              <a:t>LO 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ngln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0099"/>
      </a:hlink>
      <a:folHlink>
        <a:srgbClr val="000000"/>
      </a:folHlink>
    </a:clrScheme>
    <a:fontScheme name="movnglnc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sq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sq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movngl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Office\Templates\1033\Company Handbook.pot</Template>
  <TotalTime>22079</TotalTime>
  <Pages>43</Pages>
  <Words>3498</Words>
  <Application>Microsoft Office PowerPoint</Application>
  <PresentationFormat>On-screen Show (4:3)</PresentationFormat>
  <Paragraphs>514</Paragraphs>
  <Slides>66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Comic Sans MS</vt:lpstr>
      <vt:lpstr>Arial</vt:lpstr>
      <vt:lpstr>Wingdings</vt:lpstr>
      <vt:lpstr>Verdana</vt:lpstr>
      <vt:lpstr>Trebuchet MS</vt:lpstr>
      <vt:lpstr>Times New Roman</vt:lpstr>
      <vt:lpstr>Monotype Sorts</vt:lpstr>
      <vt:lpstr>movnglnc</vt:lpstr>
      <vt:lpstr>Microsoft Office Excel Worksheet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 and Accounting Standards</dc:title>
  <dc:creator>Coby Harmon</dc:creator>
  <cp:lastModifiedBy>aoyon</cp:lastModifiedBy>
  <cp:revision>3706</cp:revision>
  <cp:lastPrinted>1999-09-16T17:08:20Z</cp:lastPrinted>
  <dcterms:created xsi:type="dcterms:W3CDTF">1997-03-28T18:03:02Z</dcterms:created>
  <dcterms:modified xsi:type="dcterms:W3CDTF">2016-11-29T03:18:48Z</dcterms:modified>
</cp:coreProperties>
</file>