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53" r:id="rId2"/>
    <p:sldId id="258" r:id="rId3"/>
    <p:sldId id="299" r:id="rId4"/>
    <p:sldId id="278" r:id="rId5"/>
    <p:sldId id="355" r:id="rId6"/>
    <p:sldId id="340" r:id="rId7"/>
    <p:sldId id="357" r:id="rId8"/>
    <p:sldId id="358" r:id="rId9"/>
    <p:sldId id="359" r:id="rId10"/>
    <p:sldId id="351" r:id="rId11"/>
    <p:sldId id="324" r:id="rId12"/>
    <p:sldId id="284" r:id="rId13"/>
    <p:sldId id="325" r:id="rId14"/>
    <p:sldId id="326" r:id="rId15"/>
    <p:sldId id="327" r:id="rId16"/>
    <p:sldId id="342" r:id="rId17"/>
    <p:sldId id="360" r:id="rId18"/>
    <p:sldId id="329" r:id="rId19"/>
    <p:sldId id="349" r:id="rId20"/>
    <p:sldId id="330" r:id="rId21"/>
    <p:sldId id="331" r:id="rId22"/>
    <p:sldId id="280" r:id="rId23"/>
    <p:sldId id="337" r:id="rId24"/>
    <p:sldId id="361" r:id="rId25"/>
    <p:sldId id="362" r:id="rId26"/>
    <p:sldId id="332" r:id="rId27"/>
    <p:sldId id="333" r:id="rId28"/>
    <p:sldId id="363" r:id="rId29"/>
    <p:sldId id="334" r:id="rId30"/>
    <p:sldId id="335" r:id="rId31"/>
    <p:sldId id="350" r:id="rId32"/>
    <p:sldId id="347" r:id="rId33"/>
    <p:sldId id="364" r:id="rId34"/>
    <p:sldId id="365" r:id="rId35"/>
    <p:sldId id="367" r:id="rId36"/>
    <p:sldId id="369" r:id="rId37"/>
    <p:sldId id="370" r:id="rId38"/>
    <p:sldId id="371" r:id="rId39"/>
    <p:sldId id="396" r:id="rId40"/>
    <p:sldId id="372" r:id="rId41"/>
    <p:sldId id="373" r:id="rId42"/>
    <p:sldId id="374" r:id="rId43"/>
    <p:sldId id="378" r:id="rId44"/>
    <p:sldId id="379" r:id="rId45"/>
    <p:sldId id="380" r:id="rId46"/>
    <p:sldId id="395" r:id="rId47"/>
    <p:sldId id="384" r:id="rId4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600AC"/>
    <a:srgbClr val="6600CC"/>
    <a:srgbClr val="D64B0C"/>
    <a:srgbClr val="DC4306"/>
    <a:srgbClr val="DC5206"/>
    <a:srgbClr val="E23600"/>
    <a:srgbClr val="800000"/>
    <a:srgbClr val="FCBF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49" autoAdjust="0"/>
    <p:restoredTop sz="92821" autoAdjust="0"/>
  </p:normalViewPr>
  <p:slideViewPr>
    <p:cSldViewPr>
      <p:cViewPr varScale="1">
        <p:scale>
          <a:sx n="52" d="100"/>
          <a:sy n="52" d="100"/>
        </p:scale>
        <p:origin x="-38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442" y="-2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9" Type="http://schemas.openxmlformats.org/officeDocument/2006/relationships/slide" Target="slides/slide42.xml"/><Relationship Id="rId3" Type="http://schemas.openxmlformats.org/officeDocument/2006/relationships/slide" Target="slides/slide4.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1.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1.xml"/><Relationship Id="rId41" Type="http://schemas.openxmlformats.org/officeDocument/2006/relationships/slide" Target="slides/slide44.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40.xml"/><Relationship Id="rId40" Type="http://schemas.openxmlformats.org/officeDocument/2006/relationships/slide" Target="slides/slide43.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3.xml"/><Relationship Id="rId44" Type="http://schemas.openxmlformats.org/officeDocument/2006/relationships/slide" Target="slides/slide4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359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xmlns="" val="2903889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52525" y="692150"/>
            <a:ext cx="4554538" cy="3416300"/>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150938" y="692150"/>
            <a:ext cx="4556125" cy="3416300"/>
          </a:xfrm>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1150938" y="692150"/>
            <a:ext cx="4556125" cy="3416300"/>
          </a:xfrm>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Rot="1" noChangeAspect="1" noChangeArrowheads="1" noTextEdit="1"/>
          </p:cNvSpPr>
          <p:nvPr>
            <p:ph type="sldImg"/>
          </p:nvPr>
        </p:nvSpPr>
        <p:spPr>
          <a:xfrm>
            <a:off x="1150938" y="692150"/>
            <a:ext cx="4556125" cy="3416300"/>
          </a:xfrm>
          <a:ln/>
        </p:spPr>
      </p:sp>
      <p:sp>
        <p:nvSpPr>
          <p:cNvPr id="167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0"/>
          <p:cNvSpPr>
            <a:spLocks noGrp="1" noRot="1" noChangeAspect="1" noChangeArrowheads="1" noTextEdit="1"/>
          </p:cNvSpPr>
          <p:nvPr>
            <p:ph type="sldImg"/>
          </p:nvPr>
        </p:nvSpPr>
        <p:spPr>
          <a:xfrm>
            <a:off x="1150938" y="692150"/>
            <a:ext cx="4556125" cy="3416300"/>
          </a:xfrm>
          <a:ln/>
        </p:spPr>
      </p:sp>
      <p:sp>
        <p:nvSpPr>
          <p:cNvPr id="169987"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1150938" y="692150"/>
            <a:ext cx="4556125" cy="3416300"/>
          </a:xfrm>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1150938" y="692150"/>
            <a:ext cx="4556125" cy="3416300"/>
          </a:xfrm>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150938" y="692150"/>
            <a:ext cx="4556125" cy="3416300"/>
          </a:xfrm>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50938" y="692150"/>
            <a:ext cx="4556125" cy="3416300"/>
          </a:xfrm>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1150938" y="692150"/>
            <a:ext cx="4556125" cy="3416300"/>
          </a:xfrm>
          <a:ln/>
        </p:spPr>
      </p:sp>
      <p:sp>
        <p:nvSpPr>
          <p:cNvPr id="321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50938" y="692150"/>
            <a:ext cx="4556125" cy="3416300"/>
          </a:xfrm>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1150938" y="692150"/>
            <a:ext cx="4556125" cy="3416300"/>
          </a:xfrm>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50938" y="692150"/>
            <a:ext cx="4556125" cy="34163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150938" y="692150"/>
            <a:ext cx="4556125" cy="3416300"/>
          </a:xfrm>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50938" y="692150"/>
            <a:ext cx="4556125" cy="3416300"/>
          </a:xfrm>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1150938" y="692150"/>
            <a:ext cx="4556125" cy="3416300"/>
          </a:xfrm>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50938" y="692150"/>
            <a:ext cx="4556125" cy="3416300"/>
          </a:xfrm>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52525" y="692150"/>
            <a:ext cx="4554538" cy="3416300"/>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52525" y="692150"/>
            <a:ext cx="4554538" cy="3416300"/>
          </a:xfrm>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2525" y="692150"/>
            <a:ext cx="4554538" cy="3416300"/>
          </a:xfrm>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150938" y="692150"/>
            <a:ext cx="4556125" cy="3416300"/>
          </a:xfrm>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1150938" y="692150"/>
            <a:ext cx="4556125" cy="3416300"/>
          </a:xfrm>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0938" y="692150"/>
            <a:ext cx="4556125" cy="3416300"/>
          </a:xfrm>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1150938" y="692150"/>
            <a:ext cx="4556125" cy="3416300"/>
          </a:xfrm>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50938" y="692150"/>
            <a:ext cx="4556125" cy="3416300"/>
          </a:xfrm>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150938" y="692150"/>
            <a:ext cx="4556125" cy="3416300"/>
          </a:xfrm>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1150938" y="692150"/>
            <a:ext cx="4556125" cy="3416300"/>
          </a:xfrm>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1150938" y="692150"/>
            <a:ext cx="4556125" cy="3416300"/>
          </a:xfrm>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150938" y="692150"/>
            <a:ext cx="4556125" cy="3416300"/>
          </a:xfrm>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1150938" y="692150"/>
            <a:ext cx="4556125" cy="3416300"/>
          </a:xfrm>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50938" y="692150"/>
            <a:ext cx="4556125" cy="3416300"/>
          </a:xfrm>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50938" y="692150"/>
            <a:ext cx="4556125" cy="3416300"/>
          </a:xfrm>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1150938" y="692150"/>
            <a:ext cx="4556125" cy="3416300"/>
          </a:xfrm>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150938" y="692150"/>
            <a:ext cx="4556125" cy="3416300"/>
          </a:xfrm>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150938" y="692150"/>
            <a:ext cx="4556125" cy="3416300"/>
          </a:xfrm>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09600" cy="274638"/>
          </a:xfrm>
          <a:prstGeom prst="rect">
            <a:avLst/>
          </a:prstGeom>
          <a:noFill/>
          <a:ln w="12700">
            <a:noFill/>
            <a:miter lim="800000"/>
            <a:headEnd/>
            <a:tailEnd/>
          </a:ln>
          <a:effectLst/>
        </p:spPr>
        <p:txBody>
          <a:bodyPr>
            <a:spAutoFit/>
          </a:bodyPr>
          <a:lstStyle/>
          <a:p>
            <a:pPr>
              <a:spcBef>
                <a:spcPct val="50000"/>
              </a:spcBef>
            </a:pPr>
            <a:r>
              <a:rPr lang="en-US" sz="1200" b="1">
                <a:latin typeface="Arial" charset="0"/>
              </a:rPr>
              <a:t>1-</a:t>
            </a:r>
            <a:fld id="{692E109A-3836-44D2-A9A1-03EF426AB5CF}" type="slidenum">
              <a:rPr lang="en-US" sz="1200" b="1">
                <a:latin typeface="Arial" charset="0"/>
              </a:rPr>
              <a:pPr>
                <a:spcBef>
                  <a:spcPct val="50000"/>
                </a:spcBef>
              </a:pPr>
              <a:t>‹#›</a:t>
            </a:fld>
            <a:endParaRPr lang="en-US" sz="1200" b="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ec.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cp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fasb.org/" TargetMode="External"/><Relationship Id="rId4" Type="http://schemas.openxmlformats.org/officeDocument/2006/relationships/hyperlink" Target="http://www.sec.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iosco.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iasb.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215043" name="Text Box 3"/>
          <p:cNvSpPr txBox="1">
            <a:spLocks noChangeArrowheads="1"/>
          </p:cNvSpPr>
          <p:nvPr/>
        </p:nvSpPr>
        <p:spPr bwMode="auto">
          <a:xfrm>
            <a:off x="228600" y="3559175"/>
            <a:ext cx="43434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dirty="0">
                <a:latin typeface="Trebuchet MS" pitchFamily="34" charset="0"/>
              </a:rPr>
              <a:t>Intermediate </a:t>
            </a:r>
            <a:r>
              <a:rPr lang="en-US" altLang="en-US" dirty="0" smtClean="0">
                <a:latin typeface="Trebuchet MS" pitchFamily="34" charset="0"/>
              </a:rPr>
              <a:t>Accounting</a:t>
            </a:r>
            <a:endParaRPr lang="en-US" altLang="en-US" dirty="0">
              <a:latin typeface="Trebuchet MS" pitchFamily="34" charset="0"/>
            </a:endParaRPr>
          </a:p>
        </p:txBody>
      </p:sp>
      <p:sp>
        <p:nvSpPr>
          <p:cNvPr id="215044"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b="1">
                <a:solidFill>
                  <a:schemeClr val="bg1"/>
                </a:solidFill>
                <a:latin typeface="Arial" charset="0"/>
              </a:rPr>
              <a:t>1</a:t>
            </a:r>
          </a:p>
        </p:txBody>
      </p:sp>
      <p:sp>
        <p:nvSpPr>
          <p:cNvPr id="215045"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215046" name="Rectangle 6"/>
          <p:cNvSpPr>
            <a:spLocks noChangeArrowheads="1"/>
          </p:cNvSpPr>
          <p:nvPr/>
        </p:nvSpPr>
        <p:spPr bwMode="auto">
          <a:xfrm>
            <a:off x="1905000" y="1371600"/>
            <a:ext cx="6553200" cy="609600"/>
          </a:xfrm>
          <a:prstGeom prst="rect">
            <a:avLst/>
          </a:prstGeom>
          <a:noFill/>
          <a:ln w="28575" cap="sq">
            <a:noFill/>
            <a:miter lim="800000"/>
            <a:headEnd/>
            <a:tailEnd/>
          </a:ln>
          <a:effectLst/>
        </p:spPr>
        <p:txBody>
          <a:bodyPr anchor="ctr"/>
          <a:lstStyle/>
          <a:p>
            <a:r>
              <a:rPr lang="en-US" sz="3600" b="1">
                <a:solidFill>
                  <a:schemeClr val="bg1"/>
                </a:solidFill>
                <a:latin typeface="Arial" charset="0"/>
              </a:rPr>
              <a:t>Financial Accounting and Accounting Standards</a:t>
            </a:r>
          </a:p>
        </p:txBody>
      </p:sp>
      <p:pic>
        <p:nvPicPr>
          <p:cNvPr id="215047" name="Picture 7"/>
          <p:cNvPicPr>
            <a:picLocks noChangeAspect="1" noChangeArrowheads="1"/>
          </p:cNvPicPr>
          <p:nvPr/>
        </p:nvPicPr>
        <p:blipFill>
          <a:blip r:embed="rId4"/>
          <a:srcRect/>
          <a:stretch>
            <a:fillRect/>
          </a:stretch>
        </p:blipFill>
        <p:spPr bwMode="auto">
          <a:xfrm>
            <a:off x="4876800" y="3124200"/>
            <a:ext cx="3886200" cy="2419350"/>
          </a:xfrm>
          <a:prstGeom prst="rect">
            <a:avLst/>
          </a:prstGeom>
          <a:noFill/>
          <a:ln w="57150" cap="sq">
            <a:solidFill>
              <a:srgbClr val="800000"/>
            </a:solidFill>
            <a:miter lim="800000"/>
            <a:headEnd type="none" w="sm" len="sm"/>
            <a:tailEnd type="none" w="sm" len="sm"/>
          </a:ln>
          <a:effectLst/>
        </p:spPr>
      </p:pic>
      <p:sp>
        <p:nvSpPr>
          <p:cNvPr id="215048"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a:latin typeface="Trebuchet MS" pitchFamily="34" charset="0"/>
              </a:rPr>
              <a:t>Kieso, Weygandt, and Warfield</a:t>
            </a:r>
            <a:r>
              <a:rPr lang="en-US" sz="200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0" name="AutoShape 12"/>
          <p:cNvSpPr>
            <a:spLocks noChangeArrowheads="1"/>
          </p:cNvSpPr>
          <p:nvPr/>
        </p:nvSpPr>
        <p:spPr bwMode="auto">
          <a:xfrm rot="16200000">
            <a:off x="6343650" y="3714750"/>
            <a:ext cx="5715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lgn="ctr">
            <a:solidFill>
              <a:schemeClr val="tx1"/>
            </a:solidFill>
            <a:miter lim="800000"/>
            <a:headEnd type="none" w="sm" len="sm"/>
            <a:tailEnd type="none" w="sm" len="sm"/>
          </a:ln>
          <a:effectLst/>
        </p:spPr>
        <p:txBody>
          <a:bodyPr wrap="none" anchor="ctr"/>
          <a:lstStyle/>
          <a:p>
            <a:endParaRPr lang="en-US"/>
          </a:p>
        </p:txBody>
      </p:sp>
      <p:sp>
        <p:nvSpPr>
          <p:cNvPr id="211979" name="AutoShape 11"/>
          <p:cNvSpPr>
            <a:spLocks noChangeArrowheads="1"/>
          </p:cNvSpPr>
          <p:nvPr/>
        </p:nvSpPr>
        <p:spPr bwMode="auto">
          <a:xfrm>
            <a:off x="3962400" y="4787900"/>
            <a:ext cx="838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lgn="ctr">
            <a:solidFill>
              <a:schemeClr val="tx1"/>
            </a:solidFill>
            <a:miter lim="800000"/>
            <a:headEnd type="none" w="sm" len="sm"/>
            <a:tailEnd type="none" w="sm" len="sm"/>
          </a:ln>
          <a:effectLst/>
        </p:spPr>
        <p:txBody>
          <a:bodyPr wrap="none" anchor="ctr"/>
          <a:lstStyle/>
          <a:p>
            <a:endParaRPr lang="en-US"/>
          </a:p>
        </p:txBody>
      </p:sp>
      <p:sp>
        <p:nvSpPr>
          <p:cNvPr id="21197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Need to Develop Standards</a:t>
            </a:r>
          </a:p>
        </p:txBody>
      </p:sp>
      <p:sp>
        <p:nvSpPr>
          <p:cNvPr id="211971" name="Text Box 3"/>
          <p:cNvSpPr txBox="1">
            <a:spLocks noChangeArrowheads="1"/>
          </p:cNvSpPr>
          <p:nvPr/>
        </p:nvSpPr>
        <p:spPr bwMode="auto">
          <a:xfrm>
            <a:off x="838200" y="15240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p>
            <a:r>
              <a:rPr lang="en-US" sz="2200">
                <a:latin typeface="Arial" charset="0"/>
              </a:rPr>
              <a:t>Various users need financial information</a:t>
            </a:r>
          </a:p>
        </p:txBody>
      </p:sp>
      <p:sp>
        <p:nvSpPr>
          <p:cNvPr id="211972" name="Text Box 4"/>
          <p:cNvSpPr txBox="1">
            <a:spLocks noChangeArrowheads="1"/>
          </p:cNvSpPr>
          <p:nvPr/>
        </p:nvSpPr>
        <p:spPr bwMode="auto">
          <a:xfrm>
            <a:off x="228600" y="4025900"/>
            <a:ext cx="3657600" cy="1917700"/>
          </a:xfrm>
          <a:prstGeom prst="rect">
            <a:avLst/>
          </a:prstGeom>
          <a:noFill/>
          <a:ln w="28575" cap="sq">
            <a:noFill/>
            <a:miter lim="800000"/>
            <a:headEnd type="none" w="sm" len="sm"/>
            <a:tailEnd type="none" w="sm" len="sm"/>
          </a:ln>
          <a:effectLst/>
        </p:spPr>
        <p:txBody>
          <a:bodyPr>
            <a:spAutoFit/>
          </a:bodyPr>
          <a:lstStyle/>
          <a:p>
            <a:pPr>
              <a:lnSpc>
                <a:spcPct val="120000"/>
              </a:lnSpc>
            </a:pPr>
            <a:r>
              <a:rPr lang="en-US" sz="2000">
                <a:latin typeface="Arial" charset="0"/>
              </a:rPr>
              <a:t>The accounting profession has attempted to develop a set of standards that are generally accepted and universally practiced.</a:t>
            </a:r>
          </a:p>
        </p:txBody>
      </p:sp>
      <p:sp>
        <p:nvSpPr>
          <p:cNvPr id="211973" name="AutoShape 5"/>
          <p:cNvSpPr>
            <a:spLocks noChangeArrowheads="1"/>
          </p:cNvSpPr>
          <p:nvPr/>
        </p:nvSpPr>
        <p:spPr bwMode="auto">
          <a:xfrm>
            <a:off x="3657600" y="1981200"/>
            <a:ext cx="838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lgn="ctr">
            <a:solidFill>
              <a:schemeClr val="tx1"/>
            </a:solidFill>
            <a:miter lim="800000"/>
            <a:headEnd type="none" w="sm" len="sm"/>
            <a:tailEnd type="none" w="sm" len="sm"/>
          </a:ln>
          <a:effectLst/>
        </p:spPr>
        <p:txBody>
          <a:bodyPr wrap="none" anchor="ctr"/>
          <a:lstStyle/>
          <a:p>
            <a:endParaRPr lang="en-US"/>
          </a:p>
        </p:txBody>
      </p:sp>
      <p:sp>
        <p:nvSpPr>
          <p:cNvPr id="211974" name="Text Box 6"/>
          <p:cNvSpPr txBox="1">
            <a:spLocks noChangeArrowheads="1"/>
          </p:cNvSpPr>
          <p:nvPr/>
        </p:nvSpPr>
        <p:spPr bwMode="auto">
          <a:xfrm>
            <a:off x="4953000" y="1524000"/>
            <a:ext cx="3733800" cy="1846263"/>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p>
            <a:pPr marL="346075" indent="-234950" algn="l">
              <a:spcBef>
                <a:spcPct val="10000"/>
              </a:spcBef>
            </a:pPr>
            <a:r>
              <a:rPr lang="en-US" sz="2200">
                <a:latin typeface="Arial" charset="0"/>
              </a:rPr>
              <a:t>Financial Statements</a:t>
            </a:r>
          </a:p>
          <a:p>
            <a:pPr marL="346075" indent="-234950" algn="l">
              <a:lnSpc>
                <a:spcPct val="110000"/>
              </a:lnSpc>
              <a:spcBef>
                <a:spcPct val="20000"/>
              </a:spcBef>
              <a:buSzPct val="90000"/>
              <a:buFontTx/>
              <a:buBlip>
                <a:blip r:embed="rId3"/>
              </a:buBlip>
            </a:pPr>
            <a:r>
              <a:rPr lang="en-US" sz="1600">
                <a:latin typeface="Arial" charset="0"/>
              </a:rPr>
              <a:t>Balance Sheet</a:t>
            </a:r>
          </a:p>
          <a:p>
            <a:pPr marL="346075" indent="-234950" algn="l">
              <a:lnSpc>
                <a:spcPct val="110000"/>
              </a:lnSpc>
              <a:buSzPct val="90000"/>
              <a:buFontTx/>
              <a:buBlip>
                <a:blip r:embed="rId3"/>
              </a:buBlip>
            </a:pPr>
            <a:r>
              <a:rPr lang="en-US" sz="1600">
                <a:latin typeface="Arial" charset="0"/>
              </a:rPr>
              <a:t>Income Statement</a:t>
            </a:r>
          </a:p>
          <a:p>
            <a:pPr marL="346075" indent="-234950" algn="l">
              <a:lnSpc>
                <a:spcPct val="110000"/>
              </a:lnSpc>
              <a:buSzPct val="90000"/>
              <a:buFontTx/>
              <a:buBlip>
                <a:blip r:embed="rId3"/>
              </a:buBlip>
            </a:pPr>
            <a:r>
              <a:rPr lang="en-US" sz="1600">
                <a:latin typeface="Arial" charset="0"/>
              </a:rPr>
              <a:t>Statement of Stockholders’ Equity</a:t>
            </a:r>
          </a:p>
          <a:p>
            <a:pPr marL="346075" indent="-234950" algn="l">
              <a:lnSpc>
                <a:spcPct val="110000"/>
              </a:lnSpc>
              <a:buSzPct val="90000"/>
              <a:buFontTx/>
              <a:buBlip>
                <a:blip r:embed="rId3"/>
              </a:buBlip>
            </a:pPr>
            <a:r>
              <a:rPr lang="en-US" sz="1600">
                <a:latin typeface="Arial" charset="0"/>
              </a:rPr>
              <a:t>Statement of Cash Flows</a:t>
            </a:r>
          </a:p>
          <a:p>
            <a:pPr marL="346075" indent="-234950" algn="l">
              <a:lnSpc>
                <a:spcPct val="110000"/>
              </a:lnSpc>
              <a:spcAft>
                <a:spcPct val="5000"/>
              </a:spcAft>
              <a:buSzPct val="90000"/>
              <a:buFontTx/>
              <a:buBlip>
                <a:blip r:embed="rId3"/>
              </a:buBlip>
            </a:pPr>
            <a:r>
              <a:rPr lang="en-US" sz="1600">
                <a:latin typeface="Arial" charset="0"/>
              </a:rPr>
              <a:t>Note Disclosure</a:t>
            </a:r>
          </a:p>
        </p:txBody>
      </p:sp>
      <p:sp>
        <p:nvSpPr>
          <p:cNvPr id="211975" name="Rectangle 7"/>
          <p:cNvSpPr>
            <a:spLocks noChangeArrowheads="1"/>
          </p:cNvSpPr>
          <p:nvPr/>
        </p:nvSpPr>
        <p:spPr bwMode="auto">
          <a:xfrm>
            <a:off x="5105400" y="4406900"/>
            <a:ext cx="3200400" cy="1447800"/>
          </a:xfrm>
          <a:prstGeom prst="rect">
            <a:avLst/>
          </a:prstGeom>
          <a:solidFill>
            <a:srgbClr val="0066FF"/>
          </a:solidFill>
          <a:ln w="38100" cap="sq">
            <a:solidFill>
              <a:schemeClr val="tx1"/>
            </a:solidFill>
            <a:miter lim="800000"/>
            <a:headEnd type="none" w="sm" len="sm"/>
            <a:tailEnd type="none" w="sm" len="sm"/>
          </a:ln>
          <a:effectLst>
            <a:outerShdw dist="35921" dir="2700000" algn="ctr" rotWithShape="0">
              <a:schemeClr val="bg2"/>
            </a:outerShdw>
          </a:effectLst>
        </p:spPr>
        <p:txBody>
          <a:bodyPr anchor="ctr"/>
          <a:lstStyle/>
          <a:p>
            <a:pPr>
              <a:lnSpc>
                <a:spcPct val="115000"/>
              </a:lnSpc>
            </a:pPr>
            <a:r>
              <a:rPr lang="en-US" sz="2000" b="1">
                <a:solidFill>
                  <a:srgbClr val="FFFF00"/>
                </a:solidFill>
                <a:effectLst>
                  <a:outerShdw blurRad="38100" dist="38100" dir="2700000" algn="tl">
                    <a:srgbClr val="000000"/>
                  </a:outerShdw>
                </a:effectLst>
                <a:latin typeface="Arial" charset="0"/>
              </a:rPr>
              <a:t>Generally Accepted Accounting Principles (GAAP)</a:t>
            </a:r>
          </a:p>
        </p:txBody>
      </p:sp>
      <p:sp>
        <p:nvSpPr>
          <p:cNvPr id="211978" name="Text Box 10"/>
          <p:cNvSpPr txBox="1">
            <a:spLocks noChangeArrowheads="1"/>
          </p:cNvSpPr>
          <p:nvPr/>
        </p:nvSpPr>
        <p:spPr bwMode="auto">
          <a:xfrm>
            <a:off x="2057400" y="6369050"/>
            <a:ext cx="7010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4  Explain the need for accounting standards.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Parties Involved in Standard Setting</a:t>
            </a:r>
          </a:p>
        </p:txBody>
      </p:sp>
      <p:sp>
        <p:nvSpPr>
          <p:cNvPr id="165891" name="Text Box 3"/>
          <p:cNvSpPr txBox="1">
            <a:spLocks noChangeArrowheads="1"/>
          </p:cNvSpPr>
          <p:nvPr/>
        </p:nvSpPr>
        <p:spPr bwMode="auto">
          <a:xfrm>
            <a:off x="609600" y="1371600"/>
            <a:ext cx="8229600" cy="2849563"/>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buSzPct val="75000"/>
            </a:pPr>
            <a:r>
              <a:rPr lang="en-US" sz="2500" b="1">
                <a:latin typeface="Arial" charset="0"/>
              </a:rPr>
              <a:t>Three organizations:</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Securities and Exchange Commission (SEC).</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American Institute of Certified Public Accountants (AICPA).</a:t>
            </a:r>
          </a:p>
          <a:p>
            <a:pPr marL="685800" lvl="1" indent="-457200" algn="l">
              <a:lnSpc>
                <a:spcPct val="125000"/>
              </a:lnSpc>
              <a:spcBef>
                <a:spcPct val="50000"/>
              </a:spcBef>
              <a:buClr>
                <a:srgbClr val="800000"/>
              </a:buClr>
              <a:buSzPct val="80000"/>
              <a:buFont typeface="Wingdings" pitchFamily="2" charset="2"/>
              <a:buChar char="u"/>
            </a:pPr>
            <a:r>
              <a:rPr lang="en-US" sz="2300">
                <a:latin typeface="Arial" charset="0"/>
              </a:rPr>
              <a:t>Financial Accounting Standards Board (FASB).</a:t>
            </a:r>
          </a:p>
        </p:txBody>
      </p:sp>
      <p:sp>
        <p:nvSpPr>
          <p:cNvPr id="165893" name="Text Box 5"/>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Identify the major policy-setting bodies and their role in the standard-setting process.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1443"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61451" name="Text Box 1035"/>
          <p:cNvSpPr txBox="1">
            <a:spLocks noChangeArrowheads="1"/>
          </p:cNvSpPr>
          <p:nvPr/>
        </p:nvSpPr>
        <p:spPr bwMode="auto">
          <a:xfrm>
            <a:off x="609600" y="1981200"/>
            <a:ext cx="8229600" cy="1863587"/>
          </a:xfrm>
          <a:prstGeom prst="rect">
            <a:avLst/>
          </a:prstGeom>
          <a:noFill/>
          <a:ln w="28575" cap="sq">
            <a:noFill/>
            <a:miter lim="800000"/>
            <a:headEnd type="none" w="sm" len="sm"/>
            <a:tailEnd type="none" w="sm" len="sm"/>
          </a:ln>
          <a:effectLst/>
        </p:spPr>
        <p:txBody>
          <a:bodyPr>
            <a:spAutoFit/>
          </a:bodyPr>
          <a:lstStyle/>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Established by federal government.</a:t>
            </a:r>
          </a:p>
          <a:p>
            <a:pPr marL="457200" lvl="2"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Requires filing of audited financial statements by companies that issue securities to the public or are listed on a stock exchange</a:t>
            </a:r>
          </a:p>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Accounting and reporting for public companies</a:t>
            </a:r>
            <a:r>
              <a:rPr lang="en-US" sz="2000" dirty="0" smtClean="0">
                <a:solidFill>
                  <a:prstClr val="black"/>
                </a:solidFill>
                <a:latin typeface="Arial" charset="0"/>
                <a:cs typeface="Arial" charset="0"/>
              </a:rPr>
              <a:t>.</a:t>
            </a:r>
            <a:r>
              <a:rPr lang="en-US" sz="2200" dirty="0" smtClean="0">
                <a:latin typeface="Arial" charset="0"/>
              </a:rPr>
              <a:t>.</a:t>
            </a:r>
            <a:endParaRPr lang="en-US" sz="2200" dirty="0">
              <a:latin typeface="Arial" charset="0"/>
            </a:endParaRPr>
          </a:p>
        </p:txBody>
      </p:sp>
      <p:sp>
        <p:nvSpPr>
          <p:cNvPr id="61453" name="Text Box 1037"/>
          <p:cNvSpPr txBox="1">
            <a:spLocks noChangeArrowheads="1"/>
          </p:cNvSpPr>
          <p:nvPr/>
        </p:nvSpPr>
        <p:spPr bwMode="auto">
          <a:xfrm>
            <a:off x="609600" y="3810000"/>
            <a:ext cx="8229600" cy="2385268"/>
          </a:xfrm>
          <a:prstGeom prst="rect">
            <a:avLst/>
          </a:prstGeom>
          <a:noFill/>
          <a:ln w="28575" cap="sq" algn="ctr">
            <a:noFill/>
            <a:miter lim="800000"/>
            <a:headEnd type="none" w="sm" len="sm"/>
            <a:tailEnd type="none" w="sm" len="sm"/>
          </a:ln>
          <a:effectLst/>
        </p:spPr>
        <p:txBody>
          <a:bodyPr>
            <a:spAutoFit/>
          </a:bodyPr>
          <a:lstStyle/>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Encouraged private standard-setting body.</a:t>
            </a:r>
          </a:p>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SEC requires public companies to adhere to GAAP.</a:t>
            </a:r>
          </a:p>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SEC Oversight. </a:t>
            </a:r>
          </a:p>
          <a:p>
            <a:pPr marL="457200" lvl="0"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Enforcement Authority.</a:t>
            </a:r>
          </a:p>
          <a:p>
            <a:pPr marL="457200" lvl="2" indent="-457200" algn="l">
              <a:lnSpc>
                <a:spcPct val="125000"/>
              </a:lnSpc>
              <a:spcBef>
                <a:spcPct val="30000"/>
              </a:spcBef>
              <a:buClr>
                <a:srgbClr val="800000"/>
              </a:buClr>
              <a:buSzPct val="80000"/>
              <a:buFont typeface="Wingdings" pitchFamily="2" charset="2"/>
              <a:buChar char="u"/>
            </a:pPr>
            <a:r>
              <a:rPr lang="en-US" sz="2000" dirty="0" smtClean="0">
                <a:solidFill>
                  <a:prstClr val="black"/>
                </a:solidFill>
                <a:latin typeface="Arial" charset="0"/>
                <a:cs typeface="Arial" charset="0"/>
              </a:rPr>
              <a:t>Relies on FASB to develop accounting </a:t>
            </a:r>
            <a:r>
              <a:rPr lang="en-US" sz="2000" dirty="0" smtClean="0">
                <a:solidFill>
                  <a:prstClr val="black"/>
                </a:solidFill>
                <a:latin typeface="Arial" charset="0"/>
                <a:cs typeface="Arial" charset="0"/>
              </a:rPr>
              <a:t>standards</a:t>
            </a:r>
            <a:endParaRPr lang="en-US" sz="2000" dirty="0" smtClean="0">
              <a:solidFill>
                <a:prstClr val="black"/>
              </a:solidFill>
              <a:latin typeface="Arial" charset="0"/>
              <a:cs typeface="Arial" charset="0"/>
            </a:endParaRPr>
          </a:p>
        </p:txBody>
      </p:sp>
      <p:sp>
        <p:nvSpPr>
          <p:cNvPr id="61458" name="Text Box 1042"/>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Identify the major policy-setting bodies and their role in the standard-setting process.</a:t>
            </a:r>
          </a:p>
        </p:txBody>
      </p:sp>
      <p:sp>
        <p:nvSpPr>
          <p:cNvPr id="61459" name="Rectangle 1043"/>
          <p:cNvSpPr>
            <a:spLocks noChangeArrowheads="1"/>
          </p:cNvSpPr>
          <p:nvPr/>
        </p:nvSpPr>
        <p:spPr bwMode="auto">
          <a:xfrm>
            <a:off x="533400" y="1385888"/>
            <a:ext cx="8153400" cy="519112"/>
          </a:xfrm>
          <a:prstGeom prst="rect">
            <a:avLst/>
          </a:prstGeom>
          <a:noFill/>
          <a:ln w="12700" cap="sq">
            <a:noFill/>
            <a:miter lim="800000"/>
            <a:headEnd type="none" w="sm" len="sm"/>
            <a:tailEnd type="none" w="sm" len="sm"/>
          </a:ln>
          <a:effectLst/>
        </p:spPr>
        <p:txBody>
          <a:bodyPr>
            <a:spAutoFit/>
          </a:bodyPr>
          <a:lstStyle/>
          <a:p>
            <a:pPr algn="l"/>
            <a:r>
              <a:rPr lang="en-US" sz="2800" b="1">
                <a:solidFill>
                  <a:srgbClr val="800000"/>
                </a:solidFill>
                <a:latin typeface="Arial" charset="0"/>
              </a:rPr>
              <a:t>Securities and Exchange Commission (SEC)</a:t>
            </a:r>
          </a:p>
        </p:txBody>
      </p:sp>
      <p:sp>
        <p:nvSpPr>
          <p:cNvPr id="61461" name="Rectangle 1045"/>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Parties Involved in Standard Setting</a:t>
            </a:r>
          </a:p>
        </p:txBody>
      </p:sp>
      <p:pic>
        <p:nvPicPr>
          <p:cNvPr id="61462" name="Picture 1046"/>
          <p:cNvPicPr>
            <a:picLocks noChangeAspect="1" noChangeArrowheads="1"/>
          </p:cNvPicPr>
          <p:nvPr/>
        </p:nvPicPr>
        <p:blipFill>
          <a:blip r:embed="rId3" cstate="print"/>
          <a:srcRect/>
          <a:stretch>
            <a:fillRect/>
          </a:stretch>
        </p:blipFill>
        <p:spPr bwMode="auto">
          <a:xfrm>
            <a:off x="7467600" y="2057400"/>
            <a:ext cx="1231900" cy="1233488"/>
          </a:xfrm>
          <a:prstGeom prst="rect">
            <a:avLst/>
          </a:prstGeom>
          <a:noFill/>
          <a:ln w="12700" cap="sq">
            <a:noFill/>
            <a:miter lim="800000"/>
            <a:headEnd type="none" w="sm" len="sm"/>
            <a:tailEnd type="none" w="sm" len="sm"/>
          </a:ln>
          <a:effectLst/>
        </p:spPr>
      </p:pic>
      <p:sp>
        <p:nvSpPr>
          <p:cNvPr id="61463" name="Rectangle 1047">
            <a:hlinkClick r:id="rId4"/>
          </p:cNvPr>
          <p:cNvSpPr>
            <a:spLocks noChangeArrowheads="1"/>
          </p:cNvSpPr>
          <p:nvPr/>
        </p:nvSpPr>
        <p:spPr bwMode="auto">
          <a:xfrm>
            <a:off x="7162800" y="3429000"/>
            <a:ext cx="1846263" cy="304800"/>
          </a:xfrm>
          <a:prstGeom prst="rect">
            <a:avLst/>
          </a:prstGeom>
          <a:noFill/>
          <a:ln w="12700" cap="sq">
            <a:noFill/>
            <a:miter lim="800000"/>
            <a:headEnd type="none" w="sm" len="sm"/>
            <a:tailEnd type="none" w="sm" len="sm"/>
          </a:ln>
          <a:effectLst/>
        </p:spPr>
        <p:txBody>
          <a:bodyPr wrap="none">
            <a:spAutoFit/>
          </a:bodyPr>
          <a:lstStyle/>
          <a:p>
            <a:r>
              <a:rPr lang="en-US" sz="1400" b="1">
                <a:latin typeface="Arial" charset="0"/>
                <a:hlinkClick r:id="rId4"/>
              </a:rPr>
              <a:t>http://www.sec.gov/</a:t>
            </a:r>
            <a:endParaRPr lang="en-US" sz="1400" b="1">
              <a:latin typeface="Arial"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2" name="Rectangle 10"/>
          <p:cNvSpPr>
            <a:spLocks noChangeArrowheads="1"/>
          </p:cNvSpPr>
          <p:nvPr/>
        </p:nvSpPr>
        <p:spPr bwMode="auto">
          <a:xfrm>
            <a:off x="8355013" y="6340475"/>
            <a:ext cx="636587" cy="336550"/>
          </a:xfrm>
          <a:prstGeom prst="rect">
            <a:avLst/>
          </a:prstGeom>
          <a:solidFill>
            <a:schemeClr val="bg1"/>
          </a:solidFill>
          <a:ln w="19050" algn="ctr">
            <a:noFill/>
            <a:miter lim="800000"/>
            <a:headEnd type="none" w="sm" len="sm"/>
            <a:tailEnd type="none" w="sm" len="sm"/>
          </a:ln>
          <a:effectLst/>
        </p:spPr>
        <p:txBody>
          <a:bodyPr>
            <a:spAutoFit/>
          </a:bodyPr>
          <a:lstStyle/>
          <a:p>
            <a:pPr marL="457200" indent="-457200" algn="r">
              <a:spcBef>
                <a:spcPct val="50000"/>
              </a:spcBef>
            </a:pPr>
            <a:r>
              <a:rPr lang="en-US" sz="1600" b="1" i="1">
                <a:solidFill>
                  <a:schemeClr val="bg2"/>
                </a:solidFill>
                <a:latin typeface="Arial" charset="0"/>
              </a:rPr>
              <a:t>LO 5</a:t>
            </a:r>
          </a:p>
        </p:txBody>
      </p:sp>
      <p:sp>
        <p:nvSpPr>
          <p:cNvPr id="166925" name="Rectangle 13"/>
          <p:cNvSpPr>
            <a:spLocks noChangeArrowheads="1"/>
          </p:cNvSpPr>
          <p:nvPr/>
        </p:nvSpPr>
        <p:spPr bwMode="auto">
          <a:xfrm>
            <a:off x="609600" y="3733800"/>
            <a:ext cx="3810000" cy="838200"/>
          </a:xfrm>
          <a:prstGeom prst="rect">
            <a:avLst/>
          </a:prstGeom>
          <a:solidFill>
            <a:srgbClr val="FFCC66"/>
          </a:solidFill>
          <a:ln w="28575">
            <a:solidFill>
              <a:schemeClr val="tx1"/>
            </a:solidFill>
            <a:miter lim="800000"/>
            <a:headEnd/>
            <a:tailEnd/>
          </a:ln>
          <a:effectLst/>
        </p:spPr>
        <p:txBody>
          <a:bodyPr lIns="182562" tIns="46038" rIns="182562" bIns="46038"/>
          <a:lstStyle/>
          <a:p>
            <a:pPr>
              <a:spcBef>
                <a:spcPct val="20000"/>
              </a:spcBef>
              <a:buClr>
                <a:schemeClr val="accent2"/>
              </a:buClr>
              <a:buSzPct val="75000"/>
              <a:buFont typeface="Wingdings" pitchFamily="2" charset="2"/>
              <a:buNone/>
            </a:pPr>
            <a:r>
              <a:rPr lang="en-US" sz="2200" dirty="0">
                <a:latin typeface="Arial" charset="0"/>
              </a:rPr>
              <a:t>Committee on Accounting Procedures</a:t>
            </a:r>
            <a:endParaRPr lang="en-US" sz="2000" dirty="0">
              <a:latin typeface="Arial" charset="0"/>
            </a:endParaRPr>
          </a:p>
        </p:txBody>
      </p:sp>
      <p:sp>
        <p:nvSpPr>
          <p:cNvPr id="166926" name="Rectangle 14"/>
          <p:cNvSpPr>
            <a:spLocks noChangeArrowheads="1"/>
          </p:cNvSpPr>
          <p:nvPr/>
        </p:nvSpPr>
        <p:spPr bwMode="auto">
          <a:xfrm>
            <a:off x="4800600" y="3733800"/>
            <a:ext cx="3810000" cy="838200"/>
          </a:xfrm>
          <a:prstGeom prst="rect">
            <a:avLst/>
          </a:prstGeom>
          <a:solidFill>
            <a:srgbClr val="FFCC66"/>
          </a:solidFill>
          <a:ln w="28575" algn="ctr">
            <a:solidFill>
              <a:schemeClr val="tx1"/>
            </a:solidFill>
            <a:miter lim="800000"/>
            <a:headEnd/>
            <a:tailEnd/>
          </a:ln>
          <a:effectLst/>
        </p:spPr>
        <p:txBody>
          <a:bodyPr lIns="182562" tIns="46038" rIns="182562" bIns="46038"/>
          <a:lstStyle/>
          <a:p>
            <a:pPr>
              <a:spcBef>
                <a:spcPct val="20000"/>
              </a:spcBef>
              <a:buClr>
                <a:schemeClr val="accent2"/>
              </a:buClr>
              <a:buSzPct val="75000"/>
              <a:buFont typeface="Wingdings" pitchFamily="2" charset="2"/>
              <a:buNone/>
            </a:pPr>
            <a:r>
              <a:rPr lang="en-US" sz="2200">
                <a:latin typeface="Arial" charset="0"/>
              </a:rPr>
              <a:t>Accounting Principles Board</a:t>
            </a:r>
          </a:p>
        </p:txBody>
      </p:sp>
      <p:sp>
        <p:nvSpPr>
          <p:cNvPr id="166927" name="Rectangle 15"/>
          <p:cNvSpPr>
            <a:spLocks noChangeArrowheads="1"/>
          </p:cNvSpPr>
          <p:nvPr/>
        </p:nvSpPr>
        <p:spPr bwMode="auto">
          <a:xfrm>
            <a:off x="609600" y="4572000"/>
            <a:ext cx="3810000" cy="1905000"/>
          </a:xfrm>
          <a:prstGeom prst="rect">
            <a:avLst/>
          </a:prstGeom>
          <a:solidFill>
            <a:srgbClr val="FFFFFF"/>
          </a:solidFill>
          <a:ln w="19050">
            <a:solidFill>
              <a:schemeClr val="tx1"/>
            </a:solidFill>
            <a:miter lim="800000"/>
            <a:headEnd/>
            <a:tailEnd/>
          </a:ln>
          <a:effectLst/>
        </p:spPr>
        <p:txBody>
          <a:bodyPr lIns="182562" tIns="46038" rIns="182562" bIns="46038"/>
          <a:lstStyle/>
          <a:p>
            <a:pPr marL="234950" indent="-234950" algn="l">
              <a:spcBef>
                <a:spcPct val="25000"/>
              </a:spcBef>
              <a:buClr>
                <a:srgbClr val="CC0000"/>
              </a:buClr>
              <a:buSzPct val="80000"/>
              <a:buFont typeface="Wingdings" pitchFamily="2" charset="2"/>
              <a:buNone/>
            </a:pPr>
            <a:endParaRPr lang="en-US" sz="800" b="1" dirty="0">
              <a:latin typeface="Arial" charset="0"/>
            </a:endParaRPr>
          </a:p>
          <a:p>
            <a:pPr marL="234950" indent="-234950" algn="l">
              <a:buClr>
                <a:srgbClr val="CC0000"/>
              </a:buClr>
              <a:buSzPct val="80000"/>
              <a:buFont typeface="Wingdings" pitchFamily="2" charset="2"/>
              <a:buChar char="l"/>
            </a:pPr>
            <a:r>
              <a:rPr lang="en-US" sz="1600" b="1" dirty="0">
                <a:latin typeface="Arial" charset="0"/>
              </a:rPr>
              <a:t>1939 to 1959</a:t>
            </a:r>
          </a:p>
          <a:p>
            <a:pPr marL="234950" indent="-234950" algn="l">
              <a:spcBef>
                <a:spcPct val="25000"/>
              </a:spcBef>
              <a:buClr>
                <a:srgbClr val="CC0000"/>
              </a:buClr>
              <a:buSzPct val="80000"/>
              <a:buFont typeface="Wingdings" pitchFamily="2" charset="2"/>
              <a:buChar char="l"/>
            </a:pPr>
            <a:r>
              <a:rPr lang="en-US" sz="1600" b="1" dirty="0">
                <a:latin typeface="Arial" charset="0"/>
              </a:rPr>
              <a:t>Issued 51 Accounting Research Bulletins (ARBs)</a:t>
            </a:r>
          </a:p>
          <a:p>
            <a:pPr marL="234950" indent="-234950" algn="l">
              <a:spcBef>
                <a:spcPct val="25000"/>
              </a:spcBef>
              <a:buClr>
                <a:srgbClr val="CC0000"/>
              </a:buClr>
              <a:buSzPct val="80000"/>
              <a:buFont typeface="Wingdings" pitchFamily="2" charset="2"/>
              <a:buChar char="l"/>
            </a:pPr>
            <a:r>
              <a:rPr lang="en-US" sz="1600" b="1" dirty="0">
                <a:latin typeface="Arial" charset="0"/>
              </a:rPr>
              <a:t>Problem-by-problem approach failed</a:t>
            </a:r>
          </a:p>
          <a:p>
            <a:pPr marL="234950" indent="-234950" algn="l">
              <a:spcBef>
                <a:spcPct val="25000"/>
              </a:spcBef>
              <a:buClr>
                <a:srgbClr val="CC0000"/>
              </a:buClr>
              <a:buSzPct val="80000"/>
              <a:buFont typeface="Wingdings" pitchFamily="2" charset="2"/>
              <a:buChar char="l"/>
            </a:pPr>
            <a:endParaRPr lang="en-US" sz="1600" b="1" dirty="0">
              <a:latin typeface="Arial" charset="0"/>
            </a:endParaRPr>
          </a:p>
        </p:txBody>
      </p:sp>
      <p:sp>
        <p:nvSpPr>
          <p:cNvPr id="166928" name="Rectangle 16"/>
          <p:cNvSpPr>
            <a:spLocks noChangeArrowheads="1"/>
          </p:cNvSpPr>
          <p:nvPr/>
        </p:nvSpPr>
        <p:spPr bwMode="auto">
          <a:xfrm>
            <a:off x="4800600" y="4572000"/>
            <a:ext cx="3810000" cy="1905000"/>
          </a:xfrm>
          <a:prstGeom prst="rect">
            <a:avLst/>
          </a:prstGeom>
          <a:solidFill>
            <a:srgbClr val="FFFFFF"/>
          </a:solidFill>
          <a:ln w="19050">
            <a:solidFill>
              <a:schemeClr val="tx1"/>
            </a:solidFill>
            <a:miter lim="800000"/>
            <a:headEnd/>
            <a:tailEnd/>
          </a:ln>
          <a:effectLst/>
        </p:spPr>
        <p:txBody>
          <a:bodyPr lIns="182562" tIns="46038" rIns="182562" bIns="46038"/>
          <a:lstStyle/>
          <a:p>
            <a:pPr marL="234950" indent="-234950" algn="l">
              <a:buClr>
                <a:srgbClr val="CC0000"/>
              </a:buClr>
              <a:buSzPct val="80000"/>
              <a:buFont typeface="Wingdings" pitchFamily="2" charset="2"/>
              <a:buNone/>
            </a:pPr>
            <a:endParaRPr lang="en-US" sz="800" b="1">
              <a:latin typeface="Arial" charset="0"/>
            </a:endParaRPr>
          </a:p>
          <a:p>
            <a:pPr marL="234950" indent="-234950" algn="l">
              <a:buClr>
                <a:srgbClr val="CC0000"/>
              </a:buClr>
              <a:buSzPct val="80000"/>
              <a:buFont typeface="Wingdings" pitchFamily="2" charset="2"/>
              <a:buChar char="l"/>
            </a:pPr>
            <a:r>
              <a:rPr lang="en-US" sz="1600" b="1">
                <a:latin typeface="Arial" charset="0"/>
              </a:rPr>
              <a:t>1959 to 1973</a:t>
            </a:r>
          </a:p>
          <a:p>
            <a:pPr marL="234950" indent="-234950" algn="l">
              <a:spcBef>
                <a:spcPct val="25000"/>
              </a:spcBef>
              <a:buClr>
                <a:srgbClr val="CC0000"/>
              </a:buClr>
              <a:buSzPct val="80000"/>
              <a:buFont typeface="Wingdings" pitchFamily="2" charset="2"/>
              <a:buChar char="l"/>
            </a:pPr>
            <a:r>
              <a:rPr lang="en-US" sz="1600" b="1">
                <a:latin typeface="Arial" charset="0"/>
              </a:rPr>
              <a:t>Issued 31 Accounting Principle Board Opinions (APBOs)</a:t>
            </a:r>
          </a:p>
          <a:p>
            <a:pPr marL="234950" indent="-234950" algn="l">
              <a:spcBef>
                <a:spcPct val="25000"/>
              </a:spcBef>
              <a:buClr>
                <a:srgbClr val="CC0000"/>
              </a:buClr>
              <a:buSzPct val="80000"/>
              <a:buFont typeface="Wingdings" pitchFamily="2" charset="2"/>
              <a:buChar char="l"/>
            </a:pPr>
            <a:r>
              <a:rPr lang="en-US" sz="1600" b="1">
                <a:latin typeface="Arial" charset="0"/>
              </a:rPr>
              <a:t>Wheat Committee recommendations adopted in 1973</a:t>
            </a:r>
          </a:p>
        </p:txBody>
      </p:sp>
      <p:sp>
        <p:nvSpPr>
          <p:cNvPr id="166929" name="Text Box 17"/>
          <p:cNvSpPr txBox="1">
            <a:spLocks noChangeArrowheads="1"/>
          </p:cNvSpPr>
          <p:nvPr/>
        </p:nvSpPr>
        <p:spPr bwMode="auto">
          <a:xfrm>
            <a:off x="6858000" y="1524000"/>
            <a:ext cx="21336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dirty="0">
                <a:solidFill>
                  <a:schemeClr val="bg1"/>
                </a:solidFill>
                <a:latin typeface="Arial" charset="0"/>
                <a:hlinkClick r:id="rId3"/>
              </a:rPr>
              <a:t>http://www.aicpa.org/</a:t>
            </a:r>
            <a:endParaRPr lang="en-US" sz="1400" dirty="0">
              <a:solidFill>
                <a:schemeClr val="bg1"/>
              </a:solidFill>
              <a:latin typeface="Arial" charset="0"/>
            </a:endParaRPr>
          </a:p>
        </p:txBody>
      </p:sp>
      <p:pic>
        <p:nvPicPr>
          <p:cNvPr id="166931" name="Picture 19"/>
          <p:cNvPicPr>
            <a:picLocks noChangeAspect="1" noChangeArrowheads="1"/>
          </p:cNvPicPr>
          <p:nvPr/>
        </p:nvPicPr>
        <p:blipFill>
          <a:blip r:embed="rId4"/>
          <a:srcRect/>
          <a:stretch>
            <a:fillRect/>
          </a:stretch>
        </p:blipFill>
        <p:spPr bwMode="auto">
          <a:xfrm>
            <a:off x="7391400" y="1173163"/>
            <a:ext cx="1143000" cy="427037"/>
          </a:xfrm>
          <a:prstGeom prst="rect">
            <a:avLst/>
          </a:prstGeom>
          <a:noFill/>
          <a:ln w="12700" cap="sq">
            <a:noFill/>
            <a:miter lim="800000"/>
            <a:headEnd type="none" w="sm" len="sm"/>
            <a:tailEnd type="none" w="sm" len="sm"/>
          </a:ln>
          <a:effectLst/>
        </p:spPr>
      </p:pic>
      <p:sp>
        <p:nvSpPr>
          <p:cNvPr id="166932" name="Rectangle 20"/>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American Institute of CPAs (AICPA)</a:t>
            </a:r>
          </a:p>
        </p:txBody>
      </p:sp>
      <p:sp>
        <p:nvSpPr>
          <p:cNvPr id="166933" name="Text Box 21"/>
          <p:cNvSpPr txBox="1">
            <a:spLocks noChangeArrowheads="1"/>
          </p:cNvSpPr>
          <p:nvPr/>
        </p:nvSpPr>
        <p:spPr bwMode="auto">
          <a:xfrm>
            <a:off x="609600" y="1981200"/>
            <a:ext cx="8229600" cy="1609543"/>
          </a:xfrm>
          <a:prstGeom prst="rect">
            <a:avLst/>
          </a:prstGeom>
          <a:noFill/>
          <a:ln w="28575" cap="sq">
            <a:noFill/>
            <a:miter lim="800000"/>
            <a:headEnd type="none" w="sm" len="sm"/>
            <a:tailEnd type="none" w="sm" len="sm"/>
          </a:ln>
          <a:effectLst/>
        </p:spPr>
        <p:txBody>
          <a:bodyPr>
            <a:spAutoFit/>
          </a:bodyPr>
          <a:lstStyle/>
          <a:p>
            <a:pPr marL="457200" lvl="2" indent="-457200" algn="l">
              <a:lnSpc>
                <a:spcPct val="125000"/>
              </a:lnSpc>
              <a:spcBef>
                <a:spcPct val="30000"/>
              </a:spcBef>
              <a:buClr>
                <a:srgbClr val="800000"/>
              </a:buClr>
              <a:buSzPct val="80000"/>
              <a:buFont typeface="Wingdings" pitchFamily="2" charset="2"/>
              <a:buChar char="u"/>
            </a:pPr>
            <a:r>
              <a:rPr lang="en-US" sz="1800" b="1" dirty="0" smtClean="0">
                <a:solidFill>
                  <a:prstClr val="black"/>
                </a:solidFill>
                <a:latin typeface="Arial" charset="0"/>
                <a:cs typeface="Arial" charset="0"/>
              </a:rPr>
              <a:t>National professional organization of practicing Certified Public Accountants (CPAs)</a:t>
            </a:r>
          </a:p>
          <a:p>
            <a:pPr marL="457200" lvl="2" indent="-457200" algn="l">
              <a:lnSpc>
                <a:spcPct val="125000"/>
              </a:lnSpc>
              <a:spcBef>
                <a:spcPct val="30000"/>
              </a:spcBef>
              <a:buClr>
                <a:srgbClr val="800000"/>
              </a:buClr>
              <a:buSzPct val="80000"/>
              <a:buFont typeface="Wingdings" pitchFamily="2" charset="2"/>
              <a:buChar char="u"/>
            </a:pPr>
            <a:r>
              <a:rPr lang="en-US" sz="1800" b="1" dirty="0" smtClean="0">
                <a:solidFill>
                  <a:prstClr val="black"/>
                </a:solidFill>
                <a:latin typeface="Arial" charset="0"/>
                <a:cs typeface="Arial" charset="0"/>
              </a:rPr>
              <a:t>Important contributor to the development of GAAP</a:t>
            </a:r>
          </a:p>
          <a:p>
            <a:pPr marL="457200" lvl="0" indent="-457200" algn="l">
              <a:lnSpc>
                <a:spcPct val="125000"/>
              </a:lnSpc>
              <a:spcBef>
                <a:spcPct val="30000"/>
              </a:spcBef>
              <a:buClr>
                <a:srgbClr val="800000"/>
              </a:buClr>
              <a:buSzPct val="80000"/>
              <a:buFont typeface="Wingdings" pitchFamily="2" charset="2"/>
              <a:buChar char="u"/>
            </a:pPr>
            <a:r>
              <a:rPr lang="en-US" sz="1800" b="1" dirty="0" smtClean="0">
                <a:solidFill>
                  <a:prstClr val="black"/>
                </a:solidFill>
                <a:latin typeface="Arial" charset="0"/>
                <a:cs typeface="Arial" charset="0"/>
              </a:rPr>
              <a:t>Established the following:</a:t>
            </a:r>
            <a:endParaRPr lang="en-US" sz="1800" b="1" dirty="0">
              <a:solidFill>
                <a:prstClr val="black"/>
              </a:solidFill>
              <a:latin typeface="Arial" charset="0"/>
              <a:cs typeface="Arial" charset="0"/>
            </a:endParaRPr>
          </a:p>
        </p:txBody>
      </p:sp>
      <p:sp>
        <p:nvSpPr>
          <p:cNvPr id="166935" name="Rectangle 2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Parties Involved in Standard Setting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6927"/>
                                        </p:tgtEl>
                                        <p:attrNameLst>
                                          <p:attrName>style.visibility</p:attrName>
                                        </p:attrNameLst>
                                      </p:cBhvr>
                                      <p:to>
                                        <p:strVal val="visible"/>
                                      </p:to>
                                    </p:set>
                                    <p:animEffect transition="in" filter="wipe(up)">
                                      <p:cBhvr>
                                        <p:cTn id="7" dur="500"/>
                                        <p:tgtEl>
                                          <p:spTgt spid="1669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6928"/>
                                        </p:tgtEl>
                                        <p:attrNameLst>
                                          <p:attrName>style.visibility</p:attrName>
                                        </p:attrNameLst>
                                      </p:cBhvr>
                                      <p:to>
                                        <p:strVal val="visible"/>
                                      </p:to>
                                    </p:set>
                                    <p:animEffect transition="in" filter="wipe(up)">
                                      <p:cBhvr>
                                        <p:cTn id="12" dur="500"/>
                                        <p:tgtEl>
                                          <p:spTgt spid="16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7" grpId="0" animBg="1" autoUpdateAnimBg="0"/>
      <p:bldP spid="16692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75" name="Line 15"/>
          <p:cNvSpPr>
            <a:spLocks noChangeShapeType="1"/>
          </p:cNvSpPr>
          <p:nvPr/>
        </p:nvSpPr>
        <p:spPr bwMode="auto">
          <a:xfrm>
            <a:off x="2209800" y="5029200"/>
            <a:ext cx="0" cy="228600"/>
          </a:xfrm>
          <a:prstGeom prst="line">
            <a:avLst/>
          </a:prstGeom>
          <a:noFill/>
          <a:ln w="57150" cap="sq">
            <a:solidFill>
              <a:schemeClr val="tx1"/>
            </a:solidFill>
            <a:round/>
            <a:headEnd type="none" w="sm" len="sm"/>
            <a:tailEnd type="triangle" w="sm" len="sm"/>
          </a:ln>
          <a:effectLst/>
        </p:spPr>
        <p:txBody>
          <a:bodyPr/>
          <a:lstStyle/>
          <a:p>
            <a:endParaRPr lang="en-US"/>
          </a:p>
        </p:txBody>
      </p:sp>
      <p:sp>
        <p:nvSpPr>
          <p:cNvPr id="168972" name="Line 12"/>
          <p:cNvSpPr>
            <a:spLocks noChangeShapeType="1"/>
          </p:cNvSpPr>
          <p:nvPr/>
        </p:nvSpPr>
        <p:spPr bwMode="auto">
          <a:xfrm>
            <a:off x="2209800" y="3733800"/>
            <a:ext cx="0" cy="228600"/>
          </a:xfrm>
          <a:prstGeom prst="line">
            <a:avLst/>
          </a:prstGeom>
          <a:noFill/>
          <a:ln w="57150" cap="sq">
            <a:solidFill>
              <a:schemeClr val="tx1"/>
            </a:solidFill>
            <a:round/>
            <a:headEnd type="none" w="sm" len="sm"/>
            <a:tailEnd type="triangle" w="sm" len="sm"/>
          </a:ln>
          <a:effectLst/>
        </p:spPr>
        <p:txBody>
          <a:bodyPr/>
          <a:lstStyle/>
          <a:p>
            <a:endParaRPr lang="en-US"/>
          </a:p>
        </p:txBody>
      </p:sp>
      <p:sp>
        <p:nvSpPr>
          <p:cNvPr id="168963" name="Text Box 3"/>
          <p:cNvSpPr txBox="1">
            <a:spLocks noChangeArrowheads="1"/>
          </p:cNvSpPr>
          <p:nvPr/>
        </p:nvSpPr>
        <p:spPr bwMode="auto">
          <a:xfrm>
            <a:off x="533400" y="1995488"/>
            <a:ext cx="8229600" cy="442912"/>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000" dirty="0">
                <a:latin typeface="Arial" charset="0"/>
              </a:rPr>
              <a:t>Wheat Committee’s recommendations resulted in creation of FASB.</a:t>
            </a:r>
          </a:p>
        </p:txBody>
      </p:sp>
      <p:sp>
        <p:nvSpPr>
          <p:cNvPr id="168966" name="Rectangle 6"/>
          <p:cNvSpPr>
            <a:spLocks noChangeArrowheads="1"/>
          </p:cNvSpPr>
          <p:nvPr/>
        </p:nvSpPr>
        <p:spPr bwMode="auto">
          <a:xfrm>
            <a:off x="914400" y="26670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spcBef>
                <a:spcPct val="35000"/>
              </a:spcBef>
              <a:buClr>
                <a:schemeClr val="accent2"/>
              </a:buClr>
              <a:buSzPct val="75000"/>
              <a:buFont typeface="Wingdings" pitchFamily="2" charset="2"/>
              <a:buNone/>
            </a:pPr>
            <a:r>
              <a:rPr lang="en-US" sz="2000">
                <a:latin typeface="Arial" charset="0"/>
              </a:rPr>
              <a:t>Financial Accounting Foundation</a:t>
            </a:r>
          </a:p>
        </p:txBody>
      </p:sp>
      <p:sp>
        <p:nvSpPr>
          <p:cNvPr id="168968" name="Rectangle 8"/>
          <p:cNvSpPr>
            <a:spLocks noChangeArrowheads="1"/>
          </p:cNvSpPr>
          <p:nvPr/>
        </p:nvSpPr>
        <p:spPr bwMode="auto">
          <a:xfrm>
            <a:off x="4572000" y="2743200"/>
            <a:ext cx="4191000" cy="914400"/>
          </a:xfrm>
          <a:prstGeom prst="rect">
            <a:avLst/>
          </a:prstGeom>
          <a:noFill/>
          <a:ln w="12700">
            <a:noFill/>
            <a:miter lim="800000"/>
            <a:headEnd/>
            <a:tailEnd/>
          </a:ln>
          <a:effectLst/>
        </p:spPr>
        <p:txBody>
          <a:bodyPr lIns="182562" tIns="46038" rIns="182562" bIns="46038"/>
          <a:lstStyle/>
          <a:p>
            <a:pPr marL="342900" indent="-342900" algn="l">
              <a:buClr>
                <a:srgbClr val="800000"/>
              </a:buClr>
              <a:buSzPct val="80000"/>
              <a:buFont typeface="Wingdings" pitchFamily="2" charset="2"/>
              <a:buChar char="u"/>
            </a:pPr>
            <a:r>
              <a:rPr lang="en-US" sz="1800">
                <a:latin typeface="Arial" charset="0"/>
              </a:rPr>
              <a:t>Selects members of the FASB. </a:t>
            </a:r>
          </a:p>
          <a:p>
            <a:pPr marL="342900" indent="-342900" algn="l">
              <a:buClr>
                <a:srgbClr val="800000"/>
              </a:buClr>
              <a:buSzPct val="80000"/>
              <a:buFont typeface="Wingdings" pitchFamily="2" charset="2"/>
              <a:buChar char="u"/>
            </a:pPr>
            <a:r>
              <a:rPr lang="en-US" sz="1800">
                <a:latin typeface="Arial" charset="0"/>
              </a:rPr>
              <a:t>Funds their activities. </a:t>
            </a:r>
          </a:p>
          <a:p>
            <a:pPr marL="342900" indent="-342900" algn="l">
              <a:buClr>
                <a:srgbClr val="800000"/>
              </a:buClr>
              <a:buSzPct val="80000"/>
              <a:buFont typeface="Wingdings" pitchFamily="2" charset="2"/>
              <a:buChar char="u"/>
            </a:pPr>
            <a:r>
              <a:rPr lang="en-US" sz="1800">
                <a:latin typeface="Arial" charset="0"/>
              </a:rPr>
              <a:t>Exercises general oversight.</a:t>
            </a:r>
          </a:p>
        </p:txBody>
      </p:sp>
      <p:sp>
        <p:nvSpPr>
          <p:cNvPr id="168970" name="AutoShape 10"/>
          <p:cNvSpPr>
            <a:spLocks noChangeArrowheads="1"/>
          </p:cNvSpPr>
          <p:nvPr/>
        </p:nvSpPr>
        <p:spPr bwMode="auto">
          <a:xfrm>
            <a:off x="3810000" y="31242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a:effectLst/>
        </p:spPr>
        <p:txBody>
          <a:bodyPr wrap="none" anchor="ctr"/>
          <a:lstStyle/>
          <a:p>
            <a:endParaRPr lang="en-US"/>
          </a:p>
        </p:txBody>
      </p:sp>
      <p:sp>
        <p:nvSpPr>
          <p:cNvPr id="168973" name="Rectangle 13"/>
          <p:cNvSpPr>
            <a:spLocks noChangeArrowheads="1"/>
          </p:cNvSpPr>
          <p:nvPr/>
        </p:nvSpPr>
        <p:spPr bwMode="auto">
          <a:xfrm>
            <a:off x="914400" y="3962400"/>
            <a:ext cx="2590800" cy="1066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spcBef>
                <a:spcPct val="35000"/>
              </a:spcBef>
              <a:buClr>
                <a:schemeClr val="accent2"/>
              </a:buClr>
              <a:buSzPct val="75000"/>
              <a:buFont typeface="Wingdings" pitchFamily="2" charset="2"/>
              <a:buNone/>
            </a:pPr>
            <a:r>
              <a:rPr lang="en-US" sz="2000">
                <a:latin typeface="Arial" charset="0"/>
              </a:rPr>
              <a:t>Financial Accounting Standards Board</a:t>
            </a:r>
          </a:p>
        </p:txBody>
      </p:sp>
      <p:sp>
        <p:nvSpPr>
          <p:cNvPr id="168974" name="Rectangle 14"/>
          <p:cNvSpPr>
            <a:spLocks noChangeArrowheads="1"/>
          </p:cNvSpPr>
          <p:nvPr/>
        </p:nvSpPr>
        <p:spPr bwMode="auto">
          <a:xfrm>
            <a:off x="914400" y="52578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10000"/>
              </a:lnSpc>
              <a:spcBef>
                <a:spcPct val="35000"/>
              </a:spcBef>
              <a:buClr>
                <a:schemeClr val="accent2"/>
              </a:buClr>
              <a:buSzPct val="75000"/>
              <a:buFont typeface="Wingdings" pitchFamily="2" charset="2"/>
              <a:buNone/>
            </a:pPr>
            <a:r>
              <a:rPr lang="en-US" sz="1800">
                <a:latin typeface="Arial" charset="0"/>
              </a:rPr>
              <a:t>Financial Accounting Standards Advisory Council</a:t>
            </a:r>
          </a:p>
        </p:txBody>
      </p:sp>
      <p:sp>
        <p:nvSpPr>
          <p:cNvPr id="168976" name="Rectangle 16"/>
          <p:cNvSpPr>
            <a:spLocks noChangeArrowheads="1"/>
          </p:cNvSpPr>
          <p:nvPr/>
        </p:nvSpPr>
        <p:spPr bwMode="auto">
          <a:xfrm>
            <a:off x="4572000" y="4038600"/>
            <a:ext cx="4191000" cy="990600"/>
          </a:xfrm>
          <a:prstGeom prst="rect">
            <a:avLst/>
          </a:prstGeom>
          <a:noFill/>
          <a:ln w="12700" algn="ctr">
            <a:noFill/>
            <a:miter lim="800000"/>
            <a:headEnd/>
            <a:tailEnd/>
          </a:ln>
          <a:effectLst/>
        </p:spPr>
        <p:txBody>
          <a:bodyPr lIns="182562" tIns="46038" rIns="182562" bIns="46038"/>
          <a:lstStyle/>
          <a:p>
            <a:pPr marL="342900" indent="-342900" algn="l">
              <a:buClr>
                <a:srgbClr val="800000"/>
              </a:buClr>
              <a:buSzPct val="80000"/>
              <a:buFont typeface="Wingdings" pitchFamily="2" charset="2"/>
              <a:buChar char="u"/>
            </a:pPr>
            <a:r>
              <a:rPr lang="en-US" sz="1800">
                <a:latin typeface="Arial" charset="0"/>
              </a:rPr>
              <a:t>Mission to establish and improve standards of financial accounting and reporting.</a:t>
            </a:r>
          </a:p>
        </p:txBody>
      </p:sp>
      <p:sp>
        <p:nvSpPr>
          <p:cNvPr id="168977" name="AutoShape 17"/>
          <p:cNvSpPr>
            <a:spLocks noChangeArrowheads="1"/>
          </p:cNvSpPr>
          <p:nvPr/>
        </p:nvSpPr>
        <p:spPr bwMode="auto">
          <a:xfrm>
            <a:off x="3810000" y="43434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a:effectLst/>
        </p:spPr>
        <p:txBody>
          <a:bodyPr wrap="none" anchor="ctr"/>
          <a:lstStyle/>
          <a:p>
            <a:endParaRPr lang="en-US"/>
          </a:p>
        </p:txBody>
      </p:sp>
      <p:sp>
        <p:nvSpPr>
          <p:cNvPr id="168978" name="Rectangle 18"/>
          <p:cNvSpPr>
            <a:spLocks noChangeArrowheads="1"/>
          </p:cNvSpPr>
          <p:nvPr/>
        </p:nvSpPr>
        <p:spPr bwMode="auto">
          <a:xfrm>
            <a:off x="4572000" y="5562600"/>
            <a:ext cx="4191000" cy="381000"/>
          </a:xfrm>
          <a:prstGeom prst="rect">
            <a:avLst/>
          </a:prstGeom>
          <a:noFill/>
          <a:ln w="12700" algn="ctr">
            <a:noFill/>
            <a:miter lim="800000"/>
            <a:headEnd/>
            <a:tailEnd/>
          </a:ln>
          <a:effectLst/>
        </p:spPr>
        <p:txBody>
          <a:bodyPr lIns="182562" tIns="46038" rIns="182562" bIns="46038"/>
          <a:lstStyle/>
          <a:p>
            <a:pPr marL="342900" indent="-342900" algn="l">
              <a:buClr>
                <a:srgbClr val="800000"/>
              </a:buClr>
              <a:buSzPct val="80000"/>
              <a:buFont typeface="Wingdings" pitchFamily="2" charset="2"/>
              <a:buChar char="u"/>
            </a:pPr>
            <a:r>
              <a:rPr lang="en-US" sz="1800">
                <a:latin typeface="Arial" charset="0"/>
              </a:rPr>
              <a:t>Consult on major policy issues.</a:t>
            </a:r>
          </a:p>
        </p:txBody>
      </p:sp>
      <p:sp>
        <p:nvSpPr>
          <p:cNvPr id="168979" name="AutoShape 19"/>
          <p:cNvSpPr>
            <a:spLocks noChangeArrowheads="1"/>
          </p:cNvSpPr>
          <p:nvPr/>
        </p:nvSpPr>
        <p:spPr bwMode="auto">
          <a:xfrm>
            <a:off x="3810000" y="56388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a:effectLst/>
        </p:spPr>
        <p:txBody>
          <a:bodyPr wrap="none" anchor="ctr"/>
          <a:lstStyle/>
          <a:p>
            <a:endParaRPr lang="en-US"/>
          </a:p>
        </p:txBody>
      </p:sp>
      <p:sp>
        <p:nvSpPr>
          <p:cNvPr id="168983" name="Rectangle 23"/>
          <p:cNvSpPr>
            <a:spLocks noChangeArrowheads="1"/>
          </p:cNvSpPr>
          <p:nvPr/>
        </p:nvSpPr>
        <p:spPr bwMode="auto">
          <a:xfrm>
            <a:off x="8355013" y="6340475"/>
            <a:ext cx="636587" cy="336550"/>
          </a:xfrm>
          <a:prstGeom prst="rect">
            <a:avLst/>
          </a:prstGeom>
          <a:solidFill>
            <a:schemeClr val="bg1"/>
          </a:solidFill>
          <a:ln w="19050" algn="ctr">
            <a:noFill/>
            <a:miter lim="800000"/>
            <a:headEnd type="none" w="sm" len="sm"/>
            <a:tailEnd type="none" w="sm" len="sm"/>
          </a:ln>
          <a:effectLst/>
        </p:spPr>
        <p:txBody>
          <a:bodyPr>
            <a:spAutoFit/>
          </a:bodyPr>
          <a:lstStyle/>
          <a:p>
            <a:pPr marL="457200" indent="-457200" algn="r">
              <a:spcBef>
                <a:spcPct val="50000"/>
              </a:spcBef>
            </a:pPr>
            <a:r>
              <a:rPr lang="en-US" sz="1600" b="1" i="1">
                <a:solidFill>
                  <a:schemeClr val="bg2"/>
                </a:solidFill>
                <a:latin typeface="Arial" charset="0"/>
              </a:rPr>
              <a:t>LO 5</a:t>
            </a:r>
          </a:p>
        </p:txBody>
      </p:sp>
      <p:sp>
        <p:nvSpPr>
          <p:cNvPr id="168984" name="Rectangle 24"/>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Financial Accounting Standards Board (FASB)</a:t>
            </a:r>
          </a:p>
        </p:txBody>
      </p:sp>
      <p:sp>
        <p:nvSpPr>
          <p:cNvPr id="168986" name="Rectangle 2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Parties Involved in Standard Setting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970"/>
                                        </p:tgtEl>
                                        <p:attrNameLst>
                                          <p:attrName>style.visibility</p:attrName>
                                        </p:attrNameLst>
                                      </p:cBhvr>
                                      <p:to>
                                        <p:strVal val="visible"/>
                                      </p:to>
                                    </p:set>
                                    <p:animEffect transition="in" filter="wipe(left)">
                                      <p:cBhvr>
                                        <p:cTn id="7" dur="500"/>
                                        <p:tgtEl>
                                          <p:spTgt spid="1689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8968"/>
                                        </p:tgtEl>
                                        <p:attrNameLst>
                                          <p:attrName>style.visibility</p:attrName>
                                        </p:attrNameLst>
                                      </p:cBhvr>
                                      <p:to>
                                        <p:strVal val="visible"/>
                                      </p:to>
                                    </p:set>
                                    <p:animEffect transition="in" filter="wipe(left)">
                                      <p:cBhvr>
                                        <p:cTn id="11" dur="500"/>
                                        <p:tgtEl>
                                          <p:spTgt spid="1689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8977"/>
                                        </p:tgtEl>
                                        <p:attrNameLst>
                                          <p:attrName>style.visibility</p:attrName>
                                        </p:attrNameLst>
                                      </p:cBhvr>
                                      <p:to>
                                        <p:strVal val="visible"/>
                                      </p:to>
                                    </p:set>
                                    <p:animEffect transition="in" filter="wipe(left)">
                                      <p:cBhvr>
                                        <p:cTn id="16" dur="500"/>
                                        <p:tgtEl>
                                          <p:spTgt spid="16897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8976"/>
                                        </p:tgtEl>
                                        <p:attrNameLst>
                                          <p:attrName>style.visibility</p:attrName>
                                        </p:attrNameLst>
                                      </p:cBhvr>
                                      <p:to>
                                        <p:strVal val="visible"/>
                                      </p:to>
                                    </p:set>
                                    <p:animEffect transition="in" filter="wipe(left)">
                                      <p:cBhvr>
                                        <p:cTn id="20" dur="500"/>
                                        <p:tgtEl>
                                          <p:spTgt spid="1689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8979"/>
                                        </p:tgtEl>
                                        <p:attrNameLst>
                                          <p:attrName>style.visibility</p:attrName>
                                        </p:attrNameLst>
                                      </p:cBhvr>
                                      <p:to>
                                        <p:strVal val="visible"/>
                                      </p:to>
                                    </p:set>
                                    <p:animEffect transition="in" filter="wipe(left)">
                                      <p:cBhvr>
                                        <p:cTn id="25" dur="500"/>
                                        <p:tgtEl>
                                          <p:spTgt spid="16897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8978"/>
                                        </p:tgtEl>
                                        <p:attrNameLst>
                                          <p:attrName>style.visibility</p:attrName>
                                        </p:attrNameLst>
                                      </p:cBhvr>
                                      <p:to>
                                        <p:strVal val="visible"/>
                                      </p:to>
                                    </p:set>
                                    <p:animEffect transition="in" filter="wipe(left)">
                                      <p:cBhvr>
                                        <p:cTn id="29" dur="500"/>
                                        <p:tgtEl>
                                          <p:spTgt spid="16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utoUpdateAnimBg="0"/>
      <p:bldP spid="168970" grpId="0" animBg="1"/>
      <p:bldP spid="168976" grpId="0" autoUpdateAnimBg="0"/>
      <p:bldP spid="168977" grpId="0" animBg="1"/>
      <p:bldP spid="168978" grpId="0" autoUpdateAnimBg="0"/>
      <p:bldP spid="1689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609600" y="1365250"/>
            <a:ext cx="8229600" cy="1354138"/>
          </a:xfrm>
          <a:prstGeom prst="rect">
            <a:avLst/>
          </a:prstGeom>
          <a:noFill/>
          <a:ln w="28575" cap="sq">
            <a:noFill/>
            <a:miter lim="800000"/>
            <a:headEnd type="none" w="sm" len="sm"/>
            <a:tailEnd type="none" w="sm" len="sm"/>
          </a:ln>
          <a:effectLst/>
        </p:spPr>
        <p:txBody>
          <a:bodyPr>
            <a:spAutoFit/>
          </a:bodyPr>
          <a:lstStyle/>
          <a:p>
            <a:pPr algn="l">
              <a:lnSpc>
                <a:spcPct val="120000"/>
              </a:lnSpc>
              <a:buSzPct val="80000"/>
            </a:pPr>
            <a:r>
              <a:rPr lang="en-US" sz="2300">
                <a:latin typeface="Arial" charset="0"/>
              </a:rPr>
              <a:t>Missions is to establish and improve standards of financial accounting and reporting.  Differences between FASB and APB include:</a:t>
            </a:r>
          </a:p>
        </p:txBody>
      </p:sp>
      <p:sp>
        <p:nvSpPr>
          <p:cNvPr id="171014" name="Rectangle 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Financial Accounting Standards Board</a:t>
            </a:r>
          </a:p>
        </p:txBody>
      </p:sp>
      <p:sp>
        <p:nvSpPr>
          <p:cNvPr id="171015" name="Text Box 7"/>
          <p:cNvSpPr txBox="1">
            <a:spLocks noChangeArrowheads="1"/>
          </p:cNvSpPr>
          <p:nvPr/>
        </p:nvSpPr>
        <p:spPr bwMode="auto">
          <a:xfrm>
            <a:off x="609600" y="2778125"/>
            <a:ext cx="8229600" cy="2860675"/>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Smaller Membership.</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Full-time, Remunerated Membership.</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Greater Autonomy.</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Increased Independence.</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Broader Representation.</a:t>
            </a:r>
          </a:p>
        </p:txBody>
      </p:sp>
      <p:sp>
        <p:nvSpPr>
          <p:cNvPr id="171024" name="Text Box 16"/>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Identify the major policy-setting bodies and their role in the standard-setting process.</a:t>
            </a:r>
          </a:p>
        </p:txBody>
      </p:sp>
      <p:pic>
        <p:nvPicPr>
          <p:cNvPr id="171025" name="Picture 17"/>
          <p:cNvPicPr>
            <a:picLocks noChangeAspect="1" noChangeArrowheads="1"/>
          </p:cNvPicPr>
          <p:nvPr/>
        </p:nvPicPr>
        <p:blipFill>
          <a:blip r:embed="rId3"/>
          <a:srcRect/>
          <a:stretch>
            <a:fillRect/>
          </a:stretch>
        </p:blipFill>
        <p:spPr bwMode="auto">
          <a:xfrm>
            <a:off x="5386388" y="4267200"/>
            <a:ext cx="1090612" cy="1295400"/>
          </a:xfrm>
          <a:prstGeom prst="rect">
            <a:avLst/>
          </a:prstGeom>
          <a:noFill/>
          <a:ln w="12700" cap="sq">
            <a:noFill/>
            <a:miter lim="800000"/>
            <a:headEnd type="none" w="sm" len="sm"/>
            <a:tailEnd type="none" w="sm" len="sm"/>
          </a:ln>
          <a:effectLst/>
        </p:spPr>
      </p:pic>
      <p:sp>
        <p:nvSpPr>
          <p:cNvPr id="171026" name="Rectangle 18">
            <a:hlinkClick r:id="rId4"/>
          </p:cNvPr>
          <p:cNvSpPr>
            <a:spLocks noChangeArrowheads="1"/>
          </p:cNvSpPr>
          <p:nvPr/>
        </p:nvSpPr>
        <p:spPr bwMode="auto">
          <a:xfrm>
            <a:off x="6838950" y="4724400"/>
            <a:ext cx="1885950" cy="304800"/>
          </a:xfrm>
          <a:prstGeom prst="rect">
            <a:avLst/>
          </a:prstGeom>
          <a:noFill/>
          <a:ln w="12700" cap="sq">
            <a:noFill/>
            <a:miter lim="800000"/>
            <a:headEnd type="none" w="sm" len="sm"/>
            <a:tailEnd type="none" w="sm" len="sm"/>
          </a:ln>
          <a:effectLst/>
        </p:spPr>
        <p:txBody>
          <a:bodyPr wrap="none">
            <a:spAutoFit/>
          </a:bodyPr>
          <a:lstStyle/>
          <a:p>
            <a:r>
              <a:rPr lang="en-US" sz="1400" b="1" dirty="0">
                <a:latin typeface="Arial" charset="0"/>
                <a:hlinkClick r:id="rId5"/>
              </a:rPr>
              <a:t>http://www.fasb.org/</a:t>
            </a:r>
            <a:endParaRPr lang="en-US" sz="1400" b="1" dirty="0">
              <a:latin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98659"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98660" name="Rectangle 1028"/>
          <p:cNvSpPr>
            <a:spLocks noGrp="1" noChangeArrowheads="1"/>
          </p:cNvSpPr>
          <p:nvPr>
            <p:ph type="body" idx="1"/>
          </p:nvPr>
        </p:nvSpPr>
        <p:spPr>
          <a:xfrm>
            <a:off x="533400" y="1981200"/>
            <a:ext cx="8153400" cy="838200"/>
          </a:xfrm>
          <a:solidFill>
            <a:schemeClr val="bg1"/>
          </a:solidFill>
          <a:ln/>
        </p:spPr>
        <p:txBody>
          <a:bodyPr/>
          <a:lstStyle/>
          <a:p>
            <a:pPr marL="0" indent="0">
              <a:lnSpc>
                <a:spcPct val="120000"/>
              </a:lnSpc>
              <a:spcBef>
                <a:spcPct val="50000"/>
              </a:spcBef>
              <a:buFont typeface="Wingdings" pitchFamily="2" charset="2"/>
              <a:buNone/>
            </a:pPr>
            <a:r>
              <a:rPr lang="en-US" sz="2200" b="0">
                <a:solidFill>
                  <a:schemeClr val="tx1"/>
                </a:solidFill>
                <a:effectLst/>
              </a:rPr>
              <a:t>The first step taken in the establishment of a typical FASB statement is </a:t>
            </a:r>
          </a:p>
        </p:txBody>
      </p:sp>
      <p:sp>
        <p:nvSpPr>
          <p:cNvPr id="198661" name="Rectangle 1029"/>
          <p:cNvSpPr>
            <a:spLocks noChangeArrowheads="1"/>
          </p:cNvSpPr>
          <p:nvPr/>
        </p:nvSpPr>
        <p:spPr bwMode="auto">
          <a:xfrm>
            <a:off x="914400" y="2895600"/>
            <a:ext cx="8001000" cy="3200400"/>
          </a:xfrm>
          <a:prstGeom prst="rect">
            <a:avLst/>
          </a:prstGeom>
          <a:solidFill>
            <a:schemeClr val="bg1"/>
          </a:solidFill>
          <a:ln w="12700">
            <a:noFill/>
            <a:miter lim="800000"/>
            <a:headEnd/>
            <a:tailEnd/>
          </a:ln>
          <a:effectLst/>
        </p:spPr>
        <p:txBody>
          <a:bodyPr lIns="182562" tIns="46038" rIns="182562" bIns="46038"/>
          <a:lstStyle/>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a.	The board conducts research and analysis and a discussion memorandum is issued.</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b.	A public hearing on the proposed standard is held.</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c.	The board evaluates the research and public response and issues an exposure draft.</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d.	Topics are identified and placed on the board’s agenda.</a:t>
            </a:r>
          </a:p>
        </p:txBody>
      </p:sp>
      <p:sp>
        <p:nvSpPr>
          <p:cNvPr id="198662" name="Oval 1030"/>
          <p:cNvSpPr>
            <a:spLocks noChangeArrowheads="1"/>
          </p:cNvSpPr>
          <p:nvPr/>
        </p:nvSpPr>
        <p:spPr bwMode="auto">
          <a:xfrm>
            <a:off x="990600" y="5465763"/>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198666" name="Rectangle 103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Financial Accounting Standards Board</a:t>
            </a:r>
          </a:p>
        </p:txBody>
      </p:sp>
      <p:sp>
        <p:nvSpPr>
          <p:cNvPr id="198669" name="Rectangle 1037"/>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
        <p:nvSpPr>
          <p:cNvPr id="198671" name="Text Box 1039"/>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Identify the major policy-setting bodies and their role in the standard-setting process.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2"/>
                                        </p:tgtEl>
                                        <p:attrNameLst>
                                          <p:attrName>style.visibility</p:attrName>
                                        </p:attrNameLst>
                                      </p:cBhvr>
                                      <p:to>
                                        <p:strVal val="visible"/>
                                      </p:to>
                                    </p:set>
                                    <p:animEffect transition="in" filter="wipe(left)">
                                      <p:cBhvr>
                                        <p:cTn id="7" dur="5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ChangeArrowheads="1"/>
          </p:cNvSpPr>
          <p:nvPr/>
        </p:nvSpPr>
        <p:spPr bwMode="auto">
          <a:xfrm>
            <a:off x="304800" y="1463675"/>
            <a:ext cx="1447800" cy="822325"/>
          </a:xfrm>
          <a:prstGeom prst="rect">
            <a:avLst/>
          </a:prstGeom>
          <a:noFill/>
          <a:ln w="28575"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1-3</a:t>
            </a:r>
          </a:p>
          <a:p>
            <a:pPr algn="l"/>
            <a:r>
              <a:rPr lang="en-US" sz="1200" b="1">
                <a:solidFill>
                  <a:srgbClr val="000000"/>
                </a:solidFill>
                <a:latin typeface="Arial" charset="0"/>
              </a:rPr>
              <a:t>The Due Process System of the FASB</a:t>
            </a:r>
          </a:p>
        </p:txBody>
      </p:sp>
      <p:sp>
        <p:nvSpPr>
          <p:cNvPr id="230407" name="Rectangle 7"/>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Financial Accounting Standards Board</a:t>
            </a:r>
          </a:p>
        </p:txBody>
      </p:sp>
      <p:pic>
        <p:nvPicPr>
          <p:cNvPr id="230408" name="Picture 8"/>
          <p:cNvPicPr>
            <a:picLocks noChangeAspect="1" noChangeArrowheads="1"/>
          </p:cNvPicPr>
          <p:nvPr/>
        </p:nvPicPr>
        <p:blipFill>
          <a:blip r:embed="rId3"/>
          <a:srcRect/>
          <a:stretch>
            <a:fillRect/>
          </a:stretch>
        </p:blipFill>
        <p:spPr bwMode="auto">
          <a:xfrm>
            <a:off x="1828800" y="1371600"/>
            <a:ext cx="6934200" cy="4679950"/>
          </a:xfrm>
          <a:prstGeom prst="rect">
            <a:avLst/>
          </a:prstGeom>
          <a:noFill/>
          <a:ln w="12700" cap="sq">
            <a:noFill/>
            <a:miter lim="800000"/>
            <a:headEnd type="none" w="sm" len="sm"/>
            <a:tailEnd type="none" w="sm" len="sm"/>
          </a:ln>
          <a:effectLst/>
        </p:spPr>
      </p:pic>
      <p:sp>
        <p:nvSpPr>
          <p:cNvPr id="230409" name="Text Box 9"/>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5  Identify the major policy-setting bodies and their role in the standard-setting process.</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1026"/>
          <p:cNvSpPr txBox="1">
            <a:spLocks noChangeArrowheads="1"/>
          </p:cNvSpPr>
          <p:nvPr/>
        </p:nvSpPr>
        <p:spPr bwMode="auto">
          <a:xfrm>
            <a:off x="609600" y="1416050"/>
            <a:ext cx="82296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Types of Pronouncements</a:t>
            </a:r>
          </a:p>
        </p:txBody>
      </p:sp>
      <p:sp>
        <p:nvSpPr>
          <p:cNvPr id="173060" name="Rectangle 1028"/>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Financial Accounting Standards Board</a:t>
            </a:r>
          </a:p>
        </p:txBody>
      </p:sp>
      <p:sp>
        <p:nvSpPr>
          <p:cNvPr id="173063" name="Text Box 1031"/>
          <p:cNvSpPr txBox="1">
            <a:spLocks noChangeArrowheads="1"/>
          </p:cNvSpPr>
          <p:nvPr/>
        </p:nvSpPr>
        <p:spPr bwMode="auto">
          <a:xfrm>
            <a:off x="609600" y="1981199"/>
            <a:ext cx="7620000" cy="4185761"/>
          </a:xfrm>
          <a:prstGeom prst="rect">
            <a:avLst/>
          </a:prstGeom>
          <a:noFill/>
          <a:ln w="28575" cap="sq" algn="ctr">
            <a:noFill/>
            <a:miter lim="800000"/>
            <a:headEnd type="none" w="sm" len="sm"/>
            <a:tailEnd type="none" w="sm" len="sm"/>
          </a:ln>
          <a:effectLst/>
        </p:spPr>
        <p:txBody>
          <a:bodyPr wrap="square">
            <a:spAutoFit/>
          </a:bodyPr>
          <a:lstStyle/>
          <a:p>
            <a:pPr marL="685800" lvl="1" indent="-457200" algn="l">
              <a:lnSpc>
                <a:spcPct val="125000"/>
              </a:lnSpc>
              <a:spcBef>
                <a:spcPct val="40000"/>
              </a:spcBef>
              <a:buClr>
                <a:srgbClr val="800000"/>
              </a:buClr>
              <a:buSzPct val="80000"/>
              <a:buFont typeface="Wingdings" pitchFamily="2" charset="2"/>
              <a:buChar char="u"/>
            </a:pPr>
            <a:r>
              <a:rPr lang="en-US" sz="2000" dirty="0" smtClean="0">
                <a:solidFill>
                  <a:prstClr val="black"/>
                </a:solidFill>
                <a:latin typeface="Arial" charset="0"/>
                <a:cs typeface="Arial" charset="0"/>
              </a:rPr>
              <a:t>Accounting Standard updates: Standards, Interpretations, and Staff Positions – standards issued are GAAP; interpretations that modify or extend existing standards; staff positions provide interpretive guidance and minor amendments</a:t>
            </a:r>
          </a:p>
          <a:p>
            <a:pPr marL="685800" lvl="1" indent="-457200" algn="l">
              <a:lnSpc>
                <a:spcPct val="125000"/>
              </a:lnSpc>
              <a:spcBef>
                <a:spcPct val="40000"/>
              </a:spcBef>
              <a:buClr>
                <a:srgbClr val="800000"/>
              </a:buClr>
              <a:buSzPct val="80000"/>
              <a:buFont typeface="Wingdings" pitchFamily="2" charset="2"/>
              <a:buChar char="u"/>
            </a:pPr>
            <a:r>
              <a:rPr lang="en-US" sz="2000" dirty="0" smtClean="0">
                <a:solidFill>
                  <a:prstClr val="black"/>
                </a:solidFill>
                <a:latin typeface="Arial" charset="0"/>
                <a:cs typeface="Arial" charset="0"/>
              </a:rPr>
              <a:t>Financial Accounting Concepts: fundamental objectives and concepts used to develop future standards</a:t>
            </a:r>
          </a:p>
          <a:p>
            <a:pPr marL="685800" lvl="1" indent="-457200" algn="l">
              <a:lnSpc>
                <a:spcPct val="125000"/>
              </a:lnSpc>
              <a:spcBef>
                <a:spcPct val="40000"/>
              </a:spcBef>
              <a:buClr>
                <a:srgbClr val="800000"/>
              </a:buClr>
              <a:buSzPct val="80000"/>
              <a:buFont typeface="Wingdings" pitchFamily="2" charset="2"/>
              <a:buChar char="u"/>
            </a:pPr>
            <a:r>
              <a:rPr lang="en-US" sz="2000" dirty="0" smtClean="0">
                <a:solidFill>
                  <a:prstClr val="black"/>
                </a:solidFill>
                <a:latin typeface="Arial" charset="0"/>
                <a:cs typeface="Arial" charset="0"/>
              </a:rPr>
              <a:t>Emerging Issues Task Force Statements: deals with new and unusual financial transactions that may potentially create differing financial reporting practices</a:t>
            </a:r>
            <a:endParaRPr lang="en-US" sz="2000" dirty="0">
              <a:solidFill>
                <a:prstClr val="black"/>
              </a:solidFill>
              <a:latin typeface="Arial" charset="0"/>
              <a:cs typeface="Arial" charset="0"/>
            </a:endParaRPr>
          </a:p>
        </p:txBody>
      </p:sp>
      <p:pic>
        <p:nvPicPr>
          <p:cNvPr id="173066" name="Picture 1034"/>
          <p:cNvPicPr>
            <a:picLocks noChangeAspect="1" noChangeArrowheads="1"/>
          </p:cNvPicPr>
          <p:nvPr/>
        </p:nvPicPr>
        <p:blipFill>
          <a:blip r:embed="rId3"/>
          <a:srcRect/>
          <a:stretch>
            <a:fillRect/>
          </a:stretch>
        </p:blipFill>
        <p:spPr bwMode="auto">
          <a:xfrm>
            <a:off x="7820218" y="4495800"/>
            <a:ext cx="1323782" cy="1524000"/>
          </a:xfrm>
          <a:prstGeom prst="rect">
            <a:avLst/>
          </a:prstGeom>
          <a:noFill/>
          <a:ln w="12700" cap="sq">
            <a:noFill/>
            <a:miter lim="800000"/>
            <a:headEnd type="none" w="sm" len="sm"/>
            <a:tailEnd type="none" w="sm" len="sm"/>
          </a:ln>
          <a:effectLst/>
        </p:spPr>
      </p:pic>
      <p:pic>
        <p:nvPicPr>
          <p:cNvPr id="173067" name="Picture 1035"/>
          <p:cNvPicPr>
            <a:picLocks noChangeAspect="1" noChangeArrowheads="1"/>
          </p:cNvPicPr>
          <p:nvPr/>
        </p:nvPicPr>
        <p:blipFill>
          <a:blip r:embed="rId4"/>
          <a:srcRect/>
          <a:stretch>
            <a:fillRect/>
          </a:stretch>
        </p:blipFill>
        <p:spPr bwMode="auto">
          <a:xfrm>
            <a:off x="7772400" y="2438400"/>
            <a:ext cx="1371600" cy="1596620"/>
          </a:xfrm>
          <a:prstGeom prst="rect">
            <a:avLst/>
          </a:prstGeom>
          <a:noFill/>
          <a:ln w="12700" cap="sq">
            <a:noFill/>
            <a:miter lim="800000"/>
            <a:headEnd type="none" w="sm" len="sm"/>
            <a:tailEnd type="none" w="sm" len="sm"/>
          </a:ln>
          <a:effectLst/>
        </p:spPr>
      </p:pic>
      <p:sp>
        <p:nvSpPr>
          <p:cNvPr id="173071" name="Text Box 1039"/>
          <p:cNvSpPr txBox="1">
            <a:spLocks noChangeArrowheads="1"/>
          </p:cNvSpPr>
          <p:nvPr/>
        </p:nvSpPr>
        <p:spPr bwMode="auto">
          <a:xfrm>
            <a:off x="4038600" y="62007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dirty="0">
                <a:solidFill>
                  <a:schemeClr val="bg2"/>
                </a:solidFill>
                <a:latin typeface="Arial" charset="0"/>
              </a:rPr>
              <a:t>LO 5  Identify the major policy-setting bodies and their role in the standard-setting process.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9" name="Picture 13"/>
          <p:cNvPicPr>
            <a:picLocks noChangeAspect="1" noChangeArrowheads="1"/>
          </p:cNvPicPr>
          <p:nvPr/>
        </p:nvPicPr>
        <p:blipFill>
          <a:blip r:embed="rId3"/>
          <a:srcRect/>
          <a:stretch>
            <a:fillRect/>
          </a:stretch>
        </p:blipFill>
        <p:spPr bwMode="auto">
          <a:xfrm>
            <a:off x="161925" y="2667000"/>
            <a:ext cx="4714875" cy="2828925"/>
          </a:xfrm>
          <a:prstGeom prst="rect">
            <a:avLst/>
          </a:prstGeom>
          <a:noFill/>
          <a:ln w="12700" cap="sq">
            <a:noFill/>
            <a:miter lim="800000"/>
            <a:headEnd type="none" w="sm" len="sm"/>
            <a:tailEnd type="none" w="sm" len="sm"/>
          </a:ln>
          <a:effectLst/>
        </p:spPr>
      </p:pic>
      <p:sp>
        <p:nvSpPr>
          <p:cNvPr id="20889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Types of Pronouncements</a:t>
            </a:r>
          </a:p>
        </p:txBody>
      </p:sp>
      <p:sp>
        <p:nvSpPr>
          <p:cNvPr id="208901" name="Text Box 5"/>
          <p:cNvSpPr txBox="1">
            <a:spLocks noChangeArrowheads="1"/>
          </p:cNvSpPr>
          <p:nvPr/>
        </p:nvSpPr>
        <p:spPr bwMode="auto">
          <a:xfrm>
            <a:off x="685800" y="3133725"/>
            <a:ext cx="6858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(d)</a:t>
            </a:r>
          </a:p>
        </p:txBody>
      </p:sp>
      <p:sp>
        <p:nvSpPr>
          <p:cNvPr id="208902" name="Text Box 6"/>
          <p:cNvSpPr txBox="1">
            <a:spLocks noChangeArrowheads="1"/>
          </p:cNvSpPr>
          <p:nvPr/>
        </p:nvSpPr>
        <p:spPr bwMode="auto">
          <a:xfrm>
            <a:off x="685800" y="3376613"/>
            <a:ext cx="68580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(f)</a:t>
            </a:r>
          </a:p>
        </p:txBody>
      </p:sp>
      <p:sp>
        <p:nvSpPr>
          <p:cNvPr id="208903" name="Text Box 7"/>
          <p:cNvSpPr txBox="1">
            <a:spLocks noChangeArrowheads="1"/>
          </p:cNvSpPr>
          <p:nvPr/>
        </p:nvSpPr>
        <p:spPr bwMode="auto">
          <a:xfrm>
            <a:off x="685800" y="3833813"/>
            <a:ext cx="68580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(c)</a:t>
            </a:r>
          </a:p>
        </p:txBody>
      </p:sp>
      <p:sp>
        <p:nvSpPr>
          <p:cNvPr id="208904" name="Text Box 8"/>
          <p:cNvSpPr txBox="1">
            <a:spLocks noChangeArrowheads="1"/>
          </p:cNvSpPr>
          <p:nvPr/>
        </p:nvSpPr>
        <p:spPr bwMode="auto">
          <a:xfrm>
            <a:off x="685800" y="4291013"/>
            <a:ext cx="68580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(e)</a:t>
            </a:r>
          </a:p>
        </p:txBody>
      </p:sp>
      <p:sp>
        <p:nvSpPr>
          <p:cNvPr id="208905" name="Text Box 9"/>
          <p:cNvSpPr txBox="1">
            <a:spLocks noChangeArrowheads="1"/>
          </p:cNvSpPr>
          <p:nvPr/>
        </p:nvSpPr>
        <p:spPr bwMode="auto">
          <a:xfrm>
            <a:off x="685800" y="4568825"/>
            <a:ext cx="685800" cy="393700"/>
          </a:xfrm>
          <a:prstGeom prst="rect">
            <a:avLst/>
          </a:prstGeom>
          <a:noFill/>
          <a:ln w="12700" cap="sq">
            <a:noFill/>
            <a:miter lim="800000"/>
            <a:headEnd type="none" w="sm" len="sm"/>
            <a:tailEnd type="none" w="sm" len="sm"/>
          </a:ln>
          <a:effectLst/>
        </p:spPr>
        <p:txBody>
          <a:bodyPr>
            <a:spAutoFit/>
          </a:bodyPr>
          <a:lstStyle/>
          <a:p>
            <a:pPr>
              <a:lnSpc>
                <a:spcPct val="110000"/>
              </a:lnSpc>
              <a:spcBef>
                <a:spcPct val="35000"/>
              </a:spcBef>
            </a:pPr>
            <a:r>
              <a:rPr lang="en-US" sz="1800" b="1">
                <a:solidFill>
                  <a:srgbClr val="800000"/>
                </a:solidFill>
                <a:latin typeface="Arial" charset="0"/>
              </a:rPr>
              <a:t>(a)</a:t>
            </a:r>
          </a:p>
        </p:txBody>
      </p:sp>
      <p:sp>
        <p:nvSpPr>
          <p:cNvPr id="208906" name="Text Box 10"/>
          <p:cNvSpPr txBox="1">
            <a:spLocks noChangeArrowheads="1"/>
          </p:cNvSpPr>
          <p:nvPr/>
        </p:nvSpPr>
        <p:spPr bwMode="auto">
          <a:xfrm>
            <a:off x="685800" y="4851400"/>
            <a:ext cx="685800" cy="339725"/>
          </a:xfrm>
          <a:prstGeom prst="rect">
            <a:avLst/>
          </a:prstGeom>
          <a:noFill/>
          <a:ln w="12700" cap="sq">
            <a:noFill/>
            <a:miter lim="800000"/>
            <a:headEnd type="none" w="sm" len="sm"/>
            <a:tailEnd type="none" w="sm" len="sm"/>
          </a:ln>
          <a:effectLst/>
        </p:spPr>
        <p:txBody>
          <a:bodyPr>
            <a:spAutoFit/>
          </a:bodyPr>
          <a:lstStyle/>
          <a:p>
            <a:pPr>
              <a:lnSpc>
                <a:spcPct val="90000"/>
              </a:lnSpc>
              <a:spcBef>
                <a:spcPct val="50000"/>
              </a:spcBef>
            </a:pPr>
            <a:r>
              <a:rPr lang="en-US" sz="1800" b="1">
                <a:solidFill>
                  <a:srgbClr val="800000"/>
                </a:solidFill>
                <a:latin typeface="Arial" charset="0"/>
              </a:rPr>
              <a:t>(b)</a:t>
            </a:r>
          </a:p>
        </p:txBody>
      </p:sp>
      <p:sp>
        <p:nvSpPr>
          <p:cNvPr id="208907" name="Rectangle 11"/>
          <p:cNvSpPr>
            <a:spLocks noChangeArrowheads="1"/>
          </p:cNvSpPr>
          <p:nvPr/>
        </p:nvSpPr>
        <p:spPr bwMode="auto">
          <a:xfrm>
            <a:off x="533400" y="1295400"/>
            <a:ext cx="8382000" cy="1130300"/>
          </a:xfrm>
          <a:prstGeom prst="rect">
            <a:avLst/>
          </a:prstGeom>
          <a:noFill/>
          <a:ln w="12700" cap="sq">
            <a:noFill/>
            <a:miter lim="800000"/>
            <a:headEnd type="none" w="sm" len="sm"/>
            <a:tailEnd type="none" w="sm" len="sm"/>
          </a:ln>
          <a:effectLst/>
        </p:spPr>
        <p:txBody>
          <a:bodyPr>
            <a:spAutoFit/>
          </a:bodyPr>
          <a:lstStyle/>
          <a:p>
            <a:pPr algn="l">
              <a:lnSpc>
                <a:spcPct val="120000"/>
              </a:lnSpc>
            </a:pPr>
            <a:r>
              <a:rPr lang="en-US" sz="1900" b="1" dirty="0">
                <a:solidFill>
                  <a:srgbClr val="800000"/>
                </a:solidFill>
                <a:latin typeface="Arial" charset="0"/>
              </a:rPr>
              <a:t>CA1-14 (Accounting Pronouncements):</a:t>
            </a:r>
            <a:r>
              <a:rPr lang="en-US" sz="1900" b="1" dirty="0">
                <a:latin typeface="Arial" charset="0"/>
              </a:rPr>
              <a:t>  </a:t>
            </a:r>
            <a:r>
              <a:rPr lang="en-US" sz="1900" dirty="0">
                <a:latin typeface="Arial" charset="0"/>
              </a:rPr>
              <a:t>Standard setting bodies have issued a number of authoritative pronouncements. A list is provided on the left, below, with a description of these pronouncements on the right.</a:t>
            </a:r>
          </a:p>
        </p:txBody>
      </p:sp>
      <p:pic>
        <p:nvPicPr>
          <p:cNvPr id="208908" name="Picture 12"/>
          <p:cNvPicPr>
            <a:picLocks noChangeAspect="1" noChangeArrowheads="1"/>
          </p:cNvPicPr>
          <p:nvPr/>
        </p:nvPicPr>
        <p:blipFill>
          <a:blip r:embed="rId4"/>
          <a:srcRect/>
          <a:stretch>
            <a:fillRect/>
          </a:stretch>
        </p:blipFill>
        <p:spPr bwMode="auto">
          <a:xfrm>
            <a:off x="4960938" y="2849563"/>
            <a:ext cx="3802062" cy="3408362"/>
          </a:xfrm>
          <a:prstGeom prst="rect">
            <a:avLst/>
          </a:prstGeom>
          <a:noFill/>
          <a:ln w="12700" cap="sq">
            <a:noFill/>
            <a:miter lim="800000"/>
            <a:headEnd type="none" w="sm" len="sm"/>
            <a:tailEnd type="none" w="sm" len="sm"/>
          </a:ln>
          <a:effectLst/>
        </p:spPr>
      </p:pic>
      <p:sp>
        <p:nvSpPr>
          <p:cNvPr id="208912" name="Rectangle 16"/>
          <p:cNvSpPr>
            <a:spLocks noChangeArrowheads="1"/>
          </p:cNvSpPr>
          <p:nvPr/>
        </p:nvSpPr>
        <p:spPr bwMode="auto">
          <a:xfrm>
            <a:off x="8355013" y="6340475"/>
            <a:ext cx="636587" cy="336550"/>
          </a:xfrm>
          <a:prstGeom prst="rect">
            <a:avLst/>
          </a:prstGeom>
          <a:solidFill>
            <a:schemeClr val="bg1"/>
          </a:solidFill>
          <a:ln w="19050" algn="ctr">
            <a:noFill/>
            <a:miter lim="800000"/>
            <a:headEnd type="none" w="sm" len="sm"/>
            <a:tailEnd type="none" w="sm" len="sm"/>
          </a:ln>
          <a:effectLst/>
        </p:spPr>
        <p:txBody>
          <a:bodyPr>
            <a:spAutoFit/>
          </a:bodyPr>
          <a:lstStyle/>
          <a:p>
            <a:pPr marL="457200" indent="-457200" algn="r">
              <a:spcBef>
                <a:spcPct val="50000"/>
              </a:spcBef>
            </a:pPr>
            <a:r>
              <a:rPr lang="en-US" sz="1600" b="1" i="1">
                <a:solidFill>
                  <a:schemeClr val="bg2"/>
                </a:solidFill>
                <a:latin typeface="Arial" charset="0"/>
              </a:rPr>
              <a:t>LO 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wipe(left)">
                                      <p:cBhvr>
                                        <p:cTn id="7" dur="500"/>
                                        <p:tgtEl>
                                          <p:spTgt spid="2089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902"/>
                                        </p:tgtEl>
                                        <p:attrNameLst>
                                          <p:attrName>style.visibility</p:attrName>
                                        </p:attrNameLst>
                                      </p:cBhvr>
                                      <p:to>
                                        <p:strVal val="visible"/>
                                      </p:to>
                                    </p:set>
                                    <p:animEffect transition="in" filter="wipe(left)">
                                      <p:cBhvr>
                                        <p:cTn id="12" dur="500"/>
                                        <p:tgtEl>
                                          <p:spTgt spid="2089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903"/>
                                        </p:tgtEl>
                                        <p:attrNameLst>
                                          <p:attrName>style.visibility</p:attrName>
                                        </p:attrNameLst>
                                      </p:cBhvr>
                                      <p:to>
                                        <p:strVal val="visible"/>
                                      </p:to>
                                    </p:set>
                                    <p:animEffect transition="in" filter="wipe(left)">
                                      <p:cBhvr>
                                        <p:cTn id="17" dur="500"/>
                                        <p:tgtEl>
                                          <p:spTgt spid="2089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904"/>
                                        </p:tgtEl>
                                        <p:attrNameLst>
                                          <p:attrName>style.visibility</p:attrName>
                                        </p:attrNameLst>
                                      </p:cBhvr>
                                      <p:to>
                                        <p:strVal val="visible"/>
                                      </p:to>
                                    </p:set>
                                    <p:animEffect transition="in" filter="wipe(left)">
                                      <p:cBhvr>
                                        <p:cTn id="22" dur="500"/>
                                        <p:tgtEl>
                                          <p:spTgt spid="2089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8905"/>
                                        </p:tgtEl>
                                        <p:attrNameLst>
                                          <p:attrName>style.visibility</p:attrName>
                                        </p:attrNameLst>
                                      </p:cBhvr>
                                      <p:to>
                                        <p:strVal val="visible"/>
                                      </p:to>
                                    </p:set>
                                    <p:animEffect transition="in" filter="wipe(left)">
                                      <p:cBhvr>
                                        <p:cTn id="27" dur="500"/>
                                        <p:tgtEl>
                                          <p:spTgt spid="2089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8906"/>
                                        </p:tgtEl>
                                        <p:attrNameLst>
                                          <p:attrName>style.visibility</p:attrName>
                                        </p:attrNameLst>
                                      </p:cBhvr>
                                      <p:to>
                                        <p:strVal val="visible"/>
                                      </p:to>
                                    </p:set>
                                    <p:animEffect transition="in" filter="wipe(left)">
                                      <p:cBhvr>
                                        <p:cTn id="32" dur="500"/>
                                        <p:tgtEl>
                                          <p:spTgt spid="208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P spid="208902" grpId="0"/>
      <p:bldP spid="208903" grpId="0"/>
      <p:bldP spid="208904" grpId="0"/>
      <p:bldP spid="208905" grpId="0"/>
      <p:bldP spid="2089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2900">
                <a:solidFill>
                  <a:schemeClr val="bg1"/>
                </a:solidFill>
                <a:effectLst>
                  <a:outerShdw blurRad="38100" dist="38100" dir="2700000" algn="tl">
                    <a:srgbClr val="000000"/>
                  </a:outerShdw>
                </a:effectLst>
              </a:rPr>
              <a:t>Financial Statements and Financial Reporting</a:t>
            </a:r>
          </a:p>
        </p:txBody>
      </p:sp>
      <p:sp>
        <p:nvSpPr>
          <p:cNvPr id="8205" name="Rectangle 13"/>
          <p:cNvSpPr>
            <a:spLocks noChangeArrowheads="1"/>
          </p:cNvSpPr>
          <p:nvPr/>
        </p:nvSpPr>
        <p:spPr bwMode="auto">
          <a:xfrm>
            <a:off x="609600" y="1384300"/>
            <a:ext cx="8153400" cy="3187700"/>
          </a:xfrm>
          <a:prstGeom prst="rect">
            <a:avLst/>
          </a:prstGeom>
          <a:noFill/>
          <a:ln w="12700">
            <a:noFill/>
            <a:miter lim="800000"/>
            <a:headEnd/>
            <a:tailEnd/>
          </a:ln>
          <a:effectLst/>
        </p:spPr>
        <p:txBody>
          <a:bodyPr lIns="90488" tIns="44450" rIns="90488" bIns="44450"/>
          <a:lstStyle/>
          <a:p>
            <a:pPr algn="l">
              <a:lnSpc>
                <a:spcPct val="130000"/>
              </a:lnSpc>
              <a:spcBef>
                <a:spcPct val="60000"/>
              </a:spcBef>
            </a:pPr>
            <a:r>
              <a:rPr lang="en-US" sz="2500" b="1">
                <a:latin typeface="Arial" charset="0"/>
              </a:rPr>
              <a:t>Essential characteristics</a:t>
            </a:r>
            <a:r>
              <a:rPr lang="en-US" sz="2300" b="1">
                <a:latin typeface="Arial" charset="0"/>
              </a:rPr>
              <a:t> of accounting are:</a:t>
            </a:r>
          </a:p>
          <a:p>
            <a:pPr marL="800100" lvl="1" indent="-571500" algn="l">
              <a:lnSpc>
                <a:spcPct val="130000"/>
              </a:lnSpc>
              <a:spcBef>
                <a:spcPct val="60000"/>
              </a:spcBef>
              <a:buClr>
                <a:srgbClr val="800000"/>
              </a:buClr>
              <a:buFontTx/>
              <a:buAutoNum type="arabicParenBoth"/>
            </a:pPr>
            <a:r>
              <a:rPr lang="en-US" sz="2200" b="1">
                <a:latin typeface="Arial" charset="0"/>
              </a:rPr>
              <a:t>the </a:t>
            </a:r>
            <a:r>
              <a:rPr lang="en-US" sz="2200" b="1">
                <a:solidFill>
                  <a:srgbClr val="990000"/>
                </a:solidFill>
                <a:latin typeface="Arial" charset="0"/>
              </a:rPr>
              <a:t>identification</a:t>
            </a:r>
            <a:r>
              <a:rPr lang="en-US" sz="2200" b="1">
                <a:latin typeface="Arial" charset="0"/>
              </a:rPr>
              <a:t>, </a:t>
            </a:r>
            <a:r>
              <a:rPr lang="en-US" sz="2200" b="1">
                <a:solidFill>
                  <a:srgbClr val="990000"/>
                </a:solidFill>
                <a:latin typeface="Arial" charset="0"/>
              </a:rPr>
              <a:t>measurement</a:t>
            </a:r>
            <a:r>
              <a:rPr lang="en-US" sz="2200" b="1">
                <a:latin typeface="Arial" charset="0"/>
              </a:rPr>
              <a:t>, and </a:t>
            </a:r>
            <a:r>
              <a:rPr lang="en-US" sz="2200" b="1">
                <a:solidFill>
                  <a:srgbClr val="990000"/>
                </a:solidFill>
                <a:latin typeface="Arial" charset="0"/>
              </a:rPr>
              <a:t>communication</a:t>
            </a:r>
            <a:r>
              <a:rPr lang="en-US" sz="2200" b="1">
                <a:latin typeface="Arial" charset="0"/>
              </a:rPr>
              <a:t> of financial information about </a:t>
            </a:r>
          </a:p>
          <a:p>
            <a:pPr marL="800100" lvl="1" indent="-571500" algn="l">
              <a:lnSpc>
                <a:spcPct val="130000"/>
              </a:lnSpc>
              <a:spcBef>
                <a:spcPct val="60000"/>
              </a:spcBef>
              <a:buClr>
                <a:srgbClr val="800000"/>
              </a:buClr>
              <a:buFontTx/>
              <a:buAutoNum type="arabicParenBoth"/>
            </a:pPr>
            <a:r>
              <a:rPr lang="en-US" sz="2200" b="1">
                <a:latin typeface="Arial" charset="0"/>
              </a:rPr>
              <a:t>economic entities to </a:t>
            </a:r>
          </a:p>
          <a:p>
            <a:pPr marL="800100" lvl="1" indent="-571500" algn="l">
              <a:lnSpc>
                <a:spcPct val="130000"/>
              </a:lnSpc>
              <a:spcBef>
                <a:spcPct val="60000"/>
              </a:spcBef>
              <a:buClr>
                <a:srgbClr val="800000"/>
              </a:buClr>
              <a:buFontTx/>
              <a:buAutoNum type="arabicParenBoth"/>
            </a:pPr>
            <a:r>
              <a:rPr lang="en-US" sz="2200" b="1">
                <a:latin typeface="Arial" charset="0"/>
              </a:rPr>
              <a:t>interested parties.	</a:t>
            </a:r>
          </a:p>
        </p:txBody>
      </p:sp>
      <p:sp>
        <p:nvSpPr>
          <p:cNvPr id="8208" name="Text Box 16"/>
          <p:cNvSpPr txBox="1">
            <a:spLocks noChangeArrowheads="1"/>
          </p:cNvSpPr>
          <p:nvPr/>
        </p:nvSpPr>
        <p:spPr bwMode="auto">
          <a:xfrm>
            <a:off x="685800" y="6369050"/>
            <a:ext cx="838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Identify the major financial statements and other means of financial reporting.</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Text Box 1029"/>
          <p:cNvSpPr txBox="1">
            <a:spLocks noChangeArrowheads="1"/>
          </p:cNvSpPr>
          <p:nvPr/>
        </p:nvSpPr>
        <p:spPr bwMode="auto">
          <a:xfrm>
            <a:off x="533400" y="1992313"/>
            <a:ext cx="8229600" cy="3083921"/>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1800" dirty="0">
                <a:latin typeface="Arial" charset="0"/>
              </a:rPr>
              <a:t>The AICPA established the </a:t>
            </a:r>
            <a:r>
              <a:rPr lang="en-US" sz="1800" b="1" dirty="0">
                <a:latin typeface="Arial" charset="0"/>
              </a:rPr>
              <a:t>Accounting Standards Executive Committee (</a:t>
            </a:r>
            <a:r>
              <a:rPr lang="en-US" sz="1800" b="1" dirty="0" err="1">
                <a:latin typeface="Arial" charset="0"/>
              </a:rPr>
              <a:t>AcSEC</a:t>
            </a:r>
            <a:r>
              <a:rPr lang="en-US" sz="1800" b="1" dirty="0">
                <a:latin typeface="Arial" charset="0"/>
              </a:rPr>
              <a:t>):</a:t>
            </a:r>
            <a:endParaRPr lang="en-US" sz="1800" dirty="0">
              <a:latin typeface="Arial" charset="0"/>
            </a:endParaRPr>
          </a:p>
          <a:p>
            <a:pPr marL="682625" lvl="1" indent="-450850" algn="l">
              <a:spcBef>
                <a:spcPct val="50000"/>
              </a:spcBef>
              <a:buClr>
                <a:srgbClr val="800000"/>
              </a:buClr>
              <a:buSzPct val="80000"/>
              <a:buFont typeface="Wingdings" pitchFamily="2" charset="2"/>
              <a:buChar char="u"/>
            </a:pPr>
            <a:r>
              <a:rPr lang="en-US" sz="1800" b="1" dirty="0">
                <a:latin typeface="Arial" charset="0"/>
              </a:rPr>
              <a:t>Audit and Accounting </a:t>
            </a:r>
            <a:r>
              <a:rPr lang="en-US" sz="1800" b="1" dirty="0" smtClean="0">
                <a:latin typeface="Arial" charset="0"/>
              </a:rPr>
              <a:t>Guides: </a:t>
            </a:r>
            <a:r>
              <a:rPr lang="en-US" sz="1800" dirty="0" smtClean="0">
                <a:latin typeface="Arial" charset="0"/>
              </a:rPr>
              <a:t>summarize </a:t>
            </a:r>
            <a:r>
              <a:rPr lang="en-US" sz="1800" dirty="0" smtClean="0">
                <a:latin typeface="Arial" charset="0"/>
              </a:rPr>
              <a:t>the accounting practices of specific </a:t>
            </a:r>
            <a:r>
              <a:rPr lang="en-US" sz="1800" dirty="0" smtClean="0">
                <a:latin typeface="Arial" charset="0"/>
              </a:rPr>
              <a:t>industries and </a:t>
            </a:r>
            <a:r>
              <a:rPr lang="en-US" sz="1800" dirty="0" smtClean="0">
                <a:latin typeface="Arial" charset="0"/>
              </a:rPr>
              <a:t>provide specific guidance on matters not addressed by the FASB</a:t>
            </a:r>
            <a:endParaRPr lang="en-US" sz="1800" dirty="0">
              <a:latin typeface="Arial" charset="0"/>
            </a:endParaRPr>
          </a:p>
          <a:p>
            <a:pPr marL="682625" lvl="1" indent="-450850" algn="l">
              <a:spcBef>
                <a:spcPct val="50000"/>
              </a:spcBef>
              <a:buClr>
                <a:srgbClr val="800000"/>
              </a:buClr>
              <a:buSzPct val="80000"/>
              <a:buFont typeface="Wingdings" pitchFamily="2" charset="2"/>
              <a:buChar char="u"/>
            </a:pPr>
            <a:r>
              <a:rPr lang="en-US" sz="1800" b="1" dirty="0">
                <a:latin typeface="Arial" charset="0"/>
              </a:rPr>
              <a:t>Statements of Position (SOP</a:t>
            </a:r>
            <a:r>
              <a:rPr lang="en-US" sz="1800" b="1" dirty="0" smtClean="0">
                <a:latin typeface="Arial" charset="0"/>
              </a:rPr>
              <a:t>): </a:t>
            </a:r>
            <a:r>
              <a:rPr lang="en-US" sz="1800" dirty="0" smtClean="0">
                <a:latin typeface="Arial" charset="0"/>
              </a:rPr>
              <a:t>provide guidance on financial reporting </a:t>
            </a:r>
            <a:r>
              <a:rPr lang="en-US" sz="1800" dirty="0" smtClean="0">
                <a:latin typeface="Arial" charset="0"/>
              </a:rPr>
              <a:t>topics until </a:t>
            </a:r>
            <a:r>
              <a:rPr lang="en-US" sz="1800" dirty="0" smtClean="0">
                <a:latin typeface="Arial" charset="0"/>
              </a:rPr>
              <a:t>the FASB sets standards on the issue in question.</a:t>
            </a:r>
            <a:endParaRPr lang="en-US" sz="4800" dirty="0">
              <a:latin typeface="Arial" charset="0"/>
            </a:endParaRPr>
          </a:p>
          <a:p>
            <a:pPr marL="682625" lvl="1" indent="-450850" algn="l">
              <a:spcBef>
                <a:spcPct val="50000"/>
              </a:spcBef>
              <a:buClr>
                <a:srgbClr val="800000"/>
              </a:buClr>
              <a:buSzPct val="80000"/>
              <a:buFont typeface="Wingdings" pitchFamily="2" charset="2"/>
              <a:buChar char="u"/>
            </a:pPr>
            <a:r>
              <a:rPr lang="en-US" sz="1800" b="1" dirty="0">
                <a:latin typeface="Arial" charset="0"/>
              </a:rPr>
              <a:t>Practice </a:t>
            </a:r>
            <a:r>
              <a:rPr lang="en-US" sz="1800" b="1" dirty="0" smtClean="0">
                <a:latin typeface="Arial" charset="0"/>
              </a:rPr>
              <a:t>Bulletins</a:t>
            </a:r>
            <a:r>
              <a:rPr lang="en-US" sz="1800" b="1" dirty="0" smtClean="0">
                <a:latin typeface="Arial" charset="0"/>
              </a:rPr>
              <a:t>: </a:t>
            </a:r>
            <a:r>
              <a:rPr lang="en-US" sz="1800" dirty="0" smtClean="0">
                <a:latin typeface="Arial" charset="0"/>
              </a:rPr>
              <a:t>indicate the </a:t>
            </a:r>
            <a:r>
              <a:rPr lang="en-US" sz="1800" dirty="0" err="1" smtClean="0">
                <a:latin typeface="Arial" charset="0"/>
              </a:rPr>
              <a:t>AcSEC’s</a:t>
            </a:r>
            <a:r>
              <a:rPr lang="en-US" sz="1800" dirty="0" smtClean="0">
                <a:latin typeface="Arial" charset="0"/>
              </a:rPr>
              <a:t> views on narrow financial </a:t>
            </a:r>
            <a:r>
              <a:rPr lang="en-US" sz="1800" dirty="0" smtClean="0">
                <a:latin typeface="Arial" charset="0"/>
              </a:rPr>
              <a:t>reporting issues </a:t>
            </a:r>
            <a:r>
              <a:rPr lang="en-US" sz="1800" dirty="0" smtClean="0">
                <a:latin typeface="Arial" charset="0"/>
              </a:rPr>
              <a:t>not considered by the FASB.</a:t>
            </a:r>
            <a:endParaRPr lang="en-US" sz="4800" dirty="0">
              <a:latin typeface="Arial" charset="0"/>
            </a:endParaRPr>
          </a:p>
        </p:txBody>
      </p:sp>
      <p:sp>
        <p:nvSpPr>
          <p:cNvPr id="174109" name="Text Box 1053"/>
          <p:cNvSpPr txBox="1">
            <a:spLocks noChangeArrowheads="1"/>
          </p:cNvSpPr>
          <p:nvPr/>
        </p:nvSpPr>
        <p:spPr bwMode="auto">
          <a:xfrm>
            <a:off x="4038600" y="6505575"/>
            <a:ext cx="5029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dirty="0">
                <a:solidFill>
                  <a:schemeClr val="bg2"/>
                </a:solidFill>
                <a:latin typeface="Arial" charset="0"/>
              </a:rPr>
              <a:t>LO 5  Identify the major policy-setting bodies and their role in the standard-setting process.</a:t>
            </a:r>
          </a:p>
        </p:txBody>
      </p:sp>
      <p:sp>
        <p:nvSpPr>
          <p:cNvPr id="174110" name="Text Box 1054"/>
          <p:cNvSpPr txBox="1">
            <a:spLocks noChangeArrowheads="1"/>
          </p:cNvSpPr>
          <p:nvPr/>
        </p:nvSpPr>
        <p:spPr bwMode="auto">
          <a:xfrm>
            <a:off x="533400" y="5105400"/>
            <a:ext cx="8229600" cy="1158779"/>
          </a:xfrm>
          <a:prstGeom prst="rect">
            <a:avLst/>
          </a:prstGeom>
          <a:noFill/>
          <a:ln w="28575" cap="sq" algn="ctr">
            <a:noFill/>
            <a:miter lim="800000"/>
            <a:headEnd type="none" w="sm" len="sm"/>
            <a:tailEnd type="none" w="sm" len="sm"/>
          </a:ln>
          <a:effectLst/>
        </p:spPr>
        <p:txBody>
          <a:bodyPr>
            <a:spAutoFit/>
          </a:bodyPr>
          <a:lstStyle/>
          <a:p>
            <a:pPr algn="l">
              <a:lnSpc>
                <a:spcPct val="115000"/>
              </a:lnSpc>
              <a:spcBef>
                <a:spcPct val="40000"/>
              </a:spcBef>
            </a:pPr>
            <a:r>
              <a:rPr lang="en-US" sz="1800" dirty="0">
                <a:latin typeface="Arial" charset="0"/>
              </a:rPr>
              <a:t>AICPA and </a:t>
            </a:r>
            <a:r>
              <a:rPr lang="en-US" sz="1800" dirty="0" err="1">
                <a:latin typeface="Arial" charset="0"/>
              </a:rPr>
              <a:t>AcSEC</a:t>
            </a:r>
            <a:r>
              <a:rPr lang="en-US" sz="1800" dirty="0">
                <a:latin typeface="Arial" charset="0"/>
              </a:rPr>
              <a:t> no longer issues authoritative accounting guidance for public companies.</a:t>
            </a:r>
          </a:p>
          <a:p>
            <a:pPr algn="l">
              <a:lnSpc>
                <a:spcPct val="115000"/>
              </a:lnSpc>
              <a:spcBef>
                <a:spcPct val="40000"/>
              </a:spcBef>
            </a:pPr>
            <a:r>
              <a:rPr lang="en-US" sz="1800" dirty="0">
                <a:latin typeface="Arial" charset="0"/>
              </a:rPr>
              <a:t>PCAOB oversees the development of auditing standards. </a:t>
            </a:r>
          </a:p>
        </p:txBody>
      </p:sp>
      <p:sp>
        <p:nvSpPr>
          <p:cNvPr id="174111" name="Rectangle 1055"/>
          <p:cNvSpPr>
            <a:spLocks noChangeArrowheads="1"/>
          </p:cNvSpPr>
          <p:nvPr/>
        </p:nvSpPr>
        <p:spPr bwMode="auto">
          <a:xfrm>
            <a:off x="457200" y="457200"/>
            <a:ext cx="8229600" cy="560388"/>
          </a:xfrm>
          <a:prstGeom prst="rect">
            <a:avLst/>
          </a:prstGeom>
          <a:solidFill>
            <a:srgbClr val="0066FF"/>
          </a:solidFill>
          <a:ln w="12700" algn="ctr">
            <a:solidFill>
              <a:schemeClr val="tx1"/>
            </a:solidFill>
            <a:miter lim="800000"/>
            <a:headEnd/>
            <a:tailEnd/>
          </a:ln>
          <a:effectLst>
            <a:outerShdw dist="107763" dir="2700000" algn="ctr" rotWithShape="0">
              <a:schemeClr val="bg2"/>
            </a:outerShdw>
          </a:effectLst>
        </p:spPr>
        <p:txBody>
          <a:bodyPr lIns="90488" tIns="44450" rIns="90488" bIns="44450"/>
          <a:lstStyle/>
          <a:p>
            <a:r>
              <a:rPr lang="en-US" sz="3000" b="1">
                <a:solidFill>
                  <a:schemeClr val="bg1"/>
                </a:solidFill>
                <a:effectLst>
                  <a:outerShdw blurRad="38100" dist="38100" dir="2700000" algn="tl">
                    <a:srgbClr val="000000"/>
                  </a:outerShdw>
                </a:effectLst>
                <a:latin typeface="Arial" charset="0"/>
              </a:rPr>
              <a:t>Parties Involved in Standard Setting</a:t>
            </a:r>
          </a:p>
        </p:txBody>
      </p:sp>
      <p:sp>
        <p:nvSpPr>
          <p:cNvPr id="174112" name="Rectangle 1056"/>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Changing Role of AICPA</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4" name="Rectangle 205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Generally Accepted Accounting Principles</a:t>
            </a:r>
          </a:p>
        </p:txBody>
      </p:sp>
      <p:sp>
        <p:nvSpPr>
          <p:cNvPr id="176135" name="Text Box 2055"/>
          <p:cNvSpPr txBox="1">
            <a:spLocks noChangeArrowheads="1"/>
          </p:cNvSpPr>
          <p:nvPr/>
        </p:nvSpPr>
        <p:spPr bwMode="auto">
          <a:xfrm>
            <a:off x="533400" y="1387475"/>
            <a:ext cx="8229600" cy="49530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300">
                <a:latin typeface="Arial" charset="0"/>
              </a:rPr>
              <a:t>Principles that have </a:t>
            </a:r>
            <a:r>
              <a:rPr lang="en-US" sz="2300" b="1">
                <a:solidFill>
                  <a:srgbClr val="800000"/>
                </a:solidFill>
                <a:latin typeface="Arial" charset="0"/>
              </a:rPr>
              <a:t>substantial authoritative support</a:t>
            </a:r>
            <a:r>
              <a:rPr lang="en-US" sz="2300">
                <a:latin typeface="Arial" charset="0"/>
              </a:rPr>
              <a:t>. </a:t>
            </a:r>
          </a:p>
        </p:txBody>
      </p:sp>
      <p:sp>
        <p:nvSpPr>
          <p:cNvPr id="176146" name="Text Box 2066"/>
          <p:cNvSpPr txBox="1">
            <a:spLocks noChangeArrowheads="1"/>
          </p:cNvSpPr>
          <p:nvPr/>
        </p:nvSpPr>
        <p:spPr bwMode="auto">
          <a:xfrm>
            <a:off x="533400" y="1981200"/>
            <a:ext cx="8229600" cy="530225"/>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buSzPct val="80000"/>
            </a:pPr>
            <a:r>
              <a:rPr lang="en-US" sz="2300">
                <a:latin typeface="Arial" charset="0"/>
              </a:rPr>
              <a:t>Major sources of GAAP:</a:t>
            </a:r>
          </a:p>
        </p:txBody>
      </p:sp>
      <p:sp>
        <p:nvSpPr>
          <p:cNvPr id="176147" name="Text Box 2067"/>
          <p:cNvSpPr txBox="1">
            <a:spLocks noChangeArrowheads="1"/>
          </p:cNvSpPr>
          <p:nvPr/>
        </p:nvSpPr>
        <p:spPr bwMode="auto">
          <a:xfrm>
            <a:off x="533400" y="2606675"/>
            <a:ext cx="8229600" cy="1616075"/>
          </a:xfrm>
          <a:prstGeom prst="rect">
            <a:avLst/>
          </a:prstGeom>
          <a:noFill/>
          <a:ln w="28575" cap="sq" algn="ctr">
            <a:noFill/>
            <a:miter lim="800000"/>
            <a:headEnd type="none" w="sm" len="sm"/>
            <a:tailEnd type="none" w="sm" len="sm"/>
          </a:ln>
          <a:effectLst/>
        </p:spPr>
        <p:txBody>
          <a:bodyPr>
            <a:spAutoFit/>
          </a:bodyPr>
          <a:lstStyle/>
          <a:p>
            <a:pPr marL="685800" lvl="1" indent="-457200" algn="l">
              <a:lnSpc>
                <a:spcPct val="125000"/>
              </a:lnSpc>
              <a:spcBef>
                <a:spcPct val="40000"/>
              </a:spcBef>
              <a:buClr>
                <a:srgbClr val="800000"/>
              </a:buClr>
              <a:buSzPct val="80000"/>
              <a:buFont typeface="Wingdings" pitchFamily="2" charset="2"/>
              <a:buChar char="u"/>
            </a:pPr>
            <a:r>
              <a:rPr lang="en-US" sz="2200">
                <a:latin typeface="Arial" charset="0"/>
              </a:rPr>
              <a:t>FASB Standards, Interpretations, and Staff Positions.</a:t>
            </a:r>
          </a:p>
          <a:p>
            <a:pPr marL="685800" lvl="1" indent="-457200" algn="l">
              <a:lnSpc>
                <a:spcPct val="125000"/>
              </a:lnSpc>
              <a:spcBef>
                <a:spcPct val="40000"/>
              </a:spcBef>
              <a:buClr>
                <a:srgbClr val="800000"/>
              </a:buClr>
              <a:buSzPct val="80000"/>
              <a:buFont typeface="Wingdings" pitchFamily="2" charset="2"/>
              <a:buChar char="u"/>
            </a:pPr>
            <a:r>
              <a:rPr lang="en-US" sz="2200">
                <a:latin typeface="Arial" charset="0"/>
              </a:rPr>
              <a:t>APB Opinions.</a:t>
            </a:r>
          </a:p>
          <a:p>
            <a:pPr marL="685800" lvl="1" indent="-457200" algn="l">
              <a:lnSpc>
                <a:spcPct val="125000"/>
              </a:lnSpc>
              <a:spcBef>
                <a:spcPct val="40000"/>
              </a:spcBef>
              <a:buClr>
                <a:srgbClr val="800000"/>
              </a:buClr>
              <a:buSzPct val="80000"/>
              <a:buFont typeface="Wingdings" pitchFamily="2" charset="2"/>
              <a:buChar char="u"/>
            </a:pPr>
            <a:r>
              <a:rPr lang="en-US" sz="2200">
                <a:latin typeface="Arial" charset="0"/>
              </a:rPr>
              <a:t>AICPA Accounting Research Bulletins.</a:t>
            </a:r>
          </a:p>
        </p:txBody>
      </p:sp>
      <p:sp>
        <p:nvSpPr>
          <p:cNvPr id="176148" name="Text Box 2068"/>
          <p:cNvSpPr txBox="1">
            <a:spLocks noChangeArrowheads="1"/>
          </p:cNvSpPr>
          <p:nvPr/>
        </p:nvSpPr>
        <p:spPr bwMode="auto">
          <a:xfrm>
            <a:off x="1828800" y="6200775"/>
            <a:ext cx="7239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  Explain the meaning of generally accepted accounting principles (GAAP) and the role of the Codification for GAAP.</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4" name="Rectangle 2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Generally Accepted Accounting Principles</a:t>
            </a:r>
          </a:p>
        </p:txBody>
      </p:sp>
      <p:pic>
        <p:nvPicPr>
          <p:cNvPr id="53276" name="Picture 28"/>
          <p:cNvPicPr>
            <a:picLocks noChangeAspect="1" noChangeArrowheads="1"/>
          </p:cNvPicPr>
          <p:nvPr/>
        </p:nvPicPr>
        <p:blipFill>
          <a:blip r:embed="rId3"/>
          <a:srcRect/>
          <a:stretch>
            <a:fillRect/>
          </a:stretch>
        </p:blipFill>
        <p:spPr bwMode="auto">
          <a:xfrm>
            <a:off x="457200" y="2035175"/>
            <a:ext cx="8172450" cy="2844800"/>
          </a:xfrm>
          <a:prstGeom prst="rect">
            <a:avLst/>
          </a:prstGeom>
          <a:noFill/>
          <a:ln w="12700" cap="sq">
            <a:noFill/>
            <a:miter lim="800000"/>
            <a:headEnd type="none" w="sm" len="sm"/>
            <a:tailEnd type="none" w="sm" len="sm"/>
          </a:ln>
          <a:effectLst/>
        </p:spPr>
      </p:pic>
      <p:sp>
        <p:nvSpPr>
          <p:cNvPr id="53277" name="Rectangle 29"/>
          <p:cNvSpPr>
            <a:spLocks noChangeArrowheads="1"/>
          </p:cNvSpPr>
          <p:nvPr/>
        </p:nvSpPr>
        <p:spPr bwMode="auto">
          <a:xfrm>
            <a:off x="7010400" y="1447800"/>
            <a:ext cx="1905000" cy="517525"/>
          </a:xfrm>
          <a:prstGeom prst="rect">
            <a:avLst/>
          </a:prstGeom>
          <a:noFill/>
          <a:ln w="28575" algn="ctr">
            <a:noFill/>
            <a:miter lim="800000"/>
            <a:headEnd type="none" w="sm" len="sm"/>
            <a:tailEnd type="none" w="sm" len="sm"/>
          </a:ln>
          <a:effectLst/>
        </p:spPr>
        <p:txBody>
          <a:bodyPr>
            <a:spAutoFit/>
          </a:bodyPr>
          <a:lstStyle/>
          <a:p>
            <a:pPr algn="l">
              <a:spcBef>
                <a:spcPct val="50000"/>
              </a:spcBef>
            </a:pPr>
            <a:r>
              <a:rPr lang="en-US" sz="1400" b="1">
                <a:solidFill>
                  <a:srgbClr val="800000"/>
                </a:solidFill>
                <a:latin typeface="Arial" charset="0"/>
              </a:rPr>
              <a:t>Illustration 1-4</a:t>
            </a:r>
            <a:r>
              <a:rPr lang="en-US" sz="1400" b="1">
                <a:solidFill>
                  <a:srgbClr val="05444B"/>
                </a:solidFill>
                <a:latin typeface="Arial" charset="0"/>
              </a:rPr>
              <a:t>    </a:t>
            </a:r>
            <a:r>
              <a:rPr lang="en-US" sz="1400">
                <a:solidFill>
                  <a:srgbClr val="000000"/>
                </a:solidFill>
                <a:latin typeface="Arial" charset="0"/>
              </a:rPr>
              <a:t>GAAP Documents</a:t>
            </a:r>
          </a:p>
        </p:txBody>
      </p:sp>
      <p:sp>
        <p:nvSpPr>
          <p:cNvPr id="53278" name="Text Box 30"/>
          <p:cNvSpPr txBox="1">
            <a:spLocks noChangeArrowheads="1"/>
          </p:cNvSpPr>
          <p:nvPr/>
        </p:nvSpPr>
        <p:spPr bwMode="auto">
          <a:xfrm>
            <a:off x="1828800" y="6200775"/>
            <a:ext cx="7239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  Explain the meaning of generally accepted accounting principles (GAAP) and the role of the Codification for GAAP.</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91491"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91493" name="Rectangle 1029"/>
          <p:cNvSpPr>
            <a:spLocks noGrp="1" noChangeArrowheads="1"/>
          </p:cNvSpPr>
          <p:nvPr>
            <p:ph type="body" idx="1"/>
          </p:nvPr>
        </p:nvSpPr>
        <p:spPr>
          <a:xfrm>
            <a:off x="533400" y="1981200"/>
            <a:ext cx="8534400" cy="838200"/>
          </a:xfrm>
          <a:solidFill>
            <a:schemeClr val="bg1"/>
          </a:solidFill>
          <a:ln/>
        </p:spPr>
        <p:txBody>
          <a:bodyPr/>
          <a:lstStyle/>
          <a:p>
            <a:pPr marL="0" indent="0">
              <a:lnSpc>
                <a:spcPct val="120000"/>
              </a:lnSpc>
              <a:spcBef>
                <a:spcPct val="50000"/>
              </a:spcBef>
              <a:buFont typeface="Wingdings" pitchFamily="2" charset="2"/>
              <a:buNone/>
            </a:pPr>
            <a:r>
              <a:rPr lang="en-US" sz="2200" b="0">
                <a:solidFill>
                  <a:schemeClr val="tx1"/>
                </a:solidFill>
                <a:effectLst/>
              </a:rPr>
              <a:t>Which of the following accounting pronouncements is the most authoritative?</a:t>
            </a:r>
          </a:p>
        </p:txBody>
      </p:sp>
      <p:sp>
        <p:nvSpPr>
          <p:cNvPr id="191494" name="Rectangle 1030"/>
          <p:cNvSpPr>
            <a:spLocks noChangeArrowheads="1"/>
          </p:cNvSpPr>
          <p:nvPr/>
        </p:nvSpPr>
        <p:spPr bwMode="auto">
          <a:xfrm>
            <a:off x="685800" y="2895600"/>
            <a:ext cx="8001000" cy="1828800"/>
          </a:xfrm>
          <a:prstGeom prst="rect">
            <a:avLst/>
          </a:prstGeom>
          <a:solidFill>
            <a:schemeClr val="bg1"/>
          </a:solidFill>
          <a:ln w="12700">
            <a:noFill/>
            <a:miter lim="800000"/>
            <a:headEnd/>
            <a:tailEnd/>
          </a:ln>
          <a:effectLst/>
        </p:spPr>
        <p:txBody>
          <a:bodyPr lIns="182562" tIns="46038" rIns="182562" bIns="46038"/>
          <a:lstStyle/>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a.	FASB Statement of Financial Accounting Concepts.</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b.	FASB Technical Bulletins.	</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c.	AICPA Accounting Principles Board Opinion.</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d.	AICPA Statement of Position.</a:t>
            </a:r>
          </a:p>
        </p:txBody>
      </p:sp>
      <p:sp>
        <p:nvSpPr>
          <p:cNvPr id="191496" name="Rectangle 103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Generally Accepted Accounting Principles</a:t>
            </a:r>
          </a:p>
        </p:txBody>
      </p:sp>
      <p:sp>
        <p:nvSpPr>
          <p:cNvPr id="191497" name="Oval 1033"/>
          <p:cNvSpPr>
            <a:spLocks noChangeArrowheads="1"/>
          </p:cNvSpPr>
          <p:nvPr/>
        </p:nvSpPr>
        <p:spPr bwMode="auto">
          <a:xfrm>
            <a:off x="762000" y="41148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191502" name="Text Box 1038"/>
          <p:cNvSpPr txBox="1">
            <a:spLocks noChangeArrowheads="1"/>
          </p:cNvSpPr>
          <p:nvPr/>
        </p:nvSpPr>
        <p:spPr bwMode="auto">
          <a:xfrm>
            <a:off x="1828800" y="6200775"/>
            <a:ext cx="7239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  Explain the meaning of generally accepted accounting principles (GAAP) and the role of the Codification for GAAP.</a:t>
            </a:r>
          </a:p>
        </p:txBody>
      </p:sp>
      <p:sp>
        <p:nvSpPr>
          <p:cNvPr id="191504" name="Rectangle 1040"/>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animEffect transition="in" filter="wipe(left)">
                                      <p:cBhvr>
                                        <p:cTn id="7" dur="500"/>
                                        <p:tgtEl>
                                          <p:spTgt spid="19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533400" y="1992313"/>
            <a:ext cx="8229600" cy="1949450"/>
          </a:xfrm>
          <a:prstGeom prst="rect">
            <a:avLst/>
          </a:prstGeom>
          <a:noFill/>
          <a:ln w="28575" cap="sq">
            <a:noFill/>
            <a:miter lim="800000"/>
            <a:headEnd type="none" w="sm" len="sm"/>
            <a:tailEnd type="none" w="sm" len="sm"/>
          </a:ln>
          <a:effectLst/>
        </p:spPr>
        <p:txBody>
          <a:bodyPr>
            <a:spAutoFit/>
          </a:bodyPr>
          <a:lstStyle/>
          <a:p>
            <a:pPr marL="682625" lvl="1" indent="-450850" algn="l">
              <a:lnSpc>
                <a:spcPct val="120000"/>
              </a:lnSpc>
              <a:spcBef>
                <a:spcPct val="50000"/>
              </a:spcBef>
              <a:buClr>
                <a:srgbClr val="800000"/>
              </a:buClr>
              <a:buSzPct val="80000"/>
              <a:buFont typeface="Wingdings" pitchFamily="2" charset="2"/>
              <a:buChar char="u"/>
            </a:pPr>
            <a:r>
              <a:rPr lang="en-US" sz="2100">
                <a:latin typeface="Arial" charset="0"/>
              </a:rPr>
              <a:t>Goal in developing the Codification is to provide in one place all the authoritative literature related to a particular topic.</a:t>
            </a:r>
          </a:p>
          <a:p>
            <a:pPr marL="682625" lvl="1" indent="-450850" algn="l">
              <a:lnSpc>
                <a:spcPct val="120000"/>
              </a:lnSpc>
              <a:spcBef>
                <a:spcPct val="50000"/>
              </a:spcBef>
              <a:buClr>
                <a:srgbClr val="800000"/>
              </a:buClr>
              <a:buSzPct val="80000"/>
              <a:buFont typeface="Wingdings" pitchFamily="2" charset="2"/>
              <a:buChar char="u"/>
            </a:pPr>
            <a:r>
              <a:rPr lang="en-US" sz="2100">
                <a:latin typeface="Arial" charset="0"/>
              </a:rPr>
              <a:t>Creates one level of GAAP, which is considered authoritative.</a:t>
            </a:r>
          </a:p>
          <a:p>
            <a:pPr marL="682625" lvl="1" indent="-450850" algn="l">
              <a:lnSpc>
                <a:spcPct val="120000"/>
              </a:lnSpc>
              <a:spcBef>
                <a:spcPct val="50000"/>
              </a:spcBef>
              <a:buClr>
                <a:srgbClr val="800000"/>
              </a:buClr>
              <a:buSzPct val="80000"/>
              <a:buFont typeface="Wingdings" pitchFamily="2" charset="2"/>
              <a:buChar char="u"/>
            </a:pPr>
            <a:r>
              <a:rPr lang="en-US" sz="2100">
                <a:latin typeface="Arial" charset="0"/>
              </a:rPr>
              <a:t>All other accounting literature is considered non-authoritative.</a:t>
            </a:r>
          </a:p>
        </p:txBody>
      </p:sp>
      <p:sp>
        <p:nvSpPr>
          <p:cNvPr id="232454" name="Rectangle 6"/>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FASB Codification</a:t>
            </a:r>
          </a:p>
        </p:txBody>
      </p:sp>
      <p:sp>
        <p:nvSpPr>
          <p:cNvPr id="232455" name="Text Box 7"/>
          <p:cNvSpPr txBox="1">
            <a:spLocks noChangeArrowheads="1"/>
          </p:cNvSpPr>
          <p:nvPr/>
        </p:nvSpPr>
        <p:spPr bwMode="auto">
          <a:xfrm>
            <a:off x="8153400" y="6369050"/>
            <a:ext cx="838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a:t>
            </a:r>
          </a:p>
        </p:txBody>
      </p:sp>
      <p:sp>
        <p:nvSpPr>
          <p:cNvPr id="232456" name="Rectangle 8"/>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Generally Accepted Accounting Principles</a:t>
            </a:r>
          </a:p>
        </p:txBody>
      </p:sp>
      <p:pic>
        <p:nvPicPr>
          <p:cNvPr id="232457" name="Picture 9"/>
          <p:cNvPicPr>
            <a:picLocks noChangeAspect="1" noChangeArrowheads="1"/>
          </p:cNvPicPr>
          <p:nvPr/>
        </p:nvPicPr>
        <p:blipFill>
          <a:blip r:embed="rId3" cstate="print"/>
          <a:srcRect/>
          <a:stretch>
            <a:fillRect/>
          </a:stretch>
        </p:blipFill>
        <p:spPr bwMode="auto">
          <a:xfrm>
            <a:off x="1041400" y="4191000"/>
            <a:ext cx="1397000" cy="2209800"/>
          </a:xfrm>
          <a:prstGeom prst="rect">
            <a:avLst/>
          </a:prstGeom>
          <a:noFill/>
          <a:ln w="12700" cap="sq">
            <a:noFill/>
            <a:miter lim="800000"/>
            <a:headEnd type="none" w="sm" len="sm"/>
            <a:tailEnd type="none" w="sm" len="sm"/>
          </a:ln>
          <a:effectLst/>
        </p:spPr>
      </p:pic>
      <p:sp>
        <p:nvSpPr>
          <p:cNvPr id="232458" name="Rectangle 10"/>
          <p:cNvSpPr>
            <a:spLocks noChangeArrowheads="1"/>
          </p:cNvSpPr>
          <p:nvPr/>
        </p:nvSpPr>
        <p:spPr bwMode="auto">
          <a:xfrm>
            <a:off x="2819400" y="4251325"/>
            <a:ext cx="5943600" cy="1997075"/>
          </a:xfrm>
          <a:prstGeom prst="rect">
            <a:avLst/>
          </a:prstGeom>
          <a:noFill/>
          <a:ln w="12700" cap="sq">
            <a:noFill/>
            <a:miter lim="800000"/>
            <a:headEnd type="none" w="sm" len="sm"/>
            <a:tailEnd type="none" w="sm" len="sm"/>
          </a:ln>
          <a:effectLst/>
        </p:spPr>
        <p:txBody>
          <a:bodyPr>
            <a:spAutoFit/>
          </a:bodyPr>
          <a:lstStyle/>
          <a:p>
            <a:pPr algn="l">
              <a:lnSpc>
                <a:spcPct val="125000"/>
              </a:lnSpc>
            </a:pPr>
            <a:r>
              <a:rPr lang="en-US" sz="2000">
                <a:latin typeface="Arial" charset="0"/>
              </a:rPr>
              <a:t>FASB has developed the </a:t>
            </a:r>
            <a:r>
              <a:rPr lang="en-US" sz="2000" b="1">
                <a:latin typeface="Arial" charset="0"/>
              </a:rPr>
              <a:t>Financial Accounting Standards Board Codification Research System (CRS)</a:t>
            </a:r>
            <a:r>
              <a:rPr lang="en-US" sz="2000">
                <a:latin typeface="Arial" charset="0"/>
              </a:rPr>
              <a:t>. CRS is an online real-time database that provides easy access to the Codification.</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8153400" y="6369050"/>
            <a:ext cx="838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6</a:t>
            </a:r>
          </a:p>
        </p:txBody>
      </p:sp>
      <p:sp>
        <p:nvSpPr>
          <p:cNvPr id="234501" name="Rectangle 5"/>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Generally Accepted Accounting Principles</a:t>
            </a:r>
          </a:p>
        </p:txBody>
      </p:sp>
      <p:pic>
        <p:nvPicPr>
          <p:cNvPr id="234504" name="Picture 8"/>
          <p:cNvPicPr>
            <a:picLocks noChangeAspect="1" noChangeArrowheads="1"/>
          </p:cNvPicPr>
          <p:nvPr/>
        </p:nvPicPr>
        <p:blipFill>
          <a:blip r:embed="rId3"/>
          <a:srcRect/>
          <a:stretch>
            <a:fillRect/>
          </a:stretch>
        </p:blipFill>
        <p:spPr bwMode="auto">
          <a:xfrm>
            <a:off x="1981200" y="1466850"/>
            <a:ext cx="6629400" cy="4629150"/>
          </a:xfrm>
          <a:prstGeom prst="rect">
            <a:avLst/>
          </a:prstGeom>
          <a:noFill/>
          <a:ln w="12700" cap="sq">
            <a:noFill/>
            <a:miter lim="800000"/>
            <a:headEnd type="none" w="sm" len="sm"/>
            <a:tailEnd type="none" w="sm" len="sm"/>
          </a:ln>
          <a:effectLst/>
        </p:spPr>
      </p:pic>
      <p:sp>
        <p:nvSpPr>
          <p:cNvPr id="234505" name="Rectangle 9"/>
          <p:cNvSpPr>
            <a:spLocks noChangeArrowheads="1"/>
          </p:cNvSpPr>
          <p:nvPr/>
        </p:nvSpPr>
        <p:spPr bwMode="auto">
          <a:xfrm>
            <a:off x="304800" y="1493838"/>
            <a:ext cx="1524000" cy="639762"/>
          </a:xfrm>
          <a:prstGeom prst="rect">
            <a:avLst/>
          </a:prstGeom>
          <a:noFill/>
          <a:ln w="28575"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1-5</a:t>
            </a:r>
          </a:p>
          <a:p>
            <a:pPr algn="l"/>
            <a:r>
              <a:rPr lang="en-US" sz="1200" b="1">
                <a:latin typeface="Arial" charset="0"/>
              </a:rPr>
              <a:t>FASB Codification </a:t>
            </a:r>
          </a:p>
          <a:p>
            <a:pPr algn="l"/>
            <a:r>
              <a:rPr lang="en-US" sz="1200" b="1">
                <a:latin typeface="Arial" charset="0"/>
              </a:rPr>
              <a:t>Framework</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178179" name="Text Box 3"/>
          <p:cNvSpPr txBox="1">
            <a:spLocks noChangeArrowheads="1"/>
          </p:cNvSpPr>
          <p:nvPr/>
        </p:nvSpPr>
        <p:spPr bwMode="auto">
          <a:xfrm>
            <a:off x="381000" y="2257425"/>
            <a:ext cx="2209800" cy="33051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0000"/>
              </a:spcBef>
              <a:buSzPct val="80000"/>
            </a:pPr>
            <a:r>
              <a:rPr lang="en-US" sz="2100" b="1">
                <a:latin typeface="Arial" charset="0"/>
              </a:rPr>
              <a:t>GAAP is as much a product of political action as they are of careful logic or empirical findings. </a:t>
            </a:r>
          </a:p>
        </p:txBody>
      </p:sp>
      <p:sp>
        <p:nvSpPr>
          <p:cNvPr id="178183" name="Text Box 7"/>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7  Describe the impact of user groups on the rule-making process. </a:t>
            </a:r>
          </a:p>
        </p:txBody>
      </p:sp>
      <p:sp>
        <p:nvSpPr>
          <p:cNvPr id="178184" name="Rectangle 8"/>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GAAP in a Political Environment</a:t>
            </a:r>
          </a:p>
        </p:txBody>
      </p:sp>
      <p:pic>
        <p:nvPicPr>
          <p:cNvPr id="178185" name="Picture 9"/>
          <p:cNvPicPr>
            <a:picLocks noChangeAspect="1" noChangeArrowheads="1"/>
          </p:cNvPicPr>
          <p:nvPr/>
        </p:nvPicPr>
        <p:blipFill>
          <a:blip r:embed="rId3"/>
          <a:srcRect/>
          <a:stretch>
            <a:fillRect/>
          </a:stretch>
        </p:blipFill>
        <p:spPr bwMode="auto">
          <a:xfrm>
            <a:off x="2743200" y="2286000"/>
            <a:ext cx="6172200" cy="3375025"/>
          </a:xfrm>
          <a:prstGeom prst="rect">
            <a:avLst/>
          </a:prstGeom>
          <a:noFill/>
          <a:ln w="12700" cap="sq">
            <a:noFill/>
            <a:miter lim="800000"/>
            <a:headEnd type="none" w="sm" len="sm"/>
            <a:tailEnd type="none" w="sm" len="sm"/>
          </a:ln>
          <a:effectLst/>
        </p:spPr>
      </p:pic>
      <p:sp>
        <p:nvSpPr>
          <p:cNvPr id="178186" name="Rectangle 10"/>
          <p:cNvSpPr>
            <a:spLocks noChangeArrowheads="1"/>
          </p:cNvSpPr>
          <p:nvPr/>
        </p:nvSpPr>
        <p:spPr bwMode="auto">
          <a:xfrm>
            <a:off x="6858000" y="1371600"/>
            <a:ext cx="2057400" cy="822325"/>
          </a:xfrm>
          <a:prstGeom prst="rect">
            <a:avLst/>
          </a:prstGeom>
          <a:noFill/>
          <a:ln w="28575"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1-6</a:t>
            </a:r>
          </a:p>
          <a:p>
            <a:pPr algn="l"/>
            <a:r>
              <a:rPr lang="en-US" sz="1200" b="1">
                <a:latin typeface="Arial" charset="0"/>
              </a:rPr>
              <a:t>User Groups that Influence the Formulation of Accounting Standards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182275" name="Text Box 3"/>
          <p:cNvSpPr txBox="1">
            <a:spLocks noChangeArrowheads="1"/>
          </p:cNvSpPr>
          <p:nvPr/>
        </p:nvSpPr>
        <p:spPr bwMode="auto">
          <a:xfrm>
            <a:off x="533400" y="1600200"/>
            <a:ext cx="8229600" cy="784830"/>
          </a:xfrm>
          <a:prstGeom prst="rect">
            <a:avLst/>
          </a:prstGeom>
          <a:noFill/>
          <a:ln w="28575" cap="sq">
            <a:noFill/>
            <a:miter lim="800000"/>
            <a:headEnd type="none" w="sm" len="sm"/>
            <a:tailEnd type="none" w="sm" len="sm"/>
          </a:ln>
          <a:effectLst/>
        </p:spPr>
        <p:txBody>
          <a:bodyPr wrap="square">
            <a:spAutoFit/>
          </a:bodyPr>
          <a:lstStyle/>
          <a:p>
            <a:pPr algn="l">
              <a:lnSpc>
                <a:spcPct val="125000"/>
              </a:lnSpc>
              <a:spcBef>
                <a:spcPct val="50000"/>
              </a:spcBef>
              <a:buSzPct val="80000"/>
            </a:pPr>
            <a:r>
              <a:rPr lang="en-US" sz="1800" dirty="0">
                <a:latin typeface="Arial" charset="0"/>
              </a:rPr>
              <a:t>What the public thinks accountants should do </a:t>
            </a:r>
            <a:r>
              <a:rPr lang="en-US" sz="1800" dirty="0">
                <a:solidFill>
                  <a:srgbClr val="800000"/>
                </a:solidFill>
                <a:latin typeface="Arial" charset="0"/>
              </a:rPr>
              <a:t>vs.</a:t>
            </a:r>
            <a:r>
              <a:rPr lang="en-US" sz="1800" dirty="0">
                <a:latin typeface="Arial" charset="0"/>
              </a:rPr>
              <a:t> what accountants think they can do.</a:t>
            </a:r>
          </a:p>
        </p:txBody>
      </p:sp>
      <p:sp>
        <p:nvSpPr>
          <p:cNvPr id="182277" name="Text Box 5"/>
          <p:cNvSpPr txBox="1">
            <a:spLocks noChangeArrowheads="1"/>
          </p:cNvSpPr>
          <p:nvPr/>
        </p:nvSpPr>
        <p:spPr bwMode="auto">
          <a:xfrm>
            <a:off x="381000" y="2438400"/>
            <a:ext cx="8305800" cy="4301177"/>
          </a:xfrm>
          <a:prstGeom prst="rect">
            <a:avLst/>
          </a:prstGeom>
          <a:noFill/>
          <a:ln w="28575" cap="sq" algn="ctr">
            <a:noFill/>
            <a:miter lim="800000"/>
            <a:headEnd type="none" w="sm" len="sm"/>
            <a:tailEnd type="none" w="sm" len="sm"/>
          </a:ln>
          <a:effectLst/>
        </p:spPr>
        <p:txBody>
          <a:bodyPr wrap="square">
            <a:spAutoFit/>
          </a:bodyPr>
          <a:lstStyle/>
          <a:p>
            <a:pPr marL="682625" lvl="1" indent="-450850" algn="l">
              <a:spcBef>
                <a:spcPct val="50000"/>
              </a:spcBef>
              <a:buClr>
                <a:srgbClr val="800000"/>
              </a:buClr>
              <a:buSzPct val="80000"/>
              <a:buFont typeface="Wingdings" pitchFamily="2" charset="2"/>
              <a:buChar char="u"/>
            </a:pPr>
            <a:r>
              <a:rPr lang="en-US" sz="1700" dirty="0">
                <a:latin typeface="Arial" charset="0"/>
              </a:rPr>
              <a:t>Difficult to close in light of accounting scandals.</a:t>
            </a:r>
          </a:p>
          <a:p>
            <a:pPr marL="682625" lvl="1" indent="-450850" algn="l">
              <a:spcBef>
                <a:spcPct val="50000"/>
              </a:spcBef>
              <a:buClr>
                <a:srgbClr val="800000"/>
              </a:buClr>
              <a:buSzPct val="80000"/>
              <a:buFont typeface="Wingdings" pitchFamily="2" charset="2"/>
              <a:buChar char="u"/>
            </a:pPr>
            <a:r>
              <a:rPr lang="en-US" sz="1700" dirty="0">
                <a:latin typeface="Arial" charset="0"/>
              </a:rPr>
              <a:t>Sarbanes-Oxley Act (2002</a:t>
            </a:r>
            <a:r>
              <a:rPr lang="en-US" sz="1700" dirty="0" smtClean="0">
                <a:latin typeface="Arial" charset="0"/>
              </a:rPr>
              <a:t>). </a:t>
            </a:r>
          </a:p>
          <a:p>
            <a:pPr marL="1139825" lvl="2" indent="-450850" algn="l">
              <a:spcBef>
                <a:spcPct val="50000"/>
              </a:spcBef>
              <a:buClr>
                <a:srgbClr val="800000"/>
              </a:buClr>
              <a:buSzPct val="80000"/>
              <a:buFont typeface="Wingdings" pitchFamily="2" charset="2"/>
              <a:buChar char="u"/>
            </a:pPr>
            <a:r>
              <a:rPr lang="en-US" sz="1700" dirty="0" smtClean="0">
                <a:latin typeface="Arial" charset="0"/>
              </a:rPr>
              <a:t>This </a:t>
            </a:r>
            <a:r>
              <a:rPr lang="en-US" sz="1700" dirty="0" smtClean="0">
                <a:latin typeface="Arial" charset="0"/>
              </a:rPr>
              <a:t>law has increased the resources for SEC to combat fraud and curb poor reporting practices.  </a:t>
            </a:r>
            <a:endParaRPr lang="en-US" sz="1700" dirty="0" smtClean="0">
              <a:latin typeface="Arial" charset="0"/>
            </a:endParaRPr>
          </a:p>
          <a:p>
            <a:pPr marL="1139825" lvl="2" indent="-450850" algn="l">
              <a:spcBef>
                <a:spcPct val="50000"/>
              </a:spcBef>
              <a:buClr>
                <a:srgbClr val="800000"/>
              </a:buClr>
              <a:buSzPct val="80000"/>
              <a:buFont typeface="Wingdings" pitchFamily="2" charset="2"/>
              <a:buChar char="u"/>
            </a:pPr>
            <a:r>
              <a:rPr lang="en-US" sz="1700" dirty="0" smtClean="0">
                <a:latin typeface="Arial" charset="0"/>
              </a:rPr>
              <a:t>There </a:t>
            </a:r>
            <a:r>
              <a:rPr lang="en-US" sz="1700" dirty="0" smtClean="0">
                <a:latin typeface="Arial" charset="0"/>
              </a:rPr>
              <a:t>are new policing efforts, codes of ethics, new auditor independence rules and materiality guidelines for financial reporting. </a:t>
            </a:r>
            <a:endParaRPr lang="en-US" sz="1700" dirty="0">
              <a:latin typeface="Arial" charset="0"/>
            </a:endParaRPr>
          </a:p>
          <a:p>
            <a:pPr marL="682625" lvl="1" indent="-450850" algn="l">
              <a:spcBef>
                <a:spcPct val="50000"/>
              </a:spcBef>
              <a:buClr>
                <a:srgbClr val="800000"/>
              </a:buClr>
              <a:buSzPct val="80000"/>
              <a:buFont typeface="Wingdings" pitchFamily="2" charset="2"/>
              <a:buChar char="u"/>
            </a:pPr>
            <a:r>
              <a:rPr lang="en-US" sz="1700" dirty="0">
                <a:latin typeface="Arial" charset="0"/>
              </a:rPr>
              <a:t>Public Company Accounting Oversight Board (PCAOB</a:t>
            </a:r>
            <a:r>
              <a:rPr lang="en-US" sz="1700" dirty="0" smtClean="0">
                <a:latin typeface="Arial" charset="0"/>
              </a:rPr>
              <a:t>). </a:t>
            </a:r>
            <a:r>
              <a:rPr lang="en-US" sz="1700" dirty="0" smtClean="0">
                <a:solidFill>
                  <a:prstClr val="black"/>
                </a:solidFill>
                <a:latin typeface="Arial" charset="0"/>
                <a:cs typeface="Arial" charset="0"/>
              </a:rPr>
              <a:t>for enforcement and establishment of auditing, quality control and independence of standards and rules. </a:t>
            </a:r>
            <a:endParaRPr lang="en-US" sz="1700" dirty="0" smtClean="0">
              <a:solidFill>
                <a:prstClr val="black"/>
              </a:solidFill>
              <a:latin typeface="Arial" charset="0"/>
              <a:cs typeface="Arial" charset="0"/>
            </a:endParaRPr>
          </a:p>
          <a:p>
            <a:pPr marL="682625" lvl="1" indent="-450850" algn="l">
              <a:spcBef>
                <a:spcPct val="50000"/>
              </a:spcBef>
              <a:buClr>
                <a:srgbClr val="800000"/>
              </a:buClr>
              <a:buSzPct val="80000"/>
              <a:buFont typeface="Wingdings" pitchFamily="2" charset="2"/>
              <a:buChar char="u"/>
            </a:pPr>
            <a:r>
              <a:rPr lang="en-US" sz="1700" dirty="0" smtClean="0">
                <a:latin typeface="Arial" charset="0"/>
              </a:rPr>
              <a:t>Although accounting cannot be held responsible for every financial catastrophe, the accounting professional bodies should continue to develop a highly transparent, clear and reliable system for financial reporting. </a:t>
            </a:r>
          </a:p>
          <a:p>
            <a:pPr marL="682625" lvl="1" indent="-450850" algn="l">
              <a:spcBef>
                <a:spcPct val="50000"/>
              </a:spcBef>
              <a:buClr>
                <a:srgbClr val="800000"/>
              </a:buClr>
              <a:buSzPct val="80000"/>
            </a:pPr>
            <a:endParaRPr lang="en-US" sz="1800" dirty="0">
              <a:latin typeface="Arial" charset="0"/>
            </a:endParaRPr>
          </a:p>
        </p:txBody>
      </p:sp>
      <p:sp>
        <p:nvSpPr>
          <p:cNvPr id="182280" name="Rectangle 8"/>
          <p:cNvSpPr>
            <a:spLocks noChangeArrowheads="1"/>
          </p:cNvSpPr>
          <p:nvPr/>
        </p:nvSpPr>
        <p:spPr bwMode="auto">
          <a:xfrm>
            <a:off x="533400" y="1143000"/>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Expectation GAAP</a:t>
            </a:r>
          </a:p>
        </p:txBody>
      </p:sp>
      <p:sp>
        <p:nvSpPr>
          <p:cNvPr id="182281" name="Text Box 9"/>
          <p:cNvSpPr txBox="1">
            <a:spLocks noChangeArrowheads="1"/>
          </p:cNvSpPr>
          <p:nvPr/>
        </p:nvSpPr>
        <p:spPr bwMode="auto">
          <a:xfrm>
            <a:off x="1066800" y="65214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dirty="0">
                <a:solidFill>
                  <a:schemeClr val="bg2"/>
                </a:solidFill>
                <a:latin typeface="Arial" charset="0"/>
              </a:rPr>
              <a:t>LO 7  Describe the impact of user groups on the rule-making process.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236548" name="Text Box 4"/>
          <p:cNvSpPr txBox="1">
            <a:spLocks noChangeArrowheads="1"/>
          </p:cNvSpPr>
          <p:nvPr/>
        </p:nvSpPr>
        <p:spPr bwMode="auto">
          <a:xfrm>
            <a:off x="533400" y="1981200"/>
            <a:ext cx="7239000" cy="2923877"/>
          </a:xfrm>
          <a:prstGeom prst="rect">
            <a:avLst/>
          </a:prstGeom>
          <a:noFill/>
          <a:ln w="28575" cap="sq" algn="ctr">
            <a:noFill/>
            <a:miter lim="800000"/>
            <a:headEnd type="none" w="sm" len="sm"/>
            <a:tailEnd type="none" w="sm" len="sm"/>
          </a:ln>
          <a:effectLst/>
        </p:spPr>
        <p:txBody>
          <a:bodyPr>
            <a:spAutoFit/>
          </a:bodyPr>
          <a:lstStyle/>
          <a:p>
            <a:pPr marL="682625" lvl="1" indent="-450850" algn="l">
              <a:lnSpc>
                <a:spcPct val="120000"/>
              </a:lnSpc>
              <a:spcBef>
                <a:spcPct val="50000"/>
              </a:spcBef>
              <a:buClr>
                <a:srgbClr val="800000"/>
              </a:buClr>
              <a:buSzPct val="80000"/>
              <a:buFont typeface="Wingdings" pitchFamily="2" charset="2"/>
              <a:buChar char="u"/>
            </a:pPr>
            <a:r>
              <a:rPr lang="en-US" sz="2300" dirty="0">
                <a:latin typeface="Arial" charset="0"/>
              </a:rPr>
              <a:t>Non-financial measurements.</a:t>
            </a:r>
          </a:p>
          <a:p>
            <a:pPr marL="682625" lvl="1" indent="-450850" algn="l">
              <a:lnSpc>
                <a:spcPct val="120000"/>
              </a:lnSpc>
              <a:spcBef>
                <a:spcPct val="50000"/>
              </a:spcBef>
              <a:buClr>
                <a:srgbClr val="800000"/>
              </a:buClr>
              <a:buSzPct val="80000"/>
              <a:buFont typeface="Wingdings" pitchFamily="2" charset="2"/>
              <a:buChar char="u"/>
            </a:pPr>
            <a:r>
              <a:rPr lang="en-US" sz="2300" dirty="0">
                <a:latin typeface="Arial" charset="0"/>
              </a:rPr>
              <a:t>Forward-looking information.</a:t>
            </a:r>
          </a:p>
          <a:p>
            <a:pPr marL="682625" lvl="1" indent="-450850" algn="l">
              <a:lnSpc>
                <a:spcPct val="120000"/>
              </a:lnSpc>
              <a:spcBef>
                <a:spcPct val="50000"/>
              </a:spcBef>
              <a:buClr>
                <a:srgbClr val="800000"/>
              </a:buClr>
              <a:buSzPct val="80000"/>
              <a:buFont typeface="Wingdings" pitchFamily="2" charset="2"/>
              <a:buChar char="u"/>
            </a:pPr>
            <a:r>
              <a:rPr lang="en-US" sz="2300" dirty="0">
                <a:latin typeface="Arial" charset="0"/>
              </a:rPr>
              <a:t>Soft assets.</a:t>
            </a:r>
          </a:p>
          <a:p>
            <a:pPr marL="682625" lvl="1" indent="-450850" algn="l">
              <a:lnSpc>
                <a:spcPct val="120000"/>
              </a:lnSpc>
              <a:spcBef>
                <a:spcPct val="50000"/>
              </a:spcBef>
              <a:buClr>
                <a:srgbClr val="800000"/>
              </a:buClr>
              <a:buSzPct val="80000"/>
              <a:buFont typeface="Wingdings" pitchFamily="2" charset="2"/>
              <a:buChar char="u"/>
            </a:pPr>
            <a:r>
              <a:rPr lang="en-US" sz="2300" dirty="0" smtClean="0">
                <a:latin typeface="Arial" charset="0"/>
              </a:rPr>
              <a:t>Timeliness</a:t>
            </a:r>
          </a:p>
          <a:p>
            <a:pPr marL="682625" lvl="1" indent="-450850" algn="l">
              <a:lnSpc>
                <a:spcPct val="120000"/>
              </a:lnSpc>
              <a:spcBef>
                <a:spcPct val="50000"/>
              </a:spcBef>
              <a:buClr>
                <a:srgbClr val="800000"/>
              </a:buClr>
              <a:buSzPct val="80000"/>
              <a:buFont typeface="Wingdings" pitchFamily="2" charset="2"/>
              <a:buChar char="u"/>
            </a:pPr>
            <a:r>
              <a:rPr lang="en-US" sz="2300" smtClean="0">
                <a:latin typeface="Arial" charset="0"/>
              </a:rPr>
              <a:t>Understandibility</a:t>
            </a:r>
            <a:endParaRPr lang="en-US" sz="2300" dirty="0" smtClean="0">
              <a:latin typeface="Arial" charset="0"/>
            </a:endParaRPr>
          </a:p>
        </p:txBody>
      </p:sp>
      <p:sp>
        <p:nvSpPr>
          <p:cNvPr id="236549" name="Rectangle 5"/>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Financial Reporting Challenges</a:t>
            </a:r>
          </a:p>
        </p:txBody>
      </p:sp>
      <p:sp>
        <p:nvSpPr>
          <p:cNvPr id="236550" name="Text Box 6"/>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Describe some of the challenges facing financial reporting. </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184323" name="Text Box 1027"/>
          <p:cNvSpPr txBox="1">
            <a:spLocks noChangeArrowheads="1"/>
          </p:cNvSpPr>
          <p:nvPr/>
        </p:nvSpPr>
        <p:spPr bwMode="auto">
          <a:xfrm>
            <a:off x="533400" y="2001838"/>
            <a:ext cx="8229600" cy="495300"/>
          </a:xfrm>
          <a:prstGeom prst="rect">
            <a:avLst/>
          </a:prstGeom>
          <a:noFill/>
          <a:ln w="28575" cap="sq">
            <a:noFill/>
            <a:miter lim="800000"/>
            <a:headEnd type="none" w="sm" len="sm"/>
            <a:tailEnd type="none" w="sm" len="sm"/>
          </a:ln>
          <a:effectLst/>
        </p:spPr>
        <p:txBody>
          <a:bodyPr>
            <a:spAutoFit/>
          </a:bodyPr>
          <a:lstStyle/>
          <a:p>
            <a:pPr marL="350838" indent="-350838" algn="l">
              <a:lnSpc>
                <a:spcPct val="115000"/>
              </a:lnSpc>
              <a:spcBef>
                <a:spcPct val="30000"/>
              </a:spcBef>
              <a:buSzPct val="80000"/>
            </a:pPr>
            <a:r>
              <a:rPr lang="en-US" sz="2300">
                <a:latin typeface="Arial" charset="0"/>
              </a:rPr>
              <a:t>Two sets of standards accepted for international use:</a:t>
            </a:r>
          </a:p>
        </p:txBody>
      </p:sp>
      <p:sp>
        <p:nvSpPr>
          <p:cNvPr id="184325" name="Text Box 1029"/>
          <p:cNvSpPr txBox="1">
            <a:spLocks noChangeArrowheads="1"/>
          </p:cNvSpPr>
          <p:nvPr/>
        </p:nvSpPr>
        <p:spPr bwMode="auto">
          <a:xfrm>
            <a:off x="533400" y="2590800"/>
            <a:ext cx="7010400" cy="1430338"/>
          </a:xfrm>
          <a:prstGeom prst="rect">
            <a:avLst/>
          </a:prstGeom>
          <a:noFill/>
          <a:ln w="28575" cap="sq" algn="ctr">
            <a:noFill/>
            <a:miter lim="800000"/>
            <a:headEnd type="none" w="sm" len="sm"/>
            <a:tailEnd type="none" w="sm" len="sm"/>
          </a:ln>
          <a:effectLst/>
        </p:spPr>
        <p:txBody>
          <a:bodyPr>
            <a:spAutoFit/>
          </a:bodyPr>
          <a:lstStyle/>
          <a:p>
            <a:pPr marL="682625" lvl="1" indent="-450850" algn="l">
              <a:lnSpc>
                <a:spcPct val="120000"/>
              </a:lnSpc>
              <a:spcBef>
                <a:spcPct val="40000"/>
              </a:spcBef>
              <a:buClr>
                <a:srgbClr val="800000"/>
              </a:buClr>
              <a:buSzPct val="80000"/>
              <a:buFont typeface="Wingdings" pitchFamily="2" charset="2"/>
              <a:buChar char="u"/>
            </a:pPr>
            <a:r>
              <a:rPr lang="en-US" sz="2200">
                <a:latin typeface="Arial" charset="0"/>
              </a:rPr>
              <a:t>U.S. GAAP, issued by the FASB.</a:t>
            </a:r>
          </a:p>
          <a:p>
            <a:pPr marL="682625" lvl="1" indent="-450850" algn="l">
              <a:lnSpc>
                <a:spcPct val="120000"/>
              </a:lnSpc>
              <a:spcBef>
                <a:spcPct val="40000"/>
              </a:spcBef>
              <a:buClr>
                <a:srgbClr val="800000"/>
              </a:buClr>
              <a:buSzPct val="80000"/>
              <a:buFont typeface="Wingdings" pitchFamily="2" charset="2"/>
              <a:buChar char="u"/>
            </a:pPr>
            <a:r>
              <a:rPr lang="en-US" sz="2200">
                <a:latin typeface="Arial" charset="0"/>
              </a:rPr>
              <a:t>International Financial Reporting Standards (IFRS), issued by the IASB.</a:t>
            </a:r>
          </a:p>
        </p:txBody>
      </p:sp>
      <p:sp>
        <p:nvSpPr>
          <p:cNvPr id="184326" name="Text Box 1030"/>
          <p:cNvSpPr txBox="1">
            <a:spLocks noChangeArrowheads="1"/>
          </p:cNvSpPr>
          <p:nvPr/>
        </p:nvSpPr>
        <p:spPr bwMode="auto">
          <a:xfrm>
            <a:off x="457200" y="4267200"/>
            <a:ext cx="4572000" cy="1635125"/>
          </a:xfrm>
          <a:prstGeom prst="rect">
            <a:avLst/>
          </a:prstGeom>
          <a:noFill/>
          <a:ln w="28575" cap="sq">
            <a:noFill/>
            <a:miter lim="800000"/>
            <a:headEnd type="none" w="sm" len="sm"/>
            <a:tailEnd type="none" w="sm" len="sm"/>
          </a:ln>
          <a:effectLst/>
        </p:spPr>
        <p:txBody>
          <a:bodyPr>
            <a:spAutoFit/>
          </a:bodyPr>
          <a:lstStyle/>
          <a:p>
            <a:pPr marL="228600" indent="-228600" algn="l">
              <a:lnSpc>
                <a:spcPct val="115000"/>
              </a:lnSpc>
              <a:spcBef>
                <a:spcPct val="30000"/>
              </a:spcBef>
              <a:buSzPct val="80000"/>
            </a:pPr>
            <a:r>
              <a:rPr lang="en-US" sz="2200" b="1">
                <a:solidFill>
                  <a:srgbClr val="800000"/>
                </a:solidFill>
                <a:latin typeface="Arial" charset="0"/>
              </a:rPr>
              <a:t>	</a:t>
            </a:r>
            <a:r>
              <a:rPr lang="en-US" sz="2200">
                <a:latin typeface="Arial" charset="0"/>
              </a:rPr>
              <a:t>FASB and IASB recognize that global markets will best be served if only one set of GAAP is used.</a:t>
            </a:r>
          </a:p>
        </p:txBody>
      </p:sp>
      <p:sp>
        <p:nvSpPr>
          <p:cNvPr id="184331" name="Rectangle 1035"/>
          <p:cNvSpPr>
            <a:spLocks noChangeArrowheads="1"/>
          </p:cNvSpPr>
          <p:nvPr/>
        </p:nvSpPr>
        <p:spPr bwMode="auto">
          <a:xfrm>
            <a:off x="533400" y="1385888"/>
            <a:ext cx="8153400" cy="519112"/>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International Accounting Standards</a:t>
            </a:r>
          </a:p>
        </p:txBody>
      </p:sp>
      <p:pic>
        <p:nvPicPr>
          <p:cNvPr id="184332" name="Picture 1036"/>
          <p:cNvPicPr>
            <a:picLocks noChangeAspect="1" noChangeArrowheads="1"/>
          </p:cNvPicPr>
          <p:nvPr/>
        </p:nvPicPr>
        <p:blipFill>
          <a:blip r:embed="rId3"/>
          <a:srcRect/>
          <a:stretch>
            <a:fillRect/>
          </a:stretch>
        </p:blipFill>
        <p:spPr bwMode="auto">
          <a:xfrm>
            <a:off x="5715000" y="3787775"/>
            <a:ext cx="2590800" cy="2308225"/>
          </a:xfrm>
          <a:prstGeom prst="rect">
            <a:avLst/>
          </a:prstGeom>
          <a:noFill/>
          <a:ln w="12700" cap="sq">
            <a:noFill/>
            <a:miter lim="800000"/>
            <a:headEnd type="none" w="sm" len="sm"/>
            <a:tailEnd type="none" w="sm" len="sm"/>
          </a:ln>
          <a:effectLst/>
        </p:spPr>
      </p:pic>
      <p:sp>
        <p:nvSpPr>
          <p:cNvPr id="184334" name="Text Box 1038"/>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Describe some of the challenges facing financial reporting. </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ChangeArrowheads="1"/>
          </p:cNvSpPr>
          <p:nvPr/>
        </p:nvSpPr>
        <p:spPr bwMode="auto">
          <a:xfrm>
            <a:off x="234950" y="1987550"/>
            <a:ext cx="2197100" cy="34988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44450" rIns="90488" bIns="44450"/>
          <a:lstStyle/>
          <a:p>
            <a:pPr>
              <a:spcBef>
                <a:spcPct val="50000"/>
              </a:spcBef>
            </a:pPr>
            <a:r>
              <a:rPr lang="en-US" sz="2000" b="1">
                <a:latin typeface="Arial" charset="0"/>
              </a:rPr>
              <a:t>Financial     Information</a:t>
            </a:r>
          </a:p>
          <a:p>
            <a:pPr>
              <a:spcBef>
                <a:spcPct val="50000"/>
              </a:spcBef>
            </a:pPr>
            <a:r>
              <a:rPr lang="en-US" sz="2000" b="1">
                <a:latin typeface="Arial" charset="0"/>
              </a:rPr>
              <a:t>Accounting?</a:t>
            </a:r>
          </a:p>
          <a:p>
            <a:pPr>
              <a:lnSpc>
                <a:spcPct val="80000"/>
              </a:lnSpc>
              <a:spcBef>
                <a:spcPct val="80000"/>
              </a:spcBef>
            </a:pPr>
            <a:r>
              <a:rPr lang="en-US" sz="2000" b="1">
                <a:latin typeface="Arial" charset="0"/>
              </a:rPr>
              <a:t>Identifies</a:t>
            </a:r>
          </a:p>
          <a:p>
            <a:pPr>
              <a:lnSpc>
                <a:spcPct val="80000"/>
              </a:lnSpc>
              <a:spcBef>
                <a:spcPct val="50000"/>
              </a:spcBef>
            </a:pPr>
            <a:r>
              <a:rPr lang="en-US" sz="2000" b="1">
                <a:latin typeface="Arial" charset="0"/>
              </a:rPr>
              <a:t>and   </a:t>
            </a:r>
          </a:p>
          <a:p>
            <a:pPr>
              <a:lnSpc>
                <a:spcPct val="80000"/>
              </a:lnSpc>
              <a:spcBef>
                <a:spcPct val="50000"/>
              </a:spcBef>
            </a:pPr>
            <a:r>
              <a:rPr lang="en-US" sz="2000" b="1">
                <a:latin typeface="Arial" charset="0"/>
              </a:rPr>
              <a:t>Measures</a:t>
            </a:r>
          </a:p>
          <a:p>
            <a:pPr>
              <a:lnSpc>
                <a:spcPct val="80000"/>
              </a:lnSpc>
              <a:spcBef>
                <a:spcPct val="50000"/>
              </a:spcBef>
            </a:pPr>
            <a:r>
              <a:rPr lang="en-US" sz="2000" b="1">
                <a:latin typeface="Arial" charset="0"/>
              </a:rPr>
              <a:t>and</a:t>
            </a:r>
          </a:p>
          <a:p>
            <a:pPr>
              <a:lnSpc>
                <a:spcPct val="80000"/>
              </a:lnSpc>
              <a:spcBef>
                <a:spcPct val="50000"/>
              </a:spcBef>
            </a:pPr>
            <a:r>
              <a:rPr lang="en-US" sz="2000" b="1">
                <a:latin typeface="Arial" charset="0"/>
              </a:rPr>
              <a:t> Communicates</a:t>
            </a:r>
          </a:p>
        </p:txBody>
      </p:sp>
      <p:sp>
        <p:nvSpPr>
          <p:cNvPr id="92166" name="Line 6"/>
          <p:cNvSpPr>
            <a:spLocks noChangeShapeType="1"/>
          </p:cNvSpPr>
          <p:nvPr/>
        </p:nvSpPr>
        <p:spPr bwMode="auto">
          <a:xfrm>
            <a:off x="255588" y="2743200"/>
            <a:ext cx="2157412" cy="0"/>
          </a:xfrm>
          <a:prstGeom prst="line">
            <a:avLst/>
          </a:prstGeom>
          <a:noFill/>
          <a:ln w="25400">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a:off x="255588" y="3200400"/>
            <a:ext cx="2157412" cy="0"/>
          </a:xfrm>
          <a:prstGeom prst="line">
            <a:avLst/>
          </a:prstGeom>
          <a:noFill/>
          <a:ln w="25400">
            <a:solidFill>
              <a:schemeClr val="tx1"/>
            </a:solidFill>
            <a:prstDash val="dash"/>
            <a:round/>
            <a:headEnd/>
            <a:tailEnd/>
          </a:ln>
          <a:effectLst/>
        </p:spPr>
        <p:txBody>
          <a:bodyPr wrap="none" anchor="ctr"/>
          <a:lstStyle/>
          <a:p>
            <a:endParaRPr lang="en-US"/>
          </a:p>
        </p:txBody>
      </p:sp>
      <p:sp>
        <p:nvSpPr>
          <p:cNvPr id="92168" name="Rectangle 8"/>
          <p:cNvSpPr>
            <a:spLocks noChangeArrowheads="1"/>
          </p:cNvSpPr>
          <p:nvPr/>
        </p:nvSpPr>
        <p:spPr bwMode="auto">
          <a:xfrm>
            <a:off x="2978150" y="1987550"/>
            <a:ext cx="2654300" cy="36512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44450" rIns="90488" bIns="44450" anchorCtr="1"/>
          <a:lstStyle/>
          <a:p>
            <a:pPr>
              <a:lnSpc>
                <a:spcPct val="105000"/>
              </a:lnSpc>
              <a:spcBef>
                <a:spcPct val="45000"/>
              </a:spcBef>
            </a:pPr>
            <a:r>
              <a:rPr lang="en-US" sz="2000" b="1">
                <a:latin typeface="Arial" charset="0"/>
              </a:rPr>
              <a:t>Balance Sheet</a:t>
            </a:r>
          </a:p>
          <a:p>
            <a:pPr>
              <a:lnSpc>
                <a:spcPct val="105000"/>
              </a:lnSpc>
              <a:spcBef>
                <a:spcPct val="45000"/>
              </a:spcBef>
            </a:pPr>
            <a:r>
              <a:rPr lang="en-US" sz="2000" b="1">
                <a:latin typeface="Arial" charset="0"/>
              </a:rPr>
              <a:t>Income Statement</a:t>
            </a:r>
          </a:p>
          <a:p>
            <a:pPr>
              <a:lnSpc>
                <a:spcPct val="105000"/>
              </a:lnSpc>
              <a:spcBef>
                <a:spcPct val="45000"/>
              </a:spcBef>
            </a:pPr>
            <a:r>
              <a:rPr lang="en-US" sz="2000" b="1">
                <a:latin typeface="Arial" charset="0"/>
              </a:rPr>
              <a:t>Statement of Cash Flows</a:t>
            </a:r>
          </a:p>
          <a:p>
            <a:pPr>
              <a:lnSpc>
                <a:spcPct val="105000"/>
              </a:lnSpc>
              <a:spcBef>
                <a:spcPct val="45000"/>
              </a:spcBef>
            </a:pPr>
            <a:r>
              <a:rPr lang="en-US" sz="2000" b="1">
                <a:latin typeface="Arial" charset="0"/>
              </a:rPr>
              <a:t>Statement of Owners’ or Stockholders’ Equity</a:t>
            </a:r>
          </a:p>
          <a:p>
            <a:pPr>
              <a:lnSpc>
                <a:spcPct val="105000"/>
              </a:lnSpc>
              <a:spcBef>
                <a:spcPct val="45000"/>
              </a:spcBef>
            </a:pPr>
            <a:r>
              <a:rPr lang="en-US" sz="2000" b="1">
                <a:latin typeface="Arial" charset="0"/>
              </a:rPr>
              <a:t>Note Disclosures</a:t>
            </a:r>
          </a:p>
        </p:txBody>
      </p:sp>
      <p:sp>
        <p:nvSpPr>
          <p:cNvPr id="92169" name="Rectangle 9"/>
          <p:cNvSpPr>
            <a:spLocks noChangeArrowheads="1"/>
          </p:cNvSpPr>
          <p:nvPr/>
        </p:nvSpPr>
        <p:spPr bwMode="auto">
          <a:xfrm>
            <a:off x="6184900" y="1987550"/>
            <a:ext cx="2654300" cy="4184650"/>
          </a:xfrm>
          <a:prstGeom prst="rect">
            <a:avLst/>
          </a:prstGeom>
          <a:solidFill>
            <a:srgbClr val="FFFFFF"/>
          </a:solidFill>
          <a:ln w="28575" algn="ctr">
            <a:solidFill>
              <a:schemeClr val="tx1"/>
            </a:solidFill>
            <a:miter lim="800000"/>
            <a:headEnd/>
            <a:tailEnd/>
          </a:ln>
          <a:effectLst>
            <a:outerShdw dist="35921" dir="2700000" algn="ctr" rotWithShape="0">
              <a:schemeClr val="bg2"/>
            </a:outerShdw>
          </a:effectLst>
        </p:spPr>
        <p:txBody>
          <a:bodyPr lIns="90488" tIns="44450" rIns="90488" bIns="44450" anchorCtr="1"/>
          <a:lstStyle/>
          <a:p>
            <a:pPr>
              <a:lnSpc>
                <a:spcPct val="105000"/>
              </a:lnSpc>
              <a:spcBef>
                <a:spcPct val="45000"/>
              </a:spcBef>
            </a:pPr>
            <a:r>
              <a:rPr lang="en-US" sz="2000" b="1">
                <a:latin typeface="Arial" charset="0"/>
              </a:rPr>
              <a:t>President’s letter </a:t>
            </a:r>
          </a:p>
          <a:p>
            <a:pPr>
              <a:lnSpc>
                <a:spcPct val="105000"/>
              </a:lnSpc>
              <a:spcBef>
                <a:spcPct val="45000"/>
              </a:spcBef>
            </a:pPr>
            <a:r>
              <a:rPr lang="en-US" sz="2000" b="1">
                <a:latin typeface="Arial" charset="0"/>
              </a:rPr>
              <a:t>Prospectuses</a:t>
            </a:r>
          </a:p>
          <a:p>
            <a:pPr>
              <a:lnSpc>
                <a:spcPct val="105000"/>
              </a:lnSpc>
              <a:spcBef>
                <a:spcPct val="45000"/>
              </a:spcBef>
            </a:pPr>
            <a:r>
              <a:rPr lang="en-US" sz="2000" b="1">
                <a:latin typeface="Arial" charset="0"/>
              </a:rPr>
              <a:t>Reports filed with governmental agencies</a:t>
            </a:r>
          </a:p>
          <a:p>
            <a:pPr>
              <a:lnSpc>
                <a:spcPct val="105000"/>
              </a:lnSpc>
              <a:spcBef>
                <a:spcPct val="45000"/>
              </a:spcBef>
            </a:pPr>
            <a:r>
              <a:rPr lang="en-US" sz="2000" b="1">
                <a:latin typeface="Arial" charset="0"/>
              </a:rPr>
              <a:t>News releases</a:t>
            </a:r>
          </a:p>
          <a:p>
            <a:pPr>
              <a:lnSpc>
                <a:spcPct val="105000"/>
              </a:lnSpc>
              <a:spcBef>
                <a:spcPct val="45000"/>
              </a:spcBef>
            </a:pPr>
            <a:r>
              <a:rPr lang="en-US" sz="2000" b="1">
                <a:latin typeface="Arial" charset="0"/>
              </a:rPr>
              <a:t>Forecasts </a:t>
            </a:r>
          </a:p>
          <a:p>
            <a:pPr>
              <a:lnSpc>
                <a:spcPct val="105000"/>
              </a:lnSpc>
              <a:spcBef>
                <a:spcPct val="45000"/>
              </a:spcBef>
            </a:pPr>
            <a:r>
              <a:rPr lang="en-US" sz="2000" b="1">
                <a:latin typeface="Arial" charset="0"/>
              </a:rPr>
              <a:t>Environmental impact statements         </a:t>
            </a:r>
          </a:p>
          <a:p>
            <a:pPr>
              <a:lnSpc>
                <a:spcPct val="105000"/>
              </a:lnSpc>
              <a:spcBef>
                <a:spcPct val="45000"/>
              </a:spcBef>
            </a:pPr>
            <a:r>
              <a:rPr lang="en-US" sz="2000" b="1">
                <a:latin typeface="Arial" charset="0"/>
              </a:rPr>
              <a:t>Etc.</a:t>
            </a:r>
          </a:p>
        </p:txBody>
      </p:sp>
      <p:sp>
        <p:nvSpPr>
          <p:cNvPr id="92171" name="Rectangle 11"/>
          <p:cNvSpPr>
            <a:spLocks noChangeArrowheads="1"/>
          </p:cNvSpPr>
          <p:nvPr/>
        </p:nvSpPr>
        <p:spPr bwMode="auto">
          <a:xfrm>
            <a:off x="2971800" y="5638800"/>
            <a:ext cx="2667000" cy="533400"/>
          </a:xfrm>
          <a:prstGeom prst="rect">
            <a:avLst/>
          </a:prstGeom>
          <a:solidFill>
            <a:srgbClr val="1BFF1B"/>
          </a:solidFill>
          <a:ln w="28575">
            <a:solidFill>
              <a:schemeClr val="tx1"/>
            </a:solidFill>
            <a:miter lim="800000"/>
            <a:headEnd/>
            <a:tailEnd/>
          </a:ln>
          <a:effectLst>
            <a:outerShdw dist="35921" dir="2700000" algn="ctr" rotWithShape="0">
              <a:schemeClr val="bg2"/>
            </a:outerShdw>
          </a:effectLst>
        </p:spPr>
        <p:txBody>
          <a:bodyPr lIns="90488" tIns="44450" rIns="90488" bIns="44450" anchorCtr="1"/>
          <a:lstStyle/>
          <a:p>
            <a:pPr algn="l">
              <a:lnSpc>
                <a:spcPct val="110000"/>
              </a:lnSpc>
              <a:spcBef>
                <a:spcPct val="35000"/>
              </a:spcBef>
            </a:pPr>
            <a:r>
              <a:rPr lang="en-US" b="1">
                <a:latin typeface="Arial" charset="0"/>
              </a:rPr>
              <a:t>GAAP</a:t>
            </a:r>
          </a:p>
        </p:txBody>
      </p:sp>
      <p:sp>
        <p:nvSpPr>
          <p:cNvPr id="92174" name="AutoShape 14"/>
          <p:cNvSpPr>
            <a:spLocks noChangeArrowheads="1"/>
          </p:cNvSpPr>
          <p:nvPr/>
        </p:nvSpPr>
        <p:spPr bwMode="auto">
          <a:xfrm>
            <a:off x="2514600" y="3587750"/>
            <a:ext cx="368300" cy="374650"/>
          </a:xfrm>
          <a:prstGeom prst="rightArrow">
            <a:avLst>
              <a:gd name="adj1" fmla="val 50000"/>
              <a:gd name="adj2" fmla="val 50014"/>
            </a:avLst>
          </a:prstGeom>
          <a:solidFill>
            <a:srgbClr val="0066FF"/>
          </a:solidFill>
          <a:ln w="12700">
            <a:solidFill>
              <a:schemeClr val="tx1"/>
            </a:solidFill>
            <a:miter lim="800000"/>
            <a:headEnd/>
            <a:tailEnd/>
          </a:ln>
          <a:effectLst/>
        </p:spPr>
        <p:txBody>
          <a:bodyPr wrap="none" anchor="ctr"/>
          <a:lstStyle/>
          <a:p>
            <a:endParaRPr lang="en-US"/>
          </a:p>
        </p:txBody>
      </p:sp>
      <p:sp>
        <p:nvSpPr>
          <p:cNvPr id="92175" name="Rectangle 15"/>
          <p:cNvSpPr>
            <a:spLocks noChangeArrowheads="1"/>
          </p:cNvSpPr>
          <p:nvPr/>
        </p:nvSpPr>
        <p:spPr bwMode="auto">
          <a:xfrm>
            <a:off x="2819400" y="1371600"/>
            <a:ext cx="2971800"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pPr>
            <a:r>
              <a:rPr lang="en-US" sz="2100" b="1">
                <a:solidFill>
                  <a:schemeClr val="bg2"/>
                </a:solidFill>
                <a:latin typeface="Arial" charset="0"/>
              </a:rPr>
              <a:t>Financial Statements</a:t>
            </a:r>
          </a:p>
        </p:txBody>
      </p:sp>
      <p:sp>
        <p:nvSpPr>
          <p:cNvPr id="92176" name="Rectangle 16"/>
          <p:cNvSpPr>
            <a:spLocks noChangeArrowheads="1"/>
          </p:cNvSpPr>
          <p:nvPr/>
        </p:nvSpPr>
        <p:spPr bwMode="auto">
          <a:xfrm>
            <a:off x="5943600" y="1368425"/>
            <a:ext cx="3125788"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pPr>
            <a:r>
              <a:rPr lang="en-US" sz="2100" b="1">
                <a:solidFill>
                  <a:schemeClr val="bg2"/>
                </a:solidFill>
                <a:latin typeface="Arial" charset="0"/>
              </a:rPr>
              <a:t>Additional Information</a:t>
            </a:r>
          </a:p>
        </p:txBody>
      </p:sp>
      <p:sp>
        <p:nvSpPr>
          <p:cNvPr id="92177" name="Rectangle 17"/>
          <p:cNvSpPr>
            <a:spLocks noChangeArrowheads="1"/>
          </p:cNvSpPr>
          <p:nvPr/>
        </p:nvSpPr>
        <p:spPr bwMode="auto">
          <a:xfrm>
            <a:off x="152400" y="1371600"/>
            <a:ext cx="2362200"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pPr>
            <a:r>
              <a:rPr lang="en-US" sz="2100" b="1">
                <a:solidFill>
                  <a:schemeClr val="bg2"/>
                </a:solidFill>
                <a:latin typeface="Arial" charset="0"/>
              </a:rPr>
              <a:t>Economic Entity</a:t>
            </a:r>
          </a:p>
        </p:txBody>
      </p:sp>
      <p:sp>
        <p:nvSpPr>
          <p:cNvPr id="92180" name="AutoShape 20"/>
          <p:cNvSpPr>
            <a:spLocks noChangeArrowheads="1"/>
          </p:cNvSpPr>
          <p:nvPr/>
        </p:nvSpPr>
        <p:spPr bwMode="auto">
          <a:xfrm>
            <a:off x="5727700" y="3581400"/>
            <a:ext cx="368300" cy="381000"/>
          </a:xfrm>
          <a:prstGeom prst="rightArrow">
            <a:avLst>
              <a:gd name="adj1" fmla="val 50000"/>
              <a:gd name="adj2" fmla="val 50014"/>
            </a:avLst>
          </a:prstGeom>
          <a:solidFill>
            <a:srgbClr val="0066FF"/>
          </a:solidFill>
          <a:ln w="12700">
            <a:solidFill>
              <a:schemeClr val="tx1"/>
            </a:solidFill>
            <a:miter lim="800000"/>
            <a:headEnd/>
            <a:tailEnd/>
          </a:ln>
          <a:effectLst/>
        </p:spPr>
        <p:txBody>
          <a:bodyPr wrap="none" anchor="ctr"/>
          <a:lstStyle/>
          <a:p>
            <a:endParaRPr lang="en-US"/>
          </a:p>
        </p:txBody>
      </p:sp>
      <p:sp>
        <p:nvSpPr>
          <p:cNvPr id="92186" name="Rectangle 2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2900">
                <a:solidFill>
                  <a:schemeClr val="bg1"/>
                </a:solidFill>
                <a:effectLst>
                  <a:outerShdw blurRad="38100" dist="38100" dir="2700000" algn="tl">
                    <a:srgbClr val="000000"/>
                  </a:outerShdw>
                </a:effectLst>
              </a:rPr>
              <a:t>Financial Statements and Financial Reporting</a:t>
            </a:r>
          </a:p>
        </p:txBody>
      </p:sp>
      <p:sp>
        <p:nvSpPr>
          <p:cNvPr id="92189" name="Text Box 29"/>
          <p:cNvSpPr txBox="1">
            <a:spLocks noChangeArrowheads="1"/>
          </p:cNvSpPr>
          <p:nvPr/>
        </p:nvSpPr>
        <p:spPr bwMode="auto">
          <a:xfrm>
            <a:off x="685800" y="6369050"/>
            <a:ext cx="838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Identify the major financial statements and other means of financial reporting.</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186376" name="Rectangle 1032"/>
          <p:cNvSpPr>
            <a:spLocks noChangeArrowheads="1"/>
          </p:cNvSpPr>
          <p:nvPr/>
        </p:nvSpPr>
        <p:spPr bwMode="auto">
          <a:xfrm>
            <a:off x="457200" y="1371600"/>
            <a:ext cx="8382000" cy="4538663"/>
          </a:xfrm>
          <a:prstGeom prst="rect">
            <a:avLst/>
          </a:prstGeom>
          <a:noFill/>
          <a:ln w="12700" cap="sq">
            <a:noFill/>
            <a:miter lim="800000"/>
            <a:headEnd type="none" w="sm" len="sm"/>
            <a:tailEnd type="none" w="sm" len="sm"/>
          </a:ln>
          <a:effectLst/>
        </p:spPr>
        <p:txBody>
          <a:bodyPr>
            <a:spAutoFit/>
          </a:bodyPr>
          <a:lstStyle/>
          <a:p>
            <a:pPr algn="l">
              <a:lnSpc>
                <a:spcPct val="115000"/>
              </a:lnSpc>
              <a:tabLst>
                <a:tab pos="457200" algn="l"/>
                <a:tab pos="971550" algn="l"/>
                <a:tab pos="2400300" algn="l"/>
                <a:tab pos="2914650" algn="l"/>
                <a:tab pos="4400550" algn="l"/>
                <a:tab pos="4857750" algn="l"/>
              </a:tabLst>
            </a:pPr>
            <a:r>
              <a:rPr lang="en-US" sz="2200" b="1">
                <a:solidFill>
                  <a:srgbClr val="800000"/>
                </a:solidFill>
                <a:latin typeface="Arial" charset="0"/>
              </a:rPr>
              <a:t>CA1-9 (GAAP Terminology):  </a:t>
            </a:r>
            <a:r>
              <a:rPr lang="en-US" sz="2200">
                <a:latin typeface="Arial" charset="0"/>
              </a:rPr>
              <a:t>With accounting and finance, it often helps to be fluent in abbreviations and acronyms.</a:t>
            </a:r>
          </a:p>
          <a:p>
            <a:pPr algn="l">
              <a:lnSpc>
                <a:spcPct val="115000"/>
              </a:lnSpc>
              <a:spcBef>
                <a:spcPct val="50000"/>
              </a:spcBef>
              <a:tabLst>
                <a:tab pos="457200" algn="l"/>
                <a:tab pos="971550" algn="l"/>
                <a:tab pos="2400300" algn="l"/>
                <a:tab pos="2914650" algn="l"/>
                <a:tab pos="4400550" algn="l"/>
                <a:tab pos="4857750" algn="l"/>
              </a:tabLst>
            </a:pPr>
            <a:r>
              <a:rPr lang="en-US" sz="2200" b="1">
                <a:solidFill>
                  <a:srgbClr val="800000"/>
                </a:solidFill>
                <a:latin typeface="Arial" charset="0"/>
              </a:rPr>
              <a:t>Instructions:</a:t>
            </a:r>
          </a:p>
          <a:p>
            <a:pPr algn="l">
              <a:lnSpc>
                <a:spcPct val="115000"/>
              </a:lnSpc>
              <a:tabLst>
                <a:tab pos="457200" algn="l"/>
                <a:tab pos="971550" algn="l"/>
                <a:tab pos="2400300" algn="l"/>
                <a:tab pos="2914650" algn="l"/>
                <a:tab pos="4400550" algn="l"/>
                <a:tab pos="4857750" algn="l"/>
              </a:tabLst>
            </a:pPr>
            <a:r>
              <a:rPr lang="en-US" sz="2200">
                <a:latin typeface="Arial" charset="0"/>
              </a:rPr>
              <a:t>Presented below is a list of common accounting acronyms. Identify the term for which each acronym stands, and provide a brief definition of each term.</a:t>
            </a:r>
          </a:p>
          <a:p>
            <a:pPr algn="l">
              <a:lnSpc>
                <a:spcPct val="115000"/>
              </a:lnSpc>
              <a:spcBef>
                <a:spcPct val="50000"/>
              </a:spcBef>
              <a:tabLst>
                <a:tab pos="457200" algn="l"/>
                <a:tab pos="971550" algn="l"/>
                <a:tab pos="2400300" algn="l"/>
                <a:tab pos="2914650" algn="l"/>
                <a:tab pos="4400550" algn="l"/>
                <a:tab pos="4857750" algn="l"/>
              </a:tabLst>
            </a:pPr>
            <a:r>
              <a:rPr lang="en-US" sz="2200">
                <a:latin typeface="Arial" charset="0"/>
              </a:rPr>
              <a:t>	(a) 	AICPA 	(e) 	FAF 	(i)  CPA</a:t>
            </a:r>
          </a:p>
          <a:p>
            <a:pPr algn="l">
              <a:lnSpc>
                <a:spcPct val="115000"/>
              </a:lnSpc>
              <a:spcBef>
                <a:spcPct val="25000"/>
              </a:spcBef>
              <a:tabLst>
                <a:tab pos="457200" algn="l"/>
                <a:tab pos="971550" algn="l"/>
                <a:tab pos="2400300" algn="l"/>
                <a:tab pos="2914650" algn="l"/>
                <a:tab pos="4400550" algn="l"/>
                <a:tab pos="4857750" algn="l"/>
              </a:tabLst>
            </a:pPr>
            <a:r>
              <a:rPr lang="en-US" sz="2200">
                <a:latin typeface="Arial" charset="0"/>
              </a:rPr>
              <a:t>	(b) 	CAP 	(f) 	FASAC 	(j)	FASB</a:t>
            </a:r>
          </a:p>
          <a:p>
            <a:pPr algn="l">
              <a:lnSpc>
                <a:spcPct val="115000"/>
              </a:lnSpc>
              <a:spcBef>
                <a:spcPct val="25000"/>
              </a:spcBef>
              <a:tabLst>
                <a:tab pos="457200" algn="l"/>
                <a:tab pos="971550" algn="l"/>
                <a:tab pos="2400300" algn="l"/>
                <a:tab pos="2914650" algn="l"/>
                <a:tab pos="4400550" algn="l"/>
                <a:tab pos="4857750" algn="l"/>
              </a:tabLst>
            </a:pPr>
            <a:r>
              <a:rPr lang="en-US" sz="2200">
                <a:latin typeface="Arial" charset="0"/>
              </a:rPr>
              <a:t>	(c) 	ARB 	(g) 	SOP 	(k)	SEC</a:t>
            </a:r>
          </a:p>
          <a:p>
            <a:pPr algn="l">
              <a:lnSpc>
                <a:spcPct val="115000"/>
              </a:lnSpc>
              <a:spcBef>
                <a:spcPct val="25000"/>
              </a:spcBef>
              <a:tabLst>
                <a:tab pos="457200" algn="l"/>
                <a:tab pos="971550" algn="l"/>
                <a:tab pos="2400300" algn="l"/>
                <a:tab pos="2914650" algn="l"/>
                <a:tab pos="4400550" algn="l"/>
                <a:tab pos="4857750" algn="l"/>
              </a:tabLst>
            </a:pPr>
            <a:r>
              <a:rPr lang="en-US" sz="2200">
                <a:latin typeface="Arial" charset="0"/>
              </a:rPr>
              <a:t>	(d) 	APB 	(h) 	GAAP 	(l) 	IASB</a:t>
            </a:r>
          </a:p>
        </p:txBody>
      </p:sp>
      <p:sp>
        <p:nvSpPr>
          <p:cNvPr id="186378" name="Text Box 1034"/>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8  Describe some of the challenges facing financial reporting. </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Issues in Financial Reporting</a:t>
            </a:r>
          </a:p>
        </p:txBody>
      </p:sp>
      <p:sp>
        <p:nvSpPr>
          <p:cNvPr id="209923" name="Text Box 3"/>
          <p:cNvSpPr txBox="1">
            <a:spLocks noChangeArrowheads="1"/>
          </p:cNvSpPr>
          <p:nvPr/>
        </p:nvSpPr>
        <p:spPr bwMode="auto">
          <a:xfrm>
            <a:off x="533400" y="2438400"/>
            <a:ext cx="8382000" cy="512763"/>
          </a:xfrm>
          <a:prstGeom prst="rect">
            <a:avLst/>
          </a:prstGeom>
          <a:noFill/>
          <a:ln w="28575" cap="sq">
            <a:noFill/>
            <a:miter lim="800000"/>
            <a:headEnd type="none" w="sm" len="sm"/>
            <a:tailEnd type="none" w="sm" len="sm"/>
          </a:ln>
          <a:effectLst/>
        </p:spPr>
        <p:txBody>
          <a:bodyPr>
            <a:spAutoFit/>
          </a:bodyPr>
          <a:lstStyle/>
          <a:p>
            <a:pPr marL="350838" indent="-350838" algn="l">
              <a:lnSpc>
                <a:spcPct val="115000"/>
              </a:lnSpc>
              <a:spcBef>
                <a:spcPct val="30000"/>
              </a:spcBef>
              <a:buSzPct val="80000"/>
            </a:pPr>
            <a:r>
              <a:rPr lang="en-US" dirty="0">
                <a:latin typeface="Arial" charset="0"/>
              </a:rPr>
              <a:t>In </a:t>
            </a:r>
            <a:r>
              <a:rPr lang="en-US" sz="2300" dirty="0">
                <a:latin typeface="Arial" charset="0"/>
              </a:rPr>
              <a:t>accounting</a:t>
            </a:r>
            <a:r>
              <a:rPr lang="en-US" dirty="0">
                <a:latin typeface="Arial" charset="0"/>
              </a:rPr>
              <a:t>, we frequently encounter ethical dilemmas.</a:t>
            </a:r>
          </a:p>
        </p:txBody>
      </p:sp>
      <p:sp>
        <p:nvSpPr>
          <p:cNvPr id="209924" name="Text Box 4"/>
          <p:cNvSpPr txBox="1">
            <a:spLocks noChangeArrowheads="1"/>
          </p:cNvSpPr>
          <p:nvPr/>
        </p:nvSpPr>
        <p:spPr bwMode="auto">
          <a:xfrm>
            <a:off x="533400" y="3048000"/>
            <a:ext cx="7467600" cy="1073150"/>
          </a:xfrm>
          <a:prstGeom prst="rect">
            <a:avLst/>
          </a:prstGeom>
          <a:noFill/>
          <a:ln w="28575" cap="sq" algn="ctr">
            <a:noFill/>
            <a:miter lim="800000"/>
            <a:headEnd type="none" w="sm" len="sm"/>
            <a:tailEnd type="none" w="sm" len="sm"/>
          </a:ln>
          <a:effectLst/>
        </p:spPr>
        <p:txBody>
          <a:bodyPr>
            <a:spAutoFit/>
          </a:bodyPr>
          <a:lstStyle/>
          <a:p>
            <a:pPr marL="682625" lvl="1" indent="-450850" algn="l">
              <a:lnSpc>
                <a:spcPct val="120000"/>
              </a:lnSpc>
              <a:spcBef>
                <a:spcPct val="40000"/>
              </a:spcBef>
              <a:buClr>
                <a:srgbClr val="800000"/>
              </a:buClr>
              <a:buSzPct val="80000"/>
              <a:buFont typeface="Wingdings" pitchFamily="2" charset="2"/>
              <a:buChar char="u"/>
            </a:pPr>
            <a:r>
              <a:rPr lang="en-US" sz="2300" dirty="0">
                <a:latin typeface="Arial" charset="0"/>
              </a:rPr>
              <a:t>GAAP does not always provide an answer.</a:t>
            </a:r>
          </a:p>
          <a:p>
            <a:pPr marL="682625" lvl="1" indent="-450850" algn="l">
              <a:lnSpc>
                <a:spcPct val="120000"/>
              </a:lnSpc>
              <a:spcBef>
                <a:spcPct val="40000"/>
              </a:spcBef>
              <a:buClr>
                <a:srgbClr val="800000"/>
              </a:buClr>
              <a:buSzPct val="80000"/>
              <a:buFont typeface="Wingdings" pitchFamily="2" charset="2"/>
              <a:buChar char="u"/>
            </a:pPr>
            <a:r>
              <a:rPr lang="en-US" sz="2300" dirty="0">
                <a:latin typeface="Arial" charset="0"/>
              </a:rPr>
              <a:t>Doing the right thing is not always easy or obvious.</a:t>
            </a:r>
          </a:p>
        </p:txBody>
      </p:sp>
      <p:sp>
        <p:nvSpPr>
          <p:cNvPr id="209925" name="Text Box 5"/>
          <p:cNvSpPr txBox="1">
            <a:spLocks noChangeArrowheads="1"/>
          </p:cNvSpPr>
          <p:nvPr/>
        </p:nvSpPr>
        <p:spPr bwMode="auto">
          <a:xfrm>
            <a:off x="1295400" y="6369050"/>
            <a:ext cx="7696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9  Understand issues related to ethics and financial accounting. </a:t>
            </a:r>
          </a:p>
        </p:txBody>
      </p:sp>
      <p:sp>
        <p:nvSpPr>
          <p:cNvPr id="209926" name="Rectangle 6"/>
          <p:cNvSpPr>
            <a:spLocks noChangeArrowheads="1"/>
          </p:cNvSpPr>
          <p:nvPr/>
        </p:nvSpPr>
        <p:spPr bwMode="auto">
          <a:xfrm>
            <a:off x="533400" y="1385888"/>
            <a:ext cx="8153400" cy="946150"/>
          </a:xfrm>
          <a:prstGeom prst="rect">
            <a:avLst/>
          </a:prstGeom>
          <a:noFill/>
          <a:ln w="12700" cap="sq" algn="ctr">
            <a:noFill/>
            <a:miter lim="800000"/>
            <a:headEnd type="none" w="sm" len="sm"/>
            <a:tailEnd type="none" w="sm" len="sm"/>
          </a:ln>
          <a:effectLst/>
        </p:spPr>
        <p:txBody>
          <a:bodyPr>
            <a:spAutoFit/>
          </a:bodyPr>
          <a:lstStyle/>
          <a:p>
            <a:pPr algn="l"/>
            <a:r>
              <a:rPr lang="en-US" sz="2800" b="1">
                <a:solidFill>
                  <a:srgbClr val="800000"/>
                </a:solidFill>
                <a:latin typeface="Arial" charset="0"/>
              </a:rPr>
              <a:t>Ethics in the Environment of Financial Accounting</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205827" name="Rectangle 3"/>
          <p:cNvSpPr>
            <a:spLocks noChangeArrowheads="1"/>
          </p:cNvSpPr>
          <p:nvPr/>
        </p:nvSpPr>
        <p:spPr bwMode="auto">
          <a:xfrm>
            <a:off x="457200" y="1933575"/>
            <a:ext cx="8229600" cy="4549775"/>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dirty="0">
                <a:solidFill>
                  <a:schemeClr val="folHlink"/>
                </a:solidFill>
                <a:latin typeface="Arial" charset="0"/>
              </a:rPr>
              <a:t>International standards are referred to as International Financial Reporting Standards (IFRS), developed by the International Accounting Standards Board (IASB). Recent events in the global capital markets have underscored the importance of financial disclosure and transparency not only in the United States but in markets around the world. As a result, many are examining which accounting and financial disclosure rules should be followed.</a:t>
            </a:r>
          </a:p>
          <a:p>
            <a:pPr marL="685800" lvl="1" indent="-457200" algn="l">
              <a:lnSpc>
                <a:spcPct val="115000"/>
              </a:lnSpc>
              <a:spcBef>
                <a:spcPct val="50000"/>
              </a:spcBef>
              <a:buClr>
                <a:srgbClr val="800000"/>
              </a:buClr>
              <a:buSzPct val="80000"/>
              <a:buFont typeface="Wingdings" pitchFamily="2" charset="2"/>
              <a:buChar char="u"/>
            </a:pPr>
            <a:r>
              <a:rPr lang="en-US" sz="1900" dirty="0">
                <a:solidFill>
                  <a:schemeClr val="folHlink"/>
                </a:solidFill>
                <a:latin typeface="Arial" charset="0"/>
              </a:rPr>
              <a:t>U.S standards, referred to as generally accepted accounting principles (GAAP), are developed by the Financial Accounting Standards Board (FASB). The fact that there are differences between what is in this textbook (which is based on U.S. standards) and IFRS should not be surprising because the FASB and IASB have responded to different user needs. </a:t>
            </a:r>
          </a:p>
        </p:txBody>
      </p:sp>
      <p:pic>
        <p:nvPicPr>
          <p:cNvPr id="205832" name="Picture 8"/>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238595" name="Rectangle 3"/>
          <p:cNvSpPr>
            <a:spLocks noChangeArrowheads="1"/>
          </p:cNvSpPr>
          <p:nvPr/>
        </p:nvSpPr>
        <p:spPr bwMode="auto">
          <a:xfrm>
            <a:off x="457200" y="1933575"/>
            <a:ext cx="8229600" cy="4217988"/>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dirty="0">
                <a:solidFill>
                  <a:schemeClr val="folHlink"/>
                </a:solidFill>
                <a:latin typeface="Arial" charset="0"/>
              </a:rPr>
              <a:t>The internal control standards applicable to Sarbanes-Oxley (SOX) apply only to large public companies listed on U.S. exchanges. There is a continuing debate as to whether non-U.S. companies should have to comply with this extra layer of regulation. Debate about international companies (non-U.S.) adopting SOX-type standards centers on whether the benefits exceed the costs. The concern is that the higher costs of SOX compliance are making the U.S. securities markets less competitive.</a:t>
            </a:r>
          </a:p>
          <a:p>
            <a:pPr marL="685800" lvl="1" indent="-457200" algn="l">
              <a:lnSpc>
                <a:spcPct val="115000"/>
              </a:lnSpc>
              <a:spcBef>
                <a:spcPct val="50000"/>
              </a:spcBef>
              <a:buClr>
                <a:srgbClr val="800000"/>
              </a:buClr>
              <a:buSzPct val="80000"/>
              <a:buFont typeface="Wingdings" pitchFamily="2" charset="2"/>
              <a:buChar char="u"/>
            </a:pPr>
            <a:r>
              <a:rPr lang="en-US" sz="1900" dirty="0">
                <a:solidFill>
                  <a:schemeClr val="folHlink"/>
                </a:solidFill>
                <a:latin typeface="Arial" charset="0"/>
              </a:rPr>
              <a:t>The textbook mentions a number of ethics violations, such as WorldCom, AIG, and Lehman Brothers. These problems have also occurred internationally, for example, at Satyam Computer Services (India), </a:t>
            </a:r>
            <a:r>
              <a:rPr lang="en-US" sz="1900" dirty="0" err="1">
                <a:solidFill>
                  <a:schemeClr val="folHlink"/>
                </a:solidFill>
                <a:latin typeface="Arial" charset="0"/>
              </a:rPr>
              <a:t>Parmalat</a:t>
            </a:r>
            <a:r>
              <a:rPr lang="en-US" sz="1900" dirty="0">
                <a:solidFill>
                  <a:schemeClr val="folHlink"/>
                </a:solidFill>
                <a:latin typeface="Arial" charset="0"/>
              </a:rPr>
              <a:t> (Italy), and Royal </a:t>
            </a:r>
            <a:r>
              <a:rPr lang="en-US" sz="1900" dirty="0" err="1">
                <a:solidFill>
                  <a:schemeClr val="folHlink"/>
                </a:solidFill>
                <a:latin typeface="Arial" charset="0"/>
              </a:rPr>
              <a:t>Ahold</a:t>
            </a:r>
            <a:r>
              <a:rPr lang="en-US" sz="1900" dirty="0">
                <a:solidFill>
                  <a:schemeClr val="folHlink"/>
                </a:solidFill>
                <a:latin typeface="Arial" charset="0"/>
              </a:rPr>
              <a:t> (the Netherlands).</a:t>
            </a:r>
          </a:p>
        </p:txBody>
      </p:sp>
      <p:pic>
        <p:nvPicPr>
          <p:cNvPr id="238596"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533400" y="1447800"/>
            <a:ext cx="4267200" cy="396875"/>
          </a:xfrm>
          <a:prstGeom prst="rect">
            <a:avLst/>
          </a:prstGeom>
          <a:noFill/>
          <a:ln w="12700" cap="sq" algn="ctr">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RELEVANT FACTS</a:t>
            </a:r>
          </a:p>
        </p:txBody>
      </p:sp>
      <p:sp>
        <p:nvSpPr>
          <p:cNvPr id="240643" name="Rectangle 3"/>
          <p:cNvSpPr>
            <a:spLocks noChangeArrowheads="1"/>
          </p:cNvSpPr>
          <p:nvPr/>
        </p:nvSpPr>
        <p:spPr bwMode="auto">
          <a:xfrm>
            <a:off x="457200" y="1933575"/>
            <a:ext cx="8229600" cy="2890838"/>
          </a:xfrm>
          <a:prstGeom prst="rect">
            <a:avLst/>
          </a:prstGeom>
          <a:noFill/>
          <a:ln w="28575" cap="sq">
            <a:noFill/>
            <a:miter lim="800000"/>
            <a:headEnd/>
            <a:tailEnd/>
          </a:ln>
          <a:effectLst/>
        </p:spPr>
        <p:txBody>
          <a:bodyPr>
            <a:spAutoFit/>
          </a:bodyPr>
          <a:lstStyle/>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IFRS tends to be simpler in its accounting and disclosure requirements; some people say more “principles-based.” GAAP is more detailed; some people say more “rules-based.” This difference in approach has resulted in a debate about the merits of “principles-based” versus “rules-based” standards.</a:t>
            </a:r>
          </a:p>
          <a:p>
            <a:pPr marL="685800" lvl="1" indent="-457200" algn="l">
              <a:lnSpc>
                <a:spcPct val="115000"/>
              </a:lnSpc>
              <a:spcBef>
                <a:spcPct val="50000"/>
              </a:spcBef>
              <a:buClr>
                <a:srgbClr val="800000"/>
              </a:buClr>
              <a:buSzPct val="80000"/>
              <a:buFont typeface="Wingdings" pitchFamily="2" charset="2"/>
              <a:buChar char="u"/>
            </a:pPr>
            <a:r>
              <a:rPr lang="en-US" sz="1900">
                <a:solidFill>
                  <a:schemeClr val="folHlink"/>
                </a:solidFill>
                <a:latin typeface="Arial" charset="0"/>
              </a:rPr>
              <a:t>The SEC allows foreign companies that trade shares in U.S. markets to file their IFRS financial statements without reconciliation to GAAP.</a:t>
            </a:r>
          </a:p>
        </p:txBody>
      </p:sp>
      <p:pic>
        <p:nvPicPr>
          <p:cNvPr id="240644" name="Picture 4"/>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609600" y="2057400"/>
            <a:ext cx="8229600" cy="3455988"/>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40000"/>
              </a:spcBef>
              <a:buSzPct val="75000"/>
            </a:pPr>
            <a:r>
              <a:rPr lang="en-US" sz="2300" b="1">
                <a:latin typeface="Arial" charset="0"/>
              </a:rPr>
              <a:t>International Accounting Standards Board (IASB)</a:t>
            </a:r>
          </a:p>
          <a:p>
            <a:pPr marL="685800" lvl="1" indent="-457200" algn="l">
              <a:lnSpc>
                <a:spcPct val="120000"/>
              </a:lnSpc>
              <a:spcBef>
                <a:spcPct val="40000"/>
              </a:spcBef>
              <a:buClr>
                <a:srgbClr val="800000"/>
              </a:buClr>
              <a:buSzPct val="80000"/>
              <a:buFont typeface="Wingdings" pitchFamily="2" charset="2"/>
              <a:buChar char="u"/>
            </a:pPr>
            <a:r>
              <a:rPr lang="en-US" sz="2200">
                <a:latin typeface="Arial" charset="0"/>
              </a:rPr>
              <a:t>Issues </a:t>
            </a:r>
            <a:r>
              <a:rPr lang="en-US" sz="2200" b="1">
                <a:solidFill>
                  <a:srgbClr val="800000"/>
                </a:solidFill>
                <a:latin typeface="Arial" charset="0"/>
              </a:rPr>
              <a:t>International Financial Reporting Standards (IFRS)</a:t>
            </a:r>
            <a:r>
              <a:rPr lang="en-US" sz="2200">
                <a:latin typeface="Arial" charset="0"/>
              </a:rPr>
              <a:t>.</a:t>
            </a:r>
          </a:p>
          <a:p>
            <a:pPr marL="685800" lvl="1" indent="-457200" algn="l">
              <a:lnSpc>
                <a:spcPct val="120000"/>
              </a:lnSpc>
              <a:spcBef>
                <a:spcPct val="40000"/>
              </a:spcBef>
              <a:buClr>
                <a:srgbClr val="800000"/>
              </a:buClr>
              <a:buSzPct val="80000"/>
              <a:buFont typeface="Wingdings" pitchFamily="2" charset="2"/>
              <a:buChar char="u"/>
            </a:pPr>
            <a:r>
              <a:rPr lang="en-US" sz="2200">
                <a:latin typeface="Arial" charset="0"/>
              </a:rPr>
              <a:t>Standards used on most foreign exchanges. </a:t>
            </a:r>
          </a:p>
          <a:p>
            <a:pPr marL="685800" lvl="1" indent="-457200" algn="l">
              <a:lnSpc>
                <a:spcPct val="120000"/>
              </a:lnSpc>
              <a:spcBef>
                <a:spcPct val="40000"/>
              </a:spcBef>
              <a:buClr>
                <a:srgbClr val="800000"/>
              </a:buClr>
              <a:buSzPct val="80000"/>
              <a:buFont typeface="Wingdings" pitchFamily="2" charset="2"/>
              <a:buChar char="u"/>
            </a:pPr>
            <a:r>
              <a:rPr lang="en-US" sz="2200">
                <a:latin typeface="Arial" charset="0"/>
              </a:rPr>
              <a:t>Standards used by foreign companies listing on U.S. securities exchanges. </a:t>
            </a:r>
          </a:p>
          <a:p>
            <a:pPr marL="685800" lvl="1" indent="-457200" algn="l">
              <a:lnSpc>
                <a:spcPct val="120000"/>
              </a:lnSpc>
              <a:spcBef>
                <a:spcPct val="40000"/>
              </a:spcBef>
              <a:buClr>
                <a:srgbClr val="800000"/>
              </a:buClr>
              <a:buSzPct val="80000"/>
              <a:buFont typeface="Wingdings" pitchFamily="2" charset="2"/>
              <a:buChar char="u"/>
            </a:pPr>
            <a:r>
              <a:rPr lang="en-US" sz="2200">
                <a:latin typeface="Arial" charset="0"/>
              </a:rPr>
              <a:t>IFRS used in over 115 countries.</a:t>
            </a:r>
          </a:p>
        </p:txBody>
      </p:sp>
      <p:pic>
        <p:nvPicPr>
          <p:cNvPr id="244742" name="Picture 6"/>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244743" name="Rectangle 7"/>
          <p:cNvSpPr>
            <a:spLocks noChangeArrowheads="1"/>
          </p:cNvSpPr>
          <p:nvPr/>
        </p:nvSpPr>
        <p:spPr bwMode="auto">
          <a:xfrm>
            <a:off x="609600" y="1455738"/>
            <a:ext cx="8153400" cy="488950"/>
          </a:xfrm>
          <a:prstGeom prst="rect">
            <a:avLst/>
          </a:prstGeom>
          <a:noFill/>
          <a:ln w="12700" cap="sq">
            <a:noFill/>
            <a:miter lim="800000"/>
            <a:headEnd type="none" w="sm" len="sm"/>
            <a:tailEnd type="none" w="sm" len="sm"/>
          </a:ln>
          <a:effectLst/>
        </p:spPr>
        <p:txBody>
          <a:bodyPr>
            <a:spAutoFit/>
          </a:bodyPr>
          <a:lstStyle/>
          <a:p>
            <a:pPr algn="l"/>
            <a:r>
              <a:rPr lang="en-US" sz="2600" b="1">
                <a:latin typeface="Arial" charset="0"/>
              </a:rPr>
              <a:t>International Standard-Setting Organizations: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ChangeArrowheads="1"/>
          </p:cNvSpPr>
          <p:nvPr/>
        </p:nvSpPr>
        <p:spPr bwMode="auto">
          <a:xfrm>
            <a:off x="609600" y="1455738"/>
            <a:ext cx="8153400" cy="885825"/>
          </a:xfrm>
          <a:prstGeom prst="rect">
            <a:avLst/>
          </a:prstGeom>
          <a:noFill/>
          <a:ln w="12700" cap="sq">
            <a:noFill/>
            <a:miter lim="800000"/>
            <a:headEnd type="none" w="sm" len="sm"/>
            <a:tailEnd type="none" w="sm" len="sm"/>
          </a:ln>
          <a:effectLst/>
        </p:spPr>
        <p:txBody>
          <a:bodyPr>
            <a:spAutoFit/>
          </a:bodyPr>
          <a:lstStyle/>
          <a:p>
            <a:pPr algn="l"/>
            <a:r>
              <a:rPr lang="en-US" sz="2600" b="1">
                <a:latin typeface="Arial" charset="0"/>
              </a:rPr>
              <a:t>International Organization of Securities Commissions (IOSCO)</a:t>
            </a:r>
          </a:p>
        </p:txBody>
      </p:sp>
      <p:sp>
        <p:nvSpPr>
          <p:cNvPr id="248837" name="Rectangle 5"/>
          <p:cNvSpPr>
            <a:spLocks noChangeArrowheads="1"/>
          </p:cNvSpPr>
          <p:nvPr/>
        </p:nvSpPr>
        <p:spPr bwMode="auto">
          <a:xfrm>
            <a:off x="838200" y="2562225"/>
            <a:ext cx="5029200" cy="1933575"/>
          </a:xfrm>
          <a:prstGeom prst="rect">
            <a:avLst/>
          </a:prstGeom>
          <a:noFill/>
          <a:ln w="12700" cap="sq">
            <a:noFill/>
            <a:miter lim="800000"/>
            <a:headEnd type="none" w="sm" len="sm"/>
            <a:tailEnd type="none" w="sm" len="sm"/>
          </a:ln>
          <a:effectLst/>
        </p:spPr>
        <p:txBody>
          <a:bodyPr>
            <a:spAutoFit/>
          </a:bodyPr>
          <a:lstStyle/>
          <a:p>
            <a:pPr marL="457200" indent="-457200" algn="l">
              <a:lnSpc>
                <a:spcPct val="120000"/>
              </a:lnSpc>
              <a:spcBef>
                <a:spcPct val="70000"/>
              </a:spcBef>
              <a:buClr>
                <a:srgbClr val="800000"/>
              </a:buClr>
              <a:buSzPct val="80000"/>
              <a:buFont typeface="Wingdings" pitchFamily="2" charset="2"/>
              <a:buChar char="u"/>
            </a:pPr>
            <a:r>
              <a:rPr lang="en-US" sz="2200">
                <a:latin typeface="Arial" charset="0"/>
              </a:rPr>
              <a:t>Does not set accounting standards. </a:t>
            </a:r>
          </a:p>
          <a:p>
            <a:pPr marL="457200" indent="-457200" algn="l">
              <a:lnSpc>
                <a:spcPct val="120000"/>
              </a:lnSpc>
              <a:spcBef>
                <a:spcPct val="70000"/>
              </a:spcBef>
              <a:buClr>
                <a:srgbClr val="800000"/>
              </a:buClr>
              <a:buSzPct val="80000"/>
              <a:buFont typeface="Wingdings" pitchFamily="2" charset="2"/>
              <a:buChar char="u"/>
            </a:pPr>
            <a:r>
              <a:rPr lang="en-US" sz="2200">
                <a:latin typeface="Arial" charset="0"/>
              </a:rPr>
              <a:t>Dedicated to ensuring that global markets can operate in an efficient and effective basis.</a:t>
            </a:r>
          </a:p>
        </p:txBody>
      </p:sp>
      <p:pic>
        <p:nvPicPr>
          <p:cNvPr id="248838" name="Picture 6"/>
          <p:cNvPicPr>
            <a:picLocks noChangeAspect="1" noChangeArrowheads="1"/>
          </p:cNvPicPr>
          <p:nvPr/>
        </p:nvPicPr>
        <p:blipFill>
          <a:blip r:embed="rId3"/>
          <a:srcRect/>
          <a:stretch>
            <a:fillRect/>
          </a:stretch>
        </p:blipFill>
        <p:spPr bwMode="auto">
          <a:xfrm>
            <a:off x="6781800" y="2676525"/>
            <a:ext cx="1304925" cy="1666875"/>
          </a:xfrm>
          <a:prstGeom prst="rect">
            <a:avLst/>
          </a:prstGeom>
          <a:noFill/>
          <a:ln w="12700" cap="sq">
            <a:noFill/>
            <a:miter lim="800000"/>
            <a:headEnd type="none" w="sm" len="sm"/>
            <a:tailEnd type="none" w="sm" len="sm"/>
          </a:ln>
          <a:effectLst/>
        </p:spPr>
      </p:pic>
      <p:sp>
        <p:nvSpPr>
          <p:cNvPr id="248839" name="Rectangle 7"/>
          <p:cNvSpPr>
            <a:spLocks noChangeArrowheads="1"/>
          </p:cNvSpPr>
          <p:nvPr/>
        </p:nvSpPr>
        <p:spPr bwMode="auto">
          <a:xfrm>
            <a:off x="5392738" y="4618038"/>
            <a:ext cx="2760662" cy="396875"/>
          </a:xfrm>
          <a:prstGeom prst="rect">
            <a:avLst/>
          </a:prstGeom>
          <a:noFill/>
          <a:ln w="12700" cap="sq">
            <a:noFill/>
            <a:miter lim="800000"/>
            <a:headEnd type="none" w="sm" len="sm"/>
            <a:tailEnd type="none" w="sm" len="sm"/>
          </a:ln>
          <a:effectLst/>
        </p:spPr>
        <p:txBody>
          <a:bodyPr wrap="none">
            <a:spAutoFit/>
          </a:bodyPr>
          <a:lstStyle/>
          <a:p>
            <a:r>
              <a:rPr lang="en-US" sz="2000" b="1">
                <a:latin typeface="Arial" charset="0"/>
                <a:hlinkClick r:id="rId4"/>
              </a:rPr>
              <a:t>http://www.iosco.org/</a:t>
            </a:r>
            <a:endParaRPr lang="en-US" sz="2000" b="1">
              <a:latin typeface="Arial" charset="0"/>
            </a:endParaRPr>
          </a:p>
        </p:txBody>
      </p:sp>
      <p:pic>
        <p:nvPicPr>
          <p:cNvPr id="248841" name="Picture 9"/>
          <p:cNvPicPr>
            <a:picLocks noChangeAspect="1" noChangeArrowheads="1"/>
          </p:cNvPicPr>
          <p:nvPr/>
        </p:nvPicPr>
        <p:blipFill>
          <a:blip r:embed="rId5"/>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4"/>
          <p:cNvSpPr>
            <a:spLocks noChangeArrowheads="1"/>
          </p:cNvSpPr>
          <p:nvPr/>
        </p:nvSpPr>
        <p:spPr bwMode="auto">
          <a:xfrm>
            <a:off x="609600" y="1447800"/>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International Accounting Standards Board (IASB)</a:t>
            </a:r>
          </a:p>
        </p:txBody>
      </p:sp>
      <p:sp>
        <p:nvSpPr>
          <p:cNvPr id="250885" name="Rectangle 5"/>
          <p:cNvSpPr>
            <a:spLocks noChangeArrowheads="1"/>
          </p:cNvSpPr>
          <p:nvPr/>
        </p:nvSpPr>
        <p:spPr bwMode="auto">
          <a:xfrm>
            <a:off x="609600" y="2057400"/>
            <a:ext cx="5715000" cy="3978275"/>
          </a:xfrm>
          <a:prstGeom prst="rect">
            <a:avLst/>
          </a:prstGeom>
          <a:noFill/>
          <a:ln w="12700" cap="sq" algn="ctr">
            <a:noFill/>
            <a:miter lim="800000"/>
            <a:headEnd type="none" w="sm" len="sm"/>
            <a:tailEnd type="none" w="sm" len="sm"/>
          </a:ln>
          <a:effectLst/>
        </p:spPr>
        <p:txBody>
          <a:bodyPr>
            <a:spAutoFit/>
          </a:bodyPr>
          <a:lstStyle/>
          <a:p>
            <a:pPr algn="l">
              <a:lnSpc>
                <a:spcPct val="120000"/>
              </a:lnSpc>
              <a:spcBef>
                <a:spcPct val="50000"/>
              </a:spcBef>
              <a:buClr>
                <a:srgbClr val="800000"/>
              </a:buClr>
              <a:buSzPct val="80000"/>
              <a:buFont typeface="Wingdings" pitchFamily="2" charset="2"/>
              <a:buNone/>
            </a:pPr>
            <a:r>
              <a:rPr lang="en-US" sz="2200">
                <a:latin typeface="Arial" charset="0"/>
              </a:rPr>
              <a:t>Composed of four organizations—</a:t>
            </a:r>
          </a:p>
          <a:p>
            <a:pPr marL="685800" lvl="1" indent="-457200" algn="l">
              <a:lnSpc>
                <a:spcPct val="120000"/>
              </a:lnSpc>
              <a:spcBef>
                <a:spcPct val="50000"/>
              </a:spcBef>
              <a:buClr>
                <a:srgbClr val="800000"/>
              </a:buClr>
              <a:buSzPct val="80000"/>
              <a:buFont typeface="Wingdings" pitchFamily="2" charset="2"/>
              <a:buChar char="u"/>
            </a:pPr>
            <a:r>
              <a:rPr lang="en-US" sz="2200">
                <a:latin typeface="Arial" charset="0"/>
              </a:rPr>
              <a:t>International Accounting Standards Committee Foundation (IASCF).</a:t>
            </a:r>
          </a:p>
          <a:p>
            <a:pPr marL="685800" lvl="1" indent="-457200" algn="l">
              <a:lnSpc>
                <a:spcPct val="120000"/>
              </a:lnSpc>
              <a:spcBef>
                <a:spcPct val="50000"/>
              </a:spcBef>
              <a:buClr>
                <a:srgbClr val="800000"/>
              </a:buClr>
              <a:buSzPct val="80000"/>
              <a:buFont typeface="Wingdings" pitchFamily="2" charset="2"/>
              <a:buChar char="u"/>
            </a:pPr>
            <a:r>
              <a:rPr lang="en-US" sz="2200">
                <a:latin typeface="Arial" charset="0"/>
              </a:rPr>
              <a:t>International Accounting Standards Board (IASB). </a:t>
            </a:r>
          </a:p>
          <a:p>
            <a:pPr marL="685800" lvl="1" indent="-457200" algn="l">
              <a:lnSpc>
                <a:spcPct val="120000"/>
              </a:lnSpc>
              <a:spcBef>
                <a:spcPct val="50000"/>
              </a:spcBef>
              <a:buClr>
                <a:srgbClr val="800000"/>
              </a:buClr>
              <a:buSzPct val="80000"/>
              <a:buFont typeface="Wingdings" pitchFamily="2" charset="2"/>
              <a:buChar char="u"/>
            </a:pPr>
            <a:r>
              <a:rPr lang="en-US" sz="2200">
                <a:latin typeface="Arial" charset="0"/>
              </a:rPr>
              <a:t>Standards Advisory Council.</a:t>
            </a:r>
          </a:p>
          <a:p>
            <a:pPr marL="685800" lvl="1" indent="-457200" algn="l">
              <a:lnSpc>
                <a:spcPct val="120000"/>
              </a:lnSpc>
              <a:spcBef>
                <a:spcPct val="50000"/>
              </a:spcBef>
              <a:buClr>
                <a:srgbClr val="800000"/>
              </a:buClr>
              <a:buSzPct val="80000"/>
              <a:buFont typeface="Wingdings" pitchFamily="2" charset="2"/>
              <a:buChar char="u"/>
            </a:pPr>
            <a:r>
              <a:rPr lang="en-US" sz="2200">
                <a:latin typeface="Arial" charset="0"/>
              </a:rPr>
              <a:t>International Financial Reporting Interpretations Committee (IFRIC).</a:t>
            </a:r>
          </a:p>
        </p:txBody>
      </p:sp>
      <p:pic>
        <p:nvPicPr>
          <p:cNvPr id="250886" name="Picture 6"/>
          <p:cNvPicPr>
            <a:picLocks noChangeAspect="1" noChangeArrowheads="1"/>
          </p:cNvPicPr>
          <p:nvPr/>
        </p:nvPicPr>
        <p:blipFill>
          <a:blip r:embed="rId3"/>
          <a:srcRect/>
          <a:stretch>
            <a:fillRect/>
          </a:stretch>
        </p:blipFill>
        <p:spPr bwMode="auto">
          <a:xfrm>
            <a:off x="6324600" y="3352800"/>
            <a:ext cx="2162175" cy="714375"/>
          </a:xfrm>
          <a:prstGeom prst="rect">
            <a:avLst/>
          </a:prstGeom>
          <a:noFill/>
          <a:ln w="12700" cap="sq">
            <a:noFill/>
            <a:miter lim="800000"/>
            <a:headEnd type="none" w="sm" len="sm"/>
            <a:tailEnd type="none" w="sm" len="sm"/>
          </a:ln>
          <a:effectLst/>
        </p:spPr>
      </p:pic>
      <p:sp>
        <p:nvSpPr>
          <p:cNvPr id="250887" name="Rectangle 7"/>
          <p:cNvSpPr>
            <a:spLocks noChangeArrowheads="1"/>
          </p:cNvSpPr>
          <p:nvPr/>
        </p:nvSpPr>
        <p:spPr bwMode="auto">
          <a:xfrm>
            <a:off x="6535738" y="4191000"/>
            <a:ext cx="2074862" cy="336550"/>
          </a:xfrm>
          <a:prstGeom prst="rect">
            <a:avLst/>
          </a:prstGeom>
          <a:noFill/>
          <a:ln w="12700" cap="sq">
            <a:noFill/>
            <a:miter lim="800000"/>
            <a:headEnd type="none" w="sm" len="sm"/>
            <a:tailEnd type="none" w="sm" len="sm"/>
          </a:ln>
          <a:effectLst/>
        </p:spPr>
        <p:txBody>
          <a:bodyPr wrap="none">
            <a:spAutoFit/>
          </a:bodyPr>
          <a:lstStyle/>
          <a:p>
            <a:r>
              <a:rPr lang="en-US" sz="1600" b="1">
                <a:latin typeface="Arial" charset="0"/>
                <a:hlinkClick r:id="rId4"/>
              </a:rPr>
              <a:t>http://www.iasb.org</a:t>
            </a:r>
            <a:endParaRPr lang="en-US" sz="1600" b="1">
              <a:latin typeface="Arial" charset="0"/>
            </a:endParaRPr>
          </a:p>
        </p:txBody>
      </p:sp>
      <p:sp>
        <p:nvSpPr>
          <p:cNvPr id="250888" name="Rectangle 8"/>
          <p:cNvSpPr>
            <a:spLocks noChangeArrowheads="1"/>
          </p:cNvSpPr>
          <p:nvPr/>
        </p:nvSpPr>
        <p:spPr bwMode="auto">
          <a:xfrm>
            <a:off x="6248400" y="3276600"/>
            <a:ext cx="2514600" cy="1447800"/>
          </a:xfrm>
          <a:prstGeom prst="rect">
            <a:avLst/>
          </a:prstGeom>
          <a:noFill/>
          <a:ln w="19050" cap="sq">
            <a:solidFill>
              <a:srgbClr val="CC0000"/>
            </a:solidFill>
            <a:miter lim="800000"/>
            <a:headEnd type="none" w="sm" len="sm"/>
            <a:tailEnd type="none" w="sm" len="sm"/>
          </a:ln>
          <a:effectLst/>
        </p:spPr>
        <p:txBody>
          <a:bodyPr wrap="none" anchor="ctr"/>
          <a:lstStyle/>
          <a:p>
            <a:endParaRPr lang="en-US"/>
          </a:p>
        </p:txBody>
      </p:sp>
      <p:pic>
        <p:nvPicPr>
          <p:cNvPr id="250890" name="Picture 10"/>
          <p:cNvPicPr>
            <a:picLocks noChangeAspect="1" noChangeArrowheads="1"/>
          </p:cNvPicPr>
          <p:nvPr/>
        </p:nvPicPr>
        <p:blipFill>
          <a:blip r:embed="rId5"/>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4"/>
          <p:cNvPicPr>
            <a:picLocks noChangeAspect="1" noChangeArrowheads="1"/>
          </p:cNvPicPr>
          <p:nvPr/>
        </p:nvPicPr>
        <p:blipFill>
          <a:blip r:embed="rId3"/>
          <a:srcRect/>
          <a:stretch>
            <a:fillRect/>
          </a:stretch>
        </p:blipFill>
        <p:spPr bwMode="auto">
          <a:xfrm>
            <a:off x="1066800" y="1949450"/>
            <a:ext cx="7005638" cy="4146550"/>
          </a:xfrm>
          <a:prstGeom prst="rect">
            <a:avLst/>
          </a:prstGeom>
          <a:noFill/>
          <a:ln w="12700" cap="sq">
            <a:noFill/>
            <a:miter lim="800000"/>
            <a:headEnd type="none" w="sm" len="sm"/>
            <a:tailEnd type="none" w="sm" len="sm"/>
          </a:ln>
          <a:effectLst/>
        </p:spPr>
      </p:pic>
      <p:sp>
        <p:nvSpPr>
          <p:cNvPr id="252933" name="Rectangle 5"/>
          <p:cNvSpPr>
            <a:spLocks noChangeArrowheads="1"/>
          </p:cNvSpPr>
          <p:nvPr/>
        </p:nvSpPr>
        <p:spPr bwMode="auto">
          <a:xfrm>
            <a:off x="5029200" y="1447800"/>
            <a:ext cx="3276600" cy="457200"/>
          </a:xfrm>
          <a:prstGeom prst="rect">
            <a:avLst/>
          </a:prstGeom>
          <a:noFill/>
          <a:ln w="28575" algn="ctr">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IFRS1-2</a:t>
            </a:r>
          </a:p>
          <a:p>
            <a:pPr algn="l"/>
            <a:r>
              <a:rPr lang="en-US" sz="1200" b="1">
                <a:solidFill>
                  <a:srgbClr val="000000"/>
                </a:solidFill>
                <a:latin typeface="Arial" charset="0"/>
              </a:rPr>
              <a:t>International Standard-Setting Structure</a:t>
            </a:r>
          </a:p>
        </p:txBody>
      </p:sp>
      <p:pic>
        <p:nvPicPr>
          <p:cNvPr id="252935" name="Picture 7"/>
          <p:cNvPicPr>
            <a:picLocks noChangeAspect="1" noChangeArrowheads="1"/>
          </p:cNvPicPr>
          <p:nvPr/>
        </p:nvPicPr>
        <p:blipFill>
          <a:blip r:embed="rId4"/>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11"/>
          <p:cNvSpPr>
            <a:spLocks noGrp="1" noChangeArrowheads="1"/>
          </p:cNvSpPr>
          <p:nvPr>
            <p:ph idx="1"/>
          </p:nvPr>
        </p:nvSpPr>
        <p:spPr bwMode="auto">
          <a:xfrm>
            <a:off x="381000" y="1524000"/>
            <a:ext cx="8382000" cy="493085"/>
          </a:xfrm>
          <a:prstGeom prst="rect">
            <a:avLst/>
          </a:prstGeom>
          <a:noFill/>
          <a:ln w="12700" cap="sq" algn="ctr">
            <a:noFill/>
            <a:miter lim="800000"/>
            <a:headEnd type="none" w="sm" len="sm"/>
            <a:tailEnd type="none" w="sm" len="sm"/>
          </a:ln>
        </p:spPr>
        <p:txBody>
          <a:bodyPr wrap="square">
            <a:spAutoFit/>
          </a:bodyPr>
          <a:lstStyle/>
          <a:p>
            <a:pPr eaLnBrk="0" hangingPunct="0">
              <a:buNone/>
            </a:pPr>
            <a:r>
              <a:rPr lang="en-US" sz="2600" b="1" dirty="0" smtClean="0">
                <a:latin typeface="Arial" charset="0"/>
              </a:rPr>
              <a:t>Types </a:t>
            </a:r>
            <a:r>
              <a:rPr lang="en-US" sz="2600" b="1" dirty="0">
                <a:latin typeface="Arial" charset="0"/>
              </a:rPr>
              <a:t>of Pronouncements</a:t>
            </a:r>
          </a:p>
        </p:txBody>
      </p:sp>
      <p:sp>
        <p:nvSpPr>
          <p:cNvPr id="6" name="Text Box 4"/>
          <p:cNvSpPr txBox="1">
            <a:spLocks noChangeArrowheads="1"/>
          </p:cNvSpPr>
          <p:nvPr/>
        </p:nvSpPr>
        <p:spPr bwMode="auto">
          <a:xfrm>
            <a:off x="457200" y="2084388"/>
            <a:ext cx="8382000"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lvl="0" algn="l" eaLnBrk="1" hangingPunct="1">
              <a:lnSpc>
                <a:spcPct val="150000"/>
              </a:lnSpc>
              <a:defRPr/>
            </a:pPr>
            <a:r>
              <a:rPr lang="en-US" sz="2000" b="1" dirty="0" smtClean="0">
                <a:solidFill>
                  <a:prstClr val="black"/>
                </a:solidFill>
              </a:rPr>
              <a:t>Bangladesh Financial Reporting Standards (BFRS)</a:t>
            </a:r>
          </a:p>
          <a:p>
            <a:pPr lvl="0" algn="l" eaLnBrk="1" hangingPunct="1">
              <a:lnSpc>
                <a:spcPct val="150000"/>
              </a:lnSpc>
              <a:buFont typeface="Wingdings" pitchFamily="2" charset="2"/>
              <a:buChar char="ü"/>
              <a:defRPr/>
            </a:pPr>
            <a:r>
              <a:rPr lang="en-US" sz="2000" dirty="0" smtClean="0">
                <a:solidFill>
                  <a:prstClr val="black"/>
                </a:solidFill>
              </a:rPr>
              <a:t> The Financial Reporting Standards prescribed by the Institute of Chartered Accountants in Bangladesh (ICAB) are known as Bangladesh Financial Reporting Standards (BFRS, including Bangladesh Accounting Standards, BAS).  </a:t>
            </a:r>
          </a:p>
          <a:p>
            <a:pPr lvl="0" algn="l" eaLnBrk="1" hangingPunct="1">
              <a:lnSpc>
                <a:spcPct val="150000"/>
              </a:lnSpc>
              <a:buFont typeface="Wingdings" pitchFamily="2" charset="2"/>
              <a:buChar char="ü"/>
              <a:defRPr/>
            </a:pPr>
            <a:r>
              <a:rPr lang="en-US" sz="2000" dirty="0" smtClean="0">
                <a:solidFill>
                  <a:prstClr val="black"/>
                </a:solidFill>
              </a:rPr>
              <a:t> As at January 2013, a version of all IFRS (and IAS) issued by the IASB had been adopted as BFRS by the ICAB, with the following exceptions:</a:t>
            </a:r>
          </a:p>
          <a:p>
            <a:pPr marL="742950" lvl="1" indent="-285750" algn="l" eaLnBrk="1" hangingPunct="1">
              <a:lnSpc>
                <a:spcPct val="150000"/>
              </a:lnSpc>
              <a:buFontTx/>
              <a:buChar char="-"/>
              <a:defRPr/>
            </a:pPr>
            <a:r>
              <a:rPr lang="en-US" sz="1800" dirty="0" smtClean="0">
                <a:solidFill>
                  <a:prstClr val="black"/>
                </a:solidFill>
              </a:rPr>
              <a:t>IAS 29 </a:t>
            </a:r>
            <a:r>
              <a:rPr lang="en-US" sz="1800" i="1" dirty="0" smtClean="0">
                <a:solidFill>
                  <a:prstClr val="black"/>
                </a:solidFill>
              </a:rPr>
              <a:t>Financial Reporting in Hyperinflationary Economies</a:t>
            </a:r>
            <a:r>
              <a:rPr lang="en-US" sz="1800" dirty="0" smtClean="0">
                <a:solidFill>
                  <a:prstClr val="black"/>
                </a:solidFill>
              </a:rPr>
              <a:t>  (adopted   but will not enter into force on or after 1 January 2015)</a:t>
            </a:r>
          </a:p>
          <a:p>
            <a:pPr lvl="1" algn="l" eaLnBrk="1" hangingPunct="1">
              <a:lnSpc>
                <a:spcPct val="150000"/>
              </a:lnSpc>
              <a:defRPr/>
            </a:pPr>
            <a:r>
              <a:rPr lang="en-US" sz="1800" dirty="0" smtClean="0">
                <a:solidFill>
                  <a:prstClr val="black"/>
                </a:solidFill>
              </a:rPr>
              <a:t>- IFRS 9 </a:t>
            </a:r>
            <a:r>
              <a:rPr lang="en-US" sz="1800" i="1" dirty="0" smtClean="0">
                <a:solidFill>
                  <a:prstClr val="black"/>
                </a:solidFill>
              </a:rPr>
              <a:t>Financial Instruments (</a:t>
            </a:r>
            <a:r>
              <a:rPr lang="en-US" sz="1800" dirty="0" smtClean="0">
                <a:solidFill>
                  <a:prstClr val="black"/>
                </a:solidFill>
              </a:rPr>
              <a:t>Not yet adopted but under review process)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ysClr val="windowText" lastClr="000000"/>
              </a:solidFill>
              <a:effectLst/>
              <a:uLnTx/>
              <a:uFillTx/>
              <a:latin typeface="Times New Roman" pitchFamily="18" charset="0"/>
              <a:cs typeface="Arial" charset="0"/>
            </a:endParaRPr>
          </a:p>
        </p:txBody>
      </p:sp>
      <p:pic>
        <p:nvPicPr>
          <p:cNvPr id="7" name="Picture 7"/>
          <p:cNvPicPr>
            <a:picLocks noChangeAspect="1" noChangeArrowheads="1"/>
          </p:cNvPicPr>
          <p:nvPr/>
        </p:nvPicPr>
        <p:blipFill>
          <a:blip r:embed="rId2"/>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7" name="Rectangle 5"/>
          <p:cNvSpPr>
            <a:spLocks noGrp="1" noChangeArrowheads="1"/>
          </p:cNvSpPr>
          <p:nvPr>
            <p:ph type="body" idx="1"/>
          </p:nvPr>
        </p:nvSpPr>
        <p:spPr>
          <a:xfrm>
            <a:off x="533400" y="1905000"/>
            <a:ext cx="7772400" cy="914400"/>
          </a:xfrm>
          <a:solidFill>
            <a:schemeClr val="bg1"/>
          </a:solidFill>
          <a:ln/>
        </p:spPr>
        <p:txBody>
          <a:bodyPr/>
          <a:lstStyle/>
          <a:p>
            <a:pPr marL="0" indent="0">
              <a:lnSpc>
                <a:spcPct val="120000"/>
              </a:lnSpc>
              <a:spcBef>
                <a:spcPct val="50000"/>
              </a:spcBef>
              <a:buFont typeface="Wingdings" pitchFamily="2" charset="2"/>
              <a:buNone/>
            </a:pPr>
            <a:r>
              <a:rPr lang="en-US" sz="2100" b="0">
                <a:effectLst/>
              </a:rPr>
              <a:t>What is the purpose of information presented in notes to the financial statements?</a:t>
            </a:r>
          </a:p>
        </p:txBody>
      </p:sp>
      <p:sp>
        <p:nvSpPr>
          <p:cNvPr id="49161" name="Rectangle 9"/>
          <p:cNvSpPr>
            <a:spLocks noChangeArrowheads="1"/>
          </p:cNvSpPr>
          <p:nvPr/>
        </p:nvSpPr>
        <p:spPr bwMode="auto">
          <a:xfrm>
            <a:off x="762000" y="2819400"/>
            <a:ext cx="7924800" cy="3048000"/>
          </a:xfrm>
          <a:prstGeom prst="rect">
            <a:avLst/>
          </a:prstGeom>
          <a:solidFill>
            <a:schemeClr val="bg1"/>
          </a:solidFill>
          <a:ln w="12700">
            <a:noFill/>
            <a:miter lim="800000"/>
            <a:headEnd/>
            <a:tailEnd/>
          </a:ln>
          <a:effectLst/>
        </p:spPr>
        <p:txBody>
          <a:bodyPr lIns="182562" tIns="46038" rIns="182562" bIns="46038"/>
          <a:lstStyle/>
          <a:p>
            <a:pPr marL="517525" indent="-517525" algn="l">
              <a:lnSpc>
                <a:spcPct val="120000"/>
              </a:lnSpc>
              <a:spcBef>
                <a:spcPct val="50000"/>
              </a:spcBef>
              <a:buClr>
                <a:schemeClr val="accent2"/>
              </a:buClr>
              <a:buSzPct val="75000"/>
              <a:buFont typeface="Wingdings" pitchFamily="2" charset="2"/>
              <a:buNone/>
            </a:pPr>
            <a:r>
              <a:rPr lang="en-US" sz="2100">
                <a:latin typeface="Arial" charset="0"/>
              </a:rPr>
              <a:t>a.	To provide disclosure required by generally accepted accounting principles.</a:t>
            </a:r>
          </a:p>
          <a:p>
            <a:pPr marL="517525" indent="-517525" algn="l">
              <a:lnSpc>
                <a:spcPct val="120000"/>
              </a:lnSpc>
              <a:spcBef>
                <a:spcPct val="50000"/>
              </a:spcBef>
              <a:buClr>
                <a:schemeClr val="accent2"/>
              </a:buClr>
              <a:buSzPct val="75000"/>
              <a:buFont typeface="Wingdings" pitchFamily="2" charset="2"/>
              <a:buNone/>
            </a:pPr>
            <a:r>
              <a:rPr lang="en-US" sz="2100">
                <a:latin typeface="Arial" charset="0"/>
              </a:rPr>
              <a:t>b.	To correct improper presentation in the financial statements.	</a:t>
            </a:r>
          </a:p>
          <a:p>
            <a:pPr marL="517525" indent="-517525" algn="l">
              <a:lnSpc>
                <a:spcPct val="120000"/>
              </a:lnSpc>
              <a:spcBef>
                <a:spcPct val="50000"/>
              </a:spcBef>
              <a:buClr>
                <a:schemeClr val="accent2"/>
              </a:buClr>
              <a:buSzPct val="75000"/>
              <a:buFont typeface="Wingdings" pitchFamily="2" charset="2"/>
              <a:buNone/>
            </a:pPr>
            <a:r>
              <a:rPr lang="en-US" sz="2100">
                <a:latin typeface="Arial" charset="0"/>
              </a:rPr>
              <a:t>c.	To provide recognition of amounts not included in the totals of the financial statements.</a:t>
            </a:r>
          </a:p>
          <a:p>
            <a:pPr marL="517525" indent="-517525" algn="l">
              <a:lnSpc>
                <a:spcPct val="120000"/>
              </a:lnSpc>
              <a:spcBef>
                <a:spcPct val="50000"/>
              </a:spcBef>
              <a:buClr>
                <a:schemeClr val="accent2"/>
              </a:buClr>
              <a:buSzPct val="75000"/>
              <a:buFont typeface="Wingdings" pitchFamily="2" charset="2"/>
              <a:buNone/>
            </a:pPr>
            <a:r>
              <a:rPr lang="en-US" sz="2100">
                <a:latin typeface="Arial" charset="0"/>
              </a:rPr>
              <a:t>d.	To present management’s responses to auditor comments.</a:t>
            </a:r>
          </a:p>
        </p:txBody>
      </p:sp>
      <p:sp>
        <p:nvSpPr>
          <p:cNvPr id="49162" name="Oval 10"/>
          <p:cNvSpPr>
            <a:spLocks noChangeArrowheads="1"/>
          </p:cNvSpPr>
          <p:nvPr/>
        </p:nvSpPr>
        <p:spPr bwMode="auto">
          <a:xfrm>
            <a:off x="812800" y="2878138"/>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49169" name="Rectangle 17"/>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2900">
                <a:solidFill>
                  <a:schemeClr val="bg1"/>
                </a:solidFill>
                <a:effectLst>
                  <a:outerShdw blurRad="38100" dist="38100" dir="2700000" algn="tl">
                    <a:srgbClr val="000000"/>
                  </a:outerShdw>
                </a:effectLst>
              </a:rPr>
              <a:t>Financial Statements and Financial Reporting</a:t>
            </a:r>
          </a:p>
        </p:txBody>
      </p:sp>
      <p:sp>
        <p:nvSpPr>
          <p:cNvPr id="49170" name="Text Box 18"/>
          <p:cNvSpPr txBox="1">
            <a:spLocks noChangeArrowheads="1"/>
          </p:cNvSpPr>
          <p:nvPr/>
        </p:nvSpPr>
        <p:spPr bwMode="auto">
          <a:xfrm>
            <a:off x="685800" y="6369050"/>
            <a:ext cx="83820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1  Identify the major financial statements and other means of financial reporting.</a:t>
            </a:r>
          </a:p>
        </p:txBody>
      </p:sp>
      <p:sp>
        <p:nvSpPr>
          <p:cNvPr id="49171" name="Rectangle 19"/>
          <p:cNvSpPr>
            <a:spLocks noChangeArrowheads="1"/>
          </p:cNvSpPr>
          <p:nvPr/>
        </p:nvSpPr>
        <p:spPr bwMode="auto">
          <a:xfrm>
            <a:off x="533400" y="1371600"/>
            <a:ext cx="3657600" cy="457200"/>
          </a:xfrm>
          <a:prstGeom prst="rect">
            <a:avLst/>
          </a:prstGeom>
          <a:noFill/>
          <a:ln w="12700" algn="ctr">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2800" b="1">
                <a:solidFill>
                  <a:srgbClr val="800000"/>
                </a:solidFill>
                <a:latin typeface="Arial" charset="0"/>
              </a:rPr>
              <a:t>Review Question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wipe(left)">
                                      <p:cBhvr>
                                        <p:cTn id="7"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09600" y="2057400"/>
            <a:ext cx="7620000" cy="28924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35000"/>
              </a:spcBef>
            </a:pPr>
            <a:r>
              <a:rPr lang="en-US">
                <a:latin typeface="Arial" charset="0"/>
              </a:rPr>
              <a:t>IFRS stands for:</a:t>
            </a:r>
          </a:p>
          <a:p>
            <a:pPr marL="685800" lvl="1" indent="-457200" algn="l">
              <a:lnSpc>
                <a:spcPct val="125000"/>
              </a:lnSpc>
              <a:spcBef>
                <a:spcPct val="35000"/>
              </a:spcBef>
              <a:buFontTx/>
              <a:buAutoNum type="alphaLcPeriod"/>
            </a:pPr>
            <a:r>
              <a:rPr lang="en-US">
                <a:latin typeface="Arial" charset="0"/>
              </a:rPr>
              <a:t>International Federation of Reporting Services.</a:t>
            </a:r>
          </a:p>
          <a:p>
            <a:pPr marL="685800" lvl="1" indent="-457200" algn="l">
              <a:lnSpc>
                <a:spcPct val="125000"/>
              </a:lnSpc>
              <a:spcBef>
                <a:spcPct val="35000"/>
              </a:spcBef>
              <a:buFontTx/>
              <a:buAutoNum type="alphaLcPeriod"/>
            </a:pPr>
            <a:r>
              <a:rPr lang="en-US">
                <a:latin typeface="Arial" charset="0"/>
              </a:rPr>
              <a:t>Independent Financial Reporting Standards.</a:t>
            </a:r>
          </a:p>
          <a:p>
            <a:pPr marL="685800" lvl="1" indent="-457200" algn="l">
              <a:lnSpc>
                <a:spcPct val="125000"/>
              </a:lnSpc>
              <a:spcBef>
                <a:spcPct val="35000"/>
              </a:spcBef>
              <a:buFontTx/>
              <a:buAutoNum type="alphaLcPeriod"/>
            </a:pPr>
            <a:r>
              <a:rPr lang="en-US">
                <a:latin typeface="Arial" charset="0"/>
              </a:rPr>
              <a:t>International Financial Reporting Standards.</a:t>
            </a:r>
          </a:p>
          <a:p>
            <a:pPr marL="685800" lvl="1" indent="-457200" algn="l">
              <a:lnSpc>
                <a:spcPct val="125000"/>
              </a:lnSpc>
              <a:spcBef>
                <a:spcPct val="35000"/>
              </a:spcBef>
              <a:buFontTx/>
              <a:buAutoNum type="alphaLcPeriod"/>
            </a:pPr>
            <a:r>
              <a:rPr lang="en-US">
                <a:latin typeface="Arial" charset="0"/>
              </a:rPr>
              <a:t>Integrated Financial Reporting Services.</a:t>
            </a:r>
          </a:p>
        </p:txBody>
      </p:sp>
      <p:sp>
        <p:nvSpPr>
          <p:cNvPr id="25497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54980"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54981" name="Oval 5"/>
          <p:cNvSpPr>
            <a:spLocks noChangeArrowheads="1"/>
          </p:cNvSpPr>
          <p:nvPr/>
        </p:nvSpPr>
        <p:spPr bwMode="auto">
          <a:xfrm>
            <a:off x="815975" y="3921125"/>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254982"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 Question</a:t>
            </a:r>
          </a:p>
        </p:txBody>
      </p:sp>
      <p:pic>
        <p:nvPicPr>
          <p:cNvPr id="254986" name="Picture 10"/>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981"/>
                                        </p:tgtEl>
                                        <p:attrNameLst>
                                          <p:attrName>style.visibility</p:attrName>
                                        </p:attrNameLst>
                                      </p:cBhvr>
                                      <p:to>
                                        <p:strVal val="visible"/>
                                      </p:to>
                                    </p:set>
                                    <p:animEffect transition="in" filter="wipe(left)">
                                      <p:cBhvr>
                                        <p:cTn id="7" dur="500"/>
                                        <p:tgtEl>
                                          <p:spTgt spid="254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609600" y="2057400"/>
            <a:ext cx="7620000" cy="33496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20000"/>
              </a:spcBef>
            </a:pPr>
            <a:r>
              <a:rPr lang="en-US">
                <a:latin typeface="Arial" charset="0"/>
              </a:rPr>
              <a:t>The major key players on the international side are the:</a:t>
            </a:r>
          </a:p>
          <a:p>
            <a:pPr marL="685800" lvl="1" indent="-457200" algn="l">
              <a:lnSpc>
                <a:spcPct val="125000"/>
              </a:lnSpc>
              <a:spcBef>
                <a:spcPct val="35000"/>
              </a:spcBef>
              <a:buFontTx/>
              <a:buAutoNum type="alphaLcPeriod"/>
            </a:pPr>
            <a:r>
              <a:rPr lang="en-US">
                <a:latin typeface="Arial" charset="0"/>
              </a:rPr>
              <a:t>IASB and FASB. </a:t>
            </a:r>
          </a:p>
          <a:p>
            <a:pPr marL="685800" lvl="1" indent="-457200" algn="l">
              <a:lnSpc>
                <a:spcPct val="125000"/>
              </a:lnSpc>
              <a:spcBef>
                <a:spcPct val="35000"/>
              </a:spcBef>
              <a:buFontTx/>
              <a:buAutoNum type="alphaLcPeriod"/>
            </a:pPr>
            <a:r>
              <a:rPr lang="en-US">
                <a:latin typeface="Arial" charset="0"/>
              </a:rPr>
              <a:t>SEC and FASB.</a:t>
            </a:r>
          </a:p>
          <a:p>
            <a:pPr marL="685800" lvl="1" indent="-457200" algn="l">
              <a:lnSpc>
                <a:spcPct val="125000"/>
              </a:lnSpc>
              <a:spcBef>
                <a:spcPct val="35000"/>
              </a:spcBef>
              <a:buFontTx/>
              <a:buAutoNum type="alphaLcPeriod"/>
            </a:pPr>
            <a:r>
              <a:rPr lang="en-US">
                <a:latin typeface="Arial" charset="0"/>
              </a:rPr>
              <a:t>IOSCO and the SEC. </a:t>
            </a:r>
          </a:p>
          <a:p>
            <a:pPr marL="685800" lvl="1" indent="-457200" algn="l">
              <a:lnSpc>
                <a:spcPct val="125000"/>
              </a:lnSpc>
              <a:spcBef>
                <a:spcPct val="35000"/>
              </a:spcBef>
              <a:buFontTx/>
              <a:buAutoNum type="alphaLcPeriod"/>
            </a:pPr>
            <a:r>
              <a:rPr lang="en-US">
                <a:latin typeface="Arial" charset="0"/>
              </a:rPr>
              <a:t>IASB and IOSCO.</a:t>
            </a:r>
          </a:p>
        </p:txBody>
      </p:sp>
      <p:sp>
        <p:nvSpPr>
          <p:cNvPr id="257027"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57028"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57029" name="Oval 5"/>
          <p:cNvSpPr>
            <a:spLocks noChangeArrowheads="1"/>
          </p:cNvSpPr>
          <p:nvPr/>
        </p:nvSpPr>
        <p:spPr bwMode="auto">
          <a:xfrm>
            <a:off x="815975" y="49530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257030" name="Rectangle 6"/>
          <p:cNvSpPr>
            <a:spLocks noChangeArrowheads="1"/>
          </p:cNvSpPr>
          <p:nvPr/>
        </p:nvSpPr>
        <p:spPr bwMode="auto">
          <a:xfrm>
            <a:off x="533400" y="1447800"/>
            <a:ext cx="3657600" cy="457200"/>
          </a:xfrm>
          <a:prstGeom prst="rect">
            <a:avLst/>
          </a:prstGeom>
          <a:noFill/>
          <a:ln w="12700" algn="ctr">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 Question</a:t>
            </a:r>
          </a:p>
        </p:txBody>
      </p:sp>
      <p:pic>
        <p:nvPicPr>
          <p:cNvPr id="257034" name="Picture 10"/>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7029"/>
                                        </p:tgtEl>
                                        <p:attrNameLst>
                                          <p:attrName>style.visibility</p:attrName>
                                        </p:attrNameLst>
                                      </p:cBhvr>
                                      <p:to>
                                        <p:strVal val="visible"/>
                                      </p:to>
                                    </p:set>
                                    <p:animEffect transition="in" filter="wipe(left)">
                                      <p:cBhvr>
                                        <p:cTn id="7" dur="500"/>
                                        <p:tgtEl>
                                          <p:spTgt spid="257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609600" y="2057400"/>
            <a:ext cx="7620000" cy="2892425"/>
          </a:xfrm>
          <a:prstGeom prst="rect">
            <a:avLst/>
          </a:prstGeom>
          <a:noFill/>
          <a:ln w="12700" cap="sq" algn="ctr">
            <a:noFill/>
            <a:miter lim="800000"/>
            <a:headEnd type="none" w="sm" len="sm"/>
            <a:tailEnd type="none" w="sm" len="sm"/>
          </a:ln>
          <a:effectLst/>
        </p:spPr>
        <p:txBody>
          <a:bodyPr>
            <a:spAutoFit/>
          </a:bodyPr>
          <a:lstStyle/>
          <a:p>
            <a:pPr algn="l">
              <a:lnSpc>
                <a:spcPct val="125000"/>
              </a:lnSpc>
              <a:spcBef>
                <a:spcPct val="20000"/>
              </a:spcBef>
            </a:pPr>
            <a:r>
              <a:rPr lang="en-US">
                <a:latin typeface="Arial" charset="0"/>
              </a:rPr>
              <a:t>Which body from the U.S. side is similar to the IASB?</a:t>
            </a:r>
          </a:p>
          <a:p>
            <a:pPr marL="685800" lvl="1" indent="-457200" algn="l">
              <a:lnSpc>
                <a:spcPct val="125000"/>
              </a:lnSpc>
              <a:spcBef>
                <a:spcPct val="35000"/>
              </a:spcBef>
              <a:buFontTx/>
              <a:buAutoNum type="alphaLcPeriod"/>
            </a:pPr>
            <a:r>
              <a:rPr lang="en-US">
                <a:latin typeface="Arial" charset="0"/>
              </a:rPr>
              <a:t>SEC. </a:t>
            </a:r>
          </a:p>
          <a:p>
            <a:pPr marL="685800" lvl="1" indent="-457200" algn="l">
              <a:lnSpc>
                <a:spcPct val="125000"/>
              </a:lnSpc>
              <a:spcBef>
                <a:spcPct val="35000"/>
              </a:spcBef>
              <a:buFontTx/>
              <a:buAutoNum type="alphaLcPeriod"/>
            </a:pPr>
            <a:r>
              <a:rPr lang="en-US">
                <a:latin typeface="Arial" charset="0"/>
              </a:rPr>
              <a:t>FASB.</a:t>
            </a:r>
          </a:p>
          <a:p>
            <a:pPr marL="685800" lvl="1" indent="-457200" algn="l">
              <a:lnSpc>
                <a:spcPct val="125000"/>
              </a:lnSpc>
              <a:spcBef>
                <a:spcPct val="35000"/>
              </a:spcBef>
              <a:buFontTx/>
              <a:buAutoNum type="alphaLcPeriod"/>
            </a:pPr>
            <a:r>
              <a:rPr lang="en-US">
                <a:latin typeface="Arial" charset="0"/>
              </a:rPr>
              <a:t>FASC. </a:t>
            </a:r>
          </a:p>
          <a:p>
            <a:pPr marL="685800" lvl="1" indent="-457200" algn="l">
              <a:lnSpc>
                <a:spcPct val="125000"/>
              </a:lnSpc>
              <a:spcBef>
                <a:spcPct val="35000"/>
              </a:spcBef>
              <a:buFontTx/>
              <a:buAutoNum type="alphaLcPeriod"/>
            </a:pPr>
            <a:r>
              <a:rPr lang="en-US">
                <a:latin typeface="Arial" charset="0"/>
              </a:rPr>
              <a:t>FAF.</a:t>
            </a:r>
          </a:p>
        </p:txBody>
      </p:sp>
      <p:sp>
        <p:nvSpPr>
          <p:cNvPr id="259075"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59076"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59077" name="Oval 5"/>
          <p:cNvSpPr>
            <a:spLocks noChangeArrowheads="1"/>
          </p:cNvSpPr>
          <p:nvPr/>
        </p:nvSpPr>
        <p:spPr bwMode="auto">
          <a:xfrm>
            <a:off x="815975" y="3325813"/>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259078" name="Rectangle 6"/>
          <p:cNvSpPr>
            <a:spLocks noChangeArrowheads="1"/>
          </p:cNvSpPr>
          <p:nvPr/>
        </p:nvSpPr>
        <p:spPr bwMode="auto">
          <a:xfrm>
            <a:off x="533400" y="1447800"/>
            <a:ext cx="3657600" cy="457200"/>
          </a:xfrm>
          <a:prstGeom prst="rect">
            <a:avLst/>
          </a:prstGeom>
          <a:noFill/>
          <a:ln w="12700" algn="ctr">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 Question</a:t>
            </a:r>
          </a:p>
        </p:txBody>
      </p:sp>
      <p:pic>
        <p:nvPicPr>
          <p:cNvPr id="259082" name="Picture 10"/>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7"/>
                                        </p:tgtEl>
                                        <p:attrNameLst>
                                          <p:attrName>style.visibility</p:attrName>
                                        </p:attrNameLst>
                                      </p:cBhvr>
                                      <p:to>
                                        <p:strVal val="visible"/>
                                      </p:to>
                                    </p:set>
                                    <p:animEffect transition="in" filter="wipe(left)">
                                      <p:cBhvr>
                                        <p:cTn id="7" dur="500"/>
                                        <p:tgtEl>
                                          <p:spTgt spid="259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Text Box 4"/>
          <p:cNvSpPr txBox="1">
            <a:spLocks noChangeArrowheads="1"/>
          </p:cNvSpPr>
          <p:nvPr/>
        </p:nvSpPr>
        <p:spPr bwMode="auto">
          <a:xfrm>
            <a:off x="609600" y="2027238"/>
            <a:ext cx="8229600" cy="1616075"/>
          </a:xfrm>
          <a:prstGeom prst="rect">
            <a:avLst/>
          </a:prstGeom>
          <a:noFill/>
          <a:ln w="28575" cap="sq">
            <a:noFill/>
            <a:miter lim="800000"/>
            <a:headEnd type="none" w="sm" len="sm"/>
            <a:tailEnd type="none" w="sm" len="sm"/>
          </a:ln>
          <a:effectLst/>
        </p:spPr>
        <p:txBody>
          <a:bodyPr>
            <a:spAutoFit/>
          </a:bodyPr>
          <a:lstStyle/>
          <a:p>
            <a:pPr marL="692150" indent="-457200" algn="l">
              <a:lnSpc>
                <a:spcPct val="125000"/>
              </a:lnSpc>
              <a:spcBef>
                <a:spcPct val="40000"/>
              </a:spcBef>
              <a:buClr>
                <a:srgbClr val="800000"/>
              </a:buClr>
              <a:buSzPct val="80000"/>
              <a:buFont typeface="Wingdings" pitchFamily="2" charset="2"/>
              <a:buChar char="u"/>
            </a:pPr>
            <a:r>
              <a:rPr lang="en-US" sz="2200">
                <a:latin typeface="Arial" charset="0"/>
              </a:rPr>
              <a:t>International Financial Reporting Standards.</a:t>
            </a:r>
          </a:p>
          <a:p>
            <a:pPr marL="692150" indent="-457200" algn="l">
              <a:lnSpc>
                <a:spcPct val="125000"/>
              </a:lnSpc>
              <a:spcBef>
                <a:spcPct val="40000"/>
              </a:spcBef>
              <a:buClr>
                <a:srgbClr val="800000"/>
              </a:buClr>
              <a:buSzPct val="80000"/>
              <a:buFont typeface="Wingdings" pitchFamily="2" charset="2"/>
              <a:buChar char="u"/>
            </a:pPr>
            <a:r>
              <a:rPr lang="en-US" sz="2200">
                <a:latin typeface="Arial" charset="0"/>
              </a:rPr>
              <a:t>Framework for financial reporting.</a:t>
            </a:r>
          </a:p>
          <a:p>
            <a:pPr marL="692150" indent="-457200" algn="l">
              <a:lnSpc>
                <a:spcPct val="125000"/>
              </a:lnSpc>
              <a:spcBef>
                <a:spcPct val="40000"/>
              </a:spcBef>
              <a:buClr>
                <a:srgbClr val="800000"/>
              </a:buClr>
              <a:buSzPct val="80000"/>
              <a:buFont typeface="Wingdings" pitchFamily="2" charset="2"/>
              <a:buChar char="u"/>
            </a:pPr>
            <a:r>
              <a:rPr lang="en-US" sz="2200">
                <a:latin typeface="Arial" charset="0"/>
              </a:rPr>
              <a:t>International financial reporting interpretations.</a:t>
            </a:r>
          </a:p>
        </p:txBody>
      </p:sp>
      <p:pic>
        <p:nvPicPr>
          <p:cNvPr id="267269" name="Picture 5"/>
          <p:cNvPicPr>
            <a:picLocks noChangeAspect="1" noChangeArrowheads="1"/>
          </p:cNvPicPr>
          <p:nvPr/>
        </p:nvPicPr>
        <p:blipFill>
          <a:blip r:embed="rId3"/>
          <a:srcRect/>
          <a:stretch>
            <a:fillRect/>
          </a:stretch>
        </p:blipFill>
        <p:spPr bwMode="auto">
          <a:xfrm>
            <a:off x="1243013" y="3886200"/>
            <a:ext cx="1652587" cy="2362200"/>
          </a:xfrm>
          <a:prstGeom prst="rect">
            <a:avLst/>
          </a:prstGeom>
          <a:noFill/>
          <a:ln w="12700" cap="sq">
            <a:noFill/>
            <a:miter lim="800000"/>
            <a:headEnd type="none" w="sm" len="sm"/>
            <a:tailEnd type="none" w="sm" len="sm"/>
          </a:ln>
          <a:effectLst/>
        </p:spPr>
      </p:pic>
      <p:pic>
        <p:nvPicPr>
          <p:cNvPr id="267270" name="Picture 6"/>
          <p:cNvPicPr>
            <a:picLocks noChangeAspect="1" noChangeArrowheads="1"/>
          </p:cNvPicPr>
          <p:nvPr/>
        </p:nvPicPr>
        <p:blipFill>
          <a:blip r:embed="rId4"/>
          <a:srcRect/>
          <a:stretch>
            <a:fillRect/>
          </a:stretch>
        </p:blipFill>
        <p:spPr bwMode="auto">
          <a:xfrm>
            <a:off x="3810000" y="3886200"/>
            <a:ext cx="1658938" cy="2362200"/>
          </a:xfrm>
          <a:prstGeom prst="rect">
            <a:avLst/>
          </a:prstGeom>
          <a:noFill/>
          <a:ln w="12700" cap="sq">
            <a:noFill/>
            <a:miter lim="800000"/>
            <a:headEnd type="none" w="sm" len="sm"/>
            <a:tailEnd type="none" w="sm" len="sm"/>
          </a:ln>
          <a:effectLst/>
        </p:spPr>
      </p:pic>
      <p:pic>
        <p:nvPicPr>
          <p:cNvPr id="267271" name="Picture 7"/>
          <p:cNvPicPr>
            <a:picLocks noChangeAspect="1" noChangeArrowheads="1"/>
          </p:cNvPicPr>
          <p:nvPr/>
        </p:nvPicPr>
        <p:blipFill>
          <a:blip r:embed="rId5"/>
          <a:srcRect/>
          <a:stretch>
            <a:fillRect/>
          </a:stretch>
        </p:blipFill>
        <p:spPr bwMode="auto">
          <a:xfrm>
            <a:off x="6288088" y="3886200"/>
            <a:ext cx="1712912" cy="2362200"/>
          </a:xfrm>
          <a:prstGeom prst="rect">
            <a:avLst/>
          </a:prstGeom>
          <a:noFill/>
          <a:ln w="12700" cap="sq">
            <a:noFill/>
            <a:miter lim="800000"/>
            <a:headEnd type="none" w="sm" len="sm"/>
            <a:tailEnd type="none" w="sm" len="sm"/>
          </a:ln>
          <a:effectLst/>
        </p:spPr>
      </p:pic>
      <p:pic>
        <p:nvPicPr>
          <p:cNvPr id="267274" name="Picture 10"/>
          <p:cNvPicPr>
            <a:picLocks noChangeAspect="1" noChangeArrowheads="1"/>
          </p:cNvPicPr>
          <p:nvPr/>
        </p:nvPicPr>
        <p:blipFill>
          <a:blip r:embed="rId6"/>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267275" name="Rectangle 11"/>
          <p:cNvSpPr>
            <a:spLocks noChangeArrowheads="1"/>
          </p:cNvSpPr>
          <p:nvPr/>
        </p:nvSpPr>
        <p:spPr bwMode="auto">
          <a:xfrm>
            <a:off x="609600" y="1447800"/>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Types of Pronouncements</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Rectangle 4"/>
          <p:cNvSpPr>
            <a:spLocks noChangeArrowheads="1"/>
          </p:cNvSpPr>
          <p:nvPr/>
        </p:nvSpPr>
        <p:spPr bwMode="auto">
          <a:xfrm>
            <a:off x="609600" y="1981200"/>
            <a:ext cx="7772400" cy="3211513"/>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60000"/>
              </a:spcBef>
              <a:buClr>
                <a:srgbClr val="800000"/>
              </a:buClr>
              <a:buSzPct val="80000"/>
              <a:buFont typeface="Wingdings" pitchFamily="2" charset="2"/>
              <a:buNone/>
            </a:pPr>
            <a:r>
              <a:rPr lang="en-US" sz="2200" dirty="0">
                <a:latin typeface="Arial" charset="0"/>
              </a:rPr>
              <a:t>Companies first look to:</a:t>
            </a:r>
          </a:p>
          <a:p>
            <a:pPr marL="685800" lvl="1" indent="-457200" algn="l">
              <a:lnSpc>
                <a:spcPct val="125000"/>
              </a:lnSpc>
              <a:spcBef>
                <a:spcPct val="60000"/>
              </a:spcBef>
              <a:buClr>
                <a:schemeClr val="tx1"/>
              </a:buClr>
              <a:buFont typeface="Wingdings" pitchFamily="2" charset="2"/>
              <a:buAutoNum type="arabicPeriod"/>
            </a:pPr>
            <a:r>
              <a:rPr lang="en-US" sz="2200" dirty="0">
                <a:latin typeface="Arial" charset="0"/>
              </a:rPr>
              <a:t>International Financial Reporting Standards;</a:t>
            </a:r>
          </a:p>
          <a:p>
            <a:pPr marL="685800" lvl="1" indent="-457200" algn="l">
              <a:lnSpc>
                <a:spcPct val="125000"/>
              </a:lnSpc>
              <a:spcBef>
                <a:spcPct val="60000"/>
              </a:spcBef>
              <a:buClr>
                <a:schemeClr val="tx1"/>
              </a:buClr>
              <a:buFont typeface="Wingdings" pitchFamily="2" charset="2"/>
              <a:buAutoNum type="arabicPeriod"/>
            </a:pPr>
            <a:r>
              <a:rPr lang="en-US" sz="2200" dirty="0">
                <a:latin typeface="Arial" charset="0"/>
              </a:rPr>
              <a:t>International Accounting Standards; and</a:t>
            </a:r>
          </a:p>
          <a:p>
            <a:pPr marL="685800" lvl="1" indent="-457200" algn="l">
              <a:lnSpc>
                <a:spcPct val="125000"/>
              </a:lnSpc>
              <a:spcBef>
                <a:spcPct val="60000"/>
              </a:spcBef>
              <a:buClr>
                <a:schemeClr val="tx1"/>
              </a:buClr>
              <a:buFont typeface="Wingdings" pitchFamily="2" charset="2"/>
              <a:buAutoNum type="arabicPeriod"/>
            </a:pPr>
            <a:r>
              <a:rPr lang="en-US" sz="2200" dirty="0">
                <a:latin typeface="Arial" charset="0"/>
              </a:rPr>
              <a:t>Interpretations originated by the International Financial Reporting Interpretations Committee (IFRIC) or the former Standing Interpretations Committee (SIC).</a:t>
            </a:r>
          </a:p>
        </p:txBody>
      </p:sp>
      <p:pic>
        <p:nvPicPr>
          <p:cNvPr id="269319" name="Picture 7"/>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269320" name="Rectangle 8"/>
          <p:cNvSpPr>
            <a:spLocks noChangeArrowheads="1"/>
          </p:cNvSpPr>
          <p:nvPr/>
        </p:nvSpPr>
        <p:spPr bwMode="auto">
          <a:xfrm>
            <a:off x="609600" y="1447800"/>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Hierarchy of IFRS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609600" y="2057400"/>
            <a:ext cx="8077200" cy="41751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10000"/>
              </a:lnSpc>
              <a:spcBef>
                <a:spcPct val="30000"/>
              </a:spcBef>
            </a:pPr>
            <a:r>
              <a:rPr lang="en-US" sz="2200">
                <a:latin typeface="Arial" charset="0"/>
              </a:rPr>
              <a:t>IFRS is comprised of:</a:t>
            </a:r>
          </a:p>
          <a:p>
            <a:pPr marL="685800" lvl="1" indent="-457200" algn="l">
              <a:lnSpc>
                <a:spcPct val="110000"/>
              </a:lnSpc>
              <a:spcBef>
                <a:spcPct val="30000"/>
              </a:spcBef>
              <a:buFontTx/>
              <a:buAutoNum type="alphaLcPeriod"/>
            </a:pPr>
            <a:r>
              <a:rPr lang="en-US" sz="2200">
                <a:latin typeface="Arial" charset="0"/>
              </a:rPr>
              <a:t>International Financial Reporting Standards and FASB financial reporting standards.</a:t>
            </a:r>
          </a:p>
          <a:p>
            <a:pPr marL="685800" lvl="1" indent="-457200" algn="l">
              <a:lnSpc>
                <a:spcPct val="110000"/>
              </a:lnSpc>
              <a:spcBef>
                <a:spcPct val="30000"/>
              </a:spcBef>
              <a:buFontTx/>
              <a:buAutoNum type="alphaLcPeriod"/>
            </a:pPr>
            <a:r>
              <a:rPr lang="en-US" sz="2200">
                <a:latin typeface="Arial" charset="0"/>
              </a:rPr>
              <a:t>International Financial Reporting Standards, International Accounting Standards, and international accounting interpretations.</a:t>
            </a:r>
          </a:p>
          <a:p>
            <a:pPr marL="685800" lvl="1" indent="-457200" algn="l">
              <a:lnSpc>
                <a:spcPct val="110000"/>
              </a:lnSpc>
              <a:spcBef>
                <a:spcPct val="30000"/>
              </a:spcBef>
              <a:buFontTx/>
              <a:buAutoNum type="alphaLcPeriod"/>
            </a:pPr>
            <a:r>
              <a:rPr lang="en-US" sz="2200">
                <a:latin typeface="Arial" charset="0"/>
              </a:rPr>
              <a:t>International Accounting Standards and international accounting interpretations.</a:t>
            </a:r>
          </a:p>
          <a:p>
            <a:pPr marL="685800" lvl="1" indent="-457200" algn="l">
              <a:lnSpc>
                <a:spcPct val="110000"/>
              </a:lnSpc>
              <a:spcBef>
                <a:spcPct val="30000"/>
              </a:spcBef>
              <a:buFontTx/>
              <a:buAutoNum type="alphaLcPeriod"/>
            </a:pPr>
            <a:r>
              <a:rPr lang="en-US" sz="2200">
                <a:latin typeface="Arial" charset="0"/>
              </a:rPr>
              <a:t>FASB financial reporting standards and International Accounting Standards.</a:t>
            </a:r>
          </a:p>
        </p:txBody>
      </p:sp>
      <p:sp>
        <p:nvSpPr>
          <p:cNvPr id="271363"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271364"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71365" name="Oval 5"/>
          <p:cNvSpPr>
            <a:spLocks noChangeArrowheads="1"/>
          </p:cNvSpPr>
          <p:nvPr/>
        </p:nvSpPr>
        <p:spPr bwMode="auto">
          <a:xfrm>
            <a:off x="822325" y="33909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271366"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3000" b="1">
                <a:solidFill>
                  <a:srgbClr val="800000"/>
                </a:solidFill>
                <a:latin typeface="Arial" charset="0"/>
              </a:rPr>
              <a:t>Review Question</a:t>
            </a:r>
          </a:p>
        </p:txBody>
      </p:sp>
      <p:pic>
        <p:nvPicPr>
          <p:cNvPr id="271370" name="Picture 10"/>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wipe(left)">
                                      <p:cBhvr>
                                        <p:cTn id="7" dur="500"/>
                                        <p:tgtEl>
                                          <p:spTgt spid="27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609600" y="2057400"/>
            <a:ext cx="8229600" cy="895350"/>
          </a:xfrm>
          <a:prstGeom prst="rect">
            <a:avLst/>
          </a:prstGeom>
          <a:noFill/>
          <a:ln w="28575" cap="sq" algn="ctr">
            <a:noFill/>
            <a:miter lim="800000"/>
            <a:headEnd type="none" w="sm" len="sm"/>
            <a:tailEnd type="none" w="sm" len="sm"/>
          </a:ln>
          <a:effectLst/>
        </p:spPr>
        <p:txBody>
          <a:bodyPr>
            <a:spAutoFit/>
          </a:bodyPr>
          <a:lstStyle/>
          <a:p>
            <a:pPr algn="l">
              <a:lnSpc>
                <a:spcPct val="120000"/>
              </a:lnSpc>
              <a:buSzPct val="80000"/>
            </a:pPr>
            <a:r>
              <a:rPr lang="en-US" sz="2200">
                <a:latin typeface="Arial" charset="0"/>
              </a:rPr>
              <a:t>The SEC appears committed to move to IFRS, assuming that certain conditions are met.</a:t>
            </a:r>
          </a:p>
        </p:txBody>
      </p:sp>
      <p:pic>
        <p:nvPicPr>
          <p:cNvPr id="302086" name="Picture 6"/>
          <p:cNvPicPr>
            <a:picLocks noChangeAspect="1" noChangeArrowheads="1"/>
          </p:cNvPicPr>
          <p:nvPr/>
        </p:nvPicPr>
        <p:blipFill>
          <a:blip r:embed="rId3"/>
          <a:srcRect/>
          <a:stretch>
            <a:fillRect/>
          </a:stretch>
        </p:blipFill>
        <p:spPr bwMode="auto">
          <a:xfrm>
            <a:off x="762000" y="3278188"/>
            <a:ext cx="7620000" cy="2671762"/>
          </a:xfrm>
          <a:prstGeom prst="rect">
            <a:avLst/>
          </a:prstGeom>
          <a:noFill/>
          <a:ln w="12700" cap="sq">
            <a:noFill/>
            <a:miter lim="800000"/>
            <a:headEnd type="none" w="sm" len="sm"/>
            <a:tailEnd type="none" w="sm" len="sm"/>
          </a:ln>
          <a:effectLst/>
        </p:spPr>
      </p:pic>
      <p:sp>
        <p:nvSpPr>
          <p:cNvPr id="302087" name="Rectangle 7"/>
          <p:cNvSpPr>
            <a:spLocks noChangeArrowheads="1"/>
          </p:cNvSpPr>
          <p:nvPr/>
        </p:nvSpPr>
        <p:spPr bwMode="auto">
          <a:xfrm>
            <a:off x="6477000" y="2851150"/>
            <a:ext cx="2057400" cy="457200"/>
          </a:xfrm>
          <a:prstGeom prst="rect">
            <a:avLst/>
          </a:prstGeom>
          <a:noFill/>
          <a:ln w="12700" cap="sq">
            <a:noFill/>
            <a:miter lim="800000"/>
            <a:headEnd type="none" w="sm" len="sm"/>
            <a:tailEnd type="none" w="sm" len="sm"/>
          </a:ln>
          <a:effectLst/>
        </p:spPr>
        <p:txBody>
          <a:bodyPr>
            <a:spAutoFit/>
          </a:bodyPr>
          <a:lstStyle/>
          <a:p>
            <a:pPr algn="l"/>
            <a:r>
              <a:rPr lang="en-US" sz="1200" b="1">
                <a:solidFill>
                  <a:srgbClr val="800000"/>
                </a:solidFill>
                <a:latin typeface="Arial" charset="0"/>
              </a:rPr>
              <a:t>Illustration IFRS1-3</a:t>
            </a:r>
          </a:p>
          <a:p>
            <a:pPr algn="l"/>
            <a:r>
              <a:rPr lang="en-US" sz="1200" b="1">
                <a:latin typeface="Arial" charset="0"/>
              </a:rPr>
              <a:t>SEC Roadmap</a:t>
            </a:r>
          </a:p>
        </p:txBody>
      </p:sp>
      <p:pic>
        <p:nvPicPr>
          <p:cNvPr id="302089" name="Picture 9"/>
          <p:cNvPicPr>
            <a:picLocks noChangeAspect="1" noChangeArrowheads="1"/>
          </p:cNvPicPr>
          <p:nvPr/>
        </p:nvPicPr>
        <p:blipFill>
          <a:blip r:embed="rId4"/>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302090" name="Rectangle 10"/>
          <p:cNvSpPr>
            <a:spLocks noChangeArrowheads="1"/>
          </p:cNvSpPr>
          <p:nvPr/>
        </p:nvSpPr>
        <p:spPr bwMode="auto">
          <a:xfrm>
            <a:off x="609600" y="1447800"/>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International Convergence</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609600" y="2057400"/>
            <a:ext cx="7848600" cy="230187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60000"/>
              </a:spcBef>
              <a:buSzPct val="80000"/>
            </a:pPr>
            <a:r>
              <a:rPr lang="en-US" sz="2200" dirty="0">
                <a:latin typeface="Arial" charset="0"/>
              </a:rPr>
              <a:t>The SEC will decide, sometime in 2011, whether to mandate the use of IFRS. </a:t>
            </a:r>
          </a:p>
          <a:p>
            <a:pPr algn="l">
              <a:lnSpc>
                <a:spcPct val="120000"/>
              </a:lnSpc>
              <a:spcBef>
                <a:spcPct val="60000"/>
              </a:spcBef>
              <a:buSzPct val="80000"/>
            </a:pPr>
            <a:r>
              <a:rPr lang="en-US" sz="2200" dirty="0">
                <a:latin typeface="Arial" charset="0"/>
              </a:rPr>
              <a:t>It is likely that not all companies would be required immediately to change to IFRS, but there would be a transition period in which this would be accomplished.</a:t>
            </a:r>
          </a:p>
        </p:txBody>
      </p:sp>
      <p:pic>
        <p:nvPicPr>
          <p:cNvPr id="279559" name="Picture 7"/>
          <p:cNvPicPr>
            <a:picLocks noChangeAspect="1" noChangeArrowheads="1"/>
          </p:cNvPicPr>
          <p:nvPr/>
        </p:nvPicPr>
        <p:blipFill>
          <a:blip r:embed="rId3"/>
          <a:srcRect/>
          <a:stretch>
            <a:fillRect/>
          </a:stretch>
        </p:blipFill>
        <p:spPr bwMode="auto">
          <a:xfrm>
            <a:off x="533400" y="304800"/>
            <a:ext cx="8153400" cy="944563"/>
          </a:xfrm>
          <a:prstGeom prst="rect">
            <a:avLst/>
          </a:prstGeom>
          <a:noFill/>
          <a:ln w="12700" cap="sq">
            <a:noFill/>
            <a:miter lim="800000"/>
            <a:headEnd type="none" w="sm" len="sm"/>
            <a:tailEnd type="none" w="sm" len="sm"/>
          </a:ln>
          <a:effectLst/>
        </p:spPr>
      </p:pic>
      <p:sp>
        <p:nvSpPr>
          <p:cNvPr id="279560" name="Rectangle 8"/>
          <p:cNvSpPr>
            <a:spLocks noChangeArrowheads="1"/>
          </p:cNvSpPr>
          <p:nvPr/>
        </p:nvSpPr>
        <p:spPr bwMode="auto">
          <a:xfrm>
            <a:off x="609600" y="1447800"/>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International Convergence</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457200" y="2181225"/>
            <a:ext cx="8229600" cy="790575"/>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p>
            <a:pPr algn="l"/>
            <a:r>
              <a:rPr lang="en-US" sz="2200">
                <a:latin typeface="Arial" charset="0"/>
              </a:rPr>
              <a:t>Resources are </a:t>
            </a:r>
            <a:r>
              <a:rPr lang="en-US" sz="2200" b="1">
                <a:solidFill>
                  <a:srgbClr val="CC0000"/>
                </a:solidFill>
                <a:latin typeface="Arial" charset="0"/>
              </a:rPr>
              <a:t>limited</a:t>
            </a:r>
            <a:r>
              <a:rPr lang="en-US" sz="2200">
                <a:latin typeface="Arial" charset="0"/>
              </a:rPr>
              <a:t>.  Efficient use of resources often determines whether a business thrives.</a:t>
            </a:r>
          </a:p>
        </p:txBody>
      </p:sp>
      <p:sp>
        <p:nvSpPr>
          <p:cNvPr id="221187" name="Text Box 3"/>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Explain how accounting assists in the efficient use of scare resources.</a:t>
            </a:r>
          </a:p>
        </p:txBody>
      </p:sp>
      <p:sp>
        <p:nvSpPr>
          <p:cNvPr id="221188" name="Text Box 4"/>
          <p:cNvSpPr txBox="1">
            <a:spLocks noChangeArrowheads="1"/>
          </p:cNvSpPr>
          <p:nvPr/>
        </p:nvSpPr>
        <p:spPr bwMode="auto">
          <a:xfrm>
            <a:off x="6858000" y="3124200"/>
            <a:ext cx="2286000" cy="457200"/>
          </a:xfrm>
          <a:prstGeom prst="rect">
            <a:avLst/>
          </a:prstGeom>
          <a:noFill/>
          <a:ln w="28575">
            <a:noFill/>
            <a:miter lim="800000"/>
            <a:headEnd/>
            <a:tailEnd/>
          </a:ln>
          <a:effectLst/>
        </p:spPr>
        <p:txBody>
          <a:bodyPr>
            <a:spAutoFit/>
          </a:bodyPr>
          <a:lstStyle/>
          <a:p>
            <a:pPr algn="l"/>
            <a:r>
              <a:rPr lang="en-US" sz="1200" b="1">
                <a:solidFill>
                  <a:srgbClr val="800000"/>
                </a:solidFill>
                <a:latin typeface="Arial" charset="0"/>
              </a:rPr>
              <a:t>Illustration 1-1</a:t>
            </a:r>
            <a:r>
              <a:rPr lang="en-US" sz="1200" b="1">
                <a:latin typeface="Arial" charset="0"/>
              </a:rPr>
              <a:t>           </a:t>
            </a:r>
          </a:p>
          <a:p>
            <a:pPr algn="l"/>
            <a:r>
              <a:rPr lang="en-US" sz="1200" b="1">
                <a:solidFill>
                  <a:srgbClr val="000000"/>
                </a:solidFill>
                <a:latin typeface="Arial" charset="0"/>
              </a:rPr>
              <a:t>Capital Allocation Process</a:t>
            </a:r>
          </a:p>
        </p:txBody>
      </p:sp>
      <p:sp>
        <p:nvSpPr>
          <p:cNvPr id="221189" name="Rectangle 5"/>
          <p:cNvSpPr>
            <a:spLocks noChangeArrowheads="1"/>
          </p:cNvSpPr>
          <p:nvPr/>
        </p:nvSpPr>
        <p:spPr bwMode="auto">
          <a:xfrm>
            <a:off x="533400" y="1385888"/>
            <a:ext cx="8153400" cy="519112"/>
          </a:xfrm>
          <a:prstGeom prst="rect">
            <a:avLst/>
          </a:prstGeom>
          <a:noFill/>
          <a:ln w="12700" cap="sq">
            <a:noFill/>
            <a:miter lim="800000"/>
            <a:headEnd type="none" w="sm" len="sm"/>
            <a:tailEnd type="none" w="sm" len="sm"/>
          </a:ln>
          <a:effectLst/>
        </p:spPr>
        <p:txBody>
          <a:bodyPr>
            <a:spAutoFit/>
          </a:bodyPr>
          <a:lstStyle/>
          <a:p>
            <a:pPr algn="l"/>
            <a:r>
              <a:rPr lang="en-US" sz="2800" b="1">
                <a:solidFill>
                  <a:srgbClr val="800000"/>
                </a:solidFill>
                <a:latin typeface="Arial" charset="0"/>
              </a:rPr>
              <a:t>Accounting and Capital Allocation</a:t>
            </a:r>
          </a:p>
        </p:txBody>
      </p:sp>
      <p:pic>
        <p:nvPicPr>
          <p:cNvPr id="221191" name="Picture 7"/>
          <p:cNvPicPr>
            <a:picLocks noChangeAspect="1" noChangeArrowheads="1"/>
          </p:cNvPicPr>
          <p:nvPr/>
        </p:nvPicPr>
        <p:blipFill>
          <a:blip r:embed="rId3"/>
          <a:srcRect/>
          <a:stretch>
            <a:fillRect/>
          </a:stretch>
        </p:blipFill>
        <p:spPr bwMode="auto">
          <a:xfrm>
            <a:off x="457200" y="3625850"/>
            <a:ext cx="8305800" cy="2108200"/>
          </a:xfrm>
          <a:prstGeom prst="rect">
            <a:avLst/>
          </a:prstGeom>
          <a:noFill/>
          <a:ln w="12700" cap="sq">
            <a:noFill/>
            <a:miter lim="800000"/>
            <a:headEnd type="none" w="sm" len="sm"/>
            <a:tailEnd type="none" w="sm" len="sm"/>
          </a:ln>
          <a:effectLst/>
        </p:spPr>
      </p:pic>
      <p:sp>
        <p:nvSpPr>
          <p:cNvPr id="221193" name="Rectangle 9"/>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2900">
                <a:solidFill>
                  <a:schemeClr val="bg1"/>
                </a:solidFill>
                <a:effectLst>
                  <a:outerShdw blurRad="38100" dist="38100" dir="2700000" algn="tl">
                    <a:srgbClr val="000000"/>
                  </a:outerShdw>
                </a:effectLst>
              </a:rPr>
              <a:t>Financial Statements and Financial Reporting</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1026"/>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96611" name="Rectangle 1027"/>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96612" name="Rectangle 1028"/>
          <p:cNvSpPr>
            <a:spLocks noGrp="1" noChangeArrowheads="1"/>
          </p:cNvSpPr>
          <p:nvPr>
            <p:ph type="body" idx="1"/>
          </p:nvPr>
        </p:nvSpPr>
        <p:spPr>
          <a:xfrm>
            <a:off x="533400" y="1981200"/>
            <a:ext cx="8534400" cy="838200"/>
          </a:xfrm>
          <a:solidFill>
            <a:schemeClr val="bg1"/>
          </a:solidFill>
          <a:ln/>
        </p:spPr>
        <p:txBody>
          <a:bodyPr/>
          <a:lstStyle/>
          <a:p>
            <a:pPr marL="0" indent="0">
              <a:lnSpc>
                <a:spcPct val="120000"/>
              </a:lnSpc>
              <a:spcBef>
                <a:spcPct val="50000"/>
              </a:spcBef>
              <a:buFont typeface="Wingdings" pitchFamily="2" charset="2"/>
              <a:buNone/>
            </a:pPr>
            <a:r>
              <a:rPr lang="en-US" sz="2200" b="0">
                <a:solidFill>
                  <a:schemeClr val="tx1"/>
                </a:solidFill>
                <a:effectLst/>
              </a:rPr>
              <a:t>An effective process of capital allocation is critical to a healthy economy, which</a:t>
            </a:r>
          </a:p>
        </p:txBody>
      </p:sp>
      <p:sp>
        <p:nvSpPr>
          <p:cNvPr id="196613" name="Rectangle 1029"/>
          <p:cNvSpPr>
            <a:spLocks noChangeArrowheads="1"/>
          </p:cNvSpPr>
          <p:nvPr/>
        </p:nvSpPr>
        <p:spPr bwMode="auto">
          <a:xfrm>
            <a:off x="762000" y="2936875"/>
            <a:ext cx="8001000" cy="2438400"/>
          </a:xfrm>
          <a:prstGeom prst="rect">
            <a:avLst/>
          </a:prstGeom>
          <a:solidFill>
            <a:schemeClr val="bg1"/>
          </a:solidFill>
          <a:ln w="12700">
            <a:noFill/>
            <a:miter lim="800000"/>
            <a:headEnd/>
            <a:tailEnd/>
          </a:ln>
          <a:effectLst/>
        </p:spPr>
        <p:txBody>
          <a:bodyPr lIns="182562" tIns="46038" rIns="182562" bIns="46038"/>
          <a:lstStyle/>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a.	promotes productivity.</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b.	encourages innovation.	</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c.	provides an efficient and liquid market for buying and selling securities.</a:t>
            </a:r>
          </a:p>
          <a:p>
            <a:pPr marL="517525" indent="-517525" algn="l">
              <a:lnSpc>
                <a:spcPct val="120000"/>
              </a:lnSpc>
              <a:spcBef>
                <a:spcPct val="50000"/>
              </a:spcBef>
              <a:buClr>
                <a:schemeClr val="accent2"/>
              </a:buClr>
              <a:buSzPct val="75000"/>
              <a:buFont typeface="Wingdings" pitchFamily="2" charset="2"/>
              <a:buNone/>
            </a:pPr>
            <a:r>
              <a:rPr lang="en-US" sz="2200">
                <a:latin typeface="Arial" charset="0"/>
              </a:rPr>
              <a:t>d.	All of the above.</a:t>
            </a:r>
          </a:p>
        </p:txBody>
      </p:sp>
      <p:sp>
        <p:nvSpPr>
          <p:cNvPr id="196615" name="Oval 1031"/>
          <p:cNvSpPr>
            <a:spLocks noChangeArrowheads="1"/>
          </p:cNvSpPr>
          <p:nvPr/>
        </p:nvSpPr>
        <p:spPr bwMode="auto">
          <a:xfrm>
            <a:off x="838200" y="5105400"/>
            <a:ext cx="457200" cy="457200"/>
          </a:xfrm>
          <a:prstGeom prst="ellipse">
            <a:avLst/>
          </a:prstGeom>
          <a:noFill/>
          <a:ln w="57150" cap="sq">
            <a:solidFill>
              <a:srgbClr val="800000"/>
            </a:solidFill>
            <a:round/>
            <a:headEnd type="none" w="sm" len="sm"/>
            <a:tailEnd type="none" w="sm" len="sm"/>
          </a:ln>
          <a:effectLst/>
        </p:spPr>
        <p:txBody>
          <a:bodyPr wrap="none" anchor="ctr"/>
          <a:lstStyle/>
          <a:p>
            <a:endParaRPr lang="en-US"/>
          </a:p>
        </p:txBody>
      </p:sp>
      <p:sp>
        <p:nvSpPr>
          <p:cNvPr id="196617" name="Rectangle 103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Accounting and Capital Allocation</a:t>
            </a:r>
          </a:p>
        </p:txBody>
      </p:sp>
      <p:sp>
        <p:nvSpPr>
          <p:cNvPr id="196623" name="Rectangle 1039"/>
          <p:cNvSpPr>
            <a:spLocks noChangeArrowheads="1"/>
          </p:cNvSpPr>
          <p:nvPr/>
        </p:nvSpPr>
        <p:spPr bwMode="auto">
          <a:xfrm>
            <a:off x="533400" y="1412875"/>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pPr>
            <a:r>
              <a:rPr lang="en-US" sz="2800" b="1">
                <a:solidFill>
                  <a:srgbClr val="800000"/>
                </a:solidFill>
                <a:latin typeface="Arial" charset="0"/>
              </a:rPr>
              <a:t>Review Question</a:t>
            </a:r>
          </a:p>
        </p:txBody>
      </p:sp>
      <p:sp>
        <p:nvSpPr>
          <p:cNvPr id="196624" name="Text Box 1040"/>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2  Explain how accounting assists in the efficient use of scare resources.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5"/>
                                        </p:tgtEl>
                                        <p:attrNameLst>
                                          <p:attrName>style.visibility</p:attrName>
                                        </p:attrNameLst>
                                      </p:cBhvr>
                                      <p:to>
                                        <p:strVal val="visible"/>
                                      </p:to>
                                    </p:set>
                                    <p:animEffect transition="in" filter="wipe(left)">
                                      <p:cBhvr>
                                        <p:cTn id="7" dur="500"/>
                                        <p:tgtEl>
                                          <p:spTgt spid="196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224260" name="Text Box 4"/>
          <p:cNvSpPr txBox="1">
            <a:spLocks noChangeArrowheads="1"/>
          </p:cNvSpPr>
          <p:nvPr/>
        </p:nvSpPr>
        <p:spPr bwMode="auto">
          <a:xfrm>
            <a:off x="2057400" y="6369050"/>
            <a:ext cx="7010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Identify the objectives of financial reporting.</a:t>
            </a:r>
          </a:p>
        </p:txBody>
      </p:sp>
      <p:sp>
        <p:nvSpPr>
          <p:cNvPr id="224261" name="Rectangle 5"/>
          <p:cNvSpPr>
            <a:spLocks noChangeArrowheads="1"/>
          </p:cNvSpPr>
          <p:nvPr/>
        </p:nvSpPr>
        <p:spPr bwMode="auto">
          <a:xfrm>
            <a:off x="609600" y="1981200"/>
            <a:ext cx="8153400" cy="3171825"/>
          </a:xfrm>
          <a:prstGeom prst="rect">
            <a:avLst/>
          </a:prstGeom>
          <a:noFill/>
          <a:ln w="12700" cap="sq">
            <a:noFill/>
            <a:miter lim="800000"/>
            <a:headEnd type="none" w="sm" len="sm"/>
            <a:tailEnd type="none" w="sm" len="sm"/>
          </a:ln>
          <a:effectLst/>
        </p:spPr>
        <p:txBody>
          <a:bodyPr>
            <a:spAutoFit/>
          </a:bodyPr>
          <a:lstStyle/>
          <a:p>
            <a:pPr algn="l">
              <a:lnSpc>
                <a:spcPct val="130000"/>
              </a:lnSpc>
              <a:spcBef>
                <a:spcPct val="35000"/>
              </a:spcBef>
            </a:pPr>
            <a:r>
              <a:rPr lang="en-US" sz="2200">
                <a:latin typeface="Arial" charset="0"/>
              </a:rPr>
              <a:t>Provide financial information about the reporting entity that is </a:t>
            </a:r>
            <a:r>
              <a:rPr lang="en-US" sz="2200" b="1" u="sng">
                <a:latin typeface="Arial" charset="0"/>
              </a:rPr>
              <a:t>useful</a:t>
            </a:r>
            <a:r>
              <a:rPr lang="en-US" sz="2200">
                <a:latin typeface="Arial" charset="0"/>
              </a:rPr>
              <a:t> to </a:t>
            </a:r>
          </a:p>
          <a:p>
            <a:pPr marL="685800" lvl="1" indent="-457200" algn="l">
              <a:lnSpc>
                <a:spcPct val="130000"/>
              </a:lnSpc>
              <a:spcBef>
                <a:spcPct val="35000"/>
              </a:spcBef>
              <a:buClr>
                <a:srgbClr val="800000"/>
              </a:buClr>
              <a:buSzPct val="80000"/>
              <a:buFont typeface="Wingdings" pitchFamily="2" charset="2"/>
              <a:buChar char="u"/>
            </a:pPr>
            <a:r>
              <a:rPr lang="en-US" sz="2200">
                <a:latin typeface="Arial" charset="0"/>
              </a:rPr>
              <a:t>present and potential equity investors, </a:t>
            </a:r>
          </a:p>
          <a:p>
            <a:pPr marL="685800" lvl="1" indent="-457200" algn="l">
              <a:lnSpc>
                <a:spcPct val="130000"/>
              </a:lnSpc>
              <a:spcBef>
                <a:spcPct val="35000"/>
              </a:spcBef>
              <a:buClr>
                <a:srgbClr val="800000"/>
              </a:buClr>
              <a:buSzPct val="80000"/>
              <a:buFont typeface="Wingdings" pitchFamily="2" charset="2"/>
              <a:buChar char="u"/>
            </a:pPr>
            <a:r>
              <a:rPr lang="en-US" sz="2200">
                <a:latin typeface="Arial" charset="0"/>
              </a:rPr>
              <a:t>lenders, and </a:t>
            </a:r>
          </a:p>
          <a:p>
            <a:pPr marL="685800" lvl="1" indent="-457200" algn="l">
              <a:lnSpc>
                <a:spcPct val="130000"/>
              </a:lnSpc>
              <a:spcBef>
                <a:spcPct val="35000"/>
              </a:spcBef>
              <a:buClr>
                <a:srgbClr val="800000"/>
              </a:buClr>
              <a:buSzPct val="80000"/>
              <a:buFont typeface="Wingdings" pitchFamily="2" charset="2"/>
              <a:buChar char="u"/>
            </a:pPr>
            <a:r>
              <a:rPr lang="en-US" sz="2200">
                <a:latin typeface="Arial" charset="0"/>
              </a:rPr>
              <a:t>other creditors </a:t>
            </a:r>
          </a:p>
          <a:p>
            <a:pPr marL="685800" lvl="1" indent="-457200" algn="l">
              <a:lnSpc>
                <a:spcPct val="130000"/>
              </a:lnSpc>
              <a:spcBef>
                <a:spcPct val="35000"/>
              </a:spcBef>
              <a:buSzPct val="75000"/>
            </a:pPr>
            <a:r>
              <a:rPr lang="en-US" sz="2200">
                <a:latin typeface="Arial" charset="0"/>
              </a:rPr>
              <a:t>in making decisions in their capacity as capital providers.</a:t>
            </a:r>
            <a:endParaRPr lang="en-US" sz="2200">
              <a:solidFill>
                <a:srgbClr val="006600"/>
              </a:solidFill>
              <a:latin typeface="Arial" charset="0"/>
            </a:endParaRPr>
          </a:p>
        </p:txBody>
      </p:sp>
      <p:sp>
        <p:nvSpPr>
          <p:cNvPr id="224263" name="Rectangle 7"/>
          <p:cNvSpPr>
            <a:spLocks noChangeArrowheads="1"/>
          </p:cNvSpPr>
          <p:nvPr/>
        </p:nvSpPr>
        <p:spPr bwMode="auto">
          <a:xfrm>
            <a:off x="609600" y="1385888"/>
            <a:ext cx="8153400" cy="519112"/>
          </a:xfrm>
          <a:prstGeom prst="rect">
            <a:avLst/>
          </a:prstGeom>
          <a:noFill/>
          <a:ln w="12700" cap="sq">
            <a:noFill/>
            <a:miter lim="800000"/>
            <a:headEnd type="none" w="sm" len="sm"/>
            <a:tailEnd type="none" w="sm" len="sm"/>
          </a:ln>
          <a:effectLst/>
        </p:spPr>
        <p:txBody>
          <a:bodyPr>
            <a:spAutoFit/>
          </a:bodyPr>
          <a:lstStyle/>
          <a:p>
            <a:pPr algn="l"/>
            <a:r>
              <a:rPr lang="en-US" sz="2800" b="1">
                <a:solidFill>
                  <a:srgbClr val="800000"/>
                </a:solidFill>
                <a:latin typeface="Arial" charset="0"/>
              </a:rPr>
              <a:t>Objectives of Financial Reporting</a:t>
            </a:r>
          </a:p>
        </p:txBody>
      </p:sp>
      <p:sp>
        <p:nvSpPr>
          <p:cNvPr id="224264" name="Rectangle 8"/>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2900">
                <a:solidFill>
                  <a:schemeClr val="bg1"/>
                </a:solidFill>
                <a:effectLst>
                  <a:outerShdw blurRad="38100" dist="38100" dir="2700000" algn="tl">
                    <a:srgbClr val="000000"/>
                  </a:outerShdw>
                </a:effectLst>
              </a:rPr>
              <a:t>Financial Statements and Financial Reporting</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609600" y="4306888"/>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Equity Investors and Creditors</a:t>
            </a:r>
          </a:p>
        </p:txBody>
      </p:sp>
      <p:sp>
        <p:nvSpPr>
          <p:cNvPr id="226307" name="Rectangle 3"/>
          <p:cNvSpPr>
            <a:spLocks noChangeArrowheads="1"/>
          </p:cNvSpPr>
          <p:nvPr/>
        </p:nvSpPr>
        <p:spPr bwMode="auto">
          <a:xfrm>
            <a:off x="914400" y="4916488"/>
            <a:ext cx="7924800" cy="493712"/>
          </a:xfrm>
          <a:prstGeom prst="rect">
            <a:avLst/>
          </a:prstGeom>
          <a:noFill/>
          <a:ln w="12700" cap="sq" algn="ctr">
            <a:noFill/>
            <a:miter lim="800000"/>
            <a:headEnd type="none" w="sm" len="sm"/>
            <a:tailEnd type="none" w="sm" len="sm"/>
          </a:ln>
          <a:effectLst/>
        </p:spPr>
        <p:txBody>
          <a:bodyPr>
            <a:spAutoFit/>
          </a:bodyPr>
          <a:lstStyle/>
          <a:p>
            <a:pPr algn="l">
              <a:lnSpc>
                <a:spcPct val="120000"/>
              </a:lnSpc>
              <a:spcBef>
                <a:spcPct val="35000"/>
              </a:spcBef>
            </a:pPr>
            <a:r>
              <a:rPr lang="en-US" sz="2200">
                <a:latin typeface="Arial" charset="0"/>
              </a:rPr>
              <a:t>Investors are the primary user group.</a:t>
            </a:r>
          </a:p>
        </p:txBody>
      </p:sp>
      <p:sp>
        <p:nvSpPr>
          <p:cNvPr id="226308"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Objective of Financial Accounting</a:t>
            </a:r>
          </a:p>
        </p:txBody>
      </p:sp>
      <p:sp>
        <p:nvSpPr>
          <p:cNvPr id="226310" name="Rectangle 6"/>
          <p:cNvSpPr>
            <a:spLocks noChangeArrowheads="1"/>
          </p:cNvSpPr>
          <p:nvPr/>
        </p:nvSpPr>
        <p:spPr bwMode="auto">
          <a:xfrm>
            <a:off x="609600" y="1411288"/>
            <a:ext cx="8153400" cy="488950"/>
          </a:xfrm>
          <a:prstGeom prst="rect">
            <a:avLst/>
          </a:prstGeom>
          <a:noFill/>
          <a:ln w="12700" cap="sq">
            <a:noFill/>
            <a:miter lim="800000"/>
            <a:headEnd type="none" w="sm" len="sm"/>
            <a:tailEnd type="none" w="sm" len="sm"/>
          </a:ln>
          <a:effectLst/>
        </p:spPr>
        <p:txBody>
          <a:bodyPr>
            <a:spAutoFit/>
          </a:bodyPr>
          <a:lstStyle/>
          <a:p>
            <a:pPr algn="l"/>
            <a:r>
              <a:rPr lang="en-US" sz="2600" b="1">
                <a:latin typeface="Arial" charset="0"/>
              </a:rPr>
              <a:t>General-Purpose Financial Statements</a:t>
            </a:r>
          </a:p>
        </p:txBody>
      </p:sp>
      <p:sp>
        <p:nvSpPr>
          <p:cNvPr id="226311" name="Rectangle 7"/>
          <p:cNvSpPr>
            <a:spLocks noChangeArrowheads="1"/>
          </p:cNvSpPr>
          <p:nvPr/>
        </p:nvSpPr>
        <p:spPr bwMode="auto">
          <a:xfrm>
            <a:off x="609600" y="2020888"/>
            <a:ext cx="7772400" cy="1936750"/>
          </a:xfrm>
          <a:prstGeom prst="rect">
            <a:avLst/>
          </a:prstGeom>
          <a:noFill/>
          <a:ln w="12700" cap="sq" algn="ctr">
            <a:noFill/>
            <a:miter lim="800000"/>
            <a:headEnd type="none" w="sm" len="sm"/>
            <a:tailEnd type="none" w="sm" len="sm"/>
          </a:ln>
          <a:effectLst/>
        </p:spPr>
        <p:txBody>
          <a:bodyPr>
            <a:spAutoFit/>
          </a:bodyPr>
          <a:lstStyle/>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Provide financial reporting information to a wide variety of users.  </a:t>
            </a:r>
          </a:p>
          <a:p>
            <a:pPr marL="685800" lvl="1" indent="-457200" algn="l">
              <a:lnSpc>
                <a:spcPct val="125000"/>
              </a:lnSpc>
              <a:spcBef>
                <a:spcPct val="50000"/>
              </a:spcBef>
              <a:buClr>
                <a:srgbClr val="800000"/>
              </a:buClr>
              <a:buSzPct val="80000"/>
              <a:buFont typeface="Wingdings" pitchFamily="2" charset="2"/>
              <a:buChar char="u"/>
            </a:pPr>
            <a:r>
              <a:rPr lang="en-US" sz="2200">
                <a:latin typeface="Arial" charset="0"/>
              </a:rPr>
              <a:t>Provide the most useful information possible at  the least cost.</a:t>
            </a:r>
          </a:p>
        </p:txBody>
      </p:sp>
      <p:sp>
        <p:nvSpPr>
          <p:cNvPr id="226312" name="Text Box 8"/>
          <p:cNvSpPr txBox="1">
            <a:spLocks noChangeArrowheads="1"/>
          </p:cNvSpPr>
          <p:nvPr/>
        </p:nvSpPr>
        <p:spPr bwMode="auto">
          <a:xfrm>
            <a:off x="2057400" y="6369050"/>
            <a:ext cx="7010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Identify the objectives of financial reporting.</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609600" y="3197225"/>
            <a:ext cx="65532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Decision-Usefulness</a:t>
            </a:r>
          </a:p>
        </p:txBody>
      </p:sp>
      <p:sp>
        <p:nvSpPr>
          <p:cNvPr id="22835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algn="ctr"/>
            <a:r>
              <a:rPr lang="en-US" sz="3000">
                <a:solidFill>
                  <a:schemeClr val="bg1"/>
                </a:solidFill>
                <a:effectLst>
                  <a:outerShdw blurRad="38100" dist="38100" dir="2700000" algn="tl">
                    <a:srgbClr val="000000"/>
                  </a:outerShdw>
                </a:effectLst>
              </a:rPr>
              <a:t>Objective of Financial Accounting</a:t>
            </a:r>
          </a:p>
        </p:txBody>
      </p:sp>
      <p:sp>
        <p:nvSpPr>
          <p:cNvPr id="228357" name="Rectangle 5"/>
          <p:cNvSpPr>
            <a:spLocks noChangeArrowheads="1"/>
          </p:cNvSpPr>
          <p:nvPr/>
        </p:nvSpPr>
        <p:spPr bwMode="auto">
          <a:xfrm>
            <a:off x="914400" y="3762375"/>
            <a:ext cx="7924800" cy="2105025"/>
          </a:xfrm>
          <a:prstGeom prst="rect">
            <a:avLst/>
          </a:prstGeom>
          <a:noFill/>
          <a:ln w="12700" cap="sq" algn="ctr">
            <a:noFill/>
            <a:miter lim="800000"/>
            <a:headEnd type="none" w="sm" len="sm"/>
            <a:tailEnd type="none" w="sm" len="sm"/>
          </a:ln>
          <a:effectLst/>
        </p:spPr>
        <p:txBody>
          <a:bodyPr>
            <a:spAutoFit/>
          </a:bodyPr>
          <a:lstStyle/>
          <a:p>
            <a:pPr marL="457200" indent="-457200" algn="l">
              <a:lnSpc>
                <a:spcPct val="125000"/>
              </a:lnSpc>
              <a:spcBef>
                <a:spcPct val="50000"/>
              </a:spcBef>
              <a:buClr>
                <a:srgbClr val="800000"/>
              </a:buClr>
              <a:buSzPct val="80000"/>
              <a:buFont typeface="Wingdings" pitchFamily="2" charset="2"/>
              <a:buNone/>
            </a:pPr>
            <a:r>
              <a:rPr lang="en-US" sz="2200">
                <a:latin typeface="Arial" charset="0"/>
              </a:rPr>
              <a:t>Investors are interested in assessing the company’s </a:t>
            </a:r>
          </a:p>
          <a:p>
            <a:pPr marL="685800" lvl="1" indent="-457200" algn="l">
              <a:lnSpc>
                <a:spcPct val="125000"/>
              </a:lnSpc>
              <a:spcBef>
                <a:spcPct val="50000"/>
              </a:spcBef>
              <a:buClr>
                <a:schemeClr val="tx1"/>
              </a:buClr>
              <a:buFont typeface="Wingdings" pitchFamily="2" charset="2"/>
              <a:buAutoNum type="arabicPeriod"/>
            </a:pPr>
            <a:r>
              <a:rPr lang="en-US" sz="2200">
                <a:latin typeface="Arial" charset="0"/>
              </a:rPr>
              <a:t>ability to generate net cash inflows and </a:t>
            </a:r>
          </a:p>
          <a:p>
            <a:pPr marL="685800" lvl="1" indent="-457200" algn="l">
              <a:lnSpc>
                <a:spcPct val="125000"/>
              </a:lnSpc>
              <a:spcBef>
                <a:spcPct val="50000"/>
              </a:spcBef>
              <a:buClr>
                <a:schemeClr val="tx1"/>
              </a:buClr>
              <a:buFont typeface="Wingdings" pitchFamily="2" charset="2"/>
              <a:buAutoNum type="arabicPeriod"/>
            </a:pPr>
            <a:r>
              <a:rPr lang="en-US" sz="2200">
                <a:latin typeface="Arial" charset="0"/>
              </a:rPr>
              <a:t>management’s ability to protect and enhance the capital providers’ investments.</a:t>
            </a:r>
          </a:p>
        </p:txBody>
      </p:sp>
      <p:sp>
        <p:nvSpPr>
          <p:cNvPr id="228358" name="Rectangle 6"/>
          <p:cNvSpPr>
            <a:spLocks noChangeArrowheads="1"/>
          </p:cNvSpPr>
          <p:nvPr/>
        </p:nvSpPr>
        <p:spPr bwMode="auto">
          <a:xfrm>
            <a:off x="609600" y="1400175"/>
            <a:ext cx="8153400" cy="488950"/>
          </a:xfrm>
          <a:prstGeom prst="rect">
            <a:avLst/>
          </a:prstGeom>
          <a:noFill/>
          <a:ln w="12700" cap="sq" algn="ctr">
            <a:noFill/>
            <a:miter lim="800000"/>
            <a:headEnd type="none" w="sm" len="sm"/>
            <a:tailEnd type="none" w="sm" len="sm"/>
          </a:ln>
          <a:effectLst/>
        </p:spPr>
        <p:txBody>
          <a:bodyPr>
            <a:spAutoFit/>
          </a:bodyPr>
          <a:lstStyle/>
          <a:p>
            <a:pPr algn="l"/>
            <a:r>
              <a:rPr lang="en-US" sz="2600" b="1">
                <a:latin typeface="Arial" charset="0"/>
              </a:rPr>
              <a:t>Entity Perspective</a:t>
            </a:r>
          </a:p>
        </p:txBody>
      </p:sp>
      <p:sp>
        <p:nvSpPr>
          <p:cNvPr id="228359" name="Rectangle 7"/>
          <p:cNvSpPr>
            <a:spLocks noChangeArrowheads="1"/>
          </p:cNvSpPr>
          <p:nvPr/>
        </p:nvSpPr>
        <p:spPr bwMode="auto">
          <a:xfrm>
            <a:off x="914400" y="2009775"/>
            <a:ext cx="7620000" cy="895350"/>
          </a:xfrm>
          <a:prstGeom prst="rect">
            <a:avLst/>
          </a:prstGeom>
          <a:noFill/>
          <a:ln w="12700" cap="sq" algn="ctr">
            <a:noFill/>
            <a:miter lim="800000"/>
            <a:headEnd type="none" w="sm" len="sm"/>
            <a:tailEnd type="none" w="sm" len="sm"/>
          </a:ln>
          <a:effectLst/>
        </p:spPr>
        <p:txBody>
          <a:bodyPr>
            <a:spAutoFit/>
          </a:bodyPr>
          <a:lstStyle/>
          <a:p>
            <a:pPr algn="l">
              <a:lnSpc>
                <a:spcPct val="120000"/>
              </a:lnSpc>
              <a:spcBef>
                <a:spcPct val="35000"/>
              </a:spcBef>
            </a:pPr>
            <a:r>
              <a:rPr lang="en-US" sz="2200" dirty="0">
                <a:latin typeface="Arial" charset="0"/>
              </a:rPr>
              <a:t>Companies viewed as separate and distinct from their owners.</a:t>
            </a:r>
          </a:p>
        </p:txBody>
      </p:sp>
      <p:sp>
        <p:nvSpPr>
          <p:cNvPr id="228360" name="Text Box 8"/>
          <p:cNvSpPr txBox="1">
            <a:spLocks noChangeArrowheads="1"/>
          </p:cNvSpPr>
          <p:nvPr/>
        </p:nvSpPr>
        <p:spPr bwMode="auto">
          <a:xfrm>
            <a:off x="2057400" y="6369050"/>
            <a:ext cx="7010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i="1">
                <a:solidFill>
                  <a:schemeClr val="bg2"/>
                </a:solidFill>
                <a:latin typeface="Arial" charset="0"/>
              </a:rPr>
              <a:t>LO 3  Identify the objectives of financial reporting.</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2873</TotalTime>
  <Pages>43</Pages>
  <Words>2496</Words>
  <Application>Microsoft Office PowerPoint</Application>
  <PresentationFormat>On-screen Show (4:3)</PresentationFormat>
  <Paragraphs>333</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movnglnc</vt:lpstr>
      <vt:lpstr>Slide 1</vt:lpstr>
      <vt:lpstr>Financial Statements and Financial Reporting</vt:lpstr>
      <vt:lpstr>Financial Statements and Financial Reporting</vt:lpstr>
      <vt:lpstr>Financial Statements and Financial Reporting</vt:lpstr>
      <vt:lpstr>Financial Statements and Financial Reporting</vt:lpstr>
      <vt:lpstr>Accounting and Capital Allocation</vt:lpstr>
      <vt:lpstr>Financial Statements and Financial Reporting</vt:lpstr>
      <vt:lpstr>Objective of Financial Accounting</vt:lpstr>
      <vt:lpstr>Objective of Financial Accounting</vt:lpstr>
      <vt:lpstr>Need to Develop Standards</vt:lpstr>
      <vt:lpstr>Parties Involved in Standard Setting</vt:lpstr>
      <vt:lpstr>Parties Involved in Standard Setting</vt:lpstr>
      <vt:lpstr>Parties Involved in Standard Setting</vt:lpstr>
      <vt:lpstr>Parties Involved in Standard Setting</vt:lpstr>
      <vt:lpstr>Financial Accounting Standards Board</vt:lpstr>
      <vt:lpstr>Financial Accounting Standards Board</vt:lpstr>
      <vt:lpstr>Financial Accounting Standards Board</vt:lpstr>
      <vt:lpstr>Financial Accounting Standards Board</vt:lpstr>
      <vt:lpstr>Types of Pronouncements</vt:lpstr>
      <vt:lpstr>Slide 20</vt:lpstr>
      <vt:lpstr>Generally Accepted Accounting Principles</vt:lpstr>
      <vt:lpstr>Generally Accepted Accounting Principles</vt:lpstr>
      <vt:lpstr>Generally Accepted Accounting Principles</vt:lpstr>
      <vt:lpstr>Generally Accepted Accounting Principles</vt:lpstr>
      <vt:lpstr>Generally Accepted Accounting Principles</vt:lpstr>
      <vt:lpstr>Issues in Financial Reporting</vt:lpstr>
      <vt:lpstr>Issues in Financial Reporting</vt:lpstr>
      <vt:lpstr>Issues in Financial Reporting</vt:lpstr>
      <vt:lpstr>Issues in Financial Reporting</vt:lpstr>
      <vt:lpstr>Issues in Financial Reporting</vt:lpstr>
      <vt:lpstr>Issues in Financial Reporting</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440</cp:revision>
  <cp:lastPrinted>1999-09-16T17:08:20Z</cp:lastPrinted>
  <dcterms:created xsi:type="dcterms:W3CDTF">1997-03-28T18:03:02Z</dcterms:created>
  <dcterms:modified xsi:type="dcterms:W3CDTF">2016-05-04T05:42:12Z</dcterms:modified>
</cp:coreProperties>
</file>