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519" r:id="rId2"/>
    <p:sldId id="511" r:id="rId3"/>
    <p:sldId id="510" r:id="rId4"/>
    <p:sldId id="440" r:id="rId5"/>
    <p:sldId id="441" r:id="rId6"/>
    <p:sldId id="512" r:id="rId7"/>
    <p:sldId id="443" r:id="rId8"/>
    <p:sldId id="513" r:id="rId9"/>
    <p:sldId id="446" r:id="rId10"/>
    <p:sldId id="515" r:id="rId11"/>
    <p:sldId id="447" r:id="rId12"/>
    <p:sldId id="514" r:id="rId13"/>
    <p:sldId id="445" r:id="rId14"/>
    <p:sldId id="516" r:id="rId15"/>
    <p:sldId id="486" r:id="rId16"/>
    <p:sldId id="448" r:id="rId17"/>
    <p:sldId id="449" r:id="rId18"/>
    <p:sldId id="450" r:id="rId19"/>
    <p:sldId id="451" r:id="rId20"/>
    <p:sldId id="453" r:id="rId21"/>
    <p:sldId id="455" r:id="rId22"/>
    <p:sldId id="457" r:id="rId23"/>
    <p:sldId id="458" r:id="rId24"/>
    <p:sldId id="459" r:id="rId25"/>
    <p:sldId id="520" r:id="rId26"/>
    <p:sldId id="522" r:id="rId27"/>
    <p:sldId id="521" r:id="rId28"/>
    <p:sldId id="487" r:id="rId29"/>
    <p:sldId id="463" r:id="rId30"/>
    <p:sldId id="500" r:id="rId31"/>
    <p:sldId id="464" r:id="rId32"/>
    <p:sldId id="501" r:id="rId33"/>
    <p:sldId id="468" r:id="rId34"/>
    <p:sldId id="488" r:id="rId35"/>
    <p:sldId id="491" r:id="rId36"/>
    <p:sldId id="494" r:id="rId37"/>
    <p:sldId id="465" r:id="rId38"/>
    <p:sldId id="502" r:id="rId39"/>
    <p:sldId id="466" r:id="rId40"/>
    <p:sldId id="503" r:id="rId41"/>
    <p:sldId id="504" r:id="rId42"/>
    <p:sldId id="467" r:id="rId43"/>
    <p:sldId id="469" r:id="rId44"/>
    <p:sldId id="470" r:id="rId45"/>
    <p:sldId id="505" r:id="rId46"/>
    <p:sldId id="471" r:id="rId47"/>
    <p:sldId id="473" r:id="rId48"/>
    <p:sldId id="474" r:id="rId49"/>
    <p:sldId id="475" r:id="rId50"/>
    <p:sldId id="506" r:id="rId51"/>
    <p:sldId id="481" r:id="rId52"/>
    <p:sldId id="495" r:id="rId53"/>
    <p:sldId id="483" r:id="rId54"/>
    <p:sldId id="477" r:id="rId55"/>
    <p:sldId id="523" r:id="rId56"/>
    <p:sldId id="484" r:id="rId57"/>
    <p:sldId id="524" r:id="rId58"/>
    <p:sldId id="496" r:id="rId59"/>
    <p:sldId id="525" r:id="rId60"/>
    <p:sldId id="526" r:id="rId61"/>
    <p:sldId id="531" r:id="rId62"/>
    <p:sldId id="527" r:id="rId63"/>
    <p:sldId id="528" r:id="rId64"/>
    <p:sldId id="529" r:id="rId6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a:srgbClr val="FFFFCC"/>
    <a:srgbClr val="F9EFA9"/>
    <a:srgbClr val="FFF0E1"/>
    <a:srgbClr val="800000"/>
    <a:srgbClr val="FBF3BB"/>
    <a:srgbClr val="F9E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9" autoAdjust="0"/>
    <p:restoredTop sz="80423" autoAdjust="0"/>
  </p:normalViewPr>
  <p:slideViewPr>
    <p:cSldViewPr>
      <p:cViewPr varScale="1">
        <p:scale>
          <a:sx n="59" d="100"/>
          <a:sy n="59" d="100"/>
        </p:scale>
        <p:origin x="-145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442" y="-2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26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324142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a:xfrm>
            <a:off x="1152525" y="692150"/>
            <a:ext cx="4554538" cy="3416300"/>
          </a:xfrm>
          <a:ln/>
        </p:spPr>
      </p:sp>
      <p:sp>
        <p:nvSpPr>
          <p:cNvPr id="53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xfrm>
            <a:off x="1150938" y="692150"/>
            <a:ext cx="4556125" cy="3416300"/>
          </a:xfrm>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xfrm>
            <a:off x="1150938" y="692150"/>
            <a:ext cx="4556125" cy="3416300"/>
          </a:xfrm>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xfrm>
            <a:off x="1150938" y="692150"/>
            <a:ext cx="4556125" cy="3416300"/>
          </a:xfrm>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1150938" y="692150"/>
            <a:ext cx="4556125" cy="3416300"/>
          </a:xfrm>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1150938" y="692150"/>
            <a:ext cx="4556125" cy="341630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1150938" y="692150"/>
            <a:ext cx="4556125" cy="3416300"/>
          </a:xfrm>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xfrm>
            <a:off x="1150938" y="692150"/>
            <a:ext cx="4556125" cy="3416300"/>
          </a:xfrm>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150938" y="692150"/>
            <a:ext cx="4556125" cy="3416300"/>
          </a:xfrm>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xfrm>
            <a:off x="1150938" y="692150"/>
            <a:ext cx="4556125" cy="3416300"/>
          </a:xfrm>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150938" y="692150"/>
            <a:ext cx="4556125" cy="3416300"/>
          </a:xfrm>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xfrm>
            <a:off x="1150938" y="692150"/>
            <a:ext cx="4556125" cy="3416300"/>
          </a:xfrm>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150938" y="692150"/>
            <a:ext cx="4556125" cy="3416300"/>
          </a:xfrm>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150938" y="692150"/>
            <a:ext cx="4556125" cy="3416300"/>
          </a:xfrm>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xfrm>
            <a:off x="1150938" y="692150"/>
            <a:ext cx="4556125" cy="3416300"/>
          </a:xfrm>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xfrm>
            <a:off x="1150938" y="692150"/>
            <a:ext cx="4556125" cy="3416300"/>
          </a:xfrm>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50938" y="692150"/>
            <a:ext cx="4556125" cy="3416300"/>
          </a:xfrm>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xfrm>
            <a:off x="1150938" y="692150"/>
            <a:ext cx="4556125" cy="3416300"/>
          </a:xfrm>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spect="1" noChangeArrowheads="1" noTextEdit="1"/>
          </p:cNvSpPr>
          <p:nvPr>
            <p:ph type="sldImg"/>
          </p:nvPr>
        </p:nvSpPr>
        <p:spPr>
          <a:xfrm>
            <a:off x="1150938" y="692150"/>
            <a:ext cx="4556125" cy="3416300"/>
          </a:xfrm>
          <a:ln/>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xfrm>
            <a:off x="1150938" y="692150"/>
            <a:ext cx="4556125" cy="3416300"/>
          </a:xfrm>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xfrm>
            <a:off x="1150938" y="692150"/>
            <a:ext cx="4556125" cy="3416300"/>
          </a:xfrm>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noTextEdit="1"/>
          </p:cNvSpPr>
          <p:nvPr>
            <p:ph type="sldImg"/>
          </p:nvPr>
        </p:nvSpPr>
        <p:spPr>
          <a:xfrm>
            <a:off x="1150938" y="692150"/>
            <a:ext cx="4556125" cy="3416300"/>
          </a:xfrm>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xfrm>
            <a:off x="1150938" y="692150"/>
            <a:ext cx="4556125" cy="3416300"/>
          </a:xfrm>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spect="1" noChangeArrowheads="1" noTextEdit="1"/>
          </p:cNvSpPr>
          <p:nvPr>
            <p:ph type="sldImg"/>
          </p:nvPr>
        </p:nvSpPr>
        <p:spPr>
          <a:xfrm>
            <a:off x="1150938" y="692150"/>
            <a:ext cx="4556125" cy="3416300"/>
          </a:xfrm>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xfrm>
            <a:off x="1150938" y="692150"/>
            <a:ext cx="4556125" cy="3416300"/>
          </a:xfrm>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1150938" y="692150"/>
            <a:ext cx="4556125" cy="3416300"/>
          </a:xfr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xfrm>
            <a:off x="1150938" y="692150"/>
            <a:ext cx="4556125" cy="3416300"/>
          </a:xfrm>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a:xfrm>
            <a:off x="1150938" y="692150"/>
            <a:ext cx="4556125" cy="3416300"/>
          </a:xfrm>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xfrm>
            <a:off x="1150938" y="692150"/>
            <a:ext cx="4556125" cy="3416300"/>
          </a:xfrm>
          <a:ln/>
        </p:spPr>
      </p:sp>
      <p:sp>
        <p:nvSpPr>
          <p:cNvPr id="46489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xfrm>
            <a:off x="1150938" y="692150"/>
            <a:ext cx="4556125" cy="3416300"/>
          </a:xfrm>
          <a:ln/>
        </p:spPr>
      </p:sp>
      <p:sp>
        <p:nvSpPr>
          <p:cNvPr id="4710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50938" y="692150"/>
            <a:ext cx="4556125" cy="3416300"/>
          </a:xfrm>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xfrm>
            <a:off x="1150938" y="692150"/>
            <a:ext cx="4556125" cy="3416300"/>
          </a:xfrm>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150938" y="692150"/>
            <a:ext cx="4556125" cy="3416300"/>
          </a:xfrm>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1026"/>
          <p:cNvSpPr>
            <a:spLocks noGrp="1" noRot="1" noChangeAspect="1" noChangeArrowheads="1" noTextEdit="1"/>
          </p:cNvSpPr>
          <p:nvPr>
            <p:ph type="sldImg"/>
          </p:nvPr>
        </p:nvSpPr>
        <p:spPr>
          <a:xfrm>
            <a:off x="1150938" y="692150"/>
            <a:ext cx="4556125" cy="3416300"/>
          </a:xfrm>
          <a:ln/>
        </p:spPr>
      </p:sp>
      <p:sp>
        <p:nvSpPr>
          <p:cNvPr id="3717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a:xfrm>
            <a:off x="1150938" y="692150"/>
            <a:ext cx="4556125" cy="3416300"/>
          </a:xfrm>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a:xfrm>
            <a:off x="1150938" y="692150"/>
            <a:ext cx="4556125" cy="3416300"/>
          </a:xfrm>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xfrm>
            <a:off x="1150938" y="692150"/>
            <a:ext cx="4556125" cy="3416300"/>
          </a:xfrm>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1150938" y="692150"/>
            <a:ext cx="4556125" cy="3416300"/>
          </a:xfrm>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a:xfrm>
            <a:off x="1150938" y="692150"/>
            <a:ext cx="4556125" cy="3416300"/>
          </a:xfrm>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xfrm>
            <a:off x="1150938" y="692150"/>
            <a:ext cx="4556125" cy="3416300"/>
          </a:xfrm>
          <a:ln/>
        </p:spPr>
      </p:sp>
      <p:sp>
        <p:nvSpPr>
          <p:cNvPr id="4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xfrm>
            <a:off x="1150938" y="692150"/>
            <a:ext cx="4556125" cy="3416300"/>
          </a:xfrm>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xfrm>
            <a:off x="1150938" y="692150"/>
            <a:ext cx="4556125" cy="3416300"/>
          </a:xfrm>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xfrm>
            <a:off x="1150938" y="692150"/>
            <a:ext cx="4556125" cy="3416300"/>
          </a:xfrm>
          <a:ln/>
        </p:spPr>
      </p:sp>
      <p:sp>
        <p:nvSpPr>
          <p:cNvPr id="5140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xfrm>
            <a:off x="1150938" y="692150"/>
            <a:ext cx="4556125" cy="3416300"/>
          </a:xfrm>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50938" y="692150"/>
            <a:ext cx="4556125" cy="3416300"/>
          </a:xfrm>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1150938" y="692150"/>
            <a:ext cx="4556125" cy="3416300"/>
          </a:xfrm>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xfrm>
            <a:off x="1150938" y="692150"/>
            <a:ext cx="4556125" cy="3416300"/>
          </a:xfrm>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spect="1" noChangeArrowheads="1" noTextEdit="1"/>
          </p:cNvSpPr>
          <p:nvPr>
            <p:ph type="sldImg"/>
          </p:nvPr>
        </p:nvSpPr>
        <p:spPr>
          <a:xfrm>
            <a:off x="1150938" y="692150"/>
            <a:ext cx="4556125" cy="3416300"/>
          </a:xfrm>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xfrm>
            <a:off x="1150938" y="692150"/>
            <a:ext cx="4556125" cy="3416300"/>
          </a:xfrm>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xfrm>
            <a:off x="1150938" y="692150"/>
            <a:ext cx="4556125" cy="3416300"/>
          </a:xfrm>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50938" y="692150"/>
            <a:ext cx="4556125" cy="3416300"/>
          </a:xfrm>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xfrm>
            <a:off x="1150938" y="692150"/>
            <a:ext cx="4556125" cy="3416300"/>
          </a:xfrm>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xfrm>
            <a:off x="1150938" y="692150"/>
            <a:ext cx="4556125" cy="3416300"/>
          </a:xfrm>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xfrm>
            <a:off x="1150938" y="692150"/>
            <a:ext cx="4556125" cy="3416300"/>
          </a:xfrm>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xfrm>
            <a:off x="1152525" y="692150"/>
            <a:ext cx="4554538" cy="3416300"/>
          </a:xfrm>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xfrm>
            <a:off x="1150938" y="692150"/>
            <a:ext cx="4556125" cy="3416300"/>
          </a:xfrm>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xfrm>
            <a:off x="1152525" y="692150"/>
            <a:ext cx="4554538" cy="3416300"/>
          </a:xfrm>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xfrm>
            <a:off x="1152525" y="692150"/>
            <a:ext cx="4554538" cy="3416300"/>
          </a:xfrm>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xfrm>
            <a:off x="1152525" y="692150"/>
            <a:ext cx="4554538" cy="3416300"/>
          </a:xfrm>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xfrm>
            <a:off x="1152525" y="692150"/>
            <a:ext cx="4554538" cy="3416300"/>
          </a:xfrm>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xfrm>
            <a:off x="1152525" y="692150"/>
            <a:ext cx="4554538" cy="3416300"/>
          </a:xfrm>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xfrm>
            <a:off x="1150938" y="692150"/>
            <a:ext cx="4556125" cy="3416300"/>
          </a:xfrm>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xfrm>
            <a:off x="1150938" y="692150"/>
            <a:ext cx="4556125" cy="3416300"/>
          </a:xfrm>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xfrm>
            <a:off x="1150938" y="692150"/>
            <a:ext cx="4556125" cy="34163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p>
            <a:pPr>
              <a:spcBef>
                <a:spcPct val="50000"/>
              </a:spcBef>
            </a:pPr>
            <a:r>
              <a:rPr lang="en-US" sz="1200" b="1">
                <a:latin typeface="Arial" charset="0"/>
              </a:rPr>
              <a:t>4-</a:t>
            </a:r>
            <a:fld id="{1EAD3FD4-733E-4436-8728-5BD61C9E31DE}" type="slidenum">
              <a:rPr lang="en-US" sz="1200" b="1">
                <a:latin typeface="Arial" charset="0"/>
              </a:rPr>
              <a:pPr>
                <a:spcBef>
                  <a:spcPct val="50000"/>
                </a:spcBef>
              </a:pPr>
              <a:t>‹#›</a:t>
            </a:fld>
            <a:endParaRPr lang="en-US" sz="1200" b="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2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 Id="rId9"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3" Type="http://schemas.openxmlformats.org/officeDocument/2006/relationships/notesSlide" Target="../notesSlides/notesSlide25.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 Id="rId9"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3" Type="http://schemas.openxmlformats.org/officeDocument/2006/relationships/notesSlide" Target="../notesSlides/notesSlide2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 Id="rId9"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Microsoft_Excel_97-2003_Worksheet12.xls"/><Relationship Id="rId3" Type="http://schemas.openxmlformats.org/officeDocument/2006/relationships/notesSlide" Target="../notesSlides/notesSlide42.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 Id="rId9" Type="http://schemas.openxmlformats.org/officeDocument/2006/relationships/image" Target="../media/image25.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emf"/><Relationship Id="rId5" Type="http://schemas.openxmlformats.org/officeDocument/2006/relationships/oleObject" Target="../embeddings/Microsoft_Excel_97-2003_Worksheet14.xls"/><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emf"/><Relationship Id="rId5" Type="http://schemas.openxmlformats.org/officeDocument/2006/relationships/oleObject" Target="../embeddings/Microsoft_Excel_97-2003_Worksheet15.xls"/><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emf"/><Relationship Id="rId5" Type="http://schemas.openxmlformats.org/officeDocument/2006/relationships/oleObject" Target="../embeddings/Microsoft_Excel_97-2003_Worksheet16.xls"/><Relationship Id="rId4"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58"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531459" name="Text Box 3"/>
          <p:cNvSpPr txBox="1">
            <a:spLocks noChangeArrowheads="1"/>
          </p:cNvSpPr>
          <p:nvPr/>
        </p:nvSpPr>
        <p:spPr bwMode="auto">
          <a:xfrm>
            <a:off x="228600" y="3559175"/>
            <a:ext cx="43434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a:latin typeface="Trebuchet MS" pitchFamily="34" charset="0"/>
              </a:rPr>
              <a:t>Intermediate </a:t>
            </a:r>
            <a:r>
              <a:rPr lang="en-US" altLang="en-US" sz="2400" smtClean="0">
                <a:latin typeface="Trebuchet MS" pitchFamily="34" charset="0"/>
              </a:rPr>
              <a:t>Accounting</a:t>
            </a:r>
            <a:endParaRPr lang="en-US" altLang="en-US" sz="2400" dirty="0">
              <a:latin typeface="Trebuchet MS" pitchFamily="34" charset="0"/>
            </a:endParaRPr>
          </a:p>
        </p:txBody>
      </p:sp>
      <p:sp>
        <p:nvSpPr>
          <p:cNvPr id="531460"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b="1">
                <a:solidFill>
                  <a:schemeClr val="bg1"/>
                </a:solidFill>
                <a:latin typeface="Arial" charset="0"/>
              </a:rPr>
              <a:t>4</a:t>
            </a:r>
          </a:p>
        </p:txBody>
      </p:sp>
      <p:sp>
        <p:nvSpPr>
          <p:cNvPr id="531461"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531462" name="Rectangle 6"/>
          <p:cNvSpPr>
            <a:spLocks noChangeArrowheads="1"/>
          </p:cNvSpPr>
          <p:nvPr/>
        </p:nvSpPr>
        <p:spPr bwMode="auto">
          <a:xfrm>
            <a:off x="1905000" y="1371600"/>
            <a:ext cx="6019800" cy="609600"/>
          </a:xfrm>
          <a:prstGeom prst="rect">
            <a:avLst/>
          </a:prstGeom>
          <a:noFill/>
          <a:ln w="28575" cap="sq">
            <a:noFill/>
            <a:miter lim="800000"/>
            <a:headEnd/>
            <a:tailEnd/>
          </a:ln>
          <a:effectLst/>
        </p:spPr>
        <p:txBody>
          <a:bodyPr anchor="ctr"/>
          <a:lstStyle/>
          <a:p>
            <a:r>
              <a:rPr lang="en-US" sz="3600" b="1">
                <a:solidFill>
                  <a:schemeClr val="bg1"/>
                </a:solidFill>
                <a:latin typeface="Arial" charset="0"/>
              </a:rPr>
              <a:t>Income Statement and Related Information</a:t>
            </a:r>
          </a:p>
        </p:txBody>
      </p:sp>
      <p:pic>
        <p:nvPicPr>
          <p:cNvPr id="531463" name="Picture 7"/>
          <p:cNvPicPr>
            <a:picLocks noChangeAspect="1" noChangeArrowheads="1"/>
          </p:cNvPicPr>
          <p:nvPr/>
        </p:nvPicPr>
        <p:blipFill>
          <a:blip r:embed="rId4"/>
          <a:srcRect/>
          <a:stretch>
            <a:fillRect/>
          </a:stretch>
        </p:blipFill>
        <p:spPr bwMode="auto">
          <a:xfrm>
            <a:off x="4724400" y="3124200"/>
            <a:ext cx="3886200" cy="2419350"/>
          </a:xfrm>
          <a:prstGeom prst="rect">
            <a:avLst/>
          </a:prstGeom>
          <a:noFill/>
          <a:ln w="57150" cap="sq">
            <a:solidFill>
              <a:srgbClr val="800000"/>
            </a:solidFill>
            <a:miter lim="800000"/>
            <a:headEnd type="none" w="sm" len="sm"/>
            <a:tailEnd type="none" w="sm" len="sm"/>
          </a:ln>
          <a:effectLst/>
        </p:spPr>
      </p:pic>
      <p:sp>
        <p:nvSpPr>
          <p:cNvPr id="531464"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a:latin typeface="Trebuchet MS" pitchFamily="34" charset="0"/>
              </a:rPr>
              <a:t>Kieso, Weygandt, and Warfield</a:t>
            </a:r>
            <a:r>
              <a:rPr lang="en-US" sz="200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609600" y="2057400"/>
            <a:ext cx="8305800" cy="3938588"/>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20000"/>
              </a:lnSpc>
              <a:spcBef>
                <a:spcPct val="50000"/>
              </a:spcBef>
              <a:buClr>
                <a:schemeClr val="tx1"/>
              </a:buClr>
              <a:buFont typeface="Wingdings" pitchFamily="2" charset="2"/>
              <a:buNone/>
            </a:pPr>
            <a:r>
              <a:rPr lang="en-US" sz="2300">
                <a:solidFill>
                  <a:schemeClr val="bg2"/>
                </a:solidFill>
                <a:latin typeface="Arial" charset="0"/>
              </a:rPr>
              <a:t>The single-step income statement emphasizes</a:t>
            </a:r>
          </a:p>
          <a:p>
            <a:pPr marL="685800" lvl="1" indent="-457200" algn="l">
              <a:lnSpc>
                <a:spcPct val="120000"/>
              </a:lnSpc>
              <a:spcBef>
                <a:spcPct val="50000"/>
              </a:spcBef>
              <a:buClr>
                <a:schemeClr val="tx1"/>
              </a:buClr>
              <a:buFont typeface="Wingdings" pitchFamily="2" charset="2"/>
              <a:buAutoNum type="alphaLcPeriod"/>
            </a:pPr>
            <a:r>
              <a:rPr lang="en-US" sz="2300">
                <a:solidFill>
                  <a:schemeClr val="bg2"/>
                </a:solidFill>
                <a:latin typeface="Arial" charset="0"/>
              </a:rPr>
              <a:t>the gross profit figure.</a:t>
            </a:r>
          </a:p>
          <a:p>
            <a:pPr marL="685800" lvl="1" indent="-457200" algn="l">
              <a:lnSpc>
                <a:spcPct val="120000"/>
              </a:lnSpc>
              <a:spcBef>
                <a:spcPct val="50000"/>
              </a:spcBef>
              <a:buClr>
                <a:schemeClr val="tx1"/>
              </a:buClr>
              <a:buFont typeface="Wingdings" pitchFamily="2" charset="2"/>
              <a:buAutoNum type="alphaLcPeriod"/>
            </a:pPr>
            <a:r>
              <a:rPr lang="en-US" sz="2300">
                <a:solidFill>
                  <a:schemeClr val="bg2"/>
                </a:solidFill>
                <a:latin typeface="Arial" charset="0"/>
              </a:rPr>
              <a:t>total revenues and total expenses.</a:t>
            </a:r>
          </a:p>
          <a:p>
            <a:pPr marL="685800" lvl="1" indent="-457200" algn="l">
              <a:lnSpc>
                <a:spcPct val="120000"/>
              </a:lnSpc>
              <a:spcBef>
                <a:spcPct val="50000"/>
              </a:spcBef>
              <a:buClr>
                <a:schemeClr val="tx1"/>
              </a:buClr>
              <a:buFont typeface="Wingdings" pitchFamily="2" charset="2"/>
              <a:buAutoNum type="alphaLcPeriod"/>
            </a:pPr>
            <a:r>
              <a:rPr lang="en-US" sz="2300">
                <a:solidFill>
                  <a:schemeClr val="bg2"/>
                </a:solidFill>
                <a:latin typeface="Arial" charset="0"/>
              </a:rPr>
              <a:t>extraordinary items more than it is emphasized in the multiple-step income statement.</a:t>
            </a:r>
          </a:p>
          <a:p>
            <a:pPr marL="685800" lvl="1" indent="-457200" algn="l">
              <a:lnSpc>
                <a:spcPct val="120000"/>
              </a:lnSpc>
              <a:spcBef>
                <a:spcPct val="50000"/>
              </a:spcBef>
              <a:buClr>
                <a:schemeClr val="tx1"/>
              </a:buClr>
              <a:buFont typeface="Wingdings" pitchFamily="2" charset="2"/>
              <a:buAutoNum type="alphaLcPeriod"/>
            </a:pPr>
            <a:r>
              <a:rPr lang="en-US" sz="2300">
                <a:solidFill>
                  <a:schemeClr val="bg2"/>
                </a:solidFill>
                <a:latin typeface="Arial" charset="0"/>
              </a:rPr>
              <a:t>the various components of income from continuing operations.</a:t>
            </a:r>
          </a:p>
        </p:txBody>
      </p:sp>
      <p:sp>
        <p:nvSpPr>
          <p:cNvPr id="516099" name="Rectangle 3"/>
          <p:cNvSpPr>
            <a:spLocks noChangeArrowheads="1"/>
          </p:cNvSpPr>
          <p:nvPr/>
        </p:nvSpPr>
        <p:spPr bwMode="auto">
          <a:xfrm>
            <a:off x="6096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516100" name="Oval 4"/>
          <p:cNvSpPr>
            <a:spLocks noChangeArrowheads="1"/>
          </p:cNvSpPr>
          <p:nvPr/>
        </p:nvSpPr>
        <p:spPr bwMode="auto">
          <a:xfrm>
            <a:off x="914400" y="3328988"/>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16101"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Single-Step Format</a:t>
            </a:r>
          </a:p>
        </p:txBody>
      </p:sp>
      <p:sp>
        <p:nvSpPr>
          <p:cNvPr id="516102" name="Text Box 6"/>
          <p:cNvSpPr txBox="1">
            <a:spLocks noChangeArrowheads="1"/>
          </p:cNvSpPr>
          <p:nvPr/>
        </p:nvSpPr>
        <p:spPr bwMode="auto">
          <a:xfrm>
            <a:off x="1219200" y="6369050"/>
            <a:ext cx="7772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Prepare a single-step income statement.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100"/>
                                        </p:tgtEl>
                                        <p:attrNameLst>
                                          <p:attrName>style.visibility</p:attrName>
                                        </p:attrNameLst>
                                      </p:cBhvr>
                                      <p:to>
                                        <p:strVal val="visible"/>
                                      </p:to>
                                    </p:set>
                                    <p:animEffect transition="in" filter="wipe(left)">
                                      <p:cBhvr>
                                        <p:cTn id="7" dur="500"/>
                                        <p:tgtEl>
                                          <p:spTgt spid="51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685800" y="2025650"/>
            <a:ext cx="7620000" cy="2774950"/>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70000"/>
              </a:spcBef>
              <a:buClr>
                <a:srgbClr val="800000"/>
              </a:buClr>
              <a:buSzPct val="80000"/>
              <a:buFont typeface="Wingdings" pitchFamily="2" charset="2"/>
              <a:buChar char="u"/>
            </a:pPr>
            <a:r>
              <a:rPr lang="en-US" sz="2300">
                <a:latin typeface="Arial" charset="0"/>
              </a:rPr>
              <a:t>Separates operating transactions from nonoperating transactions.</a:t>
            </a:r>
          </a:p>
          <a:p>
            <a:pPr marL="685800" lvl="1" indent="-457200" algn="l">
              <a:lnSpc>
                <a:spcPct val="125000"/>
              </a:lnSpc>
              <a:spcBef>
                <a:spcPct val="70000"/>
              </a:spcBef>
              <a:buClr>
                <a:srgbClr val="800000"/>
              </a:buClr>
              <a:buSzPct val="80000"/>
              <a:buFont typeface="Wingdings" pitchFamily="2" charset="2"/>
              <a:buChar char="u"/>
            </a:pPr>
            <a:r>
              <a:rPr lang="en-US" sz="2300">
                <a:latin typeface="Arial" charset="0"/>
              </a:rPr>
              <a:t>Matches costs and expenses with related revenues.</a:t>
            </a:r>
          </a:p>
          <a:p>
            <a:pPr marL="685800" lvl="1" indent="-457200" algn="l">
              <a:lnSpc>
                <a:spcPct val="125000"/>
              </a:lnSpc>
              <a:spcBef>
                <a:spcPct val="70000"/>
              </a:spcBef>
              <a:buClr>
                <a:srgbClr val="800000"/>
              </a:buClr>
              <a:buSzPct val="80000"/>
              <a:buFont typeface="Wingdings" pitchFamily="2" charset="2"/>
              <a:buChar char="u"/>
            </a:pPr>
            <a:r>
              <a:rPr lang="en-US" sz="2300">
                <a:latin typeface="Arial" charset="0"/>
              </a:rPr>
              <a:t>Highlights certain intermediate components of income that analysts use.  </a:t>
            </a:r>
          </a:p>
        </p:txBody>
      </p:sp>
      <p:sp>
        <p:nvSpPr>
          <p:cNvPr id="385027" name="Text Box 3"/>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multiple-step income statement.</a:t>
            </a:r>
          </a:p>
        </p:txBody>
      </p:sp>
      <p:sp>
        <p:nvSpPr>
          <p:cNvPr id="385030" name="Text Box 6"/>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Multiple-Step Income Statement</a:t>
            </a:r>
          </a:p>
        </p:txBody>
      </p:sp>
      <p:sp>
        <p:nvSpPr>
          <p:cNvPr id="385032" name="Rectangle 8"/>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Format of the Income Statement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685800" y="1981200"/>
            <a:ext cx="7620000" cy="3497263"/>
          </a:xfrm>
          <a:prstGeom prst="rect">
            <a:avLst/>
          </a:prstGeom>
          <a:noFill/>
          <a:ln w="28575" cap="sq">
            <a:noFill/>
            <a:miter lim="800000"/>
            <a:headEnd type="none" w="sm" len="sm"/>
            <a:tailEnd type="none" w="sm" len="sm"/>
          </a:ln>
          <a:effectLst/>
        </p:spPr>
        <p:txBody>
          <a:bodyPr>
            <a:spAutoFit/>
          </a:bodyPr>
          <a:lstStyle/>
          <a:p>
            <a:pPr marL="685800" lvl="1" indent="-457200" algn="l">
              <a:lnSpc>
                <a:spcPct val="120000"/>
              </a:lnSpc>
              <a:spcBef>
                <a:spcPct val="50000"/>
              </a:spcBef>
              <a:buFontTx/>
              <a:buAutoNum type="arabicPeriod"/>
            </a:pPr>
            <a:r>
              <a:rPr lang="en-US" sz="2300">
                <a:latin typeface="Arial" charset="0"/>
              </a:rPr>
              <a:t>Operating section </a:t>
            </a:r>
          </a:p>
          <a:p>
            <a:pPr marL="685800" lvl="1" indent="-457200" algn="l">
              <a:lnSpc>
                <a:spcPct val="120000"/>
              </a:lnSpc>
              <a:spcBef>
                <a:spcPct val="50000"/>
              </a:spcBef>
              <a:buFontTx/>
              <a:buAutoNum type="arabicPeriod"/>
            </a:pPr>
            <a:r>
              <a:rPr lang="en-US" sz="2300">
                <a:latin typeface="Arial" charset="0"/>
              </a:rPr>
              <a:t>Nonoperating section</a:t>
            </a:r>
          </a:p>
          <a:p>
            <a:pPr marL="685800" lvl="1" indent="-457200" algn="l">
              <a:lnSpc>
                <a:spcPct val="120000"/>
              </a:lnSpc>
              <a:spcBef>
                <a:spcPct val="50000"/>
              </a:spcBef>
              <a:buFontTx/>
              <a:buAutoNum type="arabicPeriod"/>
            </a:pPr>
            <a:r>
              <a:rPr lang="en-US" sz="2300">
                <a:latin typeface="Arial" charset="0"/>
              </a:rPr>
              <a:t>Income tax</a:t>
            </a:r>
          </a:p>
          <a:p>
            <a:pPr marL="685800" lvl="1" indent="-457200" algn="l">
              <a:lnSpc>
                <a:spcPct val="120000"/>
              </a:lnSpc>
              <a:spcBef>
                <a:spcPct val="50000"/>
              </a:spcBef>
              <a:buFontTx/>
              <a:buAutoNum type="arabicPeriod"/>
            </a:pPr>
            <a:r>
              <a:rPr lang="en-US" sz="2300">
                <a:latin typeface="Arial" charset="0"/>
              </a:rPr>
              <a:t>Discontinued operations</a:t>
            </a:r>
          </a:p>
          <a:p>
            <a:pPr marL="685800" lvl="1" indent="-457200" algn="l">
              <a:lnSpc>
                <a:spcPct val="120000"/>
              </a:lnSpc>
              <a:spcBef>
                <a:spcPct val="50000"/>
              </a:spcBef>
              <a:buFontTx/>
              <a:buAutoNum type="arabicPeriod"/>
            </a:pPr>
            <a:r>
              <a:rPr lang="en-US" sz="2300">
                <a:latin typeface="Arial" charset="0"/>
              </a:rPr>
              <a:t>Extraordinary items</a:t>
            </a:r>
          </a:p>
          <a:p>
            <a:pPr marL="685800" lvl="1" indent="-457200" algn="l">
              <a:lnSpc>
                <a:spcPct val="120000"/>
              </a:lnSpc>
              <a:spcBef>
                <a:spcPct val="50000"/>
              </a:spcBef>
              <a:buFontTx/>
              <a:buAutoNum type="arabicPeriod"/>
            </a:pPr>
            <a:r>
              <a:rPr lang="en-US" sz="2300">
                <a:latin typeface="Arial" charset="0"/>
              </a:rPr>
              <a:t>Earnings per share</a:t>
            </a:r>
          </a:p>
        </p:txBody>
      </p:sp>
      <p:sp>
        <p:nvSpPr>
          <p:cNvPr id="510979" name="Text Box 3"/>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multiple-step income statement.</a:t>
            </a:r>
          </a:p>
        </p:txBody>
      </p:sp>
      <p:sp>
        <p:nvSpPr>
          <p:cNvPr id="510980"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Multiple-Step Format</a:t>
            </a:r>
          </a:p>
        </p:txBody>
      </p:sp>
      <p:sp>
        <p:nvSpPr>
          <p:cNvPr id="510981" name="Text Box 5"/>
          <p:cNvSpPr txBox="1">
            <a:spLocks noChangeArrowheads="1"/>
          </p:cNvSpPr>
          <p:nvPr/>
        </p:nvSpPr>
        <p:spPr bwMode="auto">
          <a:xfrm>
            <a:off x="685800" y="1371600"/>
            <a:ext cx="8229600" cy="509588"/>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Intermediate Components of the Income Statement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457200" y="381000"/>
            <a:ext cx="8229600" cy="560388"/>
          </a:xfrm>
          <a:solidFill>
            <a:srgbClr val="0066FF"/>
          </a:solidFill>
          <a:ln cap="flat" algn="ctr"/>
        </p:spPr>
        <p:txBody>
          <a:bodyPr/>
          <a:lstStyle/>
          <a:p>
            <a:pPr marL="0"/>
            <a:r>
              <a:rPr lang="en-US" i="0">
                <a:solidFill>
                  <a:schemeClr val="bg1"/>
                </a:solidFill>
                <a:latin typeface="Arial" charset="0"/>
              </a:rPr>
              <a:t>Multiple-Step Format</a:t>
            </a:r>
          </a:p>
        </p:txBody>
      </p:sp>
      <p:sp>
        <p:nvSpPr>
          <p:cNvPr id="380931" name="Text Box 3"/>
          <p:cNvSpPr txBox="1">
            <a:spLocks noChangeArrowheads="1"/>
          </p:cNvSpPr>
          <p:nvPr/>
        </p:nvSpPr>
        <p:spPr bwMode="auto">
          <a:xfrm>
            <a:off x="1676400" y="640080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multiple-step income statement.</a:t>
            </a:r>
          </a:p>
        </p:txBody>
      </p:sp>
      <p:sp>
        <p:nvSpPr>
          <p:cNvPr id="380932" name="Text Box 4"/>
          <p:cNvSpPr txBox="1">
            <a:spLocks noChangeArrowheads="1"/>
          </p:cNvSpPr>
          <p:nvPr/>
        </p:nvSpPr>
        <p:spPr bwMode="auto">
          <a:xfrm>
            <a:off x="533400" y="1295400"/>
            <a:ext cx="3276600" cy="1296988"/>
          </a:xfrm>
          <a:prstGeom prst="rect">
            <a:avLst/>
          </a:prstGeom>
          <a:solidFill>
            <a:schemeClr val="bg1"/>
          </a:solidFill>
          <a:ln w="38100" cap="sq">
            <a:noFill/>
            <a:miter lim="800000"/>
            <a:headEnd type="none" w="sm" len="sm"/>
            <a:tailEnd type="none" w="sm" len="sm"/>
          </a:ln>
          <a:effectLst/>
        </p:spPr>
        <p:txBody>
          <a:bodyPr>
            <a:spAutoFit/>
          </a:bodyPr>
          <a:lstStyle/>
          <a:p>
            <a:pPr marL="111125" algn="l">
              <a:lnSpc>
                <a:spcPct val="110000"/>
              </a:lnSpc>
              <a:spcBef>
                <a:spcPct val="30000"/>
              </a:spcBef>
              <a:spcAft>
                <a:spcPct val="20000"/>
              </a:spcAft>
              <a:buSzPct val="80000"/>
            </a:pPr>
            <a:r>
              <a:rPr lang="en-US" sz="2400">
                <a:solidFill>
                  <a:schemeClr val="bg2"/>
                </a:solidFill>
                <a:latin typeface="Arial" charset="0"/>
              </a:rPr>
              <a:t>The </a:t>
            </a:r>
            <a:r>
              <a:rPr lang="en-US" altLang="en-US" sz="2400">
                <a:solidFill>
                  <a:schemeClr val="bg2"/>
                </a:solidFill>
                <a:latin typeface="Arial" charset="0"/>
              </a:rPr>
              <a:t>presentation divides information into major sections. </a:t>
            </a:r>
            <a:endParaRPr lang="en-US" sz="2400">
              <a:solidFill>
                <a:schemeClr val="bg2"/>
              </a:solidFill>
              <a:latin typeface="Arial" charset="0"/>
            </a:endParaRPr>
          </a:p>
        </p:txBody>
      </p:sp>
      <p:graphicFrame>
        <p:nvGraphicFramePr>
          <p:cNvPr id="380933" name="Object 5"/>
          <p:cNvGraphicFramePr>
            <a:graphicFrameLocks noChangeAspect="1"/>
          </p:cNvGraphicFramePr>
          <p:nvPr/>
        </p:nvGraphicFramePr>
        <p:xfrm>
          <a:off x="4419600" y="1219200"/>
          <a:ext cx="4206875" cy="5029200"/>
        </p:xfrm>
        <a:graphic>
          <a:graphicData uri="http://schemas.openxmlformats.org/presentationml/2006/ole">
            <mc:AlternateContent xmlns:mc="http://schemas.openxmlformats.org/markup-compatibility/2006">
              <mc:Choice xmlns:v="urn:schemas-microsoft-com:vml" Requires="v">
                <p:oleObj spid="_x0000_s380935" name="Worksheet" r:id="rId5" imgW="3686294" imgH="4390965" progId="Excel.Sheet.8">
                  <p:embed/>
                </p:oleObj>
              </mc:Choice>
              <mc:Fallback>
                <p:oleObj name="Worksheet" r:id="rId5" imgW="3686294" imgH="4390965"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219200"/>
                        <a:ext cx="4206875" cy="50292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9" name="AutoShape 11"/>
          <p:cNvSpPr>
            <a:spLocks/>
          </p:cNvSpPr>
          <p:nvPr/>
        </p:nvSpPr>
        <p:spPr bwMode="auto">
          <a:xfrm flipH="1">
            <a:off x="4038600" y="1524000"/>
            <a:ext cx="304800" cy="2362200"/>
          </a:xfrm>
          <a:prstGeom prst="rightBrace">
            <a:avLst>
              <a:gd name="adj1" fmla="val 64583"/>
              <a:gd name="adj2" fmla="val 68144"/>
            </a:avLst>
          </a:prstGeom>
          <a:noFill/>
          <a:ln w="38100" cap="sq">
            <a:solidFill>
              <a:srgbClr val="800000"/>
            </a:solidFill>
            <a:round/>
            <a:headEnd type="none" w="sm" len="sm"/>
            <a:tailEnd type="none" w="sm" len="sm"/>
          </a:ln>
          <a:effectLst/>
        </p:spPr>
        <p:txBody>
          <a:bodyPr wrap="none" anchor="ctr"/>
          <a:lstStyle/>
          <a:p>
            <a:endParaRPr lang="en-US"/>
          </a:p>
        </p:txBody>
      </p:sp>
      <p:sp>
        <p:nvSpPr>
          <p:cNvPr id="380942" name="Text Box 14"/>
          <p:cNvSpPr txBox="1">
            <a:spLocks noChangeArrowheads="1"/>
          </p:cNvSpPr>
          <p:nvPr/>
        </p:nvSpPr>
        <p:spPr bwMode="auto">
          <a:xfrm>
            <a:off x="533400" y="2895600"/>
            <a:ext cx="2895600" cy="455613"/>
          </a:xfrm>
          <a:prstGeom prst="rect">
            <a:avLst/>
          </a:prstGeom>
          <a:solidFill>
            <a:srgbClr val="F7EA89"/>
          </a:solidFill>
          <a:ln w="28575" cap="sq" algn="ctr">
            <a:solidFill>
              <a:srgbClr val="800000"/>
            </a:solidFill>
            <a:miter lim="800000"/>
            <a:headEnd type="none" w="sm" len="sm"/>
            <a:tailEnd type="none" w="sm" len="sm"/>
          </a:ln>
          <a:effectLst/>
        </p:spPr>
        <p:txBody>
          <a:bodyPr>
            <a:spAutoFit/>
          </a:bodyPr>
          <a:lstStyle/>
          <a:p>
            <a:pPr marL="285750" indent="-285750" algn="l">
              <a:buSzPct val="80000"/>
            </a:pPr>
            <a:r>
              <a:rPr lang="en-US" sz="2200">
                <a:solidFill>
                  <a:schemeClr val="bg2"/>
                </a:solidFill>
                <a:latin typeface="Arial" charset="0"/>
              </a:rPr>
              <a:t>1. Operating Section</a:t>
            </a:r>
            <a:r>
              <a:rPr lang="en-US" altLang="en-US" sz="2200">
                <a:solidFill>
                  <a:schemeClr val="bg2"/>
                </a:solidFill>
                <a:latin typeface="Arial" charset="0"/>
              </a:rPr>
              <a:t> </a:t>
            </a:r>
            <a:endParaRPr lang="en-US" sz="2200">
              <a:solidFill>
                <a:schemeClr val="bg2"/>
              </a:solidFill>
              <a:latin typeface="Arial" charset="0"/>
            </a:endParaRPr>
          </a:p>
        </p:txBody>
      </p:sp>
      <p:sp>
        <p:nvSpPr>
          <p:cNvPr id="380943" name="Text Box 15"/>
          <p:cNvSpPr txBox="1">
            <a:spLocks noChangeArrowheads="1"/>
          </p:cNvSpPr>
          <p:nvPr/>
        </p:nvSpPr>
        <p:spPr bwMode="auto">
          <a:xfrm>
            <a:off x="533400" y="4162425"/>
            <a:ext cx="2895600" cy="790575"/>
          </a:xfrm>
          <a:prstGeom prst="rect">
            <a:avLst/>
          </a:prstGeom>
          <a:solidFill>
            <a:srgbClr val="F7EA89"/>
          </a:solidFill>
          <a:ln w="28575" cap="sq" algn="ctr">
            <a:solidFill>
              <a:srgbClr val="800000"/>
            </a:solidFill>
            <a:miter lim="800000"/>
            <a:headEnd type="none" w="sm" len="sm"/>
            <a:tailEnd type="none" w="sm" len="sm"/>
          </a:ln>
          <a:effectLst/>
        </p:spPr>
        <p:txBody>
          <a:bodyPr>
            <a:spAutoFit/>
          </a:bodyPr>
          <a:lstStyle/>
          <a:p>
            <a:pPr marL="285750" indent="-285750" algn="l">
              <a:buSzPct val="80000"/>
            </a:pPr>
            <a:r>
              <a:rPr lang="en-US" sz="2200">
                <a:solidFill>
                  <a:schemeClr val="bg2"/>
                </a:solidFill>
                <a:latin typeface="Arial" charset="0"/>
              </a:rPr>
              <a:t>2. Nonoperating Section</a:t>
            </a:r>
            <a:r>
              <a:rPr lang="en-US" altLang="en-US" sz="2200">
                <a:solidFill>
                  <a:schemeClr val="bg2"/>
                </a:solidFill>
                <a:latin typeface="Arial" charset="0"/>
              </a:rPr>
              <a:t> </a:t>
            </a:r>
            <a:endParaRPr lang="en-US" sz="2200">
              <a:solidFill>
                <a:schemeClr val="bg2"/>
              </a:solidFill>
              <a:latin typeface="Arial" charset="0"/>
            </a:endParaRPr>
          </a:p>
        </p:txBody>
      </p:sp>
      <p:sp>
        <p:nvSpPr>
          <p:cNvPr id="380944" name="Text Box 16"/>
          <p:cNvSpPr txBox="1">
            <a:spLocks noChangeArrowheads="1"/>
          </p:cNvSpPr>
          <p:nvPr/>
        </p:nvSpPr>
        <p:spPr bwMode="auto">
          <a:xfrm>
            <a:off x="533400" y="5411788"/>
            <a:ext cx="2895600" cy="455612"/>
          </a:xfrm>
          <a:prstGeom prst="rect">
            <a:avLst/>
          </a:prstGeom>
          <a:solidFill>
            <a:srgbClr val="F7EA89"/>
          </a:solidFill>
          <a:ln w="28575" cap="sq" algn="ctr">
            <a:solidFill>
              <a:srgbClr val="800000"/>
            </a:solidFill>
            <a:miter lim="800000"/>
            <a:headEnd type="none" w="sm" len="sm"/>
            <a:tailEnd type="none" w="sm" len="sm"/>
          </a:ln>
          <a:effectLst/>
        </p:spPr>
        <p:txBody>
          <a:bodyPr>
            <a:spAutoFit/>
          </a:bodyPr>
          <a:lstStyle/>
          <a:p>
            <a:pPr marL="285750" indent="-285750" algn="l">
              <a:buSzPct val="80000"/>
            </a:pPr>
            <a:r>
              <a:rPr lang="en-US" sz="2200">
                <a:solidFill>
                  <a:schemeClr val="bg2"/>
                </a:solidFill>
                <a:latin typeface="Arial" charset="0"/>
              </a:rPr>
              <a:t>3. Income tax</a:t>
            </a:r>
            <a:r>
              <a:rPr lang="en-US" altLang="en-US" sz="2200">
                <a:solidFill>
                  <a:schemeClr val="bg2"/>
                </a:solidFill>
                <a:latin typeface="Arial" charset="0"/>
              </a:rPr>
              <a:t> </a:t>
            </a:r>
            <a:endParaRPr lang="en-US" sz="2200">
              <a:solidFill>
                <a:schemeClr val="bg2"/>
              </a:solidFill>
              <a:latin typeface="Arial" charset="0"/>
            </a:endParaRPr>
          </a:p>
        </p:txBody>
      </p:sp>
      <p:sp>
        <p:nvSpPr>
          <p:cNvPr id="380945" name="Line 17"/>
          <p:cNvSpPr>
            <a:spLocks noChangeShapeType="1"/>
          </p:cNvSpPr>
          <p:nvPr/>
        </p:nvSpPr>
        <p:spPr bwMode="auto">
          <a:xfrm>
            <a:off x="3581400" y="3124200"/>
            <a:ext cx="304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80946" name="Line 18"/>
          <p:cNvSpPr>
            <a:spLocks noChangeShapeType="1"/>
          </p:cNvSpPr>
          <p:nvPr/>
        </p:nvSpPr>
        <p:spPr bwMode="auto">
          <a:xfrm>
            <a:off x="3581400" y="4572000"/>
            <a:ext cx="304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80947" name="AutoShape 19"/>
          <p:cNvSpPr>
            <a:spLocks/>
          </p:cNvSpPr>
          <p:nvPr/>
        </p:nvSpPr>
        <p:spPr bwMode="auto">
          <a:xfrm flipH="1">
            <a:off x="4038600" y="4038600"/>
            <a:ext cx="304800" cy="1066800"/>
          </a:xfrm>
          <a:prstGeom prst="rightBrace">
            <a:avLst>
              <a:gd name="adj1" fmla="val 29167"/>
              <a:gd name="adj2" fmla="val 49699"/>
            </a:avLst>
          </a:prstGeom>
          <a:noFill/>
          <a:ln w="38100" cap="sq">
            <a:solidFill>
              <a:srgbClr val="800000"/>
            </a:solidFill>
            <a:round/>
            <a:headEnd type="none" w="sm" len="sm"/>
            <a:tailEnd type="none" w="sm" len="sm"/>
          </a:ln>
          <a:effectLst/>
        </p:spPr>
        <p:txBody>
          <a:bodyPr wrap="none" anchor="ctr"/>
          <a:lstStyle/>
          <a:p>
            <a:endParaRPr lang="en-US"/>
          </a:p>
        </p:txBody>
      </p:sp>
      <p:sp>
        <p:nvSpPr>
          <p:cNvPr id="380948" name="Freeform 20"/>
          <p:cNvSpPr>
            <a:spLocks/>
          </p:cNvSpPr>
          <p:nvPr/>
        </p:nvSpPr>
        <p:spPr bwMode="auto">
          <a:xfrm>
            <a:off x="3581400" y="5638800"/>
            <a:ext cx="741363" cy="3175"/>
          </a:xfrm>
          <a:custGeom>
            <a:avLst/>
            <a:gdLst/>
            <a:ahLst/>
            <a:cxnLst>
              <a:cxn ang="0">
                <a:pos x="0" y="0"/>
              </a:cxn>
              <a:cxn ang="0">
                <a:pos x="467" y="2"/>
              </a:cxn>
            </a:cxnLst>
            <a:rect l="0" t="0" r="r" b="b"/>
            <a:pathLst>
              <a:path w="467" h="2">
                <a:moveTo>
                  <a:pt x="0" y="0"/>
                </a:moveTo>
                <a:lnTo>
                  <a:pt x="467" y="2"/>
                </a:lnTo>
              </a:path>
            </a:pathLst>
          </a:custGeom>
          <a:noFill/>
          <a:ln w="38100" cap="sq" cmpd="sng">
            <a:solidFill>
              <a:srgbClr val="800000"/>
            </a:solidFill>
            <a:prstDash val="solid"/>
            <a:round/>
            <a:headEnd type="none" w="sm" len="sm"/>
            <a:tailEnd type="triangle" w="sm" len="sm"/>
          </a:ln>
          <a:effec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0945"/>
                                        </p:tgtEl>
                                        <p:attrNameLst>
                                          <p:attrName>style.visibility</p:attrName>
                                        </p:attrNameLst>
                                      </p:cBhvr>
                                      <p:to>
                                        <p:strVal val="visible"/>
                                      </p:to>
                                    </p:set>
                                    <p:animEffect transition="in" filter="wipe(left)">
                                      <p:cBhvr>
                                        <p:cTn id="7" dur="500"/>
                                        <p:tgtEl>
                                          <p:spTgt spid="3809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0939"/>
                                        </p:tgtEl>
                                        <p:attrNameLst>
                                          <p:attrName>style.visibility</p:attrName>
                                        </p:attrNameLst>
                                      </p:cBhvr>
                                      <p:to>
                                        <p:strVal val="visible"/>
                                      </p:to>
                                    </p:set>
                                    <p:animEffect transition="in" filter="wipe(left)">
                                      <p:cBhvr>
                                        <p:cTn id="11" dur="500"/>
                                        <p:tgtEl>
                                          <p:spTgt spid="3809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0946"/>
                                        </p:tgtEl>
                                        <p:attrNameLst>
                                          <p:attrName>style.visibility</p:attrName>
                                        </p:attrNameLst>
                                      </p:cBhvr>
                                      <p:to>
                                        <p:strVal val="visible"/>
                                      </p:to>
                                    </p:set>
                                    <p:animEffect transition="in" filter="wipe(left)">
                                      <p:cBhvr>
                                        <p:cTn id="16" dur="500"/>
                                        <p:tgtEl>
                                          <p:spTgt spid="38094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80947"/>
                                        </p:tgtEl>
                                        <p:attrNameLst>
                                          <p:attrName>style.visibility</p:attrName>
                                        </p:attrNameLst>
                                      </p:cBhvr>
                                      <p:to>
                                        <p:strVal val="visible"/>
                                      </p:to>
                                    </p:set>
                                    <p:animEffect transition="in" filter="wipe(left)">
                                      <p:cBhvr>
                                        <p:cTn id="20" dur="500"/>
                                        <p:tgtEl>
                                          <p:spTgt spid="3809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0948"/>
                                        </p:tgtEl>
                                        <p:attrNameLst>
                                          <p:attrName>style.visibility</p:attrName>
                                        </p:attrNameLst>
                                      </p:cBhvr>
                                      <p:to>
                                        <p:strVal val="visible"/>
                                      </p:to>
                                    </p:set>
                                    <p:animEffect transition="in" filter="wipe(left)">
                                      <p:cBhvr>
                                        <p:cTn id="25" dur="500"/>
                                        <p:tgtEl>
                                          <p:spTgt spid="38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9" grpId="0" animBg="1"/>
      <p:bldP spid="380945" grpId="0" animBg="1"/>
      <p:bldP spid="380946" grpId="0" animBg="1"/>
      <p:bldP spid="380947" grpId="0" animBg="1"/>
      <p:bldP spid="3809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0196" name="Object 4"/>
          <p:cNvGraphicFramePr>
            <a:graphicFrameLocks noChangeAspect="1"/>
          </p:cNvGraphicFramePr>
          <p:nvPr/>
        </p:nvGraphicFramePr>
        <p:xfrm>
          <a:off x="609600" y="1143000"/>
          <a:ext cx="8048625" cy="5191125"/>
        </p:xfrm>
        <a:graphic>
          <a:graphicData uri="http://schemas.openxmlformats.org/presentationml/2006/ole">
            <mc:AlternateContent xmlns:mc="http://schemas.openxmlformats.org/markup-compatibility/2006">
              <mc:Choice xmlns:v="urn:schemas-microsoft-com:vml" Requires="v">
                <p:oleObj spid="_x0000_s520198" name="Worksheet" r:id="rId5" imgW="5334000" imgH="3457515" progId="Excel.Sheet.8">
                  <p:embed/>
                </p:oleObj>
              </mc:Choice>
              <mc:Fallback>
                <p:oleObj name="Worksheet" r:id="rId5" imgW="5334000" imgH="3457515"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3000"/>
                        <a:ext cx="8048625" cy="519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0198" name="Rectangle 6"/>
          <p:cNvSpPr>
            <a:spLocks noChangeArrowheads="1"/>
          </p:cNvSpPr>
          <p:nvPr/>
        </p:nvSpPr>
        <p:spPr bwMode="auto">
          <a:xfrm>
            <a:off x="4343400" y="1752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199" name="Rectangle 7"/>
          <p:cNvSpPr>
            <a:spLocks noChangeArrowheads="1"/>
          </p:cNvSpPr>
          <p:nvPr/>
        </p:nvSpPr>
        <p:spPr bwMode="auto">
          <a:xfrm>
            <a:off x="4343400" y="20574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0" name="Rectangle 8"/>
          <p:cNvSpPr>
            <a:spLocks noChangeArrowheads="1"/>
          </p:cNvSpPr>
          <p:nvPr/>
        </p:nvSpPr>
        <p:spPr bwMode="auto">
          <a:xfrm>
            <a:off x="4343400" y="23622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1" name="Rectangle 9"/>
          <p:cNvSpPr>
            <a:spLocks noChangeArrowheads="1"/>
          </p:cNvSpPr>
          <p:nvPr/>
        </p:nvSpPr>
        <p:spPr bwMode="auto">
          <a:xfrm>
            <a:off x="4343400" y="26670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3" name="Rectangle 11"/>
          <p:cNvSpPr>
            <a:spLocks noChangeArrowheads="1"/>
          </p:cNvSpPr>
          <p:nvPr/>
        </p:nvSpPr>
        <p:spPr bwMode="auto">
          <a:xfrm>
            <a:off x="4343400" y="3276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5" name="Rectangle 13"/>
          <p:cNvSpPr>
            <a:spLocks noChangeArrowheads="1"/>
          </p:cNvSpPr>
          <p:nvPr/>
        </p:nvSpPr>
        <p:spPr bwMode="auto">
          <a:xfrm>
            <a:off x="4343400" y="38862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11" name="Rectangle 19"/>
          <p:cNvSpPr>
            <a:spLocks noChangeArrowheads="1"/>
          </p:cNvSpPr>
          <p:nvPr/>
        </p:nvSpPr>
        <p:spPr bwMode="auto">
          <a:xfrm>
            <a:off x="7162800" y="2895600"/>
            <a:ext cx="228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194" name="Rectangle 2"/>
          <p:cNvSpPr>
            <a:spLocks noGrp="1" noChangeArrowheads="1"/>
          </p:cNvSpPr>
          <p:nvPr>
            <p:ph type="title"/>
          </p:nvPr>
        </p:nvSpPr>
        <p:spPr>
          <a:xfrm>
            <a:off x="4495800" y="304800"/>
            <a:ext cx="4343400" cy="560388"/>
          </a:xfrm>
          <a:solidFill>
            <a:srgbClr val="0066FF"/>
          </a:solidFill>
          <a:ln cap="flat" algn="ctr"/>
        </p:spPr>
        <p:txBody>
          <a:bodyPr/>
          <a:lstStyle/>
          <a:p>
            <a:pPr marL="0"/>
            <a:r>
              <a:rPr lang="en-US" i="0">
                <a:solidFill>
                  <a:schemeClr val="bg1"/>
                </a:solidFill>
                <a:latin typeface="Arial" charset="0"/>
              </a:rPr>
              <a:t>Multiple-Step Format</a:t>
            </a:r>
          </a:p>
        </p:txBody>
      </p:sp>
      <p:sp>
        <p:nvSpPr>
          <p:cNvPr id="520197" name="Text Box 5"/>
          <p:cNvSpPr txBox="1">
            <a:spLocks noChangeArrowheads="1"/>
          </p:cNvSpPr>
          <p:nvPr/>
        </p:nvSpPr>
        <p:spPr bwMode="auto">
          <a:xfrm>
            <a:off x="457200" y="427038"/>
            <a:ext cx="4038600" cy="1096962"/>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200" b="1">
                <a:solidFill>
                  <a:srgbClr val="800000"/>
                </a:solidFill>
                <a:latin typeface="Arial" charset="0"/>
              </a:rPr>
              <a:t>Illustration (E4-4): </a:t>
            </a:r>
            <a:r>
              <a:rPr lang="en-US" sz="2200">
                <a:latin typeface="Arial" charset="0"/>
              </a:rPr>
              <a:t> Prepare an income statement from the data below.</a:t>
            </a:r>
          </a:p>
        </p:txBody>
      </p:sp>
      <p:sp>
        <p:nvSpPr>
          <p:cNvPr id="520202" name="Rectangle 10"/>
          <p:cNvSpPr>
            <a:spLocks noChangeArrowheads="1"/>
          </p:cNvSpPr>
          <p:nvPr/>
        </p:nvSpPr>
        <p:spPr bwMode="auto">
          <a:xfrm>
            <a:off x="4343400" y="2971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4" name="Rectangle 12"/>
          <p:cNvSpPr>
            <a:spLocks noChangeArrowheads="1"/>
          </p:cNvSpPr>
          <p:nvPr/>
        </p:nvSpPr>
        <p:spPr bwMode="auto">
          <a:xfrm>
            <a:off x="4343400" y="35814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6" name="Rectangle 14"/>
          <p:cNvSpPr>
            <a:spLocks noChangeArrowheads="1"/>
          </p:cNvSpPr>
          <p:nvPr/>
        </p:nvSpPr>
        <p:spPr bwMode="auto">
          <a:xfrm>
            <a:off x="4343400" y="41910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7" name="Rectangle 15"/>
          <p:cNvSpPr>
            <a:spLocks noChangeArrowheads="1"/>
          </p:cNvSpPr>
          <p:nvPr/>
        </p:nvSpPr>
        <p:spPr bwMode="auto">
          <a:xfrm>
            <a:off x="4343400" y="4495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8" name="Rectangle 16"/>
          <p:cNvSpPr>
            <a:spLocks noChangeArrowheads="1"/>
          </p:cNvSpPr>
          <p:nvPr/>
        </p:nvSpPr>
        <p:spPr bwMode="auto">
          <a:xfrm>
            <a:off x="4343400" y="4800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09" name="Rectangle 17"/>
          <p:cNvSpPr>
            <a:spLocks noChangeArrowheads="1"/>
          </p:cNvSpPr>
          <p:nvPr/>
        </p:nvSpPr>
        <p:spPr bwMode="auto">
          <a:xfrm>
            <a:off x="4343400" y="51054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10" name="Rectangle 18"/>
          <p:cNvSpPr>
            <a:spLocks noChangeArrowheads="1"/>
          </p:cNvSpPr>
          <p:nvPr/>
        </p:nvSpPr>
        <p:spPr bwMode="auto">
          <a:xfrm>
            <a:off x="4343400" y="54102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13" name="Rectangle 21"/>
          <p:cNvSpPr>
            <a:spLocks noChangeArrowheads="1"/>
          </p:cNvSpPr>
          <p:nvPr/>
        </p:nvSpPr>
        <p:spPr bwMode="auto">
          <a:xfrm>
            <a:off x="4343400" y="57150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520214" name="Rectangle 22"/>
          <p:cNvSpPr>
            <a:spLocks noChangeArrowheads="1"/>
          </p:cNvSpPr>
          <p:nvPr/>
        </p:nvSpPr>
        <p:spPr bwMode="auto">
          <a:xfrm>
            <a:off x="4343400" y="6019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20198"/>
                                        </p:tgtEl>
                                      </p:cBhvr>
                                    </p:animEffect>
                                    <p:set>
                                      <p:cBhvr>
                                        <p:cTn id="7" dur="1" fill="hold">
                                          <p:stCondLst>
                                            <p:cond delay="499"/>
                                          </p:stCondLst>
                                        </p:cTn>
                                        <p:tgtEl>
                                          <p:spTgt spid="5201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20199"/>
                                        </p:tgtEl>
                                      </p:cBhvr>
                                    </p:animEffect>
                                    <p:set>
                                      <p:cBhvr>
                                        <p:cTn id="12" dur="1" fill="hold">
                                          <p:stCondLst>
                                            <p:cond delay="499"/>
                                          </p:stCondLst>
                                        </p:cTn>
                                        <p:tgtEl>
                                          <p:spTgt spid="52019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20200"/>
                                        </p:tgtEl>
                                      </p:cBhvr>
                                    </p:animEffect>
                                    <p:set>
                                      <p:cBhvr>
                                        <p:cTn id="17" dur="1" fill="hold">
                                          <p:stCondLst>
                                            <p:cond delay="499"/>
                                          </p:stCondLst>
                                        </p:cTn>
                                        <p:tgtEl>
                                          <p:spTgt spid="5202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520201"/>
                                        </p:tgtEl>
                                      </p:cBhvr>
                                    </p:animEffect>
                                    <p:set>
                                      <p:cBhvr>
                                        <p:cTn id="22" dur="1" fill="hold">
                                          <p:stCondLst>
                                            <p:cond delay="499"/>
                                          </p:stCondLst>
                                        </p:cTn>
                                        <p:tgtEl>
                                          <p:spTgt spid="5202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520202"/>
                                        </p:tgtEl>
                                      </p:cBhvr>
                                    </p:animEffect>
                                    <p:set>
                                      <p:cBhvr>
                                        <p:cTn id="27" dur="1" fill="hold">
                                          <p:stCondLst>
                                            <p:cond delay="499"/>
                                          </p:stCondLst>
                                        </p:cTn>
                                        <p:tgtEl>
                                          <p:spTgt spid="52020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520203"/>
                                        </p:tgtEl>
                                      </p:cBhvr>
                                    </p:animEffect>
                                    <p:set>
                                      <p:cBhvr>
                                        <p:cTn id="32" dur="1" fill="hold">
                                          <p:stCondLst>
                                            <p:cond delay="499"/>
                                          </p:stCondLst>
                                        </p:cTn>
                                        <p:tgtEl>
                                          <p:spTgt spid="52020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520204"/>
                                        </p:tgtEl>
                                      </p:cBhvr>
                                    </p:animEffect>
                                    <p:set>
                                      <p:cBhvr>
                                        <p:cTn id="37" dur="1" fill="hold">
                                          <p:stCondLst>
                                            <p:cond delay="499"/>
                                          </p:stCondLst>
                                        </p:cTn>
                                        <p:tgtEl>
                                          <p:spTgt spid="52020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520205"/>
                                        </p:tgtEl>
                                      </p:cBhvr>
                                    </p:animEffect>
                                    <p:set>
                                      <p:cBhvr>
                                        <p:cTn id="42" dur="1" fill="hold">
                                          <p:stCondLst>
                                            <p:cond delay="499"/>
                                          </p:stCondLst>
                                        </p:cTn>
                                        <p:tgtEl>
                                          <p:spTgt spid="52020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520206"/>
                                        </p:tgtEl>
                                      </p:cBhvr>
                                    </p:animEffect>
                                    <p:set>
                                      <p:cBhvr>
                                        <p:cTn id="47" dur="1" fill="hold">
                                          <p:stCondLst>
                                            <p:cond delay="499"/>
                                          </p:stCondLst>
                                        </p:cTn>
                                        <p:tgtEl>
                                          <p:spTgt spid="52020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520207"/>
                                        </p:tgtEl>
                                      </p:cBhvr>
                                    </p:animEffect>
                                    <p:set>
                                      <p:cBhvr>
                                        <p:cTn id="52" dur="1" fill="hold">
                                          <p:stCondLst>
                                            <p:cond delay="499"/>
                                          </p:stCondLst>
                                        </p:cTn>
                                        <p:tgtEl>
                                          <p:spTgt spid="52020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520208"/>
                                        </p:tgtEl>
                                      </p:cBhvr>
                                    </p:animEffect>
                                    <p:set>
                                      <p:cBhvr>
                                        <p:cTn id="57" dur="1" fill="hold">
                                          <p:stCondLst>
                                            <p:cond delay="499"/>
                                          </p:stCondLst>
                                        </p:cTn>
                                        <p:tgtEl>
                                          <p:spTgt spid="5202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520209"/>
                                        </p:tgtEl>
                                      </p:cBhvr>
                                    </p:animEffect>
                                    <p:set>
                                      <p:cBhvr>
                                        <p:cTn id="62" dur="1" fill="hold">
                                          <p:stCondLst>
                                            <p:cond delay="499"/>
                                          </p:stCondLst>
                                        </p:cTn>
                                        <p:tgtEl>
                                          <p:spTgt spid="52020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520210"/>
                                        </p:tgtEl>
                                      </p:cBhvr>
                                    </p:animEffect>
                                    <p:set>
                                      <p:cBhvr>
                                        <p:cTn id="67" dur="1" fill="hold">
                                          <p:stCondLst>
                                            <p:cond delay="499"/>
                                          </p:stCondLst>
                                        </p:cTn>
                                        <p:tgtEl>
                                          <p:spTgt spid="5202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520213"/>
                                        </p:tgtEl>
                                      </p:cBhvr>
                                    </p:animEffect>
                                    <p:set>
                                      <p:cBhvr>
                                        <p:cTn id="72" dur="1" fill="hold">
                                          <p:stCondLst>
                                            <p:cond delay="499"/>
                                          </p:stCondLst>
                                        </p:cTn>
                                        <p:tgtEl>
                                          <p:spTgt spid="5202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520214"/>
                                        </p:tgtEl>
                                      </p:cBhvr>
                                    </p:animEffect>
                                    <p:set>
                                      <p:cBhvr>
                                        <p:cTn id="77" dur="1" fill="hold">
                                          <p:stCondLst>
                                            <p:cond delay="499"/>
                                          </p:stCondLst>
                                        </p:cTn>
                                        <p:tgtEl>
                                          <p:spTgt spid="520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8" grpId="0" animBg="1"/>
      <p:bldP spid="520199" grpId="0" animBg="1"/>
      <p:bldP spid="520200" grpId="0" animBg="1"/>
      <p:bldP spid="520201" grpId="0" animBg="1"/>
      <p:bldP spid="520203" grpId="0" animBg="1"/>
      <p:bldP spid="520205" grpId="0" animBg="1"/>
      <p:bldP spid="520202" grpId="0" animBg="1"/>
      <p:bldP spid="520204" grpId="0" animBg="1"/>
      <p:bldP spid="520206" grpId="0" animBg="1"/>
      <p:bldP spid="520207" grpId="0" animBg="1"/>
      <p:bldP spid="520208" grpId="0" animBg="1"/>
      <p:bldP spid="520209" grpId="0" animBg="1"/>
      <p:bldP spid="520210" grpId="0" animBg="1"/>
      <p:bldP spid="520213" grpId="0" animBg="1"/>
      <p:bldP spid="5202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ChangeArrowheads="1"/>
          </p:cNvSpPr>
          <p:nvPr/>
        </p:nvSpPr>
        <p:spPr bwMode="auto">
          <a:xfrm>
            <a:off x="609600" y="12954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454688" name="Text Box 32"/>
          <p:cNvSpPr txBox="1">
            <a:spLocks noChangeArrowheads="1"/>
          </p:cNvSpPr>
          <p:nvPr/>
        </p:nvSpPr>
        <p:spPr bwMode="auto">
          <a:xfrm>
            <a:off x="609600" y="1905000"/>
            <a:ext cx="8305800" cy="4167188"/>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25000"/>
              </a:lnSpc>
              <a:spcBef>
                <a:spcPct val="50000"/>
              </a:spcBef>
              <a:buClr>
                <a:schemeClr val="tx1"/>
              </a:buClr>
              <a:buFont typeface="Wingdings" pitchFamily="2" charset="2"/>
              <a:buNone/>
            </a:pPr>
            <a:r>
              <a:rPr lang="en-US" sz="2300">
                <a:solidFill>
                  <a:schemeClr val="bg2"/>
                </a:solidFill>
                <a:latin typeface="Arial" charset="0"/>
                <a:cs typeface="Times New Roman" pitchFamily="18" charset="0"/>
              </a:rPr>
              <a:t>A separation of operating and non operating activities of a company exists in</a:t>
            </a:r>
            <a:r>
              <a:rPr lang="en-US" sz="2300">
                <a:solidFill>
                  <a:schemeClr val="bg2"/>
                </a:solidFill>
                <a:latin typeface="Arial" charset="0"/>
              </a:rPr>
              <a:t> </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both a multiple-step and single-step income statement.</a:t>
            </a:r>
            <a:r>
              <a:rPr lang="en-US" sz="2300">
                <a:solidFill>
                  <a:schemeClr val="bg2"/>
                </a:solidFill>
                <a:latin typeface="Arial" charset="0"/>
              </a:rPr>
              <a:t> </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a multiple-step but not a single-step income statement</a:t>
            </a:r>
            <a:r>
              <a:rPr lang="en-US" sz="2300">
                <a:solidFill>
                  <a:schemeClr val="bg2"/>
                </a:solidFill>
                <a:latin typeface="Arial" charset="0"/>
              </a:rPr>
              <a:t>.</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a single-step but not a multiple-step income statement</a:t>
            </a:r>
            <a:r>
              <a:rPr lang="en-US" sz="2300">
                <a:solidFill>
                  <a:schemeClr val="bg2"/>
                </a:solidFill>
                <a:latin typeface="Arial" charset="0"/>
              </a:rPr>
              <a:t>.</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neither a single-step nor a multiple-step income statement</a:t>
            </a:r>
            <a:r>
              <a:rPr lang="en-US" sz="2300">
                <a:solidFill>
                  <a:schemeClr val="bg2"/>
                </a:solidFill>
                <a:latin typeface="Arial" charset="0"/>
              </a:rPr>
              <a:t>.</a:t>
            </a:r>
          </a:p>
        </p:txBody>
      </p:sp>
      <p:sp>
        <p:nvSpPr>
          <p:cNvPr id="454660" name="Oval 4"/>
          <p:cNvSpPr>
            <a:spLocks noChangeArrowheads="1"/>
          </p:cNvSpPr>
          <p:nvPr/>
        </p:nvSpPr>
        <p:spPr bwMode="auto">
          <a:xfrm>
            <a:off x="914400" y="36576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454690" name="Rectangle 34"/>
          <p:cNvSpPr>
            <a:spLocks noGrp="1" noChangeArrowheads="1"/>
          </p:cNvSpPr>
          <p:nvPr>
            <p:ph type="title"/>
          </p:nvPr>
        </p:nvSpPr>
        <p:spPr>
          <a:xfrm>
            <a:off x="457200" y="381000"/>
            <a:ext cx="8229600" cy="560388"/>
          </a:xfrm>
          <a:solidFill>
            <a:srgbClr val="0066FF"/>
          </a:solidFill>
          <a:ln cap="flat" algn="ctr"/>
        </p:spPr>
        <p:txBody>
          <a:bodyPr/>
          <a:lstStyle/>
          <a:p>
            <a:pPr marL="0"/>
            <a:r>
              <a:rPr lang="en-US" i="0">
                <a:solidFill>
                  <a:schemeClr val="bg1"/>
                </a:solidFill>
                <a:latin typeface="Arial" charset="0"/>
              </a:rPr>
              <a:t>Multiple-Step Format</a:t>
            </a:r>
          </a:p>
        </p:txBody>
      </p:sp>
      <p:sp>
        <p:nvSpPr>
          <p:cNvPr id="454691" name="Text Box 3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Prepare a multiple-step income statement.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0"/>
                                        </p:tgtEl>
                                        <p:attrNameLst>
                                          <p:attrName>style.visibility</p:attrName>
                                        </p:attrNameLst>
                                      </p:cBhvr>
                                      <p:to>
                                        <p:strVal val="visible"/>
                                      </p:to>
                                    </p:set>
                                    <p:animEffect transition="in" filter="wipe(left)">
                                      <p:cBhvr>
                                        <p:cTn id="7" dur="500"/>
                                        <p:tgtEl>
                                          <p:spTgt spid="45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0" name="Rectangle 8"/>
          <p:cNvSpPr>
            <a:spLocks noChangeArrowheads="1"/>
          </p:cNvSpPr>
          <p:nvPr/>
        </p:nvSpPr>
        <p:spPr bwMode="auto">
          <a:xfrm>
            <a:off x="533400" y="1371600"/>
            <a:ext cx="7924800" cy="1354138"/>
          </a:xfrm>
          <a:prstGeom prst="rect">
            <a:avLst/>
          </a:prstGeom>
          <a:noFill/>
          <a:ln w="12700" cap="sq">
            <a:noFill/>
            <a:miter lim="800000"/>
            <a:headEnd type="none" w="sm" len="sm"/>
            <a:tailEnd type="none" w="sm" len="sm"/>
          </a:ln>
          <a:effectLst/>
        </p:spPr>
        <p:txBody>
          <a:bodyPr>
            <a:spAutoFit/>
          </a:bodyPr>
          <a:lstStyle/>
          <a:p>
            <a:pPr algn="l">
              <a:lnSpc>
                <a:spcPct val="120000"/>
              </a:lnSpc>
              <a:spcBef>
                <a:spcPct val="50000"/>
              </a:spcBef>
              <a:tabLst>
                <a:tab pos="5486400" algn="r"/>
              </a:tabLst>
            </a:pPr>
            <a:r>
              <a:rPr lang="en-US" sz="2300">
                <a:solidFill>
                  <a:schemeClr val="bg2"/>
                </a:solidFill>
                <a:latin typeface="Arial" charset="0"/>
              </a:rPr>
              <a:t>Companies are required to report irregular items in the financial statements so users can determine the long-run earning power of the company.</a:t>
            </a:r>
          </a:p>
        </p:txBody>
      </p:sp>
      <p:sp>
        <p:nvSpPr>
          <p:cNvPr id="387075" name="Text Box 3"/>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387076"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387079" name="Text Box 7"/>
          <p:cNvSpPr txBox="1">
            <a:spLocks noChangeArrowheads="1"/>
          </p:cNvSpPr>
          <p:nvPr/>
        </p:nvSpPr>
        <p:spPr bwMode="auto">
          <a:xfrm>
            <a:off x="6477000" y="2454275"/>
            <a:ext cx="2133600" cy="822325"/>
          </a:xfrm>
          <a:prstGeom prst="rect">
            <a:avLst/>
          </a:prstGeom>
          <a:solidFill>
            <a:schemeClr val="bg1"/>
          </a:solidFill>
          <a:ln w="28575">
            <a:noFill/>
            <a:miter lim="800000"/>
            <a:headEnd/>
            <a:tailEnd/>
          </a:ln>
          <a:effectLst/>
        </p:spPr>
        <p:txBody>
          <a:bodyPr>
            <a:spAutoFit/>
          </a:bodyPr>
          <a:lstStyle/>
          <a:p>
            <a:pPr algn="l"/>
            <a:r>
              <a:rPr lang="en-US" sz="1200" b="1">
                <a:solidFill>
                  <a:srgbClr val="800000"/>
                </a:solidFill>
                <a:latin typeface="Arial" charset="0"/>
              </a:rPr>
              <a:t>Illustration 4-5</a:t>
            </a:r>
            <a:r>
              <a:rPr lang="en-US" sz="1200" b="1">
                <a:solidFill>
                  <a:srgbClr val="005B88"/>
                </a:solidFill>
                <a:latin typeface="Arial" charset="0"/>
              </a:rPr>
              <a:t> </a:t>
            </a:r>
          </a:p>
          <a:p>
            <a:pPr algn="l"/>
            <a:r>
              <a:rPr lang="en-US" sz="1200">
                <a:solidFill>
                  <a:srgbClr val="000000"/>
                </a:solidFill>
                <a:latin typeface="Arial" charset="0"/>
              </a:rPr>
              <a:t>Number of Irregular Items Reported in a Recent Year by 500 Large Companies</a:t>
            </a:r>
          </a:p>
        </p:txBody>
      </p:sp>
      <p:pic>
        <p:nvPicPr>
          <p:cNvPr id="387082" name="Picture 10"/>
          <p:cNvPicPr>
            <a:picLocks noChangeAspect="1" noChangeArrowheads="1"/>
          </p:cNvPicPr>
          <p:nvPr/>
        </p:nvPicPr>
        <p:blipFill>
          <a:blip r:embed="rId3"/>
          <a:srcRect/>
          <a:stretch>
            <a:fillRect/>
          </a:stretch>
        </p:blipFill>
        <p:spPr bwMode="auto">
          <a:xfrm>
            <a:off x="533400" y="3373438"/>
            <a:ext cx="8001000" cy="2798762"/>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685800" y="1371600"/>
            <a:ext cx="7620000" cy="425450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SzPct val="80000"/>
            </a:pPr>
            <a:r>
              <a:rPr lang="en-US" sz="2500" b="1">
                <a:solidFill>
                  <a:schemeClr val="hlink"/>
                </a:solidFill>
                <a:latin typeface="Arial" charset="0"/>
              </a:rPr>
              <a:t>Irregular items</a:t>
            </a:r>
            <a:r>
              <a:rPr lang="en-US" sz="2500" b="1">
                <a:latin typeface="Arial" charset="0"/>
              </a:rPr>
              <a:t> </a:t>
            </a:r>
            <a:r>
              <a:rPr lang="en-US" sz="2500">
                <a:latin typeface="Arial" charset="0"/>
              </a:rPr>
              <a:t>fall into six categories</a:t>
            </a:r>
          </a:p>
          <a:p>
            <a:pPr marL="971550" lvl="1" indent="-514350" algn="l">
              <a:lnSpc>
                <a:spcPct val="125000"/>
              </a:lnSpc>
              <a:spcBef>
                <a:spcPct val="50000"/>
              </a:spcBef>
              <a:buFontTx/>
              <a:buAutoNum type="arabicPeriod"/>
            </a:pPr>
            <a:r>
              <a:rPr lang="en-US" sz="2300">
                <a:latin typeface="Arial" charset="0"/>
              </a:rPr>
              <a:t>Discontinued operations.</a:t>
            </a:r>
          </a:p>
          <a:p>
            <a:pPr marL="971550" lvl="1" indent="-514350" algn="l">
              <a:lnSpc>
                <a:spcPct val="125000"/>
              </a:lnSpc>
              <a:spcBef>
                <a:spcPct val="50000"/>
              </a:spcBef>
              <a:buFontTx/>
              <a:buAutoNum type="arabicPeriod"/>
            </a:pPr>
            <a:r>
              <a:rPr lang="en-US" sz="2300">
                <a:latin typeface="Arial" charset="0"/>
              </a:rPr>
              <a:t>Extraordinary items.</a:t>
            </a:r>
          </a:p>
          <a:p>
            <a:pPr marL="971550" lvl="1" indent="-514350" algn="l">
              <a:lnSpc>
                <a:spcPct val="125000"/>
              </a:lnSpc>
              <a:spcBef>
                <a:spcPct val="50000"/>
              </a:spcBef>
              <a:buFontTx/>
              <a:buAutoNum type="arabicPeriod"/>
            </a:pPr>
            <a:r>
              <a:rPr lang="en-US" sz="2300">
                <a:latin typeface="Arial" charset="0"/>
              </a:rPr>
              <a:t>Unusual gains and losses.</a:t>
            </a:r>
          </a:p>
          <a:p>
            <a:pPr marL="971550" lvl="1" indent="-514350" algn="l">
              <a:lnSpc>
                <a:spcPct val="125000"/>
              </a:lnSpc>
              <a:spcBef>
                <a:spcPct val="50000"/>
              </a:spcBef>
              <a:buFontTx/>
              <a:buAutoNum type="arabicPeriod"/>
            </a:pPr>
            <a:r>
              <a:rPr lang="en-US" sz="2300">
                <a:latin typeface="Arial" charset="0"/>
              </a:rPr>
              <a:t>Changes in accounting principle.</a:t>
            </a:r>
          </a:p>
          <a:p>
            <a:pPr marL="971550" lvl="1" indent="-514350" algn="l">
              <a:lnSpc>
                <a:spcPct val="125000"/>
              </a:lnSpc>
              <a:spcBef>
                <a:spcPct val="50000"/>
              </a:spcBef>
              <a:buFontTx/>
              <a:buAutoNum type="arabicPeriod"/>
            </a:pPr>
            <a:r>
              <a:rPr lang="en-US" sz="2300">
                <a:latin typeface="Arial" charset="0"/>
              </a:rPr>
              <a:t>Changes in estimates.</a:t>
            </a:r>
          </a:p>
          <a:p>
            <a:pPr marL="971550" lvl="1" indent="-514350" algn="l">
              <a:lnSpc>
                <a:spcPct val="125000"/>
              </a:lnSpc>
              <a:spcBef>
                <a:spcPct val="50000"/>
              </a:spcBef>
              <a:buFontTx/>
              <a:buAutoNum type="arabicPeriod"/>
            </a:pPr>
            <a:r>
              <a:rPr lang="en-US" sz="2300">
                <a:latin typeface="Arial" charset="0"/>
              </a:rPr>
              <a:t>Corrections of errors.</a:t>
            </a:r>
          </a:p>
        </p:txBody>
      </p:sp>
      <p:sp>
        <p:nvSpPr>
          <p:cNvPr id="389127"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389129" name="Text Box 9"/>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685800" y="2009775"/>
            <a:ext cx="7620000" cy="405765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SzPct val="80000"/>
            </a:pPr>
            <a:r>
              <a:rPr lang="en-US" sz="2400">
                <a:latin typeface="Arial" charset="0"/>
              </a:rPr>
              <a:t>Occurs when,</a:t>
            </a:r>
          </a:p>
          <a:p>
            <a:pPr marL="685800" lvl="1" indent="-457200" algn="l">
              <a:lnSpc>
                <a:spcPct val="125000"/>
              </a:lnSpc>
              <a:spcBef>
                <a:spcPct val="50000"/>
              </a:spcBef>
              <a:buSzPct val="90000"/>
            </a:pPr>
            <a:r>
              <a:rPr lang="en-US" sz="2300">
                <a:latin typeface="Arial" charset="0"/>
              </a:rPr>
              <a:t>(a)	company eliminates the </a:t>
            </a:r>
          </a:p>
          <a:p>
            <a:pPr marL="1314450" lvl="2" indent="-457200" algn="l">
              <a:lnSpc>
                <a:spcPct val="125000"/>
              </a:lnSpc>
              <a:spcBef>
                <a:spcPct val="50000"/>
              </a:spcBef>
              <a:buClr>
                <a:srgbClr val="800000"/>
              </a:buClr>
              <a:buSzPct val="80000"/>
              <a:buFont typeface="Wingdings" pitchFamily="2" charset="2"/>
              <a:buChar char="u"/>
            </a:pPr>
            <a:r>
              <a:rPr lang="en-US" sz="2200">
                <a:latin typeface="Arial" charset="0"/>
              </a:rPr>
              <a:t>results of operations and </a:t>
            </a:r>
          </a:p>
          <a:p>
            <a:pPr marL="1314450" lvl="2" indent="-457200" algn="l">
              <a:lnSpc>
                <a:spcPct val="125000"/>
              </a:lnSpc>
              <a:spcBef>
                <a:spcPct val="50000"/>
              </a:spcBef>
              <a:buClr>
                <a:srgbClr val="800000"/>
              </a:buClr>
              <a:buSzPct val="80000"/>
              <a:buFont typeface="Wingdings" pitchFamily="2" charset="2"/>
              <a:buChar char="u"/>
            </a:pPr>
            <a:r>
              <a:rPr lang="en-US" sz="2200">
                <a:latin typeface="Arial" charset="0"/>
              </a:rPr>
              <a:t>cash flows of a component</a:t>
            </a:r>
            <a:r>
              <a:rPr lang="en-US" sz="2400">
                <a:latin typeface="Arial" charset="0"/>
              </a:rPr>
              <a:t>.</a:t>
            </a:r>
          </a:p>
          <a:p>
            <a:pPr marL="685800" lvl="1" indent="-457200" algn="l">
              <a:lnSpc>
                <a:spcPct val="125000"/>
              </a:lnSpc>
              <a:spcBef>
                <a:spcPct val="50000"/>
              </a:spcBef>
              <a:buFontTx/>
              <a:buAutoNum type="alphaLcParenBoth" startAt="2"/>
            </a:pPr>
            <a:r>
              <a:rPr lang="en-US" sz="2300">
                <a:latin typeface="Arial" charset="0"/>
              </a:rPr>
              <a:t>there is no significant continuing involvement in that component. </a:t>
            </a:r>
          </a:p>
          <a:p>
            <a:pPr marL="457200" indent="-457200" algn="l">
              <a:lnSpc>
                <a:spcPct val="125000"/>
              </a:lnSpc>
              <a:spcBef>
                <a:spcPct val="50000"/>
              </a:spcBef>
              <a:buSzPct val="80000"/>
            </a:pPr>
            <a:r>
              <a:rPr lang="en-US" sz="2300">
                <a:latin typeface="Arial" charset="0"/>
              </a:rPr>
              <a:t>Amount reported </a:t>
            </a:r>
            <a:r>
              <a:rPr lang="en-US" sz="2300" b="1">
                <a:solidFill>
                  <a:srgbClr val="800000"/>
                </a:solidFill>
                <a:latin typeface="Arial" charset="0"/>
              </a:rPr>
              <a:t>“net of tax.”</a:t>
            </a:r>
          </a:p>
        </p:txBody>
      </p:sp>
      <p:sp>
        <p:nvSpPr>
          <p:cNvPr id="391171"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391173"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391174" name="Text Box 6"/>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Discontinued Operations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0" name="Rectangle 4"/>
          <p:cNvSpPr>
            <a:spLocks noChangeArrowheads="1"/>
          </p:cNvSpPr>
          <p:nvPr/>
        </p:nvSpPr>
        <p:spPr bwMode="auto">
          <a:xfrm>
            <a:off x="533400" y="1295400"/>
            <a:ext cx="8153400" cy="231933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pPr>
            <a:r>
              <a:rPr lang="en-US" sz="2200" b="1">
                <a:solidFill>
                  <a:srgbClr val="800000"/>
                </a:solidFill>
                <a:latin typeface="Arial" charset="0"/>
              </a:rPr>
              <a:t>Illustration:</a:t>
            </a:r>
            <a:r>
              <a:rPr lang="en-US" sz="2200" b="1">
                <a:solidFill>
                  <a:srgbClr val="000000"/>
                </a:solidFill>
                <a:latin typeface="Arial" charset="0"/>
              </a:rPr>
              <a:t>  </a:t>
            </a:r>
            <a:r>
              <a:rPr lang="en-US" sz="2100">
                <a:solidFill>
                  <a:srgbClr val="000000"/>
                </a:solidFill>
                <a:latin typeface="Arial" charset="0"/>
              </a:rPr>
              <a:t>KC Corporation had after tax income from continuing operations of $55,000,000 for the year.  During the year, it disposed of its restaurant division at a pretax loss of $270,000.  Prior to disposal, the division operated at a pretax loss of $450,000 for the year.  Assume a tax rate of 30%.  Prepare a partial income statement for KC.  </a:t>
            </a:r>
          </a:p>
        </p:txBody>
      </p:sp>
      <p:sp>
        <p:nvSpPr>
          <p:cNvPr id="393227" name="Rectangle 11"/>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Discontinued Operations</a:t>
            </a:r>
          </a:p>
        </p:txBody>
      </p:sp>
      <p:sp>
        <p:nvSpPr>
          <p:cNvPr id="393228" name="Text Box 12"/>
          <p:cNvSpPr txBox="1">
            <a:spLocks noChangeArrowheads="1"/>
          </p:cNvSpPr>
          <p:nvPr/>
        </p:nvSpPr>
        <p:spPr bwMode="auto">
          <a:xfrm>
            <a:off x="838200" y="37338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Income from continuing operations	$55,000,000</a:t>
            </a:r>
          </a:p>
        </p:txBody>
      </p:sp>
      <p:sp>
        <p:nvSpPr>
          <p:cNvPr id="393229" name="Text Box 13"/>
          <p:cNvSpPr txBox="1">
            <a:spLocks noChangeArrowheads="1"/>
          </p:cNvSpPr>
          <p:nvPr/>
        </p:nvSpPr>
        <p:spPr bwMode="auto">
          <a:xfrm>
            <a:off x="838200" y="41148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Discontinued operations:	</a:t>
            </a:r>
          </a:p>
        </p:txBody>
      </p:sp>
      <p:sp>
        <p:nvSpPr>
          <p:cNvPr id="393230" name="Text Box 14"/>
          <p:cNvSpPr txBox="1">
            <a:spLocks noChangeArrowheads="1"/>
          </p:cNvSpPr>
          <p:nvPr/>
        </p:nvSpPr>
        <p:spPr bwMode="auto">
          <a:xfrm>
            <a:off x="838200" y="4495800"/>
            <a:ext cx="7620000" cy="396875"/>
          </a:xfrm>
          <a:prstGeom prst="rect">
            <a:avLst/>
          </a:prstGeom>
          <a:noFill/>
          <a:ln w="12700" cap="sq">
            <a:noFill/>
            <a:miter lim="800000"/>
            <a:headEnd type="none" w="sm" len="sm"/>
            <a:tailEnd type="none" w="sm" len="sm"/>
          </a:ln>
          <a:effectLst/>
        </p:spPr>
        <p:txBody>
          <a:bodyPr>
            <a:spAutoFit/>
          </a:bodyPr>
          <a:lstStyle/>
          <a:p>
            <a:pPr marL="457200" indent="-457200" algn="l">
              <a:spcBef>
                <a:spcPct val="50000"/>
              </a:spcBef>
              <a:tabLst>
                <a:tab pos="7315200" algn="r"/>
              </a:tabLst>
            </a:pPr>
            <a:r>
              <a:rPr lang="en-US" sz="2000">
                <a:latin typeface="Arial" charset="0"/>
              </a:rPr>
              <a:t>	Loss from operations, net of $135,000 tax	315,000</a:t>
            </a:r>
          </a:p>
        </p:txBody>
      </p:sp>
      <p:sp>
        <p:nvSpPr>
          <p:cNvPr id="393231" name="Text Box 15"/>
          <p:cNvSpPr txBox="1">
            <a:spLocks noChangeArrowheads="1"/>
          </p:cNvSpPr>
          <p:nvPr/>
        </p:nvSpPr>
        <p:spPr bwMode="auto">
          <a:xfrm>
            <a:off x="838200" y="4860925"/>
            <a:ext cx="7620000" cy="396875"/>
          </a:xfrm>
          <a:prstGeom prst="rect">
            <a:avLst/>
          </a:prstGeom>
          <a:noFill/>
          <a:ln w="12700" cap="sq">
            <a:noFill/>
            <a:miter lim="800000"/>
            <a:headEnd type="none" w="sm" len="sm"/>
            <a:tailEnd type="none" w="sm" len="sm"/>
          </a:ln>
          <a:effectLst/>
        </p:spPr>
        <p:txBody>
          <a:bodyPr>
            <a:spAutoFit/>
          </a:bodyPr>
          <a:lstStyle/>
          <a:p>
            <a:pPr marL="457200" indent="-457200" algn="l">
              <a:spcBef>
                <a:spcPct val="50000"/>
              </a:spcBef>
              <a:tabLst>
                <a:tab pos="7315200" algn="r"/>
              </a:tabLst>
            </a:pPr>
            <a:r>
              <a:rPr lang="en-US" sz="2000">
                <a:latin typeface="Arial" charset="0"/>
              </a:rPr>
              <a:t>	Loss on disposal, net of $81,000 tax	189,000</a:t>
            </a:r>
          </a:p>
        </p:txBody>
      </p:sp>
      <p:sp>
        <p:nvSpPr>
          <p:cNvPr id="393232" name="Text Box 16"/>
          <p:cNvSpPr txBox="1">
            <a:spLocks noChangeArrowheads="1"/>
          </p:cNvSpPr>
          <p:nvPr/>
        </p:nvSpPr>
        <p:spPr bwMode="auto">
          <a:xfrm>
            <a:off x="838200" y="57150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Net income	$54,496,000</a:t>
            </a:r>
          </a:p>
        </p:txBody>
      </p:sp>
      <p:sp>
        <p:nvSpPr>
          <p:cNvPr id="393233" name="Line 17"/>
          <p:cNvSpPr>
            <a:spLocks noChangeShapeType="1"/>
          </p:cNvSpPr>
          <p:nvPr/>
        </p:nvSpPr>
        <p:spPr bwMode="auto">
          <a:xfrm>
            <a:off x="6629400" y="56388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3234" name="Line 18"/>
          <p:cNvSpPr>
            <a:spLocks noChangeShapeType="1"/>
          </p:cNvSpPr>
          <p:nvPr/>
        </p:nvSpPr>
        <p:spPr bwMode="auto">
          <a:xfrm>
            <a:off x="6629400" y="60960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3235" name="Line 19"/>
          <p:cNvSpPr>
            <a:spLocks noChangeShapeType="1"/>
          </p:cNvSpPr>
          <p:nvPr/>
        </p:nvSpPr>
        <p:spPr bwMode="auto">
          <a:xfrm>
            <a:off x="6629400" y="61722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3237" name="Text Box 21"/>
          <p:cNvSpPr txBox="1">
            <a:spLocks noChangeArrowheads="1"/>
          </p:cNvSpPr>
          <p:nvPr/>
        </p:nvSpPr>
        <p:spPr bwMode="auto">
          <a:xfrm>
            <a:off x="838200" y="5241925"/>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Total loss on discontinued operations	504,000</a:t>
            </a:r>
          </a:p>
        </p:txBody>
      </p:sp>
      <p:sp>
        <p:nvSpPr>
          <p:cNvPr id="393238" name="Line 22"/>
          <p:cNvSpPr>
            <a:spLocks noChangeShapeType="1"/>
          </p:cNvSpPr>
          <p:nvPr/>
        </p:nvSpPr>
        <p:spPr bwMode="auto">
          <a:xfrm>
            <a:off x="6629400" y="52578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3240" name="Text Box 2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3228"/>
                                        </p:tgtEl>
                                        <p:attrNameLst>
                                          <p:attrName>style.visibility</p:attrName>
                                        </p:attrNameLst>
                                      </p:cBhvr>
                                      <p:to>
                                        <p:strVal val="visible"/>
                                      </p:to>
                                    </p:set>
                                    <p:animEffect transition="in" filter="wipe(left)">
                                      <p:cBhvr>
                                        <p:cTn id="7" dur="500"/>
                                        <p:tgtEl>
                                          <p:spTgt spid="393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3229"/>
                                        </p:tgtEl>
                                        <p:attrNameLst>
                                          <p:attrName>style.visibility</p:attrName>
                                        </p:attrNameLst>
                                      </p:cBhvr>
                                      <p:to>
                                        <p:strVal val="visible"/>
                                      </p:to>
                                    </p:set>
                                    <p:animEffect transition="in" filter="wipe(left)">
                                      <p:cBhvr>
                                        <p:cTn id="12" dur="500"/>
                                        <p:tgtEl>
                                          <p:spTgt spid="3932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3230"/>
                                        </p:tgtEl>
                                        <p:attrNameLst>
                                          <p:attrName>style.visibility</p:attrName>
                                        </p:attrNameLst>
                                      </p:cBhvr>
                                      <p:to>
                                        <p:strVal val="visible"/>
                                      </p:to>
                                    </p:set>
                                    <p:animEffect transition="in" filter="wipe(left)">
                                      <p:cBhvr>
                                        <p:cTn id="17" dur="500"/>
                                        <p:tgtEl>
                                          <p:spTgt spid="3932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3231"/>
                                        </p:tgtEl>
                                        <p:attrNameLst>
                                          <p:attrName>style.visibility</p:attrName>
                                        </p:attrNameLst>
                                      </p:cBhvr>
                                      <p:to>
                                        <p:strVal val="visible"/>
                                      </p:to>
                                    </p:set>
                                    <p:animEffect transition="in" filter="wipe(left)">
                                      <p:cBhvr>
                                        <p:cTn id="22" dur="500"/>
                                        <p:tgtEl>
                                          <p:spTgt spid="3932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3237"/>
                                        </p:tgtEl>
                                        <p:attrNameLst>
                                          <p:attrName>style.visibility</p:attrName>
                                        </p:attrNameLst>
                                      </p:cBhvr>
                                      <p:to>
                                        <p:strVal val="visible"/>
                                      </p:to>
                                    </p:set>
                                    <p:animEffect transition="in" filter="wipe(left)">
                                      <p:cBhvr>
                                        <p:cTn id="27" dur="500"/>
                                        <p:tgtEl>
                                          <p:spTgt spid="3932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3232"/>
                                        </p:tgtEl>
                                        <p:attrNameLst>
                                          <p:attrName>style.visibility</p:attrName>
                                        </p:attrNameLst>
                                      </p:cBhvr>
                                      <p:to>
                                        <p:strVal val="visible"/>
                                      </p:to>
                                    </p:set>
                                    <p:animEffect transition="in" filter="wipe(left)">
                                      <p:cBhvr>
                                        <p:cTn id="32" dur="500"/>
                                        <p:tgtEl>
                                          <p:spTgt spid="39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8" grpId="0" autoUpdateAnimBg="0"/>
      <p:bldP spid="393229" grpId="0" autoUpdateAnimBg="0"/>
      <p:bldP spid="393230" grpId="0" autoUpdateAnimBg="0"/>
      <p:bldP spid="393231" grpId="0" autoUpdateAnimBg="0"/>
      <p:bldP spid="393232" grpId="0" autoUpdateAnimBg="0"/>
      <p:bldP spid="3932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990600" y="2001838"/>
            <a:ext cx="5638800" cy="49530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Evaluate past performance.</a:t>
            </a:r>
          </a:p>
        </p:txBody>
      </p:sp>
      <p:sp>
        <p:nvSpPr>
          <p:cNvPr id="504835"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Income Statement</a:t>
            </a:r>
          </a:p>
        </p:txBody>
      </p:sp>
      <p:sp>
        <p:nvSpPr>
          <p:cNvPr id="504837" name="Text Box 5"/>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504841" name="Text Box 9"/>
          <p:cNvSpPr txBox="1">
            <a:spLocks noChangeArrowheads="1"/>
          </p:cNvSpPr>
          <p:nvPr/>
        </p:nvSpPr>
        <p:spPr bwMode="auto">
          <a:xfrm>
            <a:off x="990600" y="4724400"/>
            <a:ext cx="5638800" cy="8985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Help assess the risk or uncertainty of achieving future cash flows.</a:t>
            </a:r>
          </a:p>
        </p:txBody>
      </p:sp>
      <p:sp>
        <p:nvSpPr>
          <p:cNvPr id="504842" name="Text Box 10"/>
          <p:cNvSpPr txBox="1">
            <a:spLocks noChangeArrowheads="1"/>
          </p:cNvSpPr>
          <p:nvPr/>
        </p:nvSpPr>
        <p:spPr bwMode="auto">
          <a:xfrm>
            <a:off x="2819400" y="3352800"/>
            <a:ext cx="5638800" cy="49530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Predicting future performance.</a:t>
            </a:r>
          </a:p>
        </p:txBody>
      </p:sp>
      <p:sp>
        <p:nvSpPr>
          <p:cNvPr id="504843" name="Text Box 11"/>
          <p:cNvSpPr txBox="1">
            <a:spLocks noChangeArrowheads="1"/>
          </p:cNvSpPr>
          <p:nvPr/>
        </p:nvSpPr>
        <p:spPr bwMode="auto">
          <a:xfrm>
            <a:off x="685800" y="136525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Usefulness</a:t>
            </a:r>
          </a:p>
        </p:txBody>
      </p:sp>
      <p:pic>
        <p:nvPicPr>
          <p:cNvPr id="504845" name="Picture 13"/>
          <p:cNvPicPr>
            <a:picLocks noChangeAspect="1" noChangeArrowheads="1"/>
          </p:cNvPicPr>
          <p:nvPr/>
        </p:nvPicPr>
        <p:blipFill>
          <a:blip r:embed="rId3"/>
          <a:srcRect/>
          <a:stretch>
            <a:fillRect/>
          </a:stretch>
        </p:blipFill>
        <p:spPr bwMode="auto">
          <a:xfrm>
            <a:off x="914400" y="2986088"/>
            <a:ext cx="1676400" cy="1349375"/>
          </a:xfrm>
          <a:prstGeom prst="rect">
            <a:avLst/>
          </a:prstGeom>
          <a:noFill/>
          <a:ln w="12700" cap="sq" algn="ctr">
            <a:solidFill>
              <a:schemeClr val="tx1"/>
            </a:solidFill>
            <a:miter lim="800000"/>
            <a:headEnd type="none" w="sm" len="sm"/>
            <a:tailEnd type="none" w="sm" len="sm"/>
          </a:ln>
          <a:effectLst/>
        </p:spPr>
      </p:pic>
      <p:pic>
        <p:nvPicPr>
          <p:cNvPr id="504846" name="Picture 14"/>
          <p:cNvPicPr>
            <a:picLocks noChangeAspect="1" noChangeArrowheads="1"/>
          </p:cNvPicPr>
          <p:nvPr/>
        </p:nvPicPr>
        <p:blipFill>
          <a:blip r:embed="rId4"/>
          <a:srcRect/>
          <a:stretch>
            <a:fillRect/>
          </a:stretch>
        </p:blipFill>
        <p:spPr bwMode="auto">
          <a:xfrm>
            <a:off x="6019800" y="1690688"/>
            <a:ext cx="1676400" cy="1366837"/>
          </a:xfrm>
          <a:prstGeom prst="rect">
            <a:avLst/>
          </a:prstGeom>
          <a:noFill/>
          <a:ln w="12700" cap="sq" algn="ctr">
            <a:solidFill>
              <a:schemeClr val="tx1"/>
            </a:solidFill>
            <a:miter lim="800000"/>
            <a:headEnd type="none" w="sm" len="sm"/>
            <a:tailEnd type="none" w="sm" len="sm"/>
          </a:ln>
          <a:effectLst/>
        </p:spPr>
      </p:pic>
      <p:pic>
        <p:nvPicPr>
          <p:cNvPr id="504848" name="Picture 16"/>
          <p:cNvPicPr>
            <a:picLocks noChangeAspect="1" noChangeArrowheads="1"/>
          </p:cNvPicPr>
          <p:nvPr/>
        </p:nvPicPr>
        <p:blipFill>
          <a:blip r:embed="rId5"/>
          <a:srcRect/>
          <a:stretch>
            <a:fillRect/>
          </a:stretch>
        </p:blipFill>
        <p:spPr bwMode="auto">
          <a:xfrm>
            <a:off x="6858000" y="4516438"/>
            <a:ext cx="1676400" cy="1350962"/>
          </a:xfrm>
          <a:prstGeom prst="rect">
            <a:avLst/>
          </a:prstGeom>
          <a:noFill/>
          <a:ln w="12700" cap="sq" algn="ctr">
            <a:solidFill>
              <a:schemeClr val="tx1"/>
            </a:solid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2" name="AutoShape 10"/>
          <p:cNvSpPr>
            <a:spLocks noChangeArrowheads="1"/>
          </p:cNvSpPr>
          <p:nvPr/>
        </p:nvSpPr>
        <p:spPr bwMode="auto">
          <a:xfrm>
            <a:off x="6019800" y="25574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397323" name="AutoShape 11"/>
          <p:cNvSpPr>
            <a:spLocks noChangeArrowheads="1"/>
          </p:cNvSpPr>
          <p:nvPr/>
        </p:nvSpPr>
        <p:spPr bwMode="auto">
          <a:xfrm>
            <a:off x="7924800" y="25574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397324" name="AutoShape 12"/>
          <p:cNvSpPr>
            <a:spLocks noChangeArrowheads="1"/>
          </p:cNvSpPr>
          <p:nvPr/>
        </p:nvSpPr>
        <p:spPr bwMode="auto">
          <a:xfrm>
            <a:off x="4114800" y="25574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cxnSp>
        <p:nvCxnSpPr>
          <p:cNvPr id="397338" name="AutoShape 26"/>
          <p:cNvCxnSpPr>
            <a:cxnSpLocks noChangeShapeType="1"/>
            <a:stCxn id="397327" idx="2"/>
            <a:endCxn id="397337" idx="2"/>
          </p:cNvCxnSpPr>
          <p:nvPr/>
        </p:nvCxnSpPr>
        <p:spPr bwMode="auto">
          <a:xfrm rot="16200000" flipH="1">
            <a:off x="1983581" y="4350544"/>
            <a:ext cx="1138238" cy="1752600"/>
          </a:xfrm>
          <a:prstGeom prst="bentConnector2">
            <a:avLst/>
          </a:prstGeom>
          <a:noFill/>
          <a:ln w="38100" cap="sq">
            <a:solidFill>
              <a:srgbClr val="800000"/>
            </a:solidFill>
            <a:miter lim="800000"/>
            <a:headEnd type="none" w="sm" len="sm"/>
            <a:tailEnd type="triangle" w="sm" len="sm"/>
          </a:ln>
          <a:effectLst/>
        </p:spPr>
      </p:cxnSp>
      <p:sp>
        <p:nvSpPr>
          <p:cNvPr id="397329" name="Line 17"/>
          <p:cNvSpPr>
            <a:spLocks noChangeShapeType="1"/>
          </p:cNvSpPr>
          <p:nvPr/>
        </p:nvSpPr>
        <p:spPr bwMode="auto">
          <a:xfrm>
            <a:off x="3124200" y="4262438"/>
            <a:ext cx="304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397315" name="Rectangle 3"/>
          <p:cNvSpPr>
            <a:spLocks noGrp="1" noChangeArrowheads="1"/>
          </p:cNvSpPr>
          <p:nvPr>
            <p:ph type="title"/>
          </p:nvPr>
        </p:nvSpPr>
        <p:spPr>
          <a:xfrm>
            <a:off x="381000" y="354013"/>
            <a:ext cx="8229600" cy="560387"/>
          </a:xfrm>
          <a:solidFill>
            <a:srgbClr val="0066FF"/>
          </a:solidFill>
          <a:ln cap="flat" algn="ctr"/>
        </p:spPr>
        <p:txBody>
          <a:bodyPr/>
          <a:lstStyle/>
          <a:p>
            <a:pPr marL="0"/>
            <a:r>
              <a:rPr lang="en-US" i="0">
                <a:solidFill>
                  <a:schemeClr val="bg1"/>
                </a:solidFill>
                <a:latin typeface="Arial" charset="0"/>
              </a:rPr>
              <a:t>Reporting Discontinued Operations</a:t>
            </a:r>
          </a:p>
        </p:txBody>
      </p:sp>
      <p:sp>
        <p:nvSpPr>
          <p:cNvPr id="397326" name="Text Box 14"/>
          <p:cNvSpPr txBox="1">
            <a:spLocks noChangeArrowheads="1"/>
          </p:cNvSpPr>
          <p:nvPr/>
        </p:nvSpPr>
        <p:spPr bwMode="auto">
          <a:xfrm>
            <a:off x="152400" y="1338263"/>
            <a:ext cx="3124200" cy="1698625"/>
          </a:xfrm>
          <a:prstGeom prst="rect">
            <a:avLst/>
          </a:prstGeom>
          <a:solidFill>
            <a:schemeClr val="bg1"/>
          </a:solidFill>
          <a:ln w="38100" cap="sq">
            <a:noFill/>
            <a:miter lim="800000"/>
            <a:headEnd type="none" w="sm" len="sm"/>
            <a:tailEnd type="none" w="sm" len="sm"/>
          </a:ln>
          <a:effectLst/>
        </p:spPr>
        <p:txBody>
          <a:bodyPr>
            <a:spAutoFit/>
          </a:bodyPr>
          <a:lstStyle/>
          <a:p>
            <a:pPr>
              <a:lnSpc>
                <a:spcPct val="125000"/>
              </a:lnSpc>
              <a:spcBef>
                <a:spcPct val="30000"/>
              </a:spcBef>
              <a:spcAft>
                <a:spcPct val="20000"/>
              </a:spcAft>
              <a:buSzPct val="80000"/>
            </a:pPr>
            <a:r>
              <a:rPr lang="en-US" sz="2100" b="1">
                <a:solidFill>
                  <a:schemeClr val="bg2"/>
                </a:solidFill>
                <a:latin typeface="Arial" charset="0"/>
              </a:rPr>
              <a:t>Discontinued Operations</a:t>
            </a:r>
            <a:r>
              <a:rPr lang="en-US" sz="2100">
                <a:solidFill>
                  <a:schemeClr val="bg2"/>
                </a:solidFill>
                <a:latin typeface="Arial" charset="0"/>
              </a:rPr>
              <a:t> are reported after “Income from continuing operations.”</a:t>
            </a:r>
          </a:p>
        </p:txBody>
      </p:sp>
      <p:sp>
        <p:nvSpPr>
          <p:cNvPr id="397327" name="Text Box 15"/>
          <p:cNvSpPr txBox="1">
            <a:spLocks noChangeArrowheads="1"/>
          </p:cNvSpPr>
          <p:nvPr/>
        </p:nvSpPr>
        <p:spPr bwMode="auto">
          <a:xfrm>
            <a:off x="228600" y="3852863"/>
            <a:ext cx="2895600" cy="790575"/>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altLang="en-US" sz="2000">
                <a:solidFill>
                  <a:schemeClr val="bg2"/>
                </a:solidFill>
                <a:latin typeface="Arial" charset="0"/>
              </a:rPr>
              <a:t>Previously labeled as “Net Income”. </a:t>
            </a:r>
            <a:endParaRPr lang="en-US" sz="2000">
              <a:solidFill>
                <a:schemeClr val="bg2"/>
              </a:solidFill>
              <a:latin typeface="Arial" charset="0"/>
            </a:endParaRPr>
          </a:p>
        </p:txBody>
      </p:sp>
      <p:sp>
        <p:nvSpPr>
          <p:cNvPr id="397335" name="Text Box 23"/>
          <p:cNvSpPr txBox="1">
            <a:spLocks noChangeArrowheads="1"/>
          </p:cNvSpPr>
          <p:nvPr/>
        </p:nvSpPr>
        <p:spPr bwMode="auto">
          <a:xfrm>
            <a:off x="1600200" y="5389563"/>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Moved to</a:t>
            </a:r>
          </a:p>
        </p:txBody>
      </p:sp>
      <p:sp>
        <p:nvSpPr>
          <p:cNvPr id="397336" name="Text Box 2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a:t>
            </a:r>
          </a:p>
        </p:txBody>
      </p:sp>
      <p:sp>
        <p:nvSpPr>
          <p:cNvPr id="397337" name="Oval 25"/>
          <p:cNvSpPr>
            <a:spLocks noChangeArrowheads="1"/>
          </p:cNvSpPr>
          <p:nvPr/>
        </p:nvSpPr>
        <p:spPr bwMode="auto">
          <a:xfrm>
            <a:off x="3429000" y="5757863"/>
            <a:ext cx="76200" cy="76200"/>
          </a:xfrm>
          <a:prstGeom prst="ellipse">
            <a:avLst/>
          </a:prstGeom>
          <a:noFill/>
          <a:ln w="12700" cap="sq">
            <a:noFill/>
            <a:round/>
            <a:headEnd type="none" w="sm" len="sm"/>
            <a:tailEnd type="none" w="sm" len="sm"/>
          </a:ln>
          <a:effectLst/>
        </p:spPr>
        <p:txBody>
          <a:bodyPr wrap="none" anchor="ctr"/>
          <a:lstStyle/>
          <a:p>
            <a:endParaRPr lang="en-US"/>
          </a:p>
        </p:txBody>
      </p:sp>
      <p:graphicFrame>
        <p:nvGraphicFramePr>
          <p:cNvPr id="397316" name="Object 4"/>
          <p:cNvGraphicFramePr>
            <a:graphicFrameLocks noChangeAspect="1"/>
          </p:cNvGraphicFramePr>
          <p:nvPr/>
        </p:nvGraphicFramePr>
        <p:xfrm>
          <a:off x="3505200" y="2909888"/>
          <a:ext cx="5149850" cy="3228975"/>
        </p:xfrm>
        <a:graphic>
          <a:graphicData uri="http://schemas.openxmlformats.org/presentationml/2006/ole">
            <mc:AlternateContent xmlns:mc="http://schemas.openxmlformats.org/markup-compatibility/2006">
              <mc:Choice xmlns:v="urn:schemas-microsoft-com:vml" Requires="v">
                <p:oleObj spid="_x0000_s397343" name="Worksheet" r:id="rId5" imgW="4419719" imgH="2829104" progId="Excel.Sheet.8">
                  <p:embed/>
                </p:oleObj>
              </mc:Choice>
              <mc:Fallback>
                <p:oleObj name="Worksheet" r:id="rId5" imgW="4419719" imgH="2829104"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909888"/>
                        <a:ext cx="5149850" cy="32289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40" name="Object 28"/>
          <p:cNvGraphicFramePr>
            <a:graphicFrameLocks noChangeAspect="1"/>
          </p:cNvGraphicFramePr>
          <p:nvPr/>
        </p:nvGraphicFramePr>
        <p:xfrm>
          <a:off x="3505200" y="1295400"/>
          <a:ext cx="5149850" cy="1262063"/>
        </p:xfrm>
        <a:graphic>
          <a:graphicData uri="http://schemas.openxmlformats.org/presentationml/2006/ole">
            <mc:AlternateContent xmlns:mc="http://schemas.openxmlformats.org/markup-compatibility/2006">
              <mc:Choice xmlns:v="urn:schemas-microsoft-com:vml" Requires="v">
                <p:oleObj spid="_x0000_s397344" name="Worksheet" r:id="rId8" imgW="4419719" imgH="1104721" progId="Excel.Sheet.8">
                  <p:embed/>
                </p:oleObj>
              </mc:Choice>
              <mc:Fallback>
                <p:oleObj name="Worksheet" r:id="rId8" imgW="4419719" imgH="1104721" progId="Excel.Sheet.8">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295400"/>
                        <a:ext cx="5149850" cy="12620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85800" y="1365250"/>
            <a:ext cx="8077200" cy="423862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70000"/>
              </a:spcBef>
              <a:buSzPct val="80000"/>
            </a:pPr>
            <a:r>
              <a:rPr lang="en-US" sz="2400" b="1">
                <a:solidFill>
                  <a:srgbClr val="800000"/>
                </a:solidFill>
                <a:latin typeface="Arial" charset="0"/>
              </a:rPr>
              <a:t>Extraordinary items</a:t>
            </a:r>
            <a:r>
              <a:rPr lang="en-US" sz="2200" b="1">
                <a:solidFill>
                  <a:srgbClr val="800000"/>
                </a:solidFill>
                <a:latin typeface="Arial" charset="0"/>
              </a:rPr>
              <a:t> </a:t>
            </a:r>
            <a:r>
              <a:rPr lang="en-US" sz="2200">
                <a:latin typeface="Arial" charset="0"/>
              </a:rPr>
              <a:t>are nonrecurring material items that differ significantly from a company’s typical business activities.</a:t>
            </a:r>
          </a:p>
          <a:p>
            <a:pPr algn="l">
              <a:lnSpc>
                <a:spcPct val="125000"/>
              </a:lnSpc>
              <a:spcBef>
                <a:spcPct val="70000"/>
              </a:spcBef>
              <a:buSzPct val="80000"/>
            </a:pPr>
            <a:r>
              <a:rPr lang="en-US" sz="2200">
                <a:latin typeface="Arial" charset="0"/>
              </a:rPr>
              <a:t>Extraordinary Item must be both of an </a:t>
            </a:r>
          </a:p>
          <a:p>
            <a:pPr marL="685800" lvl="1" indent="-457200" algn="l">
              <a:lnSpc>
                <a:spcPct val="125000"/>
              </a:lnSpc>
              <a:spcBef>
                <a:spcPct val="70000"/>
              </a:spcBef>
              <a:buClr>
                <a:srgbClr val="800000"/>
              </a:buClr>
              <a:buSzPct val="80000"/>
              <a:buFont typeface="Wingdings" pitchFamily="2" charset="2"/>
              <a:buChar char="u"/>
            </a:pPr>
            <a:r>
              <a:rPr lang="en-US" sz="2200">
                <a:latin typeface="Arial" charset="0"/>
              </a:rPr>
              <a:t>Unusual Nature and </a:t>
            </a:r>
          </a:p>
          <a:p>
            <a:pPr marL="685800" lvl="1" indent="-457200" algn="l">
              <a:lnSpc>
                <a:spcPct val="125000"/>
              </a:lnSpc>
              <a:spcBef>
                <a:spcPct val="70000"/>
              </a:spcBef>
              <a:buClr>
                <a:srgbClr val="800000"/>
              </a:buClr>
              <a:buSzPct val="80000"/>
              <a:buFont typeface="Wingdings" pitchFamily="2" charset="2"/>
              <a:buChar char="u"/>
            </a:pPr>
            <a:r>
              <a:rPr lang="en-US" sz="2200">
                <a:latin typeface="Arial" charset="0"/>
              </a:rPr>
              <a:t>Occur Infrequently</a:t>
            </a:r>
          </a:p>
          <a:p>
            <a:pPr algn="l">
              <a:lnSpc>
                <a:spcPct val="125000"/>
              </a:lnSpc>
              <a:spcBef>
                <a:spcPct val="70000"/>
              </a:spcBef>
              <a:buSzPct val="90000"/>
            </a:pPr>
            <a:r>
              <a:rPr lang="en-US" sz="2200">
                <a:latin typeface="Arial" charset="0"/>
              </a:rPr>
              <a:t>Company must consider the </a:t>
            </a:r>
            <a:r>
              <a:rPr lang="en-US" sz="2200" b="1">
                <a:solidFill>
                  <a:srgbClr val="800000"/>
                </a:solidFill>
                <a:latin typeface="Arial" charset="0"/>
              </a:rPr>
              <a:t>environment </a:t>
            </a:r>
            <a:r>
              <a:rPr lang="en-US" sz="2200">
                <a:latin typeface="Arial" charset="0"/>
              </a:rPr>
              <a:t>in which it operates.</a:t>
            </a:r>
          </a:p>
          <a:p>
            <a:pPr algn="l">
              <a:lnSpc>
                <a:spcPct val="125000"/>
              </a:lnSpc>
              <a:spcBef>
                <a:spcPct val="70000"/>
              </a:spcBef>
              <a:buSzPct val="80000"/>
            </a:pPr>
            <a:r>
              <a:rPr lang="en-US" sz="2200">
                <a:latin typeface="Arial" charset="0"/>
              </a:rPr>
              <a:t>Amount reported </a:t>
            </a:r>
            <a:r>
              <a:rPr lang="en-US" sz="2200" b="1">
                <a:solidFill>
                  <a:srgbClr val="800000"/>
                </a:solidFill>
                <a:latin typeface="Arial" charset="0"/>
              </a:rPr>
              <a:t>“net of tax.”</a:t>
            </a:r>
            <a:r>
              <a:rPr lang="en-US" sz="2200">
                <a:latin typeface="Arial" charset="0"/>
              </a:rPr>
              <a:t> </a:t>
            </a:r>
          </a:p>
        </p:txBody>
      </p:sp>
      <p:sp>
        <p:nvSpPr>
          <p:cNvPr id="401411"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01413"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457200" y="1263650"/>
            <a:ext cx="7543800" cy="4889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600" b="1">
                <a:solidFill>
                  <a:srgbClr val="800000"/>
                </a:solidFill>
                <a:latin typeface="Arial" charset="0"/>
              </a:rPr>
              <a:t>Are these items Extraordinary?</a:t>
            </a:r>
            <a:endParaRPr lang="en-US" sz="2400">
              <a:solidFill>
                <a:srgbClr val="000000"/>
              </a:solidFill>
              <a:latin typeface="Arial" charset="0"/>
            </a:endParaRPr>
          </a:p>
        </p:txBody>
      </p:sp>
      <p:sp>
        <p:nvSpPr>
          <p:cNvPr id="405507" name="Rectangle 3"/>
          <p:cNvSpPr>
            <a:spLocks noChangeArrowheads="1"/>
          </p:cNvSpPr>
          <p:nvPr/>
        </p:nvSpPr>
        <p:spPr bwMode="auto">
          <a:xfrm>
            <a:off x="457200" y="1830388"/>
            <a:ext cx="7010400" cy="4254500"/>
          </a:xfrm>
          <a:prstGeom prst="rect">
            <a:avLst/>
          </a:prstGeom>
          <a:noFill/>
          <a:ln w="12700" cap="sq">
            <a:noFill/>
            <a:miter lim="800000"/>
            <a:headEnd type="none" w="sm" len="sm"/>
            <a:tailEnd type="none" w="sm" len="sm"/>
          </a:ln>
          <a:effectLst/>
        </p:spPr>
        <p:txBody>
          <a:bodyPr>
            <a:spAutoFit/>
          </a:bodyPr>
          <a:lstStyle/>
          <a:p>
            <a:pPr marL="568325" indent="-568325" algn="l">
              <a:lnSpc>
                <a:spcPct val="120000"/>
              </a:lnSpc>
              <a:spcBef>
                <a:spcPct val="50000"/>
              </a:spcBef>
            </a:pPr>
            <a:r>
              <a:rPr lang="en-US" sz="2100">
                <a:solidFill>
                  <a:srgbClr val="000000"/>
                </a:solidFill>
                <a:latin typeface="Arial" charset="0"/>
              </a:rPr>
              <a:t>(a) 	A large portion of a tobacco manufacturer’s crops are destroyed by a hail storm. Severe damage from hail storms in the locality where the manufacturer grows tobacco is rare.</a:t>
            </a:r>
          </a:p>
          <a:p>
            <a:pPr marL="568325" indent="-568325" algn="l">
              <a:lnSpc>
                <a:spcPct val="120000"/>
              </a:lnSpc>
              <a:spcBef>
                <a:spcPct val="50000"/>
              </a:spcBef>
            </a:pPr>
            <a:r>
              <a:rPr lang="en-US" sz="2100">
                <a:solidFill>
                  <a:srgbClr val="000000"/>
                </a:solidFill>
                <a:latin typeface="Arial" charset="0"/>
              </a:rPr>
              <a:t>(b) 	A citrus grower's Florida crop is damaged by frost. </a:t>
            </a:r>
          </a:p>
          <a:p>
            <a:pPr marL="568325" indent="-568325" algn="l">
              <a:lnSpc>
                <a:spcPct val="120000"/>
              </a:lnSpc>
              <a:spcBef>
                <a:spcPct val="50000"/>
              </a:spcBef>
            </a:pPr>
            <a:r>
              <a:rPr lang="en-US" sz="2100">
                <a:solidFill>
                  <a:srgbClr val="000000"/>
                </a:solidFill>
                <a:latin typeface="Arial" charset="0"/>
              </a:rPr>
              <a:t>(c) 	A company sells a block of common stock of a publicly traded company.  The block of shares, which represents less than 10% of the publicly-held company, is the only security investment the company has ever owned.</a:t>
            </a:r>
          </a:p>
        </p:txBody>
      </p:sp>
      <p:sp>
        <p:nvSpPr>
          <p:cNvPr id="405508" name="AutoShape 4"/>
          <p:cNvSpPr>
            <a:spLocks noChangeArrowheads="1"/>
          </p:cNvSpPr>
          <p:nvPr/>
        </p:nvSpPr>
        <p:spPr bwMode="auto">
          <a:xfrm>
            <a:off x="7543800" y="23622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YES</a:t>
            </a:r>
          </a:p>
        </p:txBody>
      </p:sp>
      <p:sp>
        <p:nvSpPr>
          <p:cNvPr id="405509"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Extraordinary Items</a:t>
            </a:r>
          </a:p>
        </p:txBody>
      </p:sp>
      <p:sp>
        <p:nvSpPr>
          <p:cNvPr id="405510" name="AutoShape 6"/>
          <p:cNvSpPr>
            <a:spLocks noChangeArrowheads="1"/>
          </p:cNvSpPr>
          <p:nvPr/>
        </p:nvSpPr>
        <p:spPr bwMode="auto">
          <a:xfrm>
            <a:off x="7543800" y="35814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NO</a:t>
            </a:r>
          </a:p>
        </p:txBody>
      </p:sp>
      <p:sp>
        <p:nvSpPr>
          <p:cNvPr id="405511" name="AutoShape 7"/>
          <p:cNvSpPr>
            <a:spLocks noChangeArrowheads="1"/>
          </p:cNvSpPr>
          <p:nvPr/>
        </p:nvSpPr>
        <p:spPr bwMode="auto">
          <a:xfrm>
            <a:off x="7543800" y="46482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YES</a:t>
            </a:r>
          </a:p>
        </p:txBody>
      </p:sp>
      <p:sp>
        <p:nvSpPr>
          <p:cNvPr id="405514" name="Text Box 10"/>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5508"/>
                                        </p:tgtEl>
                                        <p:attrNameLst>
                                          <p:attrName>style.visibility</p:attrName>
                                        </p:attrNameLst>
                                      </p:cBhvr>
                                      <p:to>
                                        <p:strVal val="visible"/>
                                      </p:to>
                                    </p:set>
                                    <p:animEffect transition="in" filter="wipe(left)">
                                      <p:cBhvr>
                                        <p:cTn id="7" dur="500"/>
                                        <p:tgtEl>
                                          <p:spTgt spid="405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5510"/>
                                        </p:tgtEl>
                                        <p:attrNameLst>
                                          <p:attrName>style.visibility</p:attrName>
                                        </p:attrNameLst>
                                      </p:cBhvr>
                                      <p:to>
                                        <p:strVal val="visible"/>
                                      </p:to>
                                    </p:set>
                                    <p:animEffect transition="in" filter="wipe(left)">
                                      <p:cBhvr>
                                        <p:cTn id="12" dur="500"/>
                                        <p:tgtEl>
                                          <p:spTgt spid="4055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5511"/>
                                        </p:tgtEl>
                                        <p:attrNameLst>
                                          <p:attrName>style.visibility</p:attrName>
                                        </p:attrNameLst>
                                      </p:cBhvr>
                                      <p:to>
                                        <p:strVal val="visible"/>
                                      </p:to>
                                    </p:set>
                                    <p:animEffect transition="in" filter="wipe(left)">
                                      <p:cBhvr>
                                        <p:cTn id="17" dur="500"/>
                                        <p:tgtEl>
                                          <p:spTgt spid="405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8" grpId="0" animBg="1" autoUpdateAnimBg="0"/>
      <p:bldP spid="405510" grpId="0" animBg="1" autoUpdateAnimBg="0"/>
      <p:bldP spid="40551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457200" y="1263650"/>
            <a:ext cx="7543800" cy="4889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600" b="1">
                <a:solidFill>
                  <a:srgbClr val="800000"/>
                </a:solidFill>
                <a:latin typeface="Arial" charset="0"/>
              </a:rPr>
              <a:t>Are these items Extraordinary?</a:t>
            </a:r>
            <a:endParaRPr lang="en-US" sz="2400">
              <a:solidFill>
                <a:srgbClr val="000000"/>
              </a:solidFill>
              <a:latin typeface="Arial" charset="0"/>
            </a:endParaRPr>
          </a:p>
        </p:txBody>
      </p:sp>
      <p:sp>
        <p:nvSpPr>
          <p:cNvPr id="407555" name="Rectangle 3"/>
          <p:cNvSpPr>
            <a:spLocks noChangeArrowheads="1"/>
          </p:cNvSpPr>
          <p:nvPr/>
        </p:nvSpPr>
        <p:spPr bwMode="auto">
          <a:xfrm>
            <a:off x="457200" y="1830388"/>
            <a:ext cx="6934200" cy="4638675"/>
          </a:xfrm>
          <a:prstGeom prst="rect">
            <a:avLst/>
          </a:prstGeom>
          <a:noFill/>
          <a:ln w="12700" cap="sq" algn="ctr">
            <a:noFill/>
            <a:miter lim="800000"/>
            <a:headEnd type="none" w="sm" len="sm"/>
            <a:tailEnd type="none" w="sm" len="sm"/>
          </a:ln>
          <a:effectLst/>
        </p:spPr>
        <p:txBody>
          <a:bodyPr>
            <a:spAutoFit/>
          </a:bodyPr>
          <a:lstStyle/>
          <a:p>
            <a:pPr marL="568325" indent="-568325" algn="l">
              <a:lnSpc>
                <a:spcPct val="120000"/>
              </a:lnSpc>
              <a:spcBef>
                <a:spcPct val="50000"/>
              </a:spcBef>
            </a:pPr>
            <a:r>
              <a:rPr lang="en-US" sz="2100">
                <a:solidFill>
                  <a:srgbClr val="000000"/>
                </a:solidFill>
                <a:latin typeface="Arial" charset="0"/>
              </a:rPr>
              <a:t>(d) 	A large diversified company sells a block of shares from its portfolio of securities which it has acquired for investment purposes.  This is the first sale from its portfolio of securities.</a:t>
            </a:r>
          </a:p>
          <a:p>
            <a:pPr marL="568325" indent="-568325" algn="l">
              <a:lnSpc>
                <a:spcPct val="120000"/>
              </a:lnSpc>
              <a:spcBef>
                <a:spcPct val="50000"/>
              </a:spcBef>
            </a:pPr>
            <a:r>
              <a:rPr lang="en-US" sz="2100">
                <a:solidFill>
                  <a:srgbClr val="000000"/>
                </a:solidFill>
                <a:latin typeface="Arial" charset="0"/>
              </a:rPr>
              <a:t>(e)  	An earthquake destroys one of the oil refineries owned by a large multi-national oil company. Earthquakes are rare in this geographical location.</a:t>
            </a:r>
          </a:p>
          <a:p>
            <a:pPr marL="568325" indent="-568325" algn="l">
              <a:lnSpc>
                <a:spcPct val="120000"/>
              </a:lnSpc>
              <a:spcBef>
                <a:spcPct val="50000"/>
              </a:spcBef>
            </a:pPr>
            <a:r>
              <a:rPr lang="en-US" sz="2100">
                <a:solidFill>
                  <a:srgbClr val="000000"/>
                </a:solidFill>
                <a:latin typeface="Arial" charset="0"/>
              </a:rPr>
              <a:t>(f) 	A company experiences a material loss in the repurchase of a large bond issue that has been outstanding for 3 years.  The company regularly repurchases bonds of this nature. </a:t>
            </a:r>
          </a:p>
        </p:txBody>
      </p:sp>
      <p:sp>
        <p:nvSpPr>
          <p:cNvPr id="407556" name="AutoShape 4"/>
          <p:cNvSpPr>
            <a:spLocks noChangeArrowheads="1"/>
          </p:cNvSpPr>
          <p:nvPr/>
        </p:nvSpPr>
        <p:spPr bwMode="auto">
          <a:xfrm>
            <a:off x="7543800" y="23622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NO</a:t>
            </a:r>
          </a:p>
        </p:txBody>
      </p:sp>
      <p:sp>
        <p:nvSpPr>
          <p:cNvPr id="407557"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Extraordinary Items</a:t>
            </a:r>
          </a:p>
        </p:txBody>
      </p:sp>
      <p:sp>
        <p:nvSpPr>
          <p:cNvPr id="407558" name="AutoShape 6"/>
          <p:cNvSpPr>
            <a:spLocks noChangeArrowheads="1"/>
          </p:cNvSpPr>
          <p:nvPr/>
        </p:nvSpPr>
        <p:spPr bwMode="auto">
          <a:xfrm>
            <a:off x="7543800" y="37338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YES</a:t>
            </a:r>
          </a:p>
        </p:txBody>
      </p:sp>
      <p:sp>
        <p:nvSpPr>
          <p:cNvPr id="407559" name="AutoShape 7"/>
          <p:cNvSpPr>
            <a:spLocks noChangeArrowheads="1"/>
          </p:cNvSpPr>
          <p:nvPr/>
        </p:nvSpPr>
        <p:spPr bwMode="auto">
          <a:xfrm>
            <a:off x="7543800" y="5181600"/>
            <a:ext cx="1295400" cy="457200"/>
          </a:xfrm>
          <a:prstGeom prst="flowChartAlternateProcess">
            <a:avLst/>
          </a:prstGeom>
          <a:solidFill>
            <a:srgbClr val="F9EFA5"/>
          </a:solidFill>
          <a:ln w="38100" cap="sq">
            <a:solidFill>
              <a:schemeClr val="tx1"/>
            </a:solidFill>
            <a:miter lim="800000"/>
            <a:headEnd type="none" w="sm" len="sm"/>
            <a:tailEnd type="none" w="sm" len="sm"/>
          </a:ln>
          <a:effectLst/>
        </p:spPr>
        <p:txBody>
          <a:bodyPr wrap="none" anchor="ctr"/>
          <a:lstStyle/>
          <a:p>
            <a:pPr>
              <a:lnSpc>
                <a:spcPct val="90000"/>
              </a:lnSpc>
            </a:pPr>
            <a:r>
              <a:rPr lang="en-US" sz="2400" b="1">
                <a:solidFill>
                  <a:srgbClr val="800000"/>
                </a:solidFill>
                <a:effectLst>
                  <a:outerShdw blurRad="38100" dist="38100" dir="2700000" algn="tl">
                    <a:srgbClr val="000000"/>
                  </a:outerShdw>
                </a:effectLst>
                <a:latin typeface="Arial" charset="0"/>
              </a:rPr>
              <a:t>NO</a:t>
            </a:r>
          </a:p>
        </p:txBody>
      </p:sp>
      <p:sp>
        <p:nvSpPr>
          <p:cNvPr id="407561" name="Text Box 9"/>
          <p:cNvSpPr txBox="1">
            <a:spLocks noChangeArrowheads="1"/>
          </p:cNvSpPr>
          <p:nvPr/>
        </p:nvSpPr>
        <p:spPr bwMode="auto">
          <a:xfrm>
            <a:off x="8077200" y="6369050"/>
            <a:ext cx="838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wipe(left)">
                                      <p:cBhvr>
                                        <p:cTn id="7" dur="500"/>
                                        <p:tgtEl>
                                          <p:spTgt spid="407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58"/>
                                        </p:tgtEl>
                                        <p:attrNameLst>
                                          <p:attrName>style.visibility</p:attrName>
                                        </p:attrNameLst>
                                      </p:cBhvr>
                                      <p:to>
                                        <p:strVal val="visible"/>
                                      </p:to>
                                    </p:set>
                                    <p:animEffect transition="in" filter="wipe(left)">
                                      <p:cBhvr>
                                        <p:cTn id="12" dur="500"/>
                                        <p:tgtEl>
                                          <p:spTgt spid="407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7559"/>
                                        </p:tgtEl>
                                        <p:attrNameLst>
                                          <p:attrName>style.visibility</p:attrName>
                                        </p:attrNameLst>
                                      </p:cBhvr>
                                      <p:to>
                                        <p:strVal val="visible"/>
                                      </p:to>
                                    </p:set>
                                    <p:animEffect transition="in" filter="wipe(left)">
                                      <p:cBhvr>
                                        <p:cTn id="17" dur="500"/>
                                        <p:tgtEl>
                                          <p:spTgt spid="407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autoUpdateAnimBg="0"/>
      <p:bldP spid="407558" grpId="0" animBg="1" autoUpdateAnimBg="0"/>
      <p:bldP spid="40755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533400" y="1295400"/>
            <a:ext cx="8153400" cy="2519363"/>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pPr>
            <a:r>
              <a:rPr lang="en-US" sz="2200" b="1">
                <a:solidFill>
                  <a:srgbClr val="800000"/>
                </a:solidFill>
                <a:latin typeface="Arial" charset="0"/>
              </a:rPr>
              <a:t>Illustration:</a:t>
            </a:r>
            <a:r>
              <a:rPr lang="en-US" sz="2200">
                <a:solidFill>
                  <a:srgbClr val="000000"/>
                </a:solidFill>
                <a:latin typeface="Arial" charset="0"/>
              </a:rPr>
              <a:t>  </a:t>
            </a:r>
            <a:r>
              <a:rPr lang="en-US" sz="2100">
                <a:solidFill>
                  <a:srgbClr val="000000"/>
                </a:solidFill>
                <a:latin typeface="Arial" charset="0"/>
              </a:rPr>
              <a:t>KC Corporation had after tax income from continuing operations of $55,000,000 during the year.  In addition, it suffered an unusual and infrequent pretax loss of $770,000 from a volcano eruption. The corporation’s tax rate is 30%. Prepare a partial income statement for KC Corporation beginning with income from continuing operations.</a:t>
            </a:r>
          </a:p>
        </p:txBody>
      </p:sp>
      <p:sp>
        <p:nvSpPr>
          <p:cNvPr id="409604" name="Text Box 4"/>
          <p:cNvSpPr txBox="1">
            <a:spLocks noChangeArrowheads="1"/>
          </p:cNvSpPr>
          <p:nvPr/>
        </p:nvSpPr>
        <p:spPr bwMode="auto">
          <a:xfrm>
            <a:off x="838200" y="40386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Income from continuing operations	$55,000,000</a:t>
            </a:r>
          </a:p>
        </p:txBody>
      </p:sp>
      <p:sp>
        <p:nvSpPr>
          <p:cNvPr id="409605" name="Text Box 5"/>
          <p:cNvSpPr txBox="1">
            <a:spLocks noChangeArrowheads="1"/>
          </p:cNvSpPr>
          <p:nvPr/>
        </p:nvSpPr>
        <p:spPr bwMode="auto">
          <a:xfrm>
            <a:off x="838200" y="44196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Extraordinary loss, net of $231,000 tax	539,000</a:t>
            </a:r>
          </a:p>
        </p:txBody>
      </p:sp>
      <p:sp>
        <p:nvSpPr>
          <p:cNvPr id="409608" name="Text Box 8"/>
          <p:cNvSpPr txBox="1">
            <a:spLocks noChangeArrowheads="1"/>
          </p:cNvSpPr>
          <p:nvPr/>
        </p:nvSpPr>
        <p:spPr bwMode="auto">
          <a:xfrm>
            <a:off x="838200" y="4876800"/>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tabLst>
                <a:tab pos="7315200" algn="r"/>
              </a:tabLst>
            </a:pPr>
            <a:r>
              <a:rPr lang="en-US" sz="2000">
                <a:latin typeface="Arial" charset="0"/>
              </a:rPr>
              <a:t>Net income	$54,461,000</a:t>
            </a:r>
          </a:p>
        </p:txBody>
      </p:sp>
      <p:sp>
        <p:nvSpPr>
          <p:cNvPr id="409609" name="Line 9"/>
          <p:cNvSpPr>
            <a:spLocks noChangeShapeType="1"/>
          </p:cNvSpPr>
          <p:nvPr/>
        </p:nvSpPr>
        <p:spPr bwMode="auto">
          <a:xfrm>
            <a:off x="6629400" y="48006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9610" name="Line 10"/>
          <p:cNvSpPr>
            <a:spLocks noChangeShapeType="1"/>
          </p:cNvSpPr>
          <p:nvPr/>
        </p:nvSpPr>
        <p:spPr bwMode="auto">
          <a:xfrm>
            <a:off x="6629400" y="52578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9611" name="Line 11"/>
          <p:cNvSpPr>
            <a:spLocks noChangeShapeType="1"/>
          </p:cNvSpPr>
          <p:nvPr/>
        </p:nvSpPr>
        <p:spPr bwMode="auto">
          <a:xfrm>
            <a:off x="6629400" y="5334000"/>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09616" name="Rectangle 1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Extraordinary Items</a:t>
            </a:r>
          </a:p>
        </p:txBody>
      </p:sp>
      <p:sp>
        <p:nvSpPr>
          <p:cNvPr id="409617" name="Text Box 17"/>
          <p:cNvSpPr txBox="1">
            <a:spLocks noChangeArrowheads="1"/>
          </p:cNvSpPr>
          <p:nvPr/>
        </p:nvSpPr>
        <p:spPr bwMode="auto">
          <a:xfrm>
            <a:off x="2133600" y="5622925"/>
            <a:ext cx="4572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($770,000 x 30% = $231,000 tax)</a:t>
            </a:r>
          </a:p>
        </p:txBody>
      </p:sp>
      <p:sp>
        <p:nvSpPr>
          <p:cNvPr id="409618" name="Text Box 18"/>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4"/>
                                        </p:tgtEl>
                                        <p:attrNameLst>
                                          <p:attrName>style.visibility</p:attrName>
                                        </p:attrNameLst>
                                      </p:cBhvr>
                                      <p:to>
                                        <p:strVal val="visible"/>
                                      </p:to>
                                    </p:set>
                                    <p:animEffect transition="in" filter="wipe(left)">
                                      <p:cBhvr>
                                        <p:cTn id="7" dur="500"/>
                                        <p:tgtEl>
                                          <p:spTgt spid="409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5"/>
                                        </p:tgtEl>
                                        <p:attrNameLst>
                                          <p:attrName>style.visibility</p:attrName>
                                        </p:attrNameLst>
                                      </p:cBhvr>
                                      <p:to>
                                        <p:strVal val="visible"/>
                                      </p:to>
                                    </p:set>
                                    <p:animEffect transition="in" filter="wipe(left)">
                                      <p:cBhvr>
                                        <p:cTn id="12" dur="500"/>
                                        <p:tgtEl>
                                          <p:spTgt spid="409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8"/>
                                        </p:tgtEl>
                                        <p:attrNameLst>
                                          <p:attrName>style.visibility</p:attrName>
                                        </p:attrNameLst>
                                      </p:cBhvr>
                                      <p:to>
                                        <p:strVal val="visible"/>
                                      </p:to>
                                    </p:set>
                                    <p:animEffect transition="in" filter="wipe(left)">
                                      <p:cBhvr>
                                        <p:cTn id="17" dur="500"/>
                                        <p:tgtEl>
                                          <p:spTgt spid="409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utoUpdateAnimBg="0"/>
      <p:bldP spid="409605" grpId="0" autoUpdateAnimBg="0"/>
      <p:bldP spid="40960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23" name="Line 19"/>
          <p:cNvSpPr>
            <a:spLocks noChangeShapeType="1"/>
          </p:cNvSpPr>
          <p:nvPr/>
        </p:nvSpPr>
        <p:spPr bwMode="auto">
          <a:xfrm flipV="1">
            <a:off x="1524000" y="5394325"/>
            <a:ext cx="0" cy="228600"/>
          </a:xfrm>
          <a:prstGeom prst="line">
            <a:avLst/>
          </a:prstGeom>
          <a:noFill/>
          <a:ln w="38100" cap="sq">
            <a:solidFill>
              <a:srgbClr val="800000"/>
            </a:solidFill>
            <a:round/>
            <a:headEnd type="none" w="sm" len="sm"/>
            <a:tailEnd type="none" w="sm" len="sm"/>
          </a:ln>
          <a:effectLst/>
        </p:spPr>
        <p:txBody>
          <a:bodyPr/>
          <a:lstStyle/>
          <a:p>
            <a:endParaRPr lang="en-US"/>
          </a:p>
        </p:txBody>
      </p:sp>
      <p:sp>
        <p:nvSpPr>
          <p:cNvPr id="533506" name="AutoShape 2"/>
          <p:cNvSpPr>
            <a:spLocks noChangeArrowheads="1"/>
          </p:cNvSpPr>
          <p:nvPr/>
        </p:nvSpPr>
        <p:spPr bwMode="auto">
          <a:xfrm>
            <a:off x="6019800" y="27098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3507" name="AutoShape 3"/>
          <p:cNvSpPr>
            <a:spLocks noChangeArrowheads="1"/>
          </p:cNvSpPr>
          <p:nvPr/>
        </p:nvSpPr>
        <p:spPr bwMode="auto">
          <a:xfrm>
            <a:off x="7924800" y="27098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3508" name="AutoShape 4"/>
          <p:cNvSpPr>
            <a:spLocks noChangeArrowheads="1"/>
          </p:cNvSpPr>
          <p:nvPr/>
        </p:nvSpPr>
        <p:spPr bwMode="auto">
          <a:xfrm>
            <a:off x="4114800" y="2709863"/>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3512" name="Text Box 8"/>
          <p:cNvSpPr txBox="1">
            <a:spLocks noChangeArrowheads="1"/>
          </p:cNvSpPr>
          <p:nvPr/>
        </p:nvSpPr>
        <p:spPr bwMode="auto">
          <a:xfrm>
            <a:off x="152400" y="1490663"/>
            <a:ext cx="3124200" cy="1698625"/>
          </a:xfrm>
          <a:prstGeom prst="rect">
            <a:avLst/>
          </a:prstGeom>
          <a:solidFill>
            <a:schemeClr val="bg1"/>
          </a:solidFill>
          <a:ln w="38100" cap="sq">
            <a:noFill/>
            <a:miter lim="800000"/>
            <a:headEnd type="none" w="sm" len="sm"/>
            <a:tailEnd type="none" w="sm" len="sm"/>
          </a:ln>
          <a:effectLst/>
        </p:spPr>
        <p:txBody>
          <a:bodyPr>
            <a:spAutoFit/>
          </a:bodyPr>
          <a:lstStyle/>
          <a:p>
            <a:pPr>
              <a:lnSpc>
                <a:spcPct val="125000"/>
              </a:lnSpc>
              <a:spcBef>
                <a:spcPct val="30000"/>
              </a:spcBef>
              <a:spcAft>
                <a:spcPct val="20000"/>
              </a:spcAft>
              <a:buSzPct val="80000"/>
            </a:pPr>
            <a:r>
              <a:rPr lang="en-US" sz="2100" b="1">
                <a:solidFill>
                  <a:schemeClr val="bg2"/>
                </a:solidFill>
                <a:latin typeface="Arial" charset="0"/>
              </a:rPr>
              <a:t>Extraordinary Items</a:t>
            </a:r>
            <a:r>
              <a:rPr lang="en-US" sz="2100">
                <a:solidFill>
                  <a:schemeClr val="bg2"/>
                </a:solidFill>
                <a:latin typeface="Arial" charset="0"/>
              </a:rPr>
              <a:t>  are reported after “Income from continuing operations.”</a:t>
            </a:r>
          </a:p>
        </p:txBody>
      </p:sp>
      <p:sp>
        <p:nvSpPr>
          <p:cNvPr id="533515" name="Text Box 11"/>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a:t>
            </a:r>
          </a:p>
        </p:txBody>
      </p:sp>
      <p:sp>
        <p:nvSpPr>
          <p:cNvPr id="533516" name="Oval 12"/>
          <p:cNvSpPr>
            <a:spLocks noChangeArrowheads="1"/>
          </p:cNvSpPr>
          <p:nvPr/>
        </p:nvSpPr>
        <p:spPr bwMode="auto">
          <a:xfrm>
            <a:off x="3429000" y="5910263"/>
            <a:ext cx="76200" cy="76200"/>
          </a:xfrm>
          <a:prstGeom prst="ellipse">
            <a:avLst/>
          </a:prstGeom>
          <a:noFill/>
          <a:ln w="12700" cap="sq">
            <a:noFill/>
            <a:round/>
            <a:headEnd type="none" w="sm" len="sm"/>
            <a:tailEnd type="none" w="sm" len="sm"/>
          </a:ln>
          <a:effectLst/>
        </p:spPr>
        <p:txBody>
          <a:bodyPr wrap="none" anchor="ctr"/>
          <a:lstStyle/>
          <a:p>
            <a:endParaRPr lang="en-US"/>
          </a:p>
        </p:txBody>
      </p:sp>
      <p:graphicFrame>
        <p:nvGraphicFramePr>
          <p:cNvPr id="533517" name="Object 13"/>
          <p:cNvGraphicFramePr>
            <a:graphicFrameLocks noChangeAspect="1"/>
          </p:cNvGraphicFramePr>
          <p:nvPr/>
        </p:nvGraphicFramePr>
        <p:xfrm>
          <a:off x="3505200" y="3062288"/>
          <a:ext cx="5149850" cy="2924175"/>
        </p:xfrm>
        <a:graphic>
          <a:graphicData uri="http://schemas.openxmlformats.org/presentationml/2006/ole">
            <mc:AlternateContent xmlns:mc="http://schemas.openxmlformats.org/markup-compatibility/2006">
              <mc:Choice xmlns:v="urn:schemas-microsoft-com:vml" Requires="v">
                <p:oleObj spid="_x0000_s533521" name="Worksheet" r:id="rId5" imgW="4419719" imgH="2562404" progId="Excel.Sheet.8">
                  <p:embed/>
                </p:oleObj>
              </mc:Choice>
              <mc:Fallback>
                <p:oleObj name="Worksheet" r:id="rId5" imgW="4419719" imgH="2562404" progId="Excel.Sheet.8">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062288"/>
                        <a:ext cx="5149850" cy="29241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518" name="Object 14"/>
          <p:cNvGraphicFramePr>
            <a:graphicFrameLocks noChangeAspect="1"/>
          </p:cNvGraphicFramePr>
          <p:nvPr/>
        </p:nvGraphicFramePr>
        <p:xfrm>
          <a:off x="3505200" y="1447800"/>
          <a:ext cx="5149850" cy="1262063"/>
        </p:xfrm>
        <a:graphic>
          <a:graphicData uri="http://schemas.openxmlformats.org/presentationml/2006/ole">
            <mc:AlternateContent xmlns:mc="http://schemas.openxmlformats.org/markup-compatibility/2006">
              <mc:Choice xmlns:v="urn:schemas-microsoft-com:vml" Requires="v">
                <p:oleObj spid="_x0000_s533522" name="Worksheet" r:id="rId8" imgW="4419719" imgH="1104721" progId="Excel.Sheet.8">
                  <p:embed/>
                </p:oleObj>
              </mc:Choice>
              <mc:Fallback>
                <p:oleObj name="Worksheet" r:id="rId8" imgW="4419719" imgH="1104721" progId="Excel.Sheet.8">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447800"/>
                        <a:ext cx="5149850" cy="12620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19" name="Line 15"/>
          <p:cNvSpPr>
            <a:spLocks noChangeShapeType="1"/>
          </p:cNvSpPr>
          <p:nvPr/>
        </p:nvSpPr>
        <p:spPr bwMode="auto">
          <a:xfrm>
            <a:off x="3124200" y="5013325"/>
            <a:ext cx="304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533520" name="Text Box 16"/>
          <p:cNvSpPr txBox="1">
            <a:spLocks noChangeArrowheads="1"/>
          </p:cNvSpPr>
          <p:nvPr/>
        </p:nvSpPr>
        <p:spPr bwMode="auto">
          <a:xfrm>
            <a:off x="228600" y="4603750"/>
            <a:ext cx="2895600" cy="790575"/>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altLang="en-US" sz="2000">
                <a:solidFill>
                  <a:schemeClr val="bg2"/>
                </a:solidFill>
                <a:latin typeface="Arial" charset="0"/>
              </a:rPr>
              <a:t>Previously labeled as “Net Income”. </a:t>
            </a:r>
            <a:endParaRPr lang="en-US" sz="2000">
              <a:solidFill>
                <a:schemeClr val="bg2"/>
              </a:solidFill>
              <a:latin typeface="Arial" charset="0"/>
            </a:endParaRPr>
          </a:p>
        </p:txBody>
      </p:sp>
      <p:sp>
        <p:nvSpPr>
          <p:cNvPr id="533521" name="Line 17"/>
          <p:cNvSpPr>
            <a:spLocks noChangeShapeType="1"/>
          </p:cNvSpPr>
          <p:nvPr/>
        </p:nvSpPr>
        <p:spPr bwMode="auto">
          <a:xfrm>
            <a:off x="1524000" y="5622925"/>
            <a:ext cx="19050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533522" name="Text Box 18"/>
          <p:cNvSpPr txBox="1">
            <a:spLocks noChangeArrowheads="1"/>
          </p:cNvSpPr>
          <p:nvPr/>
        </p:nvSpPr>
        <p:spPr bwMode="auto">
          <a:xfrm>
            <a:off x="1447800" y="5699125"/>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Moved to</a:t>
            </a:r>
          </a:p>
        </p:txBody>
      </p:sp>
      <p:sp>
        <p:nvSpPr>
          <p:cNvPr id="533525" name="Rectangle 21"/>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Extraordinary Items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8" name="Text Box 8"/>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a:t>
            </a:r>
          </a:p>
        </p:txBody>
      </p:sp>
      <p:pic>
        <p:nvPicPr>
          <p:cNvPr id="537616" name="Picture 16"/>
          <p:cNvPicPr>
            <a:picLocks noChangeAspect="1" noChangeArrowheads="1"/>
          </p:cNvPicPr>
          <p:nvPr/>
        </p:nvPicPr>
        <p:blipFill>
          <a:blip r:embed="rId3"/>
          <a:srcRect/>
          <a:stretch>
            <a:fillRect/>
          </a:stretch>
        </p:blipFill>
        <p:spPr bwMode="auto">
          <a:xfrm>
            <a:off x="395288" y="1682750"/>
            <a:ext cx="8291512" cy="2660650"/>
          </a:xfrm>
          <a:prstGeom prst="rect">
            <a:avLst/>
          </a:prstGeom>
          <a:noFill/>
          <a:ln w="12700" cap="sq">
            <a:noFill/>
            <a:miter lim="800000"/>
            <a:headEnd type="none" w="sm" len="sm"/>
            <a:tailEnd type="none" w="sm" len="sm"/>
          </a:ln>
          <a:effectLst/>
        </p:spPr>
      </p:pic>
      <p:sp>
        <p:nvSpPr>
          <p:cNvPr id="537617" name="Rectangle 17"/>
          <p:cNvSpPr>
            <a:spLocks noChangeArrowheads="1"/>
          </p:cNvSpPr>
          <p:nvPr/>
        </p:nvSpPr>
        <p:spPr bwMode="auto">
          <a:xfrm>
            <a:off x="6248400" y="1454150"/>
            <a:ext cx="25908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4-8</a:t>
            </a:r>
          </a:p>
          <a:p>
            <a:pPr algn="l"/>
            <a:r>
              <a:rPr lang="en-US" sz="1200" b="1">
                <a:latin typeface="Arial" charset="0"/>
              </a:rPr>
              <a:t>Income Statement Presentation of Extraordinary Items</a:t>
            </a:r>
          </a:p>
        </p:txBody>
      </p:sp>
      <p:sp>
        <p:nvSpPr>
          <p:cNvPr id="537619" name="Rectangle 1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Extraordinary Items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AutoShape 2"/>
          <p:cNvSpPr>
            <a:spLocks noChangeArrowheads="1"/>
          </p:cNvSpPr>
          <p:nvPr/>
        </p:nvSpPr>
        <p:spPr bwMode="auto">
          <a:xfrm>
            <a:off x="6019800" y="26670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5555" name="AutoShape 3"/>
          <p:cNvSpPr>
            <a:spLocks noChangeArrowheads="1"/>
          </p:cNvSpPr>
          <p:nvPr/>
        </p:nvSpPr>
        <p:spPr bwMode="auto">
          <a:xfrm>
            <a:off x="7924800" y="26670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5556" name="AutoShape 4"/>
          <p:cNvSpPr>
            <a:spLocks noChangeArrowheads="1"/>
          </p:cNvSpPr>
          <p:nvPr/>
        </p:nvSpPr>
        <p:spPr bwMode="auto">
          <a:xfrm>
            <a:off x="4114800" y="26670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535560" name="Text Box 8"/>
          <p:cNvSpPr txBox="1">
            <a:spLocks noChangeArrowheads="1"/>
          </p:cNvSpPr>
          <p:nvPr/>
        </p:nvSpPr>
        <p:spPr bwMode="auto">
          <a:xfrm>
            <a:off x="152400" y="1447800"/>
            <a:ext cx="3124200" cy="2100263"/>
          </a:xfrm>
          <a:prstGeom prst="rect">
            <a:avLst/>
          </a:prstGeom>
          <a:solidFill>
            <a:schemeClr val="bg1"/>
          </a:solidFill>
          <a:ln w="38100" cap="sq" algn="ctr">
            <a:noFill/>
            <a:miter lim="800000"/>
            <a:headEnd type="none" w="sm" len="sm"/>
            <a:tailEnd type="none" w="sm" len="sm"/>
          </a:ln>
          <a:effectLst/>
        </p:spPr>
        <p:txBody>
          <a:bodyPr>
            <a:spAutoFit/>
          </a:bodyPr>
          <a:lstStyle/>
          <a:p>
            <a:pPr>
              <a:lnSpc>
                <a:spcPct val="125000"/>
              </a:lnSpc>
              <a:spcBef>
                <a:spcPct val="30000"/>
              </a:spcBef>
              <a:spcAft>
                <a:spcPct val="20000"/>
              </a:spcAft>
              <a:buSzPct val="80000"/>
            </a:pPr>
            <a:r>
              <a:rPr lang="en-US" sz="2100">
                <a:solidFill>
                  <a:schemeClr val="bg2"/>
                </a:solidFill>
                <a:latin typeface="Arial" charset="0"/>
              </a:rPr>
              <a:t>Reporting when both     </a:t>
            </a:r>
            <a:r>
              <a:rPr lang="en-US" sz="2100" b="1">
                <a:solidFill>
                  <a:schemeClr val="bg2"/>
                </a:solidFill>
                <a:latin typeface="Arial" charset="0"/>
              </a:rPr>
              <a:t>Discontinued Operations</a:t>
            </a:r>
            <a:r>
              <a:rPr lang="en-US" sz="2100">
                <a:solidFill>
                  <a:schemeClr val="bg2"/>
                </a:solidFill>
                <a:latin typeface="Arial" charset="0"/>
              </a:rPr>
              <a:t> and              </a:t>
            </a:r>
            <a:r>
              <a:rPr lang="en-US" sz="2100" b="1">
                <a:solidFill>
                  <a:schemeClr val="bg2"/>
                </a:solidFill>
                <a:latin typeface="Arial" charset="0"/>
              </a:rPr>
              <a:t>Extraordinary Items</a:t>
            </a:r>
            <a:r>
              <a:rPr lang="en-US" sz="2100">
                <a:solidFill>
                  <a:schemeClr val="bg2"/>
                </a:solidFill>
                <a:latin typeface="Arial" charset="0"/>
              </a:rPr>
              <a:t>    are present.</a:t>
            </a:r>
          </a:p>
        </p:txBody>
      </p:sp>
      <p:sp>
        <p:nvSpPr>
          <p:cNvPr id="535561" name="Text Box 9"/>
          <p:cNvSpPr txBox="1">
            <a:spLocks noChangeArrowheads="1"/>
          </p:cNvSpPr>
          <p:nvPr/>
        </p:nvSpPr>
        <p:spPr bwMode="auto">
          <a:xfrm>
            <a:off x="381000" y="4148138"/>
            <a:ext cx="2514600" cy="790575"/>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altLang="en-US" sz="2000">
                <a:solidFill>
                  <a:schemeClr val="bg2"/>
                </a:solidFill>
                <a:latin typeface="Arial" charset="0"/>
              </a:rPr>
              <a:t>Discontinued Operations</a:t>
            </a:r>
            <a:endParaRPr lang="en-US" sz="2000">
              <a:solidFill>
                <a:schemeClr val="bg2"/>
              </a:solidFill>
              <a:latin typeface="Arial" charset="0"/>
            </a:endParaRPr>
          </a:p>
        </p:txBody>
      </p:sp>
      <p:sp>
        <p:nvSpPr>
          <p:cNvPr id="535563" name="Text Box 11"/>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a:t>
            </a:r>
          </a:p>
        </p:txBody>
      </p:sp>
      <p:sp>
        <p:nvSpPr>
          <p:cNvPr id="535564" name="Oval 12"/>
          <p:cNvSpPr>
            <a:spLocks noChangeArrowheads="1"/>
          </p:cNvSpPr>
          <p:nvPr/>
        </p:nvSpPr>
        <p:spPr bwMode="auto">
          <a:xfrm>
            <a:off x="3429000" y="5867400"/>
            <a:ext cx="76200" cy="76200"/>
          </a:xfrm>
          <a:prstGeom prst="ellipse">
            <a:avLst/>
          </a:prstGeom>
          <a:noFill/>
          <a:ln w="12700" cap="sq">
            <a:noFill/>
            <a:round/>
            <a:headEnd type="none" w="sm" len="sm"/>
            <a:tailEnd type="none" w="sm" len="sm"/>
          </a:ln>
          <a:effectLst/>
        </p:spPr>
        <p:txBody>
          <a:bodyPr wrap="none" anchor="ctr"/>
          <a:lstStyle/>
          <a:p>
            <a:endParaRPr lang="en-US"/>
          </a:p>
        </p:txBody>
      </p:sp>
      <p:graphicFrame>
        <p:nvGraphicFramePr>
          <p:cNvPr id="535565" name="Object 13"/>
          <p:cNvGraphicFramePr>
            <a:graphicFrameLocks noChangeAspect="1"/>
          </p:cNvGraphicFramePr>
          <p:nvPr/>
        </p:nvGraphicFramePr>
        <p:xfrm>
          <a:off x="3505200" y="3019425"/>
          <a:ext cx="5149850" cy="3228975"/>
        </p:xfrm>
        <a:graphic>
          <a:graphicData uri="http://schemas.openxmlformats.org/presentationml/2006/ole">
            <mc:AlternateContent xmlns:mc="http://schemas.openxmlformats.org/markup-compatibility/2006">
              <mc:Choice xmlns:v="urn:schemas-microsoft-com:vml" Requires="v">
                <p:oleObj spid="_x0000_s535569" name="Worksheet" r:id="rId5" imgW="4419719" imgH="2829104" progId="Excel.Sheet.8">
                  <p:embed/>
                </p:oleObj>
              </mc:Choice>
              <mc:Fallback>
                <p:oleObj name="Worksheet" r:id="rId5" imgW="4419719" imgH="2829104" progId="Excel.Sheet.8">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019425"/>
                        <a:ext cx="5149850" cy="32289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5566" name="Object 14"/>
          <p:cNvGraphicFramePr>
            <a:graphicFrameLocks noChangeAspect="1"/>
          </p:cNvGraphicFramePr>
          <p:nvPr/>
        </p:nvGraphicFramePr>
        <p:xfrm>
          <a:off x="3505200" y="1404938"/>
          <a:ext cx="5149850" cy="1262062"/>
        </p:xfrm>
        <a:graphic>
          <a:graphicData uri="http://schemas.openxmlformats.org/presentationml/2006/ole">
            <mc:AlternateContent xmlns:mc="http://schemas.openxmlformats.org/markup-compatibility/2006">
              <mc:Choice xmlns:v="urn:schemas-microsoft-com:vml" Requires="v">
                <p:oleObj spid="_x0000_s535570" name="Worksheet" r:id="rId8" imgW="4419719" imgH="1104721" progId="Excel.Sheet.8">
                  <p:embed/>
                </p:oleObj>
              </mc:Choice>
              <mc:Fallback>
                <p:oleObj name="Worksheet" r:id="rId8" imgW="4419719" imgH="1104721" progId="Excel.Sheet.8">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404938"/>
                        <a:ext cx="5149850" cy="126206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5567" name="Text Box 15"/>
          <p:cNvSpPr txBox="1">
            <a:spLocks noChangeArrowheads="1"/>
          </p:cNvSpPr>
          <p:nvPr/>
        </p:nvSpPr>
        <p:spPr bwMode="auto">
          <a:xfrm>
            <a:off x="381000" y="5368925"/>
            <a:ext cx="2514600" cy="455613"/>
          </a:xfrm>
          <a:prstGeom prst="rect">
            <a:avLst/>
          </a:prstGeom>
          <a:solidFill>
            <a:schemeClr val="bg1"/>
          </a:solidFill>
          <a:ln w="28575" cap="sq" algn="ctr">
            <a:solidFill>
              <a:srgbClr val="800000"/>
            </a:solidFill>
            <a:miter lim="800000"/>
            <a:headEnd type="none" w="sm" len="sm"/>
            <a:tailEnd type="none" w="sm" len="sm"/>
          </a:ln>
          <a:effectLst/>
        </p:spPr>
        <p:txBody>
          <a:bodyPr>
            <a:spAutoFit/>
          </a:bodyPr>
          <a:lstStyle/>
          <a:p>
            <a:pPr>
              <a:lnSpc>
                <a:spcPct val="110000"/>
              </a:lnSpc>
              <a:spcBef>
                <a:spcPct val="30000"/>
              </a:spcBef>
              <a:spcAft>
                <a:spcPct val="20000"/>
              </a:spcAft>
              <a:buSzPct val="80000"/>
            </a:pPr>
            <a:r>
              <a:rPr lang="en-US" sz="2000">
                <a:solidFill>
                  <a:schemeClr val="bg2"/>
                </a:solidFill>
                <a:latin typeface="Arial" charset="0"/>
              </a:rPr>
              <a:t>Extraordinary Items</a:t>
            </a:r>
          </a:p>
        </p:txBody>
      </p:sp>
      <p:sp>
        <p:nvSpPr>
          <p:cNvPr id="535568" name="AutoShape 16"/>
          <p:cNvSpPr>
            <a:spLocks/>
          </p:cNvSpPr>
          <p:nvPr/>
        </p:nvSpPr>
        <p:spPr bwMode="auto">
          <a:xfrm flipH="1">
            <a:off x="3124200" y="3995738"/>
            <a:ext cx="304800" cy="1143000"/>
          </a:xfrm>
          <a:prstGeom prst="rightBrace">
            <a:avLst>
              <a:gd name="adj1" fmla="val 31250"/>
              <a:gd name="adj2" fmla="val 49699"/>
            </a:avLst>
          </a:prstGeom>
          <a:noFill/>
          <a:ln w="38100" cap="sq">
            <a:solidFill>
              <a:srgbClr val="800000"/>
            </a:solidFill>
            <a:round/>
            <a:headEnd type="none" w="sm" len="sm"/>
            <a:tailEnd type="none" w="sm" len="sm"/>
          </a:ln>
          <a:effectLst/>
        </p:spPr>
        <p:txBody>
          <a:bodyPr wrap="none" anchor="ctr"/>
          <a:lstStyle/>
          <a:p>
            <a:endParaRPr lang="en-US">
              <a:latin typeface="Arial" charset="0"/>
            </a:endParaRPr>
          </a:p>
        </p:txBody>
      </p:sp>
      <p:sp>
        <p:nvSpPr>
          <p:cNvPr id="535569" name="Line 17"/>
          <p:cNvSpPr>
            <a:spLocks noChangeShapeType="1"/>
          </p:cNvSpPr>
          <p:nvPr/>
        </p:nvSpPr>
        <p:spPr bwMode="auto">
          <a:xfrm>
            <a:off x="3048000" y="5595938"/>
            <a:ext cx="3810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535574" name="Rectangle 2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ext Box 2"/>
          <p:cNvSpPr txBox="1">
            <a:spLocks noChangeArrowheads="1"/>
          </p:cNvSpPr>
          <p:nvPr/>
        </p:nvSpPr>
        <p:spPr bwMode="auto">
          <a:xfrm>
            <a:off x="609600" y="1905000"/>
            <a:ext cx="8305800" cy="4343400"/>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20000"/>
              </a:lnSpc>
              <a:spcBef>
                <a:spcPct val="50000"/>
              </a:spcBef>
              <a:buClr>
                <a:schemeClr val="tx1"/>
              </a:buClr>
              <a:buFont typeface="Wingdings" pitchFamily="2" charset="2"/>
              <a:buNone/>
              <a:tabLst>
                <a:tab pos="969963" algn="l"/>
              </a:tabLst>
            </a:pPr>
            <a:r>
              <a:rPr lang="en-US" sz="2300">
                <a:solidFill>
                  <a:schemeClr val="bg2"/>
                </a:solidFill>
                <a:latin typeface="Arial" charset="0"/>
                <a:cs typeface="Times New Roman" pitchFamily="18" charset="0"/>
              </a:rPr>
              <a:t>Irregular transactions such as discontinued operations and extraordinary items should be reported separately in</a:t>
            </a:r>
            <a:r>
              <a:rPr lang="en-US" sz="2300">
                <a:solidFill>
                  <a:schemeClr val="bg2"/>
                </a:solidFill>
                <a:latin typeface="Arial" charset="0"/>
              </a:rPr>
              <a:t> </a:t>
            </a:r>
          </a:p>
          <a:p>
            <a:pPr algn="l">
              <a:lnSpc>
                <a:spcPct val="120000"/>
              </a:lnSpc>
              <a:spcBef>
                <a:spcPct val="50000"/>
              </a:spcBef>
              <a:buClr>
                <a:schemeClr val="tx1"/>
              </a:buClr>
              <a:buFont typeface="Wingdings" pitchFamily="2" charset="2"/>
              <a:buNone/>
              <a:tabLst>
                <a:tab pos="969963" algn="l"/>
              </a:tabLst>
            </a:pPr>
            <a:r>
              <a:rPr lang="en-US" sz="2300">
                <a:solidFill>
                  <a:schemeClr val="bg2"/>
                </a:solidFill>
                <a:latin typeface="Arial" charset="0"/>
              </a:rPr>
              <a:t>     a. 	</a:t>
            </a:r>
            <a:r>
              <a:rPr lang="en-US" sz="2300">
                <a:solidFill>
                  <a:schemeClr val="bg2"/>
                </a:solidFill>
                <a:latin typeface="Arial" charset="0"/>
                <a:cs typeface="Times New Roman" pitchFamily="18" charset="0"/>
              </a:rPr>
              <a:t>both a single-step and multiple-step income 	statement</a:t>
            </a:r>
            <a:r>
              <a:rPr lang="en-US" sz="2300">
                <a:solidFill>
                  <a:schemeClr val="bg2"/>
                </a:solidFill>
                <a:latin typeface="Arial" charset="0"/>
              </a:rPr>
              <a:t>.</a:t>
            </a:r>
          </a:p>
          <a:p>
            <a:pPr algn="l">
              <a:lnSpc>
                <a:spcPct val="120000"/>
              </a:lnSpc>
              <a:spcBef>
                <a:spcPct val="50000"/>
              </a:spcBef>
              <a:buClr>
                <a:schemeClr val="tx1"/>
              </a:buClr>
              <a:buFont typeface="Wingdings" pitchFamily="2" charset="2"/>
              <a:buNone/>
              <a:tabLst>
                <a:tab pos="969963" algn="l"/>
              </a:tabLst>
            </a:pPr>
            <a:r>
              <a:rPr lang="en-US" sz="2300">
                <a:solidFill>
                  <a:schemeClr val="bg2"/>
                </a:solidFill>
                <a:latin typeface="Arial" charset="0"/>
              </a:rPr>
              <a:t>     b. 	</a:t>
            </a:r>
            <a:r>
              <a:rPr lang="en-US" sz="2300">
                <a:solidFill>
                  <a:schemeClr val="bg2"/>
                </a:solidFill>
                <a:latin typeface="Arial" charset="0"/>
                <a:cs typeface="Times New Roman" pitchFamily="18" charset="0"/>
              </a:rPr>
              <a:t>a single-step income statement only</a:t>
            </a:r>
            <a:r>
              <a:rPr lang="en-US" sz="2300">
                <a:solidFill>
                  <a:schemeClr val="bg2"/>
                </a:solidFill>
                <a:latin typeface="Arial" charset="0"/>
              </a:rPr>
              <a:t>.</a:t>
            </a:r>
          </a:p>
          <a:p>
            <a:pPr algn="l">
              <a:lnSpc>
                <a:spcPct val="120000"/>
              </a:lnSpc>
              <a:spcBef>
                <a:spcPct val="50000"/>
              </a:spcBef>
              <a:buClr>
                <a:schemeClr val="tx1"/>
              </a:buClr>
              <a:buFont typeface="Wingdings" pitchFamily="2" charset="2"/>
              <a:buNone/>
              <a:tabLst>
                <a:tab pos="969963" algn="l"/>
              </a:tabLst>
            </a:pPr>
            <a:r>
              <a:rPr lang="en-US" sz="2300">
                <a:solidFill>
                  <a:schemeClr val="bg2"/>
                </a:solidFill>
                <a:latin typeface="Arial" charset="0"/>
              </a:rPr>
              <a:t>     c. 	</a:t>
            </a:r>
            <a:r>
              <a:rPr lang="en-US" sz="2300">
                <a:solidFill>
                  <a:schemeClr val="bg2"/>
                </a:solidFill>
                <a:latin typeface="Arial" charset="0"/>
                <a:cs typeface="Times New Roman" pitchFamily="18" charset="0"/>
              </a:rPr>
              <a:t>a multiple-step income statement only</a:t>
            </a:r>
            <a:r>
              <a:rPr lang="en-US" sz="2300">
                <a:solidFill>
                  <a:schemeClr val="bg2"/>
                </a:solidFill>
                <a:latin typeface="Arial" charset="0"/>
              </a:rPr>
              <a:t>.</a:t>
            </a:r>
          </a:p>
          <a:p>
            <a:pPr algn="l">
              <a:lnSpc>
                <a:spcPct val="120000"/>
              </a:lnSpc>
              <a:spcBef>
                <a:spcPct val="50000"/>
              </a:spcBef>
              <a:buClr>
                <a:schemeClr val="tx1"/>
              </a:buClr>
              <a:buFont typeface="Wingdings" pitchFamily="2" charset="2"/>
              <a:buNone/>
              <a:tabLst>
                <a:tab pos="969963" algn="l"/>
              </a:tabLst>
            </a:pPr>
            <a:r>
              <a:rPr lang="en-US" sz="2300">
                <a:solidFill>
                  <a:schemeClr val="bg2"/>
                </a:solidFill>
                <a:latin typeface="Arial" charset="0"/>
              </a:rPr>
              <a:t>     d. 	</a:t>
            </a:r>
            <a:r>
              <a:rPr lang="en-US" sz="2300">
                <a:solidFill>
                  <a:schemeClr val="bg2"/>
                </a:solidFill>
                <a:latin typeface="Arial" charset="0"/>
                <a:cs typeface="Times New Roman" pitchFamily="18" charset="0"/>
              </a:rPr>
              <a:t>neither a single-step nor a multiple-step income 	statement</a:t>
            </a:r>
            <a:r>
              <a:rPr lang="en-US" sz="2300">
                <a:solidFill>
                  <a:schemeClr val="bg2"/>
                </a:solidFill>
                <a:latin typeface="Arial" charset="0"/>
              </a:rPr>
              <a:t>.</a:t>
            </a:r>
          </a:p>
        </p:txBody>
      </p:sp>
      <p:sp>
        <p:nvSpPr>
          <p:cNvPr id="456707" name="Rectangle 3"/>
          <p:cNvSpPr>
            <a:spLocks noChangeArrowheads="1"/>
          </p:cNvSpPr>
          <p:nvPr/>
        </p:nvSpPr>
        <p:spPr bwMode="auto">
          <a:xfrm>
            <a:off x="609600" y="13716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456708" name="Oval 4"/>
          <p:cNvSpPr>
            <a:spLocks noChangeArrowheads="1"/>
          </p:cNvSpPr>
          <p:nvPr/>
        </p:nvSpPr>
        <p:spPr bwMode="auto">
          <a:xfrm>
            <a:off x="1066800" y="301625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456714" name="Text Box 10"/>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56716" name="Rectangle 1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6708"/>
                                        </p:tgtEl>
                                        <p:attrNameLst>
                                          <p:attrName>style.visibility</p:attrName>
                                        </p:attrNameLst>
                                      </p:cBhvr>
                                      <p:to>
                                        <p:strVal val="visible"/>
                                      </p:to>
                                    </p:set>
                                    <p:animEffect transition="in" filter="wipe(left)">
                                      <p:cBhvr>
                                        <p:cTn id="7" dur="500"/>
                                        <p:tgtEl>
                                          <p:spTgt spid="456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685800" y="2032000"/>
            <a:ext cx="8229600" cy="36988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200">
                <a:latin typeface="Arial" charset="0"/>
              </a:rPr>
              <a:t>Material items that are </a:t>
            </a:r>
            <a:r>
              <a:rPr lang="en-US" sz="2200" b="1">
                <a:solidFill>
                  <a:srgbClr val="800000"/>
                </a:solidFill>
                <a:latin typeface="Arial" charset="0"/>
              </a:rPr>
              <a:t>unusual</a:t>
            </a:r>
            <a:r>
              <a:rPr lang="en-US" sz="2200">
                <a:latin typeface="Arial" charset="0"/>
              </a:rPr>
              <a:t> or </a:t>
            </a:r>
            <a:r>
              <a:rPr lang="en-US" sz="2200" b="1">
                <a:solidFill>
                  <a:srgbClr val="800000"/>
                </a:solidFill>
                <a:latin typeface="Arial" charset="0"/>
              </a:rPr>
              <a:t>infrequent</a:t>
            </a:r>
            <a:r>
              <a:rPr lang="en-US" sz="2200">
                <a:latin typeface="Arial" charset="0"/>
              </a:rPr>
              <a:t>, </a:t>
            </a:r>
            <a:r>
              <a:rPr lang="en-US" sz="2200" u="sng">
                <a:latin typeface="Arial" charset="0"/>
              </a:rPr>
              <a:t>but not both</a:t>
            </a:r>
            <a:r>
              <a:rPr lang="en-US" sz="2200">
                <a:latin typeface="Arial" charset="0"/>
              </a:rPr>
              <a:t>, should be reported in a separate section just above “Income from continuing operations before income taxes.”</a:t>
            </a:r>
          </a:p>
          <a:p>
            <a:pPr algn="l">
              <a:lnSpc>
                <a:spcPct val="125000"/>
              </a:lnSpc>
              <a:spcBef>
                <a:spcPct val="50000"/>
              </a:spcBef>
              <a:buSzPct val="80000"/>
            </a:pPr>
            <a:r>
              <a:rPr lang="en-US" sz="2200">
                <a:latin typeface="Arial" charset="0"/>
              </a:rPr>
              <a:t>Examples can include:</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Write-downs of inventories</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Foreign exchange transaction gains and losses</a:t>
            </a:r>
          </a:p>
          <a:p>
            <a:pPr algn="l">
              <a:lnSpc>
                <a:spcPct val="125000"/>
              </a:lnSpc>
              <a:spcBef>
                <a:spcPct val="50000"/>
              </a:spcBef>
              <a:buSzPct val="80000"/>
            </a:pPr>
            <a:r>
              <a:rPr lang="en-US" sz="2200">
                <a:latin typeface="Arial" charset="0"/>
              </a:rPr>
              <a:t>The Board prohibits net-of-tax treatment for these items.</a:t>
            </a:r>
          </a:p>
        </p:txBody>
      </p:sp>
      <p:sp>
        <p:nvSpPr>
          <p:cNvPr id="417795"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17797"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17798" name="Text Box 6"/>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Unusual Gains and Losses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Income Statement</a:t>
            </a:r>
          </a:p>
        </p:txBody>
      </p:sp>
      <p:sp>
        <p:nvSpPr>
          <p:cNvPr id="502788" name="Text Box 4"/>
          <p:cNvSpPr txBox="1">
            <a:spLocks noChangeArrowheads="1"/>
          </p:cNvSpPr>
          <p:nvPr/>
        </p:nvSpPr>
        <p:spPr bwMode="auto">
          <a:xfrm>
            <a:off x="685800" y="1371600"/>
            <a:ext cx="4648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Limitations</a:t>
            </a:r>
          </a:p>
        </p:txBody>
      </p:sp>
      <p:sp>
        <p:nvSpPr>
          <p:cNvPr id="502789" name="Text Box 5"/>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pic>
        <p:nvPicPr>
          <p:cNvPr id="502790" name="Picture 6"/>
          <p:cNvPicPr>
            <a:picLocks noChangeAspect="1" noChangeArrowheads="1"/>
          </p:cNvPicPr>
          <p:nvPr/>
        </p:nvPicPr>
        <p:blipFill>
          <a:blip r:embed="rId3"/>
          <a:srcRect/>
          <a:stretch>
            <a:fillRect/>
          </a:stretch>
        </p:blipFill>
        <p:spPr bwMode="auto">
          <a:xfrm>
            <a:off x="6705600" y="1905000"/>
            <a:ext cx="1600200" cy="1323975"/>
          </a:xfrm>
          <a:prstGeom prst="rect">
            <a:avLst/>
          </a:prstGeom>
          <a:noFill/>
          <a:ln w="12700" cap="sq">
            <a:solidFill>
              <a:schemeClr val="tx1"/>
            </a:solidFill>
            <a:miter lim="800000"/>
            <a:headEnd type="none" w="sm" len="sm"/>
            <a:tailEnd type="none" w="sm" len="sm"/>
          </a:ln>
          <a:effectLst/>
        </p:spPr>
      </p:pic>
      <p:pic>
        <p:nvPicPr>
          <p:cNvPr id="502791" name="Picture 7"/>
          <p:cNvPicPr>
            <a:picLocks noChangeAspect="1" noChangeArrowheads="1"/>
          </p:cNvPicPr>
          <p:nvPr/>
        </p:nvPicPr>
        <p:blipFill>
          <a:blip r:embed="rId4"/>
          <a:srcRect/>
          <a:stretch>
            <a:fillRect/>
          </a:stretch>
        </p:blipFill>
        <p:spPr bwMode="auto">
          <a:xfrm>
            <a:off x="1066800" y="3303588"/>
            <a:ext cx="1600200" cy="1296987"/>
          </a:xfrm>
          <a:prstGeom prst="rect">
            <a:avLst/>
          </a:prstGeom>
          <a:noFill/>
          <a:ln w="12700" cap="sq" algn="ctr">
            <a:solidFill>
              <a:schemeClr val="tx1"/>
            </a:solidFill>
            <a:miter lim="800000"/>
            <a:headEnd type="none" w="sm" len="sm"/>
            <a:tailEnd type="none" w="sm" len="sm"/>
          </a:ln>
          <a:effectLst/>
        </p:spPr>
      </p:pic>
      <p:pic>
        <p:nvPicPr>
          <p:cNvPr id="502792" name="Picture 8"/>
          <p:cNvPicPr>
            <a:picLocks noChangeAspect="1" noChangeArrowheads="1"/>
          </p:cNvPicPr>
          <p:nvPr/>
        </p:nvPicPr>
        <p:blipFill>
          <a:blip r:embed="rId5"/>
          <a:srcRect/>
          <a:stretch>
            <a:fillRect/>
          </a:stretch>
        </p:blipFill>
        <p:spPr bwMode="auto">
          <a:xfrm>
            <a:off x="6324600" y="4681538"/>
            <a:ext cx="1604963" cy="1290637"/>
          </a:xfrm>
          <a:prstGeom prst="rect">
            <a:avLst/>
          </a:prstGeom>
          <a:noFill/>
          <a:ln w="12700" cap="sq" algn="ctr">
            <a:solidFill>
              <a:schemeClr val="tx1"/>
            </a:solidFill>
            <a:miter lim="800000"/>
            <a:headEnd type="none" w="sm" len="sm"/>
            <a:tailEnd type="none" w="sm" len="sm"/>
          </a:ln>
          <a:effectLst/>
        </p:spPr>
      </p:pic>
      <p:sp>
        <p:nvSpPr>
          <p:cNvPr id="502797" name="Text Box 13"/>
          <p:cNvSpPr txBox="1">
            <a:spLocks noChangeArrowheads="1"/>
          </p:cNvSpPr>
          <p:nvPr/>
        </p:nvSpPr>
        <p:spPr bwMode="auto">
          <a:xfrm>
            <a:off x="990600" y="2001838"/>
            <a:ext cx="5638800" cy="8985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Companies omit items that cannot be measured reliably.</a:t>
            </a:r>
          </a:p>
        </p:txBody>
      </p:sp>
      <p:sp>
        <p:nvSpPr>
          <p:cNvPr id="502798" name="Text Box 14"/>
          <p:cNvSpPr txBox="1">
            <a:spLocks noChangeArrowheads="1"/>
          </p:cNvSpPr>
          <p:nvPr/>
        </p:nvSpPr>
        <p:spPr bwMode="auto">
          <a:xfrm>
            <a:off x="2819400" y="3352800"/>
            <a:ext cx="5638800" cy="8985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Income is affected by the accounting methods employed.</a:t>
            </a:r>
          </a:p>
        </p:txBody>
      </p:sp>
      <p:sp>
        <p:nvSpPr>
          <p:cNvPr id="502799" name="Text Box 15"/>
          <p:cNvSpPr txBox="1">
            <a:spLocks noChangeArrowheads="1"/>
          </p:cNvSpPr>
          <p:nvPr/>
        </p:nvSpPr>
        <p:spPr bwMode="auto">
          <a:xfrm>
            <a:off x="990600" y="4857750"/>
            <a:ext cx="5638800" cy="8985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15000"/>
              </a:lnSpc>
              <a:spcBef>
                <a:spcPct val="150000"/>
              </a:spcBef>
              <a:buClr>
                <a:srgbClr val="800000"/>
              </a:buClr>
              <a:buSzPct val="80000"/>
              <a:buFont typeface="Wingdings" pitchFamily="2" charset="2"/>
              <a:buChar char="u"/>
            </a:pPr>
            <a:r>
              <a:rPr lang="en-US" sz="2300">
                <a:latin typeface="Arial" charset="0"/>
              </a:rPr>
              <a:t>Income measurement involves judgment.</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63" name="Picture 7"/>
          <p:cNvPicPr>
            <a:picLocks noChangeAspect="1" noChangeArrowheads="1"/>
          </p:cNvPicPr>
          <p:nvPr/>
        </p:nvPicPr>
        <p:blipFill>
          <a:blip r:embed="rId3"/>
          <a:srcRect/>
          <a:stretch>
            <a:fillRect/>
          </a:stretch>
        </p:blipFill>
        <p:spPr bwMode="auto">
          <a:xfrm>
            <a:off x="762000" y="2022475"/>
            <a:ext cx="7324725" cy="4225925"/>
          </a:xfrm>
          <a:prstGeom prst="rect">
            <a:avLst/>
          </a:prstGeom>
          <a:noFill/>
          <a:ln w="12700" cap="sq">
            <a:noFill/>
            <a:miter lim="800000"/>
            <a:headEnd type="none" w="sm" len="sm"/>
            <a:tailEnd type="none" w="sm" len="sm"/>
          </a:ln>
          <a:effectLst/>
        </p:spPr>
      </p:pic>
      <p:sp>
        <p:nvSpPr>
          <p:cNvPr id="480259"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80260"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80262" name="Rectangle 6"/>
          <p:cNvSpPr>
            <a:spLocks noChangeArrowheads="1"/>
          </p:cNvSpPr>
          <p:nvPr/>
        </p:nvSpPr>
        <p:spPr bwMode="auto">
          <a:xfrm>
            <a:off x="6324600" y="1539875"/>
            <a:ext cx="19812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4-9</a:t>
            </a:r>
          </a:p>
          <a:p>
            <a:pPr algn="l"/>
            <a:r>
              <a:rPr lang="en-US" sz="1200" b="1">
                <a:latin typeface="Arial" charset="0"/>
              </a:rPr>
              <a:t>Income Statement Presentation of Unusual Charges</a:t>
            </a:r>
          </a:p>
        </p:txBody>
      </p:sp>
      <p:sp>
        <p:nvSpPr>
          <p:cNvPr id="480264" name="Text Box 8"/>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Unusual Gains and Losses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p:cNvSpPr txBox="1">
            <a:spLocks noChangeArrowheads="1"/>
          </p:cNvSpPr>
          <p:nvPr/>
        </p:nvSpPr>
        <p:spPr bwMode="auto">
          <a:xfrm>
            <a:off x="685800" y="1985963"/>
            <a:ext cx="8077200" cy="4054475"/>
          </a:xfrm>
          <a:prstGeom prst="rect">
            <a:avLst/>
          </a:prstGeom>
          <a:noFill/>
          <a:ln w="28575" cap="sq">
            <a:noFill/>
            <a:miter lim="800000"/>
            <a:headEnd type="none" w="sm" len="sm"/>
            <a:tailEnd type="none" w="sm" len="sm"/>
          </a:ln>
          <a:effectLst/>
        </p:spPr>
        <p:txBody>
          <a:bodyPr>
            <a:spAutoFit/>
          </a:bodyPr>
          <a:lstStyle/>
          <a:p>
            <a:pPr marL="685800" lvl="1" indent="-457200" algn="l">
              <a:lnSpc>
                <a:spcPct val="125000"/>
              </a:lnSpc>
              <a:spcBef>
                <a:spcPct val="30000"/>
              </a:spcBef>
              <a:buClr>
                <a:srgbClr val="800000"/>
              </a:buClr>
              <a:buSzPct val="80000"/>
              <a:buFont typeface="Wingdings" pitchFamily="2" charset="2"/>
              <a:buChar char="u"/>
            </a:pPr>
            <a:r>
              <a:rPr lang="en-US" sz="2300">
                <a:solidFill>
                  <a:schemeClr val="bg2"/>
                </a:solidFill>
                <a:latin typeface="Arial" charset="0"/>
              </a:rPr>
              <a:t>Retrospective adjustment.</a:t>
            </a:r>
          </a:p>
          <a:p>
            <a:pPr marL="685800" lvl="1" indent="-457200" algn="l">
              <a:lnSpc>
                <a:spcPct val="125000"/>
              </a:lnSpc>
              <a:spcBef>
                <a:spcPct val="30000"/>
              </a:spcBef>
              <a:buClr>
                <a:srgbClr val="800000"/>
              </a:buClr>
              <a:buSzPct val="80000"/>
              <a:buFont typeface="Wingdings" pitchFamily="2" charset="2"/>
              <a:buChar char="u"/>
            </a:pPr>
            <a:r>
              <a:rPr lang="en-US" sz="2300">
                <a:solidFill>
                  <a:schemeClr val="bg2"/>
                </a:solidFill>
                <a:latin typeface="Arial" charset="0"/>
              </a:rPr>
              <a:t>Cumulative effect adjustment to beginning retained earnings.</a:t>
            </a:r>
          </a:p>
          <a:p>
            <a:pPr marL="685800" lvl="1" indent="-457200" algn="l">
              <a:lnSpc>
                <a:spcPct val="125000"/>
              </a:lnSpc>
              <a:spcBef>
                <a:spcPct val="30000"/>
              </a:spcBef>
              <a:buClr>
                <a:srgbClr val="800000"/>
              </a:buClr>
              <a:buSzPct val="80000"/>
              <a:buFont typeface="Wingdings" pitchFamily="2" charset="2"/>
              <a:buChar char="u"/>
            </a:pPr>
            <a:r>
              <a:rPr lang="en-US" sz="2300">
                <a:solidFill>
                  <a:schemeClr val="bg2"/>
                </a:solidFill>
                <a:latin typeface="Arial" charset="0"/>
              </a:rPr>
              <a:t>Approach preserves comparability.</a:t>
            </a:r>
          </a:p>
          <a:p>
            <a:pPr marL="685800" lvl="1" indent="-457200" algn="l">
              <a:lnSpc>
                <a:spcPct val="125000"/>
              </a:lnSpc>
              <a:spcBef>
                <a:spcPct val="30000"/>
              </a:spcBef>
              <a:buClr>
                <a:srgbClr val="800000"/>
              </a:buClr>
              <a:buSzPct val="80000"/>
              <a:buFont typeface="Wingdings" pitchFamily="2" charset="2"/>
              <a:buChar char="u"/>
            </a:pPr>
            <a:r>
              <a:rPr lang="en-US" sz="2300">
                <a:solidFill>
                  <a:schemeClr val="bg2"/>
                </a:solidFill>
                <a:latin typeface="Arial" charset="0"/>
              </a:rPr>
              <a:t>Examples include:</a:t>
            </a:r>
          </a:p>
          <a:p>
            <a:pPr marL="1257300" lvl="2" indent="-457200" algn="l">
              <a:lnSpc>
                <a:spcPct val="125000"/>
              </a:lnSpc>
              <a:spcBef>
                <a:spcPct val="30000"/>
              </a:spcBef>
              <a:buClr>
                <a:srgbClr val="800000"/>
              </a:buClr>
              <a:buSzPct val="80000"/>
              <a:buFont typeface="Arial" charset="0"/>
              <a:buChar char="►"/>
            </a:pPr>
            <a:r>
              <a:rPr lang="en-US" sz="2200">
                <a:solidFill>
                  <a:schemeClr val="bg2"/>
                </a:solidFill>
                <a:latin typeface="Arial" charset="0"/>
              </a:rPr>
              <a:t>change from FIFO to average cost.</a:t>
            </a:r>
          </a:p>
          <a:p>
            <a:pPr marL="1257300" lvl="2" indent="-457200" algn="l">
              <a:lnSpc>
                <a:spcPct val="125000"/>
              </a:lnSpc>
              <a:spcBef>
                <a:spcPct val="30000"/>
              </a:spcBef>
              <a:buClr>
                <a:srgbClr val="800000"/>
              </a:buClr>
              <a:buSzPct val="80000"/>
              <a:buFont typeface="Arial" charset="0"/>
              <a:buChar char="►"/>
            </a:pPr>
            <a:r>
              <a:rPr lang="en-US" sz="2200">
                <a:solidFill>
                  <a:schemeClr val="bg2"/>
                </a:solidFill>
                <a:latin typeface="Arial" charset="0"/>
              </a:rPr>
              <a:t>change from the percentage-of-completion to the completed-contract method.</a:t>
            </a:r>
          </a:p>
        </p:txBody>
      </p:sp>
      <p:sp>
        <p:nvSpPr>
          <p:cNvPr id="419843"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19845"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19846" name="Text Box 6"/>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Changes in Accounting Principles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20" name="Picture 16"/>
          <p:cNvPicPr>
            <a:picLocks noChangeAspect="1" noChangeArrowheads="1"/>
          </p:cNvPicPr>
          <p:nvPr/>
        </p:nvPicPr>
        <p:blipFill>
          <a:blip r:embed="rId3"/>
          <a:srcRect/>
          <a:stretch>
            <a:fillRect/>
          </a:stretch>
        </p:blipFill>
        <p:spPr bwMode="auto">
          <a:xfrm>
            <a:off x="3276600" y="4965700"/>
            <a:ext cx="5243513" cy="1206500"/>
          </a:xfrm>
          <a:prstGeom prst="rect">
            <a:avLst/>
          </a:prstGeom>
          <a:noFill/>
          <a:ln w="19050" cap="sq" algn="ctr">
            <a:solidFill>
              <a:schemeClr val="tx1"/>
            </a:solidFill>
            <a:miter lim="800000"/>
            <a:headEnd type="none" w="sm" len="sm"/>
            <a:tailEnd type="none" w="sm" len="sm"/>
          </a:ln>
          <a:effectLst/>
        </p:spPr>
      </p:pic>
      <p:sp>
        <p:nvSpPr>
          <p:cNvPr id="482307"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82308"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82309" name="Rectangle 5"/>
          <p:cNvSpPr>
            <a:spLocks noChangeArrowheads="1"/>
          </p:cNvSpPr>
          <p:nvPr/>
        </p:nvSpPr>
        <p:spPr bwMode="auto">
          <a:xfrm>
            <a:off x="609600" y="1295400"/>
            <a:ext cx="8077200" cy="1482725"/>
          </a:xfrm>
          <a:prstGeom prst="rect">
            <a:avLst/>
          </a:prstGeom>
          <a:noFill/>
          <a:ln w="12700" cap="sq">
            <a:noFill/>
            <a:miter lim="800000"/>
            <a:headEnd type="none" w="sm" len="sm"/>
            <a:tailEnd type="none" w="sm" len="sm"/>
          </a:ln>
          <a:effectLst/>
        </p:spPr>
        <p:txBody>
          <a:bodyPr>
            <a:spAutoFit/>
          </a:bodyPr>
          <a:lstStyle/>
          <a:p>
            <a:pPr algn="l">
              <a:lnSpc>
                <a:spcPct val="110000"/>
              </a:lnSpc>
            </a:pPr>
            <a:r>
              <a:rPr lang="en-US" sz="2300" b="1" i="1">
                <a:solidFill>
                  <a:srgbClr val="800000"/>
                </a:solidFill>
                <a:latin typeface="Arial" charset="0"/>
              </a:rPr>
              <a:t>Change in Accounting Principle:</a:t>
            </a:r>
            <a:r>
              <a:rPr lang="en-US" sz="2200">
                <a:latin typeface="Arial" charset="0"/>
              </a:rPr>
              <a:t>  </a:t>
            </a:r>
            <a:r>
              <a:rPr lang="en-US" sz="2000">
                <a:latin typeface="Arial" charset="0"/>
              </a:rPr>
              <a:t>Gaubert Inc. decided in March 2012 to change from FIFO to weighted-average inventory pricing.  Gaubert’s income before taxes, using the new weighted-average method in 2012, is $30,000.  </a:t>
            </a:r>
          </a:p>
        </p:txBody>
      </p:sp>
      <p:sp>
        <p:nvSpPr>
          <p:cNvPr id="482311" name="Rectangle 7"/>
          <p:cNvSpPr>
            <a:spLocks noChangeArrowheads="1"/>
          </p:cNvSpPr>
          <p:nvPr/>
        </p:nvSpPr>
        <p:spPr bwMode="auto">
          <a:xfrm>
            <a:off x="5562600" y="3063875"/>
            <a:ext cx="2209800" cy="639763"/>
          </a:xfrm>
          <a:prstGeom prst="rect">
            <a:avLst/>
          </a:prstGeom>
          <a:noFill/>
          <a:ln w="12700" cap="sq"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4-10</a:t>
            </a:r>
          </a:p>
          <a:p>
            <a:pPr algn="l"/>
            <a:r>
              <a:rPr lang="en-US" sz="1200" b="1">
                <a:latin typeface="Arial" charset="0"/>
              </a:rPr>
              <a:t>Calculation of a Change in</a:t>
            </a:r>
          </a:p>
          <a:p>
            <a:pPr algn="l"/>
            <a:r>
              <a:rPr lang="en-US" sz="1200" b="1">
                <a:latin typeface="Arial" charset="0"/>
              </a:rPr>
              <a:t>Accounting Principle</a:t>
            </a:r>
          </a:p>
        </p:txBody>
      </p:sp>
      <p:sp>
        <p:nvSpPr>
          <p:cNvPr id="482313" name="Rectangle 9"/>
          <p:cNvSpPr>
            <a:spLocks noChangeArrowheads="1"/>
          </p:cNvSpPr>
          <p:nvPr/>
        </p:nvSpPr>
        <p:spPr bwMode="auto">
          <a:xfrm>
            <a:off x="838200" y="5029200"/>
            <a:ext cx="2209800" cy="1004888"/>
          </a:xfrm>
          <a:prstGeom prst="rect">
            <a:avLst/>
          </a:prstGeom>
          <a:noFill/>
          <a:ln w="12700" cap="sq"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4-11</a:t>
            </a:r>
          </a:p>
          <a:p>
            <a:pPr algn="l"/>
            <a:r>
              <a:rPr lang="en-US" sz="1200" b="1">
                <a:latin typeface="Arial" charset="0"/>
              </a:rPr>
              <a:t>Income Statement</a:t>
            </a:r>
          </a:p>
          <a:p>
            <a:pPr algn="l"/>
            <a:r>
              <a:rPr lang="en-US" sz="1200" b="1">
                <a:latin typeface="Arial" charset="0"/>
              </a:rPr>
              <a:t>Presentation of a Change</a:t>
            </a:r>
          </a:p>
          <a:p>
            <a:pPr algn="l"/>
            <a:r>
              <a:rPr lang="en-US" sz="1200" b="1">
                <a:latin typeface="Arial" charset="0"/>
              </a:rPr>
              <a:t>in Accounting Principle (Based on 30% tax rate)</a:t>
            </a:r>
          </a:p>
        </p:txBody>
      </p:sp>
      <p:sp>
        <p:nvSpPr>
          <p:cNvPr id="482314" name="Rectangle 10"/>
          <p:cNvSpPr>
            <a:spLocks noChangeArrowheads="1"/>
          </p:cNvSpPr>
          <p:nvPr/>
        </p:nvSpPr>
        <p:spPr bwMode="auto">
          <a:xfrm>
            <a:off x="990600" y="3154363"/>
            <a:ext cx="1752600" cy="293687"/>
          </a:xfrm>
          <a:prstGeom prst="rect">
            <a:avLst/>
          </a:prstGeom>
          <a:solidFill>
            <a:schemeClr val="bg1"/>
          </a:solidFill>
          <a:ln w="19050" cap="sq" algn="ctr">
            <a:solidFill>
              <a:srgbClr val="006600"/>
            </a:solidFill>
            <a:miter lim="800000"/>
            <a:headEnd type="none" w="sm" len="sm"/>
            <a:tailEnd type="none" w="sm" len="sm"/>
          </a:ln>
          <a:effectLst/>
        </p:spPr>
        <p:txBody>
          <a:bodyPr>
            <a:spAutoFit/>
          </a:bodyPr>
          <a:lstStyle/>
          <a:p>
            <a:pPr algn="l"/>
            <a:r>
              <a:rPr lang="en-US" sz="1200" b="1">
                <a:latin typeface="Arial" charset="0"/>
              </a:rPr>
              <a:t>Pretax Income Data</a:t>
            </a:r>
          </a:p>
        </p:txBody>
      </p:sp>
      <p:sp>
        <p:nvSpPr>
          <p:cNvPr id="482315" name="Rectangle 11"/>
          <p:cNvSpPr>
            <a:spLocks noChangeArrowheads="1"/>
          </p:cNvSpPr>
          <p:nvPr/>
        </p:nvSpPr>
        <p:spPr bwMode="auto">
          <a:xfrm>
            <a:off x="7391400" y="5257800"/>
            <a:ext cx="1066800" cy="838200"/>
          </a:xfrm>
          <a:prstGeom prst="rect">
            <a:avLst/>
          </a:prstGeom>
          <a:solidFill>
            <a:schemeClr val="bg1"/>
          </a:solidFill>
          <a:ln w="1905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482316" name="Rectangle 12"/>
          <p:cNvSpPr>
            <a:spLocks noChangeArrowheads="1"/>
          </p:cNvSpPr>
          <p:nvPr/>
        </p:nvSpPr>
        <p:spPr bwMode="auto">
          <a:xfrm>
            <a:off x="6324600" y="5257800"/>
            <a:ext cx="1066800" cy="838200"/>
          </a:xfrm>
          <a:prstGeom prst="rect">
            <a:avLst/>
          </a:prstGeom>
          <a:solidFill>
            <a:schemeClr val="bg1"/>
          </a:solidFill>
          <a:ln w="1905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482317" name="Rectangle 13"/>
          <p:cNvSpPr>
            <a:spLocks noChangeArrowheads="1"/>
          </p:cNvSpPr>
          <p:nvPr/>
        </p:nvSpPr>
        <p:spPr bwMode="auto">
          <a:xfrm>
            <a:off x="5257800" y="5257800"/>
            <a:ext cx="1066800" cy="838200"/>
          </a:xfrm>
          <a:prstGeom prst="rect">
            <a:avLst/>
          </a:prstGeom>
          <a:solidFill>
            <a:schemeClr val="bg1"/>
          </a:solidFill>
          <a:ln w="19050" cap="sq">
            <a:solidFill>
              <a:schemeClr val="tx1"/>
            </a:solidFill>
            <a:miter lim="800000"/>
            <a:headEnd type="none" w="sm" len="sm"/>
            <a:tailEnd type="none" w="sm" len="sm"/>
          </a:ln>
          <a:effectLst/>
        </p:spPr>
        <p:txBody>
          <a:bodyPr wrap="none" anchor="ctr"/>
          <a:lstStyle/>
          <a:p>
            <a:endParaRPr lang="en-US" sz="2400">
              <a:latin typeface="Arial" charset="0"/>
            </a:endParaRPr>
          </a:p>
        </p:txBody>
      </p:sp>
      <p:pic>
        <p:nvPicPr>
          <p:cNvPr id="482319" name="Picture 15"/>
          <p:cNvPicPr>
            <a:picLocks noChangeAspect="1" noChangeArrowheads="1"/>
          </p:cNvPicPr>
          <p:nvPr/>
        </p:nvPicPr>
        <p:blipFill>
          <a:blip r:embed="rId4"/>
          <a:srcRect/>
          <a:stretch>
            <a:fillRect/>
          </a:stretch>
        </p:blipFill>
        <p:spPr bwMode="auto">
          <a:xfrm>
            <a:off x="838200" y="3082925"/>
            <a:ext cx="4419600" cy="1641475"/>
          </a:xfrm>
          <a:prstGeom prst="rect">
            <a:avLst/>
          </a:prstGeom>
          <a:noFill/>
          <a:ln w="19050" cap="sq" algn="ctr">
            <a:solidFill>
              <a:schemeClr val="tx1"/>
            </a:solid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82315"/>
                                        </p:tgtEl>
                                      </p:cBhvr>
                                    </p:animEffect>
                                    <p:set>
                                      <p:cBhvr>
                                        <p:cTn id="7" dur="1" fill="hold">
                                          <p:stCondLst>
                                            <p:cond delay="499"/>
                                          </p:stCondLst>
                                        </p:cTn>
                                        <p:tgtEl>
                                          <p:spTgt spid="4823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482316"/>
                                        </p:tgtEl>
                                      </p:cBhvr>
                                    </p:animEffect>
                                    <p:set>
                                      <p:cBhvr>
                                        <p:cTn id="12" dur="1" fill="hold">
                                          <p:stCondLst>
                                            <p:cond delay="499"/>
                                          </p:stCondLst>
                                        </p:cTn>
                                        <p:tgtEl>
                                          <p:spTgt spid="4823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482317"/>
                                        </p:tgtEl>
                                      </p:cBhvr>
                                    </p:animEffect>
                                    <p:set>
                                      <p:cBhvr>
                                        <p:cTn id="17" dur="1" fill="hold">
                                          <p:stCondLst>
                                            <p:cond delay="499"/>
                                          </p:stCondLst>
                                        </p:cTn>
                                        <p:tgtEl>
                                          <p:spTgt spid="482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5" grpId="0" animBg="1"/>
      <p:bldP spid="482316" grpId="0" animBg="1"/>
      <p:bldP spid="4823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685800" y="1981200"/>
            <a:ext cx="8229600" cy="3921125"/>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40000"/>
              </a:spcBef>
              <a:buClr>
                <a:srgbClr val="800000"/>
              </a:buClr>
              <a:buSzPct val="80000"/>
              <a:buFont typeface="Wingdings" pitchFamily="2" charset="2"/>
              <a:buChar char="u"/>
            </a:pPr>
            <a:r>
              <a:rPr lang="en-US" sz="2300">
                <a:solidFill>
                  <a:schemeClr val="bg2"/>
                </a:solidFill>
                <a:latin typeface="Arial" charset="0"/>
              </a:rPr>
              <a:t>Accounted for in the period of change and future periods.</a:t>
            </a:r>
          </a:p>
          <a:p>
            <a:pPr marL="685800" lvl="1" indent="-457200" algn="l">
              <a:lnSpc>
                <a:spcPct val="125000"/>
              </a:lnSpc>
              <a:spcBef>
                <a:spcPct val="40000"/>
              </a:spcBef>
              <a:buClr>
                <a:srgbClr val="800000"/>
              </a:buClr>
              <a:buSzPct val="80000"/>
              <a:buFont typeface="Wingdings" pitchFamily="2" charset="2"/>
              <a:buChar char="u"/>
            </a:pPr>
            <a:r>
              <a:rPr lang="en-US" sz="2300">
                <a:solidFill>
                  <a:schemeClr val="bg2"/>
                </a:solidFill>
                <a:latin typeface="Arial" charset="0"/>
              </a:rPr>
              <a:t>Not handled retrospectively.</a:t>
            </a:r>
          </a:p>
          <a:p>
            <a:pPr marL="685800" lvl="1" indent="-457200" algn="l">
              <a:lnSpc>
                <a:spcPct val="125000"/>
              </a:lnSpc>
              <a:spcBef>
                <a:spcPct val="40000"/>
              </a:spcBef>
              <a:buClr>
                <a:srgbClr val="800000"/>
              </a:buClr>
              <a:buSzPct val="80000"/>
              <a:buFont typeface="Wingdings" pitchFamily="2" charset="2"/>
              <a:buChar char="u"/>
            </a:pPr>
            <a:r>
              <a:rPr lang="en-US" sz="2300">
                <a:solidFill>
                  <a:schemeClr val="bg2"/>
                </a:solidFill>
                <a:latin typeface="Arial" charset="0"/>
              </a:rPr>
              <a:t>Not considered errors or extraordinary items.</a:t>
            </a:r>
          </a:p>
          <a:p>
            <a:pPr marL="685800" lvl="1" indent="-457200" algn="l">
              <a:lnSpc>
                <a:spcPct val="125000"/>
              </a:lnSpc>
              <a:spcBef>
                <a:spcPct val="40000"/>
              </a:spcBef>
              <a:buClr>
                <a:srgbClr val="800000"/>
              </a:buClr>
              <a:buSzPct val="80000"/>
              <a:buFont typeface="Wingdings" pitchFamily="2" charset="2"/>
              <a:buChar char="u"/>
            </a:pPr>
            <a:r>
              <a:rPr lang="en-US" sz="2300" b="1">
                <a:solidFill>
                  <a:schemeClr val="bg2"/>
                </a:solidFill>
                <a:latin typeface="Arial" charset="0"/>
              </a:rPr>
              <a:t>Examples</a:t>
            </a:r>
            <a:r>
              <a:rPr lang="en-US" sz="2300">
                <a:solidFill>
                  <a:schemeClr val="bg2"/>
                </a:solidFill>
                <a:latin typeface="Arial" charset="0"/>
              </a:rPr>
              <a:t> include:</a:t>
            </a:r>
          </a:p>
          <a:p>
            <a:pPr marL="1257300" lvl="2" indent="-457200" algn="l">
              <a:lnSpc>
                <a:spcPct val="125000"/>
              </a:lnSpc>
              <a:spcBef>
                <a:spcPct val="40000"/>
              </a:spcBef>
              <a:buClr>
                <a:srgbClr val="800000"/>
              </a:buClr>
              <a:buSzPct val="80000"/>
              <a:buFont typeface="Arial" charset="0"/>
              <a:buChar char="►"/>
            </a:pPr>
            <a:r>
              <a:rPr lang="en-US" sz="2200">
                <a:solidFill>
                  <a:schemeClr val="bg2"/>
                </a:solidFill>
                <a:latin typeface="Arial" charset="0"/>
              </a:rPr>
              <a:t>Useful lives and salvage values of depreciable assets.</a:t>
            </a:r>
          </a:p>
          <a:p>
            <a:pPr marL="1257300" lvl="2" indent="-457200" algn="l">
              <a:lnSpc>
                <a:spcPct val="125000"/>
              </a:lnSpc>
              <a:spcBef>
                <a:spcPct val="40000"/>
              </a:spcBef>
              <a:buClr>
                <a:srgbClr val="800000"/>
              </a:buClr>
              <a:buSzPct val="80000"/>
              <a:buFont typeface="Arial" charset="0"/>
              <a:buChar char="►"/>
            </a:pPr>
            <a:r>
              <a:rPr lang="en-US" sz="2200">
                <a:solidFill>
                  <a:schemeClr val="bg2"/>
                </a:solidFill>
                <a:latin typeface="Arial" charset="0"/>
              </a:rPr>
              <a:t>Allowance for uncollectible receivables.</a:t>
            </a:r>
          </a:p>
          <a:p>
            <a:pPr marL="1257300" lvl="2" indent="-457200" algn="l">
              <a:lnSpc>
                <a:spcPct val="125000"/>
              </a:lnSpc>
              <a:spcBef>
                <a:spcPct val="40000"/>
              </a:spcBef>
              <a:buClr>
                <a:srgbClr val="800000"/>
              </a:buClr>
              <a:buSzPct val="80000"/>
              <a:buFont typeface="Arial" charset="0"/>
              <a:buChar char="►"/>
            </a:pPr>
            <a:r>
              <a:rPr lang="en-US" sz="2200">
                <a:solidFill>
                  <a:schemeClr val="bg2"/>
                </a:solidFill>
                <a:latin typeface="Arial" charset="0"/>
              </a:rPr>
              <a:t>Inventory obsolescence.</a:t>
            </a:r>
          </a:p>
        </p:txBody>
      </p:sp>
      <p:sp>
        <p:nvSpPr>
          <p:cNvPr id="428035"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28037"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28038" name="Text Box 6"/>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Changes in Estimate</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body" idx="1"/>
          </p:nvPr>
        </p:nvSpPr>
        <p:spPr>
          <a:xfrm>
            <a:off x="544513" y="1371600"/>
            <a:ext cx="8142287" cy="4876800"/>
          </a:xfrm>
          <a:solidFill>
            <a:srgbClr val="FFFFFF"/>
          </a:solidFill>
          <a:ln/>
        </p:spPr>
        <p:txBody>
          <a:bodyPr lIns="90488" tIns="44450" rIns="90488" bIns="44450"/>
          <a:lstStyle/>
          <a:p>
            <a:pPr marL="0" indent="0">
              <a:lnSpc>
                <a:spcPct val="120000"/>
              </a:lnSpc>
              <a:buFont typeface="Wingdings" pitchFamily="2" charset="2"/>
              <a:buNone/>
            </a:pPr>
            <a:r>
              <a:rPr lang="en-US" sz="2400" i="1">
                <a:solidFill>
                  <a:srgbClr val="800000"/>
                </a:solidFill>
                <a:effectLst/>
              </a:rPr>
              <a:t>Change in Estimate:</a:t>
            </a:r>
            <a:r>
              <a:rPr lang="en-US" sz="2300" b="0">
                <a:effectLst/>
              </a:rPr>
              <a:t>  </a:t>
            </a:r>
            <a:r>
              <a:rPr lang="en-US" sz="2200" b="0">
                <a:effectLst/>
              </a:rPr>
              <a:t>Arcadia HS, purchased equipment for $510,000 which was estimated to have a useful life of 10 years with a salvage value of $10,000 at the end of that time.  Depreciation has been recorded for 7 years on a straight-line basis.  In 2012 (year 8), it is determined that the total estimated life should be 15 years with a salvage value of $5,000 at the end of that time.</a:t>
            </a:r>
          </a:p>
          <a:p>
            <a:pPr marL="0" indent="0">
              <a:lnSpc>
                <a:spcPct val="120000"/>
              </a:lnSpc>
              <a:spcBef>
                <a:spcPct val="35000"/>
              </a:spcBef>
              <a:buFont typeface="Wingdings" pitchFamily="2" charset="2"/>
              <a:buNone/>
            </a:pPr>
            <a:r>
              <a:rPr lang="en-US" sz="2300">
                <a:solidFill>
                  <a:srgbClr val="800000"/>
                </a:solidFill>
                <a:effectLst/>
              </a:rPr>
              <a:t>Questions:</a:t>
            </a:r>
          </a:p>
          <a:p>
            <a:pPr marL="685800" lvl="1" indent="-457200">
              <a:lnSpc>
                <a:spcPct val="120000"/>
              </a:lnSpc>
              <a:buClr>
                <a:srgbClr val="800000"/>
              </a:buClr>
            </a:pPr>
            <a:r>
              <a:rPr lang="en-US" sz="2200" b="0">
                <a:effectLst/>
              </a:rPr>
              <a:t>What is the journal entry to correct the prior years’ depreciation?</a:t>
            </a:r>
          </a:p>
          <a:p>
            <a:pPr marL="685800" lvl="1" indent="-457200">
              <a:lnSpc>
                <a:spcPct val="120000"/>
              </a:lnSpc>
              <a:buClr>
                <a:srgbClr val="800000"/>
              </a:buClr>
            </a:pPr>
            <a:r>
              <a:rPr lang="en-US" sz="2200" b="0">
                <a:effectLst/>
              </a:rPr>
              <a:t>Calculate the depreciation expense for 2012.</a:t>
            </a:r>
            <a:endParaRPr lang="en-US" sz="2200" b="0">
              <a:solidFill>
                <a:schemeClr val="accent2"/>
              </a:solidFill>
              <a:effectLst/>
            </a:endParaRPr>
          </a:p>
        </p:txBody>
      </p:sp>
      <p:sp>
        <p:nvSpPr>
          <p:cNvPr id="458759" name="Rectangle 7"/>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Change in Estimate Example</a:t>
            </a:r>
          </a:p>
        </p:txBody>
      </p:sp>
      <p:sp>
        <p:nvSpPr>
          <p:cNvPr id="458762" name="Text Box 10"/>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902" name="Rectangle 30"/>
          <p:cNvSpPr>
            <a:spLocks noChangeArrowheads="1"/>
          </p:cNvSpPr>
          <p:nvPr/>
        </p:nvSpPr>
        <p:spPr bwMode="auto">
          <a:xfrm>
            <a:off x="1524000" y="3810000"/>
            <a:ext cx="5943600" cy="2362200"/>
          </a:xfrm>
          <a:prstGeom prst="rect">
            <a:avLst/>
          </a:prstGeom>
          <a:solidFill>
            <a:srgbClr val="FFFFCC"/>
          </a:solidFill>
          <a:ln w="28575" cap="sq">
            <a:solidFill>
              <a:schemeClr val="tx1"/>
            </a:solidFill>
            <a:miter lim="800000"/>
            <a:headEnd type="none" w="sm" len="sm"/>
            <a:tailEnd type="none" w="sm" len="sm"/>
          </a:ln>
          <a:effectLst/>
        </p:spPr>
        <p:txBody>
          <a:bodyPr wrap="none" anchor="ctr"/>
          <a:lstStyle/>
          <a:p>
            <a:endParaRPr lang="en-US"/>
          </a:p>
        </p:txBody>
      </p:sp>
      <p:sp>
        <p:nvSpPr>
          <p:cNvPr id="463881" name="Text Box 9"/>
          <p:cNvSpPr txBox="1">
            <a:spLocks noChangeArrowheads="1"/>
          </p:cNvSpPr>
          <p:nvPr/>
        </p:nvSpPr>
        <p:spPr bwMode="auto">
          <a:xfrm>
            <a:off x="2057400" y="4754563"/>
            <a:ext cx="1676400" cy="427037"/>
          </a:xfrm>
          <a:prstGeom prst="rect">
            <a:avLst/>
          </a:prstGeom>
          <a:noFill/>
          <a:ln w="12700">
            <a:noFill/>
            <a:miter lim="800000"/>
            <a:headEnd/>
            <a:tailEnd/>
          </a:ln>
          <a:effectLst/>
        </p:spPr>
        <p:txBody>
          <a:bodyPr>
            <a:spAutoFit/>
          </a:bodyPr>
          <a:lstStyle/>
          <a:p>
            <a:pPr algn="l">
              <a:spcBef>
                <a:spcPct val="50000"/>
              </a:spcBef>
            </a:pPr>
            <a:r>
              <a:rPr lang="en-US" sz="2200">
                <a:latin typeface="Arial" charset="0"/>
              </a:rPr>
              <a:t>Equipment</a:t>
            </a:r>
          </a:p>
        </p:txBody>
      </p:sp>
      <p:sp>
        <p:nvSpPr>
          <p:cNvPr id="463882" name="Text Box 10"/>
          <p:cNvSpPr txBox="1">
            <a:spLocks noChangeArrowheads="1"/>
          </p:cNvSpPr>
          <p:nvPr/>
        </p:nvSpPr>
        <p:spPr bwMode="auto">
          <a:xfrm>
            <a:off x="5562600" y="4754563"/>
            <a:ext cx="1676400" cy="427037"/>
          </a:xfrm>
          <a:prstGeom prst="rect">
            <a:avLst/>
          </a:prstGeom>
          <a:noFill/>
          <a:ln w="12700">
            <a:noFill/>
            <a:miter lim="800000"/>
            <a:headEnd/>
            <a:tailEnd/>
          </a:ln>
          <a:effectLst/>
        </p:spPr>
        <p:txBody>
          <a:bodyPr>
            <a:spAutoFit/>
          </a:bodyPr>
          <a:lstStyle/>
          <a:p>
            <a:pPr algn="r">
              <a:spcBef>
                <a:spcPct val="50000"/>
              </a:spcBef>
            </a:pPr>
            <a:r>
              <a:rPr lang="en-US" sz="2200">
                <a:latin typeface="Arial" charset="0"/>
              </a:rPr>
              <a:t>$510,000</a:t>
            </a:r>
          </a:p>
        </p:txBody>
      </p:sp>
      <p:sp>
        <p:nvSpPr>
          <p:cNvPr id="463884" name="Text Box 12"/>
          <p:cNvSpPr txBox="1">
            <a:spLocks noChangeArrowheads="1"/>
          </p:cNvSpPr>
          <p:nvPr/>
        </p:nvSpPr>
        <p:spPr bwMode="auto">
          <a:xfrm>
            <a:off x="1752600" y="4297363"/>
            <a:ext cx="2438400" cy="427037"/>
          </a:xfrm>
          <a:prstGeom prst="rect">
            <a:avLst/>
          </a:prstGeom>
          <a:noFill/>
          <a:ln w="12700">
            <a:noFill/>
            <a:miter lim="800000"/>
            <a:headEnd/>
            <a:tailEnd/>
          </a:ln>
          <a:effectLst/>
        </p:spPr>
        <p:txBody>
          <a:bodyPr>
            <a:spAutoFit/>
          </a:bodyPr>
          <a:lstStyle/>
          <a:p>
            <a:pPr algn="l">
              <a:spcBef>
                <a:spcPct val="50000"/>
              </a:spcBef>
            </a:pPr>
            <a:r>
              <a:rPr lang="en-US" sz="2200">
                <a:latin typeface="Arial" charset="0"/>
              </a:rPr>
              <a:t>Fixed Assets:</a:t>
            </a:r>
          </a:p>
        </p:txBody>
      </p:sp>
      <p:sp>
        <p:nvSpPr>
          <p:cNvPr id="463885" name="Text Box 13"/>
          <p:cNvSpPr txBox="1">
            <a:spLocks noChangeArrowheads="1"/>
          </p:cNvSpPr>
          <p:nvPr/>
        </p:nvSpPr>
        <p:spPr bwMode="auto">
          <a:xfrm>
            <a:off x="2057400" y="5135563"/>
            <a:ext cx="4038600" cy="427037"/>
          </a:xfrm>
          <a:prstGeom prst="rect">
            <a:avLst/>
          </a:prstGeom>
          <a:noFill/>
          <a:ln w="12700">
            <a:noFill/>
            <a:miter lim="800000"/>
            <a:headEnd/>
            <a:tailEnd/>
          </a:ln>
          <a:effectLst/>
        </p:spPr>
        <p:txBody>
          <a:bodyPr>
            <a:spAutoFit/>
          </a:bodyPr>
          <a:lstStyle/>
          <a:p>
            <a:pPr algn="l">
              <a:spcBef>
                <a:spcPct val="50000"/>
              </a:spcBef>
            </a:pPr>
            <a:r>
              <a:rPr lang="en-US" sz="2200">
                <a:latin typeface="Arial" charset="0"/>
              </a:rPr>
              <a:t>Accumulated depreciation</a:t>
            </a:r>
          </a:p>
        </p:txBody>
      </p:sp>
      <p:sp>
        <p:nvSpPr>
          <p:cNvPr id="463886" name="Text Box 14"/>
          <p:cNvSpPr txBox="1">
            <a:spLocks noChangeArrowheads="1"/>
          </p:cNvSpPr>
          <p:nvPr/>
        </p:nvSpPr>
        <p:spPr bwMode="auto">
          <a:xfrm>
            <a:off x="5562600" y="5135563"/>
            <a:ext cx="1676400" cy="427037"/>
          </a:xfrm>
          <a:prstGeom prst="rect">
            <a:avLst/>
          </a:prstGeom>
          <a:noFill/>
          <a:ln w="12700">
            <a:noFill/>
            <a:miter lim="800000"/>
            <a:headEnd/>
            <a:tailEnd/>
          </a:ln>
          <a:effectLst/>
        </p:spPr>
        <p:txBody>
          <a:bodyPr>
            <a:spAutoFit/>
          </a:bodyPr>
          <a:lstStyle/>
          <a:p>
            <a:pPr algn="r">
              <a:spcBef>
                <a:spcPct val="50000"/>
              </a:spcBef>
            </a:pPr>
            <a:r>
              <a:rPr lang="en-US" sz="2200">
                <a:latin typeface="Arial" charset="0"/>
              </a:rPr>
              <a:t>  350,000</a:t>
            </a:r>
          </a:p>
        </p:txBody>
      </p:sp>
      <p:sp>
        <p:nvSpPr>
          <p:cNvPr id="463887" name="Text Box 15"/>
          <p:cNvSpPr txBox="1">
            <a:spLocks noChangeArrowheads="1"/>
          </p:cNvSpPr>
          <p:nvPr/>
        </p:nvSpPr>
        <p:spPr bwMode="auto">
          <a:xfrm>
            <a:off x="2057400" y="5592763"/>
            <a:ext cx="4038600" cy="427037"/>
          </a:xfrm>
          <a:prstGeom prst="rect">
            <a:avLst/>
          </a:prstGeom>
          <a:noFill/>
          <a:ln w="12700">
            <a:noFill/>
            <a:miter lim="800000"/>
            <a:headEnd/>
            <a:tailEnd/>
          </a:ln>
          <a:effectLst/>
        </p:spPr>
        <p:txBody>
          <a:bodyPr>
            <a:spAutoFit/>
          </a:bodyPr>
          <a:lstStyle/>
          <a:p>
            <a:pPr algn="l">
              <a:spcBef>
                <a:spcPct val="50000"/>
              </a:spcBef>
            </a:pPr>
            <a:r>
              <a:rPr lang="en-US" sz="2200">
                <a:latin typeface="Arial" charset="0"/>
              </a:rPr>
              <a:t>   Net book value (NBV)</a:t>
            </a:r>
          </a:p>
        </p:txBody>
      </p:sp>
      <p:sp>
        <p:nvSpPr>
          <p:cNvPr id="463888" name="Text Box 16"/>
          <p:cNvSpPr txBox="1">
            <a:spLocks noChangeArrowheads="1"/>
          </p:cNvSpPr>
          <p:nvPr/>
        </p:nvSpPr>
        <p:spPr bwMode="auto">
          <a:xfrm>
            <a:off x="5562600" y="5592763"/>
            <a:ext cx="1676400" cy="427037"/>
          </a:xfrm>
          <a:prstGeom prst="rect">
            <a:avLst/>
          </a:prstGeom>
          <a:solidFill>
            <a:srgbClr val="FFFFCC"/>
          </a:solidFill>
          <a:ln w="12700">
            <a:noFill/>
            <a:miter lim="800000"/>
            <a:headEnd/>
            <a:tailEnd/>
          </a:ln>
          <a:effectLst/>
        </p:spPr>
        <p:txBody>
          <a:bodyPr>
            <a:spAutoFit/>
          </a:bodyPr>
          <a:lstStyle/>
          <a:p>
            <a:pPr algn="r">
              <a:spcBef>
                <a:spcPct val="50000"/>
              </a:spcBef>
            </a:pPr>
            <a:r>
              <a:rPr lang="en-US" sz="2200">
                <a:solidFill>
                  <a:srgbClr val="800000"/>
                </a:solidFill>
                <a:latin typeface="Arial" charset="0"/>
              </a:rPr>
              <a:t>$160,000</a:t>
            </a:r>
          </a:p>
        </p:txBody>
      </p:sp>
      <p:sp>
        <p:nvSpPr>
          <p:cNvPr id="463889" name="Text Box 17"/>
          <p:cNvSpPr txBox="1">
            <a:spLocks noChangeArrowheads="1"/>
          </p:cNvSpPr>
          <p:nvPr/>
        </p:nvSpPr>
        <p:spPr bwMode="auto">
          <a:xfrm>
            <a:off x="3200400" y="3916363"/>
            <a:ext cx="4114800" cy="427037"/>
          </a:xfrm>
          <a:prstGeom prst="rect">
            <a:avLst/>
          </a:prstGeom>
          <a:noFill/>
          <a:ln w="12700">
            <a:noFill/>
            <a:miter lim="800000"/>
            <a:headEnd/>
            <a:tailEnd/>
          </a:ln>
          <a:effectLst/>
        </p:spPr>
        <p:txBody>
          <a:bodyPr>
            <a:spAutoFit/>
          </a:bodyPr>
          <a:lstStyle/>
          <a:p>
            <a:pPr>
              <a:spcBef>
                <a:spcPct val="50000"/>
              </a:spcBef>
            </a:pPr>
            <a:r>
              <a:rPr lang="en-US" sz="2200" u="sng">
                <a:latin typeface="Arial" charset="0"/>
              </a:rPr>
              <a:t>Balance Sheet</a:t>
            </a:r>
            <a:r>
              <a:rPr lang="en-US" sz="2200">
                <a:latin typeface="Arial" charset="0"/>
              </a:rPr>
              <a:t>   </a:t>
            </a:r>
            <a:r>
              <a:rPr lang="en-US" sz="2000">
                <a:latin typeface="Arial" charset="0"/>
              </a:rPr>
              <a:t>(Dec. 31, 2011)</a:t>
            </a:r>
          </a:p>
        </p:txBody>
      </p:sp>
      <p:sp>
        <p:nvSpPr>
          <p:cNvPr id="463890" name="Rectangle 18"/>
          <p:cNvSpPr>
            <a:spLocks noGrp="1" noChangeArrowheads="1"/>
          </p:cNvSpPr>
          <p:nvPr>
            <p:ph type="title"/>
          </p:nvPr>
        </p:nvSpPr>
        <p:spPr>
          <a:xfrm>
            <a:off x="457200" y="457200"/>
            <a:ext cx="8229600" cy="560388"/>
          </a:xfrm>
          <a:solidFill>
            <a:srgbClr val="0066FF"/>
          </a:solidFill>
          <a:ln cap="flat" algn="ctr"/>
        </p:spPr>
        <p:txBody>
          <a:bodyPr/>
          <a:lstStyle/>
          <a:p>
            <a:pPr marL="0" algn="l"/>
            <a:r>
              <a:rPr lang="en-US" i="0">
                <a:solidFill>
                  <a:schemeClr val="bg1"/>
                </a:solidFill>
                <a:latin typeface="Arial" charset="0"/>
              </a:rPr>
              <a:t>Change in Estimate Example</a:t>
            </a:r>
          </a:p>
        </p:txBody>
      </p:sp>
      <p:sp>
        <p:nvSpPr>
          <p:cNvPr id="463891" name="Text Box 19"/>
          <p:cNvSpPr txBox="1">
            <a:spLocks noChangeArrowheads="1"/>
          </p:cNvSpPr>
          <p:nvPr/>
        </p:nvSpPr>
        <p:spPr bwMode="auto">
          <a:xfrm>
            <a:off x="6477000" y="520700"/>
            <a:ext cx="1981200" cy="452438"/>
          </a:xfrm>
          <a:prstGeom prst="rect">
            <a:avLst/>
          </a:prstGeom>
          <a:solidFill>
            <a:srgbClr val="FFFFFF"/>
          </a:solidFill>
          <a:ln w="12700">
            <a:solidFill>
              <a:schemeClr val="tx1"/>
            </a:solidFill>
            <a:miter lim="800000"/>
            <a:headEnd/>
            <a:tailEnd/>
          </a:ln>
          <a:effectLst/>
        </p:spPr>
        <p:txBody>
          <a:bodyPr>
            <a:spAutoFit/>
          </a:bodyPr>
          <a:lstStyle/>
          <a:p>
            <a:pPr>
              <a:lnSpc>
                <a:spcPct val="95000"/>
              </a:lnSpc>
              <a:spcBef>
                <a:spcPct val="50000"/>
              </a:spcBef>
            </a:pPr>
            <a:r>
              <a:rPr lang="en-US" sz="2400">
                <a:latin typeface="Arial" charset="0"/>
              </a:rPr>
              <a:t>After 7 years</a:t>
            </a:r>
          </a:p>
        </p:txBody>
      </p:sp>
      <p:sp>
        <p:nvSpPr>
          <p:cNvPr id="463900" name="Text Box 28"/>
          <p:cNvSpPr txBox="1">
            <a:spLocks noChangeArrowheads="1"/>
          </p:cNvSpPr>
          <p:nvPr/>
        </p:nvSpPr>
        <p:spPr bwMode="auto">
          <a:xfrm>
            <a:off x="609600" y="1395413"/>
            <a:ext cx="4724400" cy="2033587"/>
          </a:xfrm>
          <a:prstGeom prst="rect">
            <a:avLst/>
          </a:prstGeom>
          <a:noFill/>
          <a:ln w="12700">
            <a:noFill/>
            <a:miter lim="800000"/>
            <a:headEnd/>
            <a:tailEnd/>
          </a:ln>
          <a:effectLst/>
        </p:spPr>
        <p:txBody>
          <a:bodyPr>
            <a:spAutoFit/>
          </a:bodyPr>
          <a:lstStyle/>
          <a:p>
            <a:pPr algn="l">
              <a:spcBef>
                <a:spcPct val="20000"/>
              </a:spcBef>
              <a:tabLst>
                <a:tab pos="4460875" algn="r"/>
              </a:tabLst>
            </a:pPr>
            <a:r>
              <a:rPr lang="en-US" sz="2200">
                <a:latin typeface="Arial" charset="0"/>
              </a:rPr>
              <a:t>Equipment cost 	$510,000</a:t>
            </a:r>
          </a:p>
          <a:p>
            <a:pPr algn="l">
              <a:spcBef>
                <a:spcPct val="20000"/>
              </a:spcBef>
              <a:tabLst>
                <a:tab pos="4460875" algn="r"/>
              </a:tabLst>
            </a:pPr>
            <a:r>
              <a:rPr lang="en-US" sz="2200">
                <a:latin typeface="Arial" charset="0"/>
              </a:rPr>
              <a:t>Salvage value	           -   10,000</a:t>
            </a:r>
          </a:p>
          <a:p>
            <a:pPr algn="l">
              <a:spcBef>
                <a:spcPct val="20000"/>
              </a:spcBef>
              <a:tabLst>
                <a:tab pos="4460875" algn="r"/>
              </a:tabLst>
            </a:pPr>
            <a:r>
              <a:rPr lang="en-US" sz="2200">
                <a:latin typeface="Arial" charset="0"/>
              </a:rPr>
              <a:t>Depreciable base	500,000</a:t>
            </a:r>
          </a:p>
          <a:p>
            <a:pPr algn="l">
              <a:spcBef>
                <a:spcPct val="20000"/>
              </a:spcBef>
              <a:tabLst>
                <a:tab pos="4460875" algn="r"/>
              </a:tabLst>
            </a:pPr>
            <a:r>
              <a:rPr lang="en-US" sz="2200">
                <a:latin typeface="Arial" charset="0"/>
              </a:rPr>
              <a:t>Useful life (original)	    10 years</a:t>
            </a:r>
          </a:p>
          <a:p>
            <a:pPr algn="l">
              <a:spcBef>
                <a:spcPct val="20000"/>
              </a:spcBef>
              <a:tabLst>
                <a:tab pos="4460875" algn="r"/>
              </a:tabLst>
            </a:pPr>
            <a:r>
              <a:rPr lang="en-US" sz="2200">
                <a:latin typeface="Arial" charset="0"/>
              </a:rPr>
              <a:t>Annual depreciation	    $ 50,000</a:t>
            </a:r>
          </a:p>
        </p:txBody>
      </p:sp>
      <p:sp>
        <p:nvSpPr>
          <p:cNvPr id="463901" name="Text Box 29"/>
          <p:cNvSpPr txBox="1">
            <a:spLocks noChangeArrowheads="1"/>
          </p:cNvSpPr>
          <p:nvPr/>
        </p:nvSpPr>
        <p:spPr bwMode="auto">
          <a:xfrm>
            <a:off x="5334000" y="2995613"/>
            <a:ext cx="3352800" cy="427037"/>
          </a:xfrm>
          <a:prstGeom prst="rect">
            <a:avLst/>
          </a:prstGeom>
          <a:noFill/>
          <a:ln w="12700">
            <a:noFill/>
            <a:miter lim="800000"/>
            <a:headEnd/>
            <a:tailEnd/>
          </a:ln>
          <a:effectLst/>
        </p:spPr>
        <p:txBody>
          <a:bodyPr>
            <a:spAutoFit/>
          </a:bodyPr>
          <a:lstStyle/>
          <a:p>
            <a:pPr algn="l">
              <a:spcBef>
                <a:spcPct val="50000"/>
              </a:spcBef>
            </a:pPr>
            <a:r>
              <a:rPr lang="en-US" sz="2200">
                <a:latin typeface="Arial" charset="0"/>
              </a:rPr>
              <a:t>x  7 years  =  </a:t>
            </a:r>
            <a:r>
              <a:rPr lang="en-US" sz="2200">
                <a:solidFill>
                  <a:srgbClr val="800000"/>
                </a:solidFill>
                <a:latin typeface="Arial" charset="0"/>
              </a:rPr>
              <a:t>$350,000</a:t>
            </a:r>
            <a:r>
              <a:rPr lang="en-US" sz="2200">
                <a:latin typeface="Arial" charset="0"/>
              </a:rPr>
              <a:t> </a:t>
            </a:r>
          </a:p>
        </p:txBody>
      </p:sp>
      <p:sp>
        <p:nvSpPr>
          <p:cNvPr id="463903" name="Text Box 31"/>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en-US" sz="2200">
                <a:latin typeface="Arial" charset="0"/>
              </a:rPr>
              <a:t>First, establish NBV at date of change in estimate.</a:t>
            </a:r>
          </a:p>
        </p:txBody>
      </p:sp>
      <p:sp>
        <p:nvSpPr>
          <p:cNvPr id="463904" name="Freeform 32"/>
          <p:cNvSpPr>
            <a:spLocks/>
          </p:cNvSpPr>
          <p:nvPr/>
        </p:nvSpPr>
        <p:spPr bwMode="auto">
          <a:xfrm>
            <a:off x="3962400" y="30210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63905" name="Line 33"/>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63906" name="Freeform 34"/>
          <p:cNvSpPr>
            <a:spLocks/>
          </p:cNvSpPr>
          <p:nvPr/>
        </p:nvSpPr>
        <p:spPr bwMode="auto">
          <a:xfrm>
            <a:off x="3962400" y="34274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63907" name="Freeform 35"/>
          <p:cNvSpPr>
            <a:spLocks/>
          </p:cNvSpPr>
          <p:nvPr/>
        </p:nvSpPr>
        <p:spPr bwMode="auto">
          <a:xfrm>
            <a:off x="3962400" y="35036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63908" name="Freeform 36"/>
          <p:cNvSpPr>
            <a:spLocks/>
          </p:cNvSpPr>
          <p:nvPr/>
        </p:nvSpPr>
        <p:spPr bwMode="auto">
          <a:xfrm>
            <a:off x="5943600" y="5562600"/>
            <a:ext cx="1204913" cy="1588"/>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63909" name="Freeform 37"/>
          <p:cNvSpPr>
            <a:spLocks/>
          </p:cNvSpPr>
          <p:nvPr/>
        </p:nvSpPr>
        <p:spPr bwMode="auto">
          <a:xfrm>
            <a:off x="5943600" y="6018213"/>
            <a:ext cx="1204913" cy="1587"/>
          </a:xfrm>
          <a:custGeom>
            <a:avLst/>
            <a:gdLst/>
            <a:ahLst/>
            <a:cxnLst>
              <a:cxn ang="0">
                <a:pos x="0" y="0"/>
              </a:cxn>
              <a:cxn ang="0">
                <a:pos x="759" y="0"/>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63910" name="Text Box 38"/>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609600" y="4343400"/>
            <a:ext cx="8001000" cy="1828800"/>
          </a:xfrm>
          <a:prstGeom prst="rect">
            <a:avLst/>
          </a:prstGeom>
          <a:solidFill>
            <a:srgbClr val="FFFFCC"/>
          </a:solidFill>
          <a:ln w="28575" cap="sq">
            <a:solidFill>
              <a:schemeClr val="tx1"/>
            </a:solidFill>
            <a:miter lim="800000"/>
            <a:headEnd type="none" w="sm" len="sm"/>
            <a:tailEnd type="none" w="sm" len="sm"/>
          </a:ln>
          <a:effectLst/>
        </p:spPr>
        <p:txBody>
          <a:bodyPr wrap="none" anchor="ctr"/>
          <a:lstStyle/>
          <a:p>
            <a:endParaRPr lang="en-US"/>
          </a:p>
        </p:txBody>
      </p:sp>
      <p:sp>
        <p:nvSpPr>
          <p:cNvPr id="470027" name="Rectangle 11"/>
          <p:cNvSpPr>
            <a:spLocks noGrp="1" noChangeArrowheads="1"/>
          </p:cNvSpPr>
          <p:nvPr>
            <p:ph type="title"/>
          </p:nvPr>
        </p:nvSpPr>
        <p:spPr>
          <a:xfrm>
            <a:off x="457200" y="457200"/>
            <a:ext cx="8229600" cy="560388"/>
          </a:xfrm>
          <a:solidFill>
            <a:srgbClr val="0066FF"/>
          </a:solidFill>
          <a:ln cap="flat" algn="ctr"/>
        </p:spPr>
        <p:txBody>
          <a:bodyPr/>
          <a:lstStyle/>
          <a:p>
            <a:pPr marL="0" algn="l"/>
            <a:r>
              <a:rPr lang="en-US" i="0">
                <a:solidFill>
                  <a:schemeClr val="bg1"/>
                </a:solidFill>
                <a:latin typeface="Arial" charset="0"/>
              </a:rPr>
              <a:t>Change in Estimate Example</a:t>
            </a:r>
          </a:p>
        </p:txBody>
      </p:sp>
      <p:sp>
        <p:nvSpPr>
          <p:cNvPr id="470030" name="Text Box 14"/>
          <p:cNvSpPr txBox="1">
            <a:spLocks noChangeArrowheads="1"/>
          </p:cNvSpPr>
          <p:nvPr/>
        </p:nvSpPr>
        <p:spPr bwMode="auto">
          <a:xfrm>
            <a:off x="609600" y="1395413"/>
            <a:ext cx="5029200" cy="2209800"/>
          </a:xfrm>
          <a:prstGeom prst="rect">
            <a:avLst/>
          </a:prstGeom>
          <a:noFill/>
          <a:ln w="12700">
            <a:noFill/>
            <a:miter lim="800000"/>
            <a:headEnd/>
            <a:tailEnd/>
          </a:ln>
          <a:effectLst/>
        </p:spPr>
        <p:txBody>
          <a:bodyPr>
            <a:spAutoFit/>
          </a:bodyPr>
          <a:lstStyle/>
          <a:p>
            <a:pPr algn="l">
              <a:spcBef>
                <a:spcPct val="20000"/>
              </a:spcBef>
              <a:tabLst>
                <a:tab pos="4806950" algn="r"/>
              </a:tabLst>
            </a:pPr>
            <a:r>
              <a:rPr lang="en-US" sz="2400">
                <a:latin typeface="Arial" charset="0"/>
              </a:rPr>
              <a:t>Net book value 	</a:t>
            </a:r>
            <a:r>
              <a:rPr lang="en-US" sz="2400">
                <a:solidFill>
                  <a:srgbClr val="800000"/>
                </a:solidFill>
                <a:latin typeface="Arial" charset="0"/>
              </a:rPr>
              <a:t>$160,000</a:t>
            </a:r>
          </a:p>
          <a:p>
            <a:pPr algn="l">
              <a:spcBef>
                <a:spcPct val="20000"/>
              </a:spcBef>
              <a:tabLst>
                <a:tab pos="4806950" algn="r"/>
              </a:tabLst>
            </a:pPr>
            <a:r>
              <a:rPr lang="en-US" sz="2400">
                <a:latin typeface="Arial" charset="0"/>
              </a:rPr>
              <a:t>Salvage value (new)          	5,000</a:t>
            </a:r>
          </a:p>
          <a:p>
            <a:pPr algn="l">
              <a:spcBef>
                <a:spcPct val="20000"/>
              </a:spcBef>
              <a:tabLst>
                <a:tab pos="4806950" algn="r"/>
              </a:tabLst>
            </a:pPr>
            <a:r>
              <a:rPr lang="en-US" sz="2400">
                <a:latin typeface="Arial" charset="0"/>
              </a:rPr>
              <a:t>Depreciable base	155,000</a:t>
            </a:r>
          </a:p>
          <a:p>
            <a:pPr algn="l">
              <a:spcBef>
                <a:spcPct val="20000"/>
              </a:spcBef>
              <a:tabLst>
                <a:tab pos="4806950" algn="r"/>
              </a:tabLst>
            </a:pPr>
            <a:r>
              <a:rPr lang="en-US" sz="2400">
                <a:latin typeface="Arial" charset="0"/>
              </a:rPr>
              <a:t>Useful life remaining	    8 years</a:t>
            </a:r>
          </a:p>
          <a:p>
            <a:pPr algn="l">
              <a:spcBef>
                <a:spcPct val="20000"/>
              </a:spcBef>
              <a:tabLst>
                <a:tab pos="4806950" algn="r"/>
              </a:tabLst>
            </a:pPr>
            <a:r>
              <a:rPr lang="en-US" sz="2400">
                <a:latin typeface="Arial" charset="0"/>
              </a:rPr>
              <a:t>Annual depreciation	    </a:t>
            </a:r>
            <a:r>
              <a:rPr lang="en-US" sz="2400">
                <a:solidFill>
                  <a:srgbClr val="800000"/>
                </a:solidFill>
                <a:latin typeface="Arial" charset="0"/>
              </a:rPr>
              <a:t>$ 19,375</a:t>
            </a:r>
          </a:p>
        </p:txBody>
      </p:sp>
      <p:sp>
        <p:nvSpPr>
          <p:cNvPr id="470032" name="Text Box 16"/>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en-US" sz="2200">
                <a:latin typeface="Arial" charset="0"/>
              </a:rPr>
              <a:t>Depreciation Expense calculation for 2012.</a:t>
            </a:r>
          </a:p>
        </p:txBody>
      </p:sp>
      <p:sp>
        <p:nvSpPr>
          <p:cNvPr id="470034" name="Line 18"/>
          <p:cNvSpPr>
            <a:spLocks noChangeShapeType="1"/>
          </p:cNvSpPr>
          <p:nvPr/>
        </p:nvSpPr>
        <p:spPr bwMode="auto">
          <a:xfrm>
            <a:off x="4191000" y="2286000"/>
            <a:ext cx="1371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70039" name="Text Box 23"/>
          <p:cNvSpPr txBox="1">
            <a:spLocks noChangeArrowheads="1"/>
          </p:cNvSpPr>
          <p:nvPr/>
        </p:nvSpPr>
        <p:spPr bwMode="auto">
          <a:xfrm>
            <a:off x="1447800" y="4860925"/>
            <a:ext cx="6858000" cy="931863"/>
          </a:xfrm>
          <a:prstGeom prst="rect">
            <a:avLst/>
          </a:prstGeom>
          <a:noFill/>
          <a:ln w="28575">
            <a:noFill/>
            <a:miter lim="800000"/>
            <a:headEnd/>
            <a:tailEnd/>
          </a:ln>
          <a:effectLst/>
        </p:spPr>
        <p:txBody>
          <a:bodyPr>
            <a:spAutoFit/>
          </a:bodyPr>
          <a:lstStyle/>
          <a:p>
            <a:pPr marL="457200" indent="-457200" algn="l">
              <a:spcBef>
                <a:spcPct val="30000"/>
              </a:spcBef>
              <a:tabLst>
                <a:tab pos="5375275" algn="r"/>
                <a:tab pos="6635750" algn="r"/>
              </a:tabLst>
            </a:pPr>
            <a:r>
              <a:rPr lang="en-US" sz="2400">
                <a:latin typeface="Arial" charset="0"/>
                <a:cs typeface="Arial" charset="0"/>
              </a:rPr>
              <a:t>Depreciation expense 	19,375</a:t>
            </a:r>
          </a:p>
          <a:p>
            <a:pPr marL="457200" indent="-457200" algn="l">
              <a:spcBef>
                <a:spcPct val="30000"/>
              </a:spcBef>
              <a:tabLst>
                <a:tab pos="5375275" algn="r"/>
                <a:tab pos="6635750" algn="r"/>
              </a:tabLst>
            </a:pPr>
            <a:r>
              <a:rPr lang="en-US" sz="2400">
                <a:latin typeface="Arial" charset="0"/>
                <a:cs typeface="Arial" charset="0"/>
              </a:rPr>
              <a:t>	Accumulated depreciation 		19,375</a:t>
            </a:r>
          </a:p>
        </p:txBody>
      </p:sp>
      <p:sp>
        <p:nvSpPr>
          <p:cNvPr id="470042" name="Text Box 26"/>
          <p:cNvSpPr txBox="1">
            <a:spLocks noChangeArrowheads="1"/>
          </p:cNvSpPr>
          <p:nvPr/>
        </p:nvSpPr>
        <p:spPr bwMode="auto">
          <a:xfrm>
            <a:off x="914400" y="4086225"/>
            <a:ext cx="3581400" cy="485775"/>
          </a:xfrm>
          <a:prstGeom prst="rect">
            <a:avLst/>
          </a:prstGeom>
          <a:solidFill>
            <a:schemeClr val="bg1"/>
          </a:solidFill>
          <a:ln w="28575">
            <a:solidFill>
              <a:schemeClr val="tx1"/>
            </a:solidFill>
            <a:miter lim="800000"/>
            <a:headEnd/>
            <a:tailEnd/>
          </a:ln>
          <a:effectLst/>
        </p:spPr>
        <p:txBody>
          <a:bodyPr>
            <a:spAutoFit/>
          </a:bodyPr>
          <a:lstStyle/>
          <a:p>
            <a:pPr marL="457200" indent="-457200">
              <a:spcBef>
                <a:spcPct val="50000"/>
              </a:spcBef>
              <a:tabLst>
                <a:tab pos="4918075" algn="r"/>
                <a:tab pos="5943600" algn="r"/>
              </a:tabLst>
            </a:pPr>
            <a:r>
              <a:rPr lang="en-US" sz="2400">
                <a:latin typeface="Arial" charset="0"/>
                <a:cs typeface="Arial" charset="0"/>
              </a:rPr>
              <a:t>Journal entry for 2012</a:t>
            </a:r>
          </a:p>
        </p:txBody>
      </p:sp>
      <p:sp>
        <p:nvSpPr>
          <p:cNvPr id="470043" name="Freeform 27"/>
          <p:cNvSpPr>
            <a:spLocks/>
          </p:cNvSpPr>
          <p:nvPr/>
        </p:nvSpPr>
        <p:spPr bwMode="auto">
          <a:xfrm>
            <a:off x="4211638" y="3144838"/>
            <a:ext cx="1371600" cy="1587"/>
          </a:xfrm>
          <a:custGeom>
            <a:avLst/>
            <a:gdLst/>
            <a:ahLst/>
            <a:cxnLst>
              <a:cxn ang="0">
                <a:pos x="0" y="0"/>
              </a:cxn>
              <a:cxn ang="0">
                <a:pos x="864" y="0"/>
              </a:cxn>
            </a:cxnLst>
            <a:rect l="0" t="0" r="r" b="b"/>
            <a:pathLst>
              <a:path w="864" h="1">
                <a:moveTo>
                  <a:pt x="0" y="0"/>
                </a:moveTo>
                <a:lnTo>
                  <a:pt x="864" y="0"/>
                </a:lnTo>
              </a:path>
            </a:pathLst>
          </a:custGeom>
          <a:noFill/>
          <a:ln w="28575" cap="sq" cmpd="sng">
            <a:solidFill>
              <a:schemeClr val="tx1"/>
            </a:solidFill>
            <a:prstDash val="solid"/>
            <a:round/>
            <a:headEnd type="none" w="sm" len="sm"/>
            <a:tailEnd type="none" w="sm" len="sm"/>
          </a:ln>
          <a:effectLst/>
        </p:spPr>
        <p:txBody>
          <a:bodyPr/>
          <a:lstStyle/>
          <a:p>
            <a:endParaRPr lang="en-US"/>
          </a:p>
        </p:txBody>
      </p:sp>
      <p:sp>
        <p:nvSpPr>
          <p:cNvPr id="470044" name="Line 28"/>
          <p:cNvSpPr>
            <a:spLocks noChangeShapeType="1"/>
          </p:cNvSpPr>
          <p:nvPr/>
        </p:nvSpPr>
        <p:spPr bwMode="auto">
          <a:xfrm>
            <a:off x="4191000" y="3581400"/>
            <a:ext cx="1371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70045" name="Line 29"/>
          <p:cNvSpPr>
            <a:spLocks noChangeShapeType="1"/>
          </p:cNvSpPr>
          <p:nvPr/>
        </p:nvSpPr>
        <p:spPr bwMode="auto">
          <a:xfrm>
            <a:off x="4191000" y="3657600"/>
            <a:ext cx="13716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70046" name="Text Box 30"/>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70047" name="Text Box 31"/>
          <p:cNvSpPr txBox="1">
            <a:spLocks noChangeArrowheads="1"/>
          </p:cNvSpPr>
          <p:nvPr/>
        </p:nvSpPr>
        <p:spPr bwMode="auto">
          <a:xfrm>
            <a:off x="6477000" y="520700"/>
            <a:ext cx="1981200" cy="452438"/>
          </a:xfrm>
          <a:prstGeom prst="rect">
            <a:avLst/>
          </a:prstGeom>
          <a:solidFill>
            <a:srgbClr val="FFFFFF"/>
          </a:solidFill>
          <a:ln w="12700">
            <a:solidFill>
              <a:schemeClr val="tx1"/>
            </a:solidFill>
            <a:miter lim="800000"/>
            <a:headEnd/>
            <a:tailEnd/>
          </a:ln>
          <a:effectLst/>
        </p:spPr>
        <p:txBody>
          <a:bodyPr>
            <a:spAutoFit/>
          </a:bodyPr>
          <a:lstStyle/>
          <a:p>
            <a:pPr>
              <a:lnSpc>
                <a:spcPct val="95000"/>
              </a:lnSpc>
              <a:spcBef>
                <a:spcPct val="50000"/>
              </a:spcBef>
            </a:pPr>
            <a:r>
              <a:rPr lang="en-US" sz="2400">
                <a:latin typeface="Arial" charset="0"/>
              </a:rPr>
              <a:t>After 7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39">
                                            <p:txEl>
                                              <p:pRg st="0" end="0"/>
                                            </p:txEl>
                                          </p:spTgt>
                                        </p:tgtEl>
                                        <p:attrNameLst>
                                          <p:attrName>style.visibility</p:attrName>
                                        </p:attrNameLst>
                                      </p:cBhvr>
                                      <p:to>
                                        <p:strVal val="visible"/>
                                      </p:to>
                                    </p:set>
                                    <p:animEffect transition="in" filter="wipe(left)">
                                      <p:cBhvr>
                                        <p:cTn id="7" dur="500"/>
                                        <p:tgtEl>
                                          <p:spTgt spid="4700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0039">
                                            <p:txEl>
                                              <p:pRg st="1" end="1"/>
                                            </p:txEl>
                                          </p:spTgt>
                                        </p:tgtEl>
                                        <p:attrNameLst>
                                          <p:attrName>style.visibility</p:attrName>
                                        </p:attrNameLst>
                                      </p:cBhvr>
                                      <p:to>
                                        <p:strVal val="visible"/>
                                      </p:to>
                                    </p:set>
                                    <p:animEffect transition="in" filter="wipe(left)">
                                      <p:cBhvr>
                                        <p:cTn id="12" dur="500"/>
                                        <p:tgtEl>
                                          <p:spTgt spid="4700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685800" y="2019300"/>
            <a:ext cx="8305800" cy="3633788"/>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60000"/>
              </a:spcBef>
              <a:buClr>
                <a:srgbClr val="800000"/>
              </a:buClr>
              <a:buSzPct val="80000"/>
              <a:buFont typeface="Wingdings" pitchFamily="2" charset="2"/>
              <a:buChar char="u"/>
            </a:pPr>
            <a:r>
              <a:rPr lang="en-US" sz="2300">
                <a:solidFill>
                  <a:schemeClr val="bg2"/>
                </a:solidFill>
                <a:latin typeface="Arial" charset="0"/>
              </a:rPr>
              <a:t>Result from:</a:t>
            </a:r>
          </a:p>
          <a:p>
            <a:pPr marL="1257300" lvl="2" indent="-457200" algn="l">
              <a:lnSpc>
                <a:spcPct val="125000"/>
              </a:lnSpc>
              <a:spcBef>
                <a:spcPct val="60000"/>
              </a:spcBef>
              <a:buClr>
                <a:srgbClr val="800000"/>
              </a:buClr>
              <a:buSzPct val="80000"/>
              <a:buFont typeface="Arial" charset="0"/>
              <a:buChar char="►"/>
            </a:pPr>
            <a:r>
              <a:rPr lang="en-US" sz="2200">
                <a:solidFill>
                  <a:schemeClr val="bg2"/>
                </a:solidFill>
                <a:latin typeface="Arial" charset="0"/>
              </a:rPr>
              <a:t>mathematical mistakes.</a:t>
            </a:r>
          </a:p>
          <a:p>
            <a:pPr marL="1257300" lvl="2" indent="-457200" algn="l">
              <a:lnSpc>
                <a:spcPct val="125000"/>
              </a:lnSpc>
              <a:spcBef>
                <a:spcPct val="60000"/>
              </a:spcBef>
              <a:buClr>
                <a:srgbClr val="800000"/>
              </a:buClr>
              <a:buSzPct val="80000"/>
              <a:buFont typeface="Arial" charset="0"/>
              <a:buChar char="►"/>
            </a:pPr>
            <a:r>
              <a:rPr lang="en-US" sz="2200">
                <a:solidFill>
                  <a:schemeClr val="bg2"/>
                </a:solidFill>
                <a:latin typeface="Arial" charset="0"/>
              </a:rPr>
              <a:t>mistakes in application of accounting principles.</a:t>
            </a:r>
          </a:p>
          <a:p>
            <a:pPr marL="1257300" lvl="2" indent="-457200" algn="l">
              <a:lnSpc>
                <a:spcPct val="125000"/>
              </a:lnSpc>
              <a:spcBef>
                <a:spcPct val="60000"/>
              </a:spcBef>
              <a:buClr>
                <a:srgbClr val="800000"/>
              </a:buClr>
              <a:buSzPct val="80000"/>
              <a:buFont typeface="Arial" charset="0"/>
              <a:buChar char="►"/>
            </a:pPr>
            <a:r>
              <a:rPr lang="en-US" sz="2200">
                <a:solidFill>
                  <a:schemeClr val="bg2"/>
                </a:solidFill>
                <a:latin typeface="Arial" charset="0"/>
              </a:rPr>
              <a:t>oversight or misuse of facts.</a:t>
            </a:r>
          </a:p>
          <a:p>
            <a:pPr marL="685800" lvl="1" indent="-457200" algn="l">
              <a:lnSpc>
                <a:spcPct val="125000"/>
              </a:lnSpc>
              <a:spcBef>
                <a:spcPct val="60000"/>
              </a:spcBef>
              <a:buClr>
                <a:srgbClr val="800000"/>
              </a:buClr>
              <a:buSzPct val="80000"/>
              <a:buFont typeface="Wingdings" pitchFamily="2" charset="2"/>
              <a:buChar char="u"/>
            </a:pPr>
            <a:r>
              <a:rPr lang="en-US" sz="2200">
                <a:solidFill>
                  <a:schemeClr val="bg2"/>
                </a:solidFill>
                <a:latin typeface="Arial" charset="0"/>
              </a:rPr>
              <a:t>Corrections treated as prior period adjustments.</a:t>
            </a:r>
          </a:p>
          <a:p>
            <a:pPr marL="685800" lvl="1" indent="-457200" algn="l">
              <a:lnSpc>
                <a:spcPct val="125000"/>
              </a:lnSpc>
              <a:spcBef>
                <a:spcPct val="60000"/>
              </a:spcBef>
              <a:buClr>
                <a:srgbClr val="800000"/>
              </a:buClr>
              <a:buSzPct val="80000"/>
              <a:buFont typeface="Wingdings" pitchFamily="2" charset="2"/>
              <a:buChar char="u"/>
            </a:pPr>
            <a:r>
              <a:rPr lang="en-US" sz="2200">
                <a:solidFill>
                  <a:schemeClr val="bg2"/>
                </a:solidFill>
                <a:latin typeface="Arial" charset="0"/>
              </a:rPr>
              <a:t>Adjustment to the beginning balance of retained earnings.</a:t>
            </a:r>
          </a:p>
        </p:txBody>
      </p:sp>
      <p:sp>
        <p:nvSpPr>
          <p:cNvPr id="421891"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21893"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21895" name="Text Box 7"/>
          <p:cNvSpPr txBox="1">
            <a:spLocks noChangeArrowheads="1"/>
          </p:cNvSpPr>
          <p:nvPr/>
        </p:nvSpPr>
        <p:spPr bwMode="auto">
          <a:xfrm>
            <a:off x="685800" y="1371600"/>
            <a:ext cx="6934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Corrections of Errors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685800" y="1368425"/>
            <a:ext cx="8077200" cy="2225675"/>
          </a:xfrm>
          <a:prstGeom prst="rect">
            <a:avLst/>
          </a:prstGeom>
          <a:noFill/>
          <a:ln w="12700" cap="sq" algn="ctr">
            <a:noFill/>
            <a:miter lim="800000"/>
            <a:headEnd type="none" w="sm" len="sm"/>
            <a:tailEnd type="none" w="sm" len="sm"/>
          </a:ln>
          <a:effectLst/>
        </p:spPr>
        <p:txBody>
          <a:bodyPr>
            <a:spAutoFit/>
          </a:bodyPr>
          <a:lstStyle/>
          <a:p>
            <a:pPr algn="l">
              <a:lnSpc>
                <a:spcPct val="125000"/>
              </a:lnSpc>
            </a:pPr>
            <a:r>
              <a:rPr lang="en-US" sz="2400" b="1" i="1">
                <a:solidFill>
                  <a:srgbClr val="800000"/>
                </a:solidFill>
                <a:latin typeface="Arial" charset="0"/>
              </a:rPr>
              <a:t>Corrections of Errors:</a:t>
            </a:r>
            <a:r>
              <a:rPr lang="en-US" sz="2200">
                <a:latin typeface="Arial" charset="0"/>
              </a:rPr>
              <a:t>  To illustrate, in 2013, Hillsboro Co. determined that it incorrectly overstated its accounts</a:t>
            </a:r>
          </a:p>
          <a:p>
            <a:pPr algn="l">
              <a:lnSpc>
                <a:spcPct val="125000"/>
              </a:lnSpc>
            </a:pPr>
            <a:r>
              <a:rPr lang="en-US" sz="2200">
                <a:latin typeface="Arial" charset="0"/>
              </a:rPr>
              <a:t>receivable and sales revenue by $100,000 in 2010.  In 2013, Hillboro makes the following entry to correct for this error (ignore income taxes).</a:t>
            </a:r>
          </a:p>
        </p:txBody>
      </p:sp>
      <p:sp>
        <p:nvSpPr>
          <p:cNvPr id="486403"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Reporting Irregular Items</a:t>
            </a:r>
          </a:p>
        </p:txBody>
      </p:sp>
      <p:sp>
        <p:nvSpPr>
          <p:cNvPr id="486404"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how to report irregular items.</a:t>
            </a:r>
          </a:p>
        </p:txBody>
      </p:sp>
      <p:sp>
        <p:nvSpPr>
          <p:cNvPr id="486405" name="Text Box 5"/>
          <p:cNvSpPr txBox="1">
            <a:spLocks noChangeArrowheads="1"/>
          </p:cNvSpPr>
          <p:nvPr/>
        </p:nvSpPr>
        <p:spPr bwMode="auto">
          <a:xfrm>
            <a:off x="1219200" y="3829050"/>
            <a:ext cx="7315200" cy="895350"/>
          </a:xfrm>
          <a:prstGeom prst="rect">
            <a:avLst/>
          </a:prstGeom>
          <a:noFill/>
          <a:ln w="12700" cap="sq">
            <a:noFill/>
            <a:miter lim="800000"/>
            <a:headEnd type="none" w="sm" len="sm"/>
            <a:tailEnd type="none" w="sm" len="sm"/>
          </a:ln>
          <a:effectLst/>
        </p:spPr>
        <p:txBody>
          <a:bodyPr>
            <a:spAutoFit/>
          </a:bodyPr>
          <a:lstStyle/>
          <a:p>
            <a:pPr marL="457200" indent="-457200" algn="l">
              <a:spcBef>
                <a:spcPct val="40000"/>
              </a:spcBef>
              <a:tabLst>
                <a:tab pos="5314950" algn="r"/>
                <a:tab pos="6743700" algn="r"/>
              </a:tabLst>
            </a:pPr>
            <a:r>
              <a:rPr lang="en-US" sz="2200">
                <a:latin typeface="Arial" charset="0"/>
              </a:rPr>
              <a:t>Retained earnings	100,000</a:t>
            </a:r>
          </a:p>
          <a:p>
            <a:pPr marL="457200" indent="-457200" algn="l">
              <a:spcBef>
                <a:spcPct val="40000"/>
              </a:spcBef>
              <a:tabLst>
                <a:tab pos="5314950" algn="r"/>
                <a:tab pos="6743700" algn="r"/>
              </a:tabLst>
            </a:pPr>
            <a:r>
              <a:rPr lang="en-US" sz="2200">
                <a:latin typeface="Arial" charset="0"/>
              </a:rPr>
              <a:t>	Accounts receivable		100,000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5">
                                            <p:txEl>
                                              <p:pRg st="0" end="0"/>
                                            </p:txEl>
                                          </p:spTgt>
                                        </p:tgtEl>
                                        <p:attrNameLst>
                                          <p:attrName>style.visibility</p:attrName>
                                        </p:attrNameLst>
                                      </p:cBhvr>
                                      <p:to>
                                        <p:strVal val="visible"/>
                                      </p:to>
                                    </p:set>
                                    <p:animEffect transition="in" filter="wipe(left)">
                                      <p:cBhvr>
                                        <p:cTn id="7" dur="500"/>
                                        <p:tgtEl>
                                          <p:spTgt spid="486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5">
                                            <p:txEl>
                                              <p:pRg st="1" end="1"/>
                                            </p:txEl>
                                          </p:spTgt>
                                        </p:tgtEl>
                                        <p:attrNameLst>
                                          <p:attrName>style.visibility</p:attrName>
                                        </p:attrNameLst>
                                      </p:cBhvr>
                                      <p:to>
                                        <p:strVal val="visible"/>
                                      </p:to>
                                    </p:set>
                                    <p:animEffect transition="in" filter="wipe(left)">
                                      <p:cBhvr>
                                        <p:cTn id="12" dur="500"/>
                                        <p:tgtEl>
                                          <p:spTgt spid="4864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685800" y="1981200"/>
            <a:ext cx="8305800" cy="32797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200">
                <a:solidFill>
                  <a:schemeClr val="bg2"/>
                </a:solidFill>
                <a:latin typeface="Arial" charset="0"/>
              </a:rPr>
              <a:t>Relates the income tax expense to the specific items that give rise to the amount of the tax expense.</a:t>
            </a:r>
          </a:p>
          <a:p>
            <a:pPr algn="l">
              <a:lnSpc>
                <a:spcPct val="125000"/>
              </a:lnSpc>
              <a:spcBef>
                <a:spcPct val="50000"/>
              </a:spcBef>
              <a:buSzPct val="80000"/>
            </a:pPr>
            <a:r>
              <a:rPr lang="en-US" sz="2200">
                <a:solidFill>
                  <a:schemeClr val="bg2"/>
                </a:solidFill>
                <a:latin typeface="Arial" charset="0"/>
              </a:rPr>
              <a:t>Income tax is allocated to the following items:</a:t>
            </a:r>
          </a:p>
          <a:p>
            <a:pPr marL="800100" lvl="1" indent="-571500" algn="l">
              <a:lnSpc>
                <a:spcPct val="125000"/>
              </a:lnSpc>
              <a:spcBef>
                <a:spcPct val="50000"/>
              </a:spcBef>
              <a:buSzPct val="80000"/>
            </a:pPr>
            <a:r>
              <a:rPr lang="en-US" sz="2200" b="1">
                <a:solidFill>
                  <a:srgbClr val="800000"/>
                </a:solidFill>
                <a:latin typeface="Arial" charset="0"/>
              </a:rPr>
              <a:t>(1)</a:t>
            </a:r>
            <a:r>
              <a:rPr lang="en-US" sz="2200">
                <a:solidFill>
                  <a:schemeClr val="bg2"/>
                </a:solidFill>
                <a:latin typeface="Arial" charset="0"/>
              </a:rPr>
              <a:t>	Income from continuing operations before tax.</a:t>
            </a:r>
          </a:p>
          <a:p>
            <a:pPr marL="800100" lvl="1" indent="-571500" algn="l">
              <a:lnSpc>
                <a:spcPct val="125000"/>
              </a:lnSpc>
              <a:spcBef>
                <a:spcPct val="50000"/>
              </a:spcBef>
              <a:buSzPct val="80000"/>
            </a:pPr>
            <a:r>
              <a:rPr lang="en-US" sz="2200" b="1">
                <a:solidFill>
                  <a:srgbClr val="800000"/>
                </a:solidFill>
                <a:latin typeface="Arial" charset="0"/>
              </a:rPr>
              <a:t>(2)</a:t>
            </a:r>
            <a:r>
              <a:rPr lang="en-US" sz="2200">
                <a:solidFill>
                  <a:schemeClr val="bg2"/>
                </a:solidFill>
                <a:latin typeface="Arial" charset="0"/>
              </a:rPr>
              <a:t> 	Discontinued operations.</a:t>
            </a:r>
          </a:p>
          <a:p>
            <a:pPr marL="800100" lvl="1" indent="-571500" algn="l">
              <a:lnSpc>
                <a:spcPct val="125000"/>
              </a:lnSpc>
              <a:spcBef>
                <a:spcPct val="50000"/>
              </a:spcBef>
              <a:buSzPct val="80000"/>
            </a:pPr>
            <a:r>
              <a:rPr lang="en-US" sz="2200" b="1">
                <a:solidFill>
                  <a:srgbClr val="800000"/>
                </a:solidFill>
                <a:latin typeface="Arial" charset="0"/>
              </a:rPr>
              <a:t>(3)</a:t>
            </a:r>
            <a:r>
              <a:rPr lang="en-US" sz="2200">
                <a:solidFill>
                  <a:schemeClr val="bg2"/>
                </a:solidFill>
                <a:latin typeface="Arial" charset="0"/>
              </a:rPr>
              <a:t> 	Extraordinary items.</a:t>
            </a:r>
          </a:p>
        </p:txBody>
      </p:sp>
      <p:sp>
        <p:nvSpPr>
          <p:cNvPr id="423939"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23940"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Explain intraperiod tax allocation.</a:t>
            </a:r>
          </a:p>
        </p:txBody>
      </p:sp>
      <p:sp>
        <p:nvSpPr>
          <p:cNvPr id="423941" name="Text Box 5"/>
          <p:cNvSpPr txBox="1">
            <a:spLocks noChangeArrowheads="1"/>
          </p:cNvSpPr>
          <p:nvPr/>
        </p:nvSpPr>
        <p:spPr bwMode="auto">
          <a:xfrm>
            <a:off x="685800" y="1371600"/>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Intraperiod Tax Allocation</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ext Box 2"/>
          <p:cNvSpPr txBox="1">
            <a:spLocks noChangeArrowheads="1"/>
          </p:cNvSpPr>
          <p:nvPr/>
        </p:nvSpPr>
        <p:spPr bwMode="auto">
          <a:xfrm>
            <a:off x="685800" y="1981200"/>
            <a:ext cx="7543800" cy="210502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200">
                <a:latin typeface="Arial" charset="0"/>
              </a:rPr>
              <a:t>Companies have incentives to </a:t>
            </a:r>
            <a:r>
              <a:rPr lang="en-US" sz="2200" b="1">
                <a:solidFill>
                  <a:srgbClr val="800000"/>
                </a:solidFill>
                <a:latin typeface="Arial" charset="0"/>
              </a:rPr>
              <a:t>manage income</a:t>
            </a:r>
            <a:r>
              <a:rPr lang="en-US" sz="2200">
                <a:latin typeface="Arial" charset="0"/>
              </a:rPr>
              <a:t> to meet or beat Wall Street expectations, so that</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market price of stock increases and</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value of stock options increase. </a:t>
            </a:r>
          </a:p>
        </p:txBody>
      </p:sp>
      <p:sp>
        <p:nvSpPr>
          <p:cNvPr id="370691"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Income Statement</a:t>
            </a:r>
          </a:p>
        </p:txBody>
      </p:sp>
      <p:sp>
        <p:nvSpPr>
          <p:cNvPr id="370692" name="Text Box 4"/>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370696" name="Text Box 8"/>
          <p:cNvSpPr txBox="1">
            <a:spLocks noChangeArrowheads="1"/>
          </p:cNvSpPr>
          <p:nvPr/>
        </p:nvSpPr>
        <p:spPr bwMode="auto">
          <a:xfrm>
            <a:off x="685800" y="4419600"/>
            <a:ext cx="75438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buSzPct val="80000"/>
            </a:pPr>
            <a:r>
              <a:rPr lang="en-US" sz="2200" b="1">
                <a:solidFill>
                  <a:srgbClr val="800000"/>
                </a:solidFill>
                <a:latin typeface="Arial" charset="0"/>
              </a:rPr>
              <a:t>Quality of earnings</a:t>
            </a:r>
            <a:r>
              <a:rPr lang="en-US" sz="2200">
                <a:latin typeface="Arial" charset="0"/>
              </a:rPr>
              <a:t> is reduced if earnings management results in information that is less useful for predicting future earnings and cash flows.</a:t>
            </a:r>
          </a:p>
        </p:txBody>
      </p:sp>
      <p:sp>
        <p:nvSpPr>
          <p:cNvPr id="370697" name="Text Box 9"/>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Quality of Earnings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685800" y="1984375"/>
            <a:ext cx="8077200" cy="1768475"/>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sz="2200" b="1" i="1">
                <a:latin typeface="Arial" charset="0"/>
              </a:rPr>
              <a:t>Extraordinary Gain:  </a:t>
            </a:r>
            <a:r>
              <a:rPr lang="en-US" sz="2200">
                <a:latin typeface="Arial" charset="0"/>
              </a:rPr>
              <a:t>Schindler Co. has income before income tax and extraordinary item of $250,000.  It has an extraordinary gain of $100,000 from a condemnation settlement received on one its properties.  Assuming a 30 percent income tax rate.</a:t>
            </a:r>
          </a:p>
        </p:txBody>
      </p:sp>
      <p:sp>
        <p:nvSpPr>
          <p:cNvPr id="488451"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88452"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Explain intraperiod tax allocation.</a:t>
            </a:r>
          </a:p>
        </p:txBody>
      </p:sp>
      <p:pic>
        <p:nvPicPr>
          <p:cNvPr id="488454" name="Picture 6"/>
          <p:cNvPicPr>
            <a:picLocks noChangeAspect="1" noChangeArrowheads="1"/>
          </p:cNvPicPr>
          <p:nvPr/>
        </p:nvPicPr>
        <p:blipFill>
          <a:blip r:embed="rId3"/>
          <a:srcRect/>
          <a:stretch>
            <a:fillRect/>
          </a:stretch>
        </p:blipFill>
        <p:spPr bwMode="auto">
          <a:xfrm>
            <a:off x="990600" y="4251325"/>
            <a:ext cx="7172325" cy="1920875"/>
          </a:xfrm>
          <a:prstGeom prst="rect">
            <a:avLst/>
          </a:prstGeom>
          <a:noFill/>
          <a:ln w="12700" cap="sq">
            <a:noFill/>
            <a:miter lim="800000"/>
            <a:headEnd type="none" w="sm" len="sm"/>
            <a:tailEnd type="none" w="sm" len="sm"/>
          </a:ln>
          <a:effectLst/>
        </p:spPr>
      </p:pic>
      <p:sp>
        <p:nvSpPr>
          <p:cNvPr id="488455" name="Rectangle 7"/>
          <p:cNvSpPr>
            <a:spLocks noChangeArrowheads="1"/>
          </p:cNvSpPr>
          <p:nvPr/>
        </p:nvSpPr>
        <p:spPr bwMode="auto">
          <a:xfrm>
            <a:off x="6019800" y="3962400"/>
            <a:ext cx="2209800" cy="274638"/>
          </a:xfrm>
          <a:prstGeom prst="rect">
            <a:avLst/>
          </a:prstGeom>
          <a:noFill/>
          <a:ln w="12700" cap="sq" algn="ctr">
            <a:noFill/>
            <a:miter lim="800000"/>
            <a:headEnd type="none" w="sm" len="sm"/>
            <a:tailEnd type="none" w="sm" len="sm"/>
          </a:ln>
          <a:effectLst/>
        </p:spPr>
        <p:txBody>
          <a:bodyPr>
            <a:spAutoFit/>
          </a:bodyPr>
          <a:lstStyle/>
          <a:p>
            <a:pPr algn="r"/>
            <a:r>
              <a:rPr lang="en-US" sz="1200" b="1">
                <a:solidFill>
                  <a:srgbClr val="800000"/>
                </a:solidFill>
                <a:latin typeface="Arial" charset="0"/>
              </a:rPr>
              <a:t>Illustration 4-13</a:t>
            </a:r>
          </a:p>
        </p:txBody>
      </p:sp>
      <p:sp>
        <p:nvSpPr>
          <p:cNvPr id="488456" name="Text Box 8"/>
          <p:cNvSpPr txBox="1">
            <a:spLocks noChangeArrowheads="1"/>
          </p:cNvSpPr>
          <p:nvPr/>
        </p:nvSpPr>
        <p:spPr bwMode="auto">
          <a:xfrm>
            <a:off x="685800" y="1371600"/>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Intraperiod Tax Allocation</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685800" y="1984375"/>
            <a:ext cx="8077200" cy="17684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200" b="1" i="1">
                <a:latin typeface="Arial" charset="0"/>
              </a:rPr>
              <a:t>Extraordinary Loss:</a:t>
            </a:r>
            <a:r>
              <a:rPr lang="en-US" sz="2200">
                <a:latin typeface="Arial" charset="0"/>
              </a:rPr>
              <a:t>  Schindler Co. has income before income tax and extraordinary item of $250,000.  It has an extraordinary loss from a major casualty of $100,000.  Assuming a 30 percent income tax rate.</a:t>
            </a:r>
          </a:p>
        </p:txBody>
      </p:sp>
      <p:sp>
        <p:nvSpPr>
          <p:cNvPr id="490499"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90500"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Explain intraperiod tax allocation.</a:t>
            </a:r>
          </a:p>
        </p:txBody>
      </p:sp>
      <p:sp>
        <p:nvSpPr>
          <p:cNvPr id="490503" name="Rectangle 7"/>
          <p:cNvSpPr>
            <a:spLocks noChangeArrowheads="1"/>
          </p:cNvSpPr>
          <p:nvPr/>
        </p:nvSpPr>
        <p:spPr bwMode="auto">
          <a:xfrm>
            <a:off x="6019800" y="3810000"/>
            <a:ext cx="2209800" cy="274638"/>
          </a:xfrm>
          <a:prstGeom prst="rect">
            <a:avLst/>
          </a:prstGeom>
          <a:noFill/>
          <a:ln w="12700" cap="sq" algn="ctr">
            <a:noFill/>
            <a:miter lim="800000"/>
            <a:headEnd type="none" w="sm" len="sm"/>
            <a:tailEnd type="none" w="sm" len="sm"/>
          </a:ln>
          <a:effectLst/>
        </p:spPr>
        <p:txBody>
          <a:bodyPr>
            <a:spAutoFit/>
          </a:bodyPr>
          <a:lstStyle/>
          <a:p>
            <a:pPr algn="r"/>
            <a:r>
              <a:rPr lang="en-US" sz="1200" b="1">
                <a:solidFill>
                  <a:srgbClr val="800000"/>
                </a:solidFill>
                <a:latin typeface="Arial" charset="0"/>
              </a:rPr>
              <a:t>Illustration 4-14</a:t>
            </a:r>
          </a:p>
        </p:txBody>
      </p:sp>
      <p:pic>
        <p:nvPicPr>
          <p:cNvPr id="490504" name="Picture 8"/>
          <p:cNvPicPr>
            <a:picLocks noChangeAspect="1" noChangeArrowheads="1"/>
          </p:cNvPicPr>
          <p:nvPr/>
        </p:nvPicPr>
        <p:blipFill>
          <a:blip r:embed="rId3"/>
          <a:srcRect/>
          <a:stretch>
            <a:fillRect/>
          </a:stretch>
        </p:blipFill>
        <p:spPr bwMode="auto">
          <a:xfrm>
            <a:off x="990600" y="4114800"/>
            <a:ext cx="7162800" cy="1890713"/>
          </a:xfrm>
          <a:prstGeom prst="rect">
            <a:avLst/>
          </a:prstGeom>
          <a:noFill/>
          <a:ln w="12700" cap="sq">
            <a:noFill/>
            <a:miter lim="800000"/>
            <a:headEnd type="none" w="sm" len="sm"/>
            <a:tailEnd type="none" w="sm" len="sm"/>
          </a:ln>
          <a:effectLst/>
        </p:spPr>
      </p:pic>
      <p:sp>
        <p:nvSpPr>
          <p:cNvPr id="490505" name="Text Box 9"/>
          <p:cNvSpPr txBox="1">
            <a:spLocks noChangeArrowheads="1"/>
          </p:cNvSpPr>
          <p:nvPr/>
        </p:nvSpPr>
        <p:spPr bwMode="auto">
          <a:xfrm>
            <a:off x="685800" y="1371600"/>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Intraperiod Tax Allocation</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6016" name="Object 32"/>
          <p:cNvGraphicFramePr>
            <a:graphicFrameLocks noChangeAspect="1"/>
          </p:cNvGraphicFramePr>
          <p:nvPr/>
        </p:nvGraphicFramePr>
        <p:xfrm>
          <a:off x="685800" y="2667000"/>
          <a:ext cx="5345113" cy="3502025"/>
        </p:xfrm>
        <a:graphic>
          <a:graphicData uri="http://schemas.openxmlformats.org/presentationml/2006/ole">
            <mc:AlternateContent xmlns:mc="http://schemas.openxmlformats.org/markup-compatibility/2006">
              <mc:Choice xmlns:v="urn:schemas-microsoft-com:vml" Requires="v">
                <p:oleObj spid="_x0000_s426020" name="Worksheet" r:id="rId5" imgW="4743510" imgH="3200400" progId="Excel.Sheet.8">
                  <p:embed/>
                </p:oleObj>
              </mc:Choice>
              <mc:Fallback>
                <p:oleObj name="Worksheet" r:id="rId5" imgW="4743510" imgH="3200400" progId="Excel.Sheet.8">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667000"/>
                        <a:ext cx="5345113" cy="35020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5990" name="AutoShape 6"/>
          <p:cNvSpPr>
            <a:spLocks noChangeArrowheads="1"/>
          </p:cNvSpPr>
          <p:nvPr/>
        </p:nvSpPr>
        <p:spPr bwMode="auto">
          <a:xfrm>
            <a:off x="5132388" y="23622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425991" name="AutoShape 7"/>
          <p:cNvSpPr>
            <a:spLocks noChangeArrowheads="1"/>
          </p:cNvSpPr>
          <p:nvPr/>
        </p:nvSpPr>
        <p:spPr bwMode="auto">
          <a:xfrm>
            <a:off x="1322388" y="2362200"/>
            <a:ext cx="304800" cy="304800"/>
          </a:xfrm>
          <a:prstGeom prst="flowChartMerge">
            <a:avLst/>
          </a:prstGeom>
          <a:solidFill>
            <a:srgbClr val="005B88"/>
          </a:solidFill>
          <a:ln w="12700" cap="sq">
            <a:solidFill>
              <a:schemeClr val="tx1"/>
            </a:solidFill>
            <a:miter lim="800000"/>
            <a:headEnd type="none" w="sm" len="sm"/>
            <a:tailEnd type="none" w="sm" len="sm"/>
          </a:ln>
          <a:effectLst/>
        </p:spPr>
        <p:txBody>
          <a:bodyPr wrap="none" anchor="ctr"/>
          <a:lstStyle/>
          <a:p>
            <a:endParaRPr lang="en-US"/>
          </a:p>
        </p:txBody>
      </p:sp>
      <p:sp>
        <p:nvSpPr>
          <p:cNvPr id="425993" name="Text Box 9"/>
          <p:cNvSpPr txBox="1">
            <a:spLocks noChangeArrowheads="1"/>
          </p:cNvSpPr>
          <p:nvPr/>
        </p:nvSpPr>
        <p:spPr bwMode="auto">
          <a:xfrm>
            <a:off x="6553200" y="2155825"/>
            <a:ext cx="2362200" cy="933450"/>
          </a:xfrm>
          <a:prstGeom prst="rect">
            <a:avLst/>
          </a:prstGeom>
          <a:noFill/>
          <a:ln w="38100" cap="sq">
            <a:noFill/>
            <a:miter lim="800000"/>
            <a:headEnd type="none" w="sm" len="sm"/>
            <a:tailEnd type="none" w="sm" len="sm"/>
          </a:ln>
          <a:effectLst/>
        </p:spPr>
        <p:txBody>
          <a:bodyPr>
            <a:spAutoFit/>
          </a:bodyPr>
          <a:lstStyle/>
          <a:p>
            <a:pPr>
              <a:lnSpc>
                <a:spcPct val="120000"/>
              </a:lnSpc>
              <a:spcBef>
                <a:spcPct val="30000"/>
              </a:spcBef>
              <a:spcAft>
                <a:spcPct val="20000"/>
              </a:spcAft>
              <a:buSzPct val="80000"/>
            </a:pPr>
            <a:r>
              <a:rPr lang="en-US" sz="2300">
                <a:solidFill>
                  <a:schemeClr val="bg2"/>
                </a:solidFill>
                <a:latin typeface="Arial" charset="0"/>
              </a:rPr>
              <a:t>Calculation of Total Tax</a:t>
            </a:r>
          </a:p>
        </p:txBody>
      </p:sp>
      <p:sp>
        <p:nvSpPr>
          <p:cNvPr id="425999" name="Line 15"/>
          <p:cNvSpPr>
            <a:spLocks noChangeShapeType="1"/>
          </p:cNvSpPr>
          <p:nvPr/>
        </p:nvSpPr>
        <p:spPr bwMode="auto">
          <a:xfrm>
            <a:off x="6096000" y="43434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426000" name="Line 16"/>
          <p:cNvSpPr>
            <a:spLocks noChangeShapeType="1"/>
          </p:cNvSpPr>
          <p:nvPr/>
        </p:nvSpPr>
        <p:spPr bwMode="auto">
          <a:xfrm>
            <a:off x="6096000" y="46482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426003" name="Rectangle 1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Example of Intraperiod Tax Allocation</a:t>
            </a:r>
          </a:p>
        </p:txBody>
      </p:sp>
      <p:sp>
        <p:nvSpPr>
          <p:cNvPr id="426004" name="Text Box 20"/>
          <p:cNvSpPr txBox="1">
            <a:spLocks noChangeArrowheads="1"/>
          </p:cNvSpPr>
          <p:nvPr/>
        </p:nvSpPr>
        <p:spPr bwMode="auto">
          <a:xfrm>
            <a:off x="6964363" y="3200400"/>
            <a:ext cx="1493837" cy="442913"/>
          </a:xfrm>
          <a:prstGeom prst="rect">
            <a:avLst/>
          </a:prstGeom>
          <a:noFill/>
          <a:ln w="38100" cap="sq">
            <a:noFill/>
            <a:miter lim="800000"/>
            <a:headEnd type="none" w="sm" len="sm"/>
            <a:tailEnd type="none" w="sm" len="sm"/>
          </a:ln>
          <a:effectLst/>
        </p:spPr>
        <p:txBody>
          <a:bodyPr>
            <a:spAutoFit/>
          </a:bodyPr>
          <a:lstStyle/>
          <a:p>
            <a:pPr algn="r">
              <a:spcAft>
                <a:spcPct val="20000"/>
              </a:spcAft>
              <a:buSzPct val="80000"/>
            </a:pPr>
            <a:r>
              <a:rPr lang="en-US" sz="2300">
                <a:solidFill>
                  <a:schemeClr val="bg2"/>
                </a:solidFill>
                <a:latin typeface="Arial" charset="0"/>
              </a:rPr>
              <a:t>$24,000</a:t>
            </a:r>
          </a:p>
        </p:txBody>
      </p:sp>
      <p:sp>
        <p:nvSpPr>
          <p:cNvPr id="426005" name="Text Box 21"/>
          <p:cNvSpPr txBox="1">
            <a:spLocks noChangeArrowheads="1"/>
          </p:cNvSpPr>
          <p:nvPr/>
        </p:nvSpPr>
        <p:spPr bwMode="auto">
          <a:xfrm>
            <a:off x="6964363" y="4114800"/>
            <a:ext cx="1493837" cy="442913"/>
          </a:xfrm>
          <a:prstGeom prst="rect">
            <a:avLst/>
          </a:prstGeom>
          <a:noFill/>
          <a:ln w="38100" cap="sq">
            <a:noFill/>
            <a:miter lim="800000"/>
            <a:headEnd type="none" w="sm" len="sm"/>
            <a:tailEnd type="none" w="sm" len="sm"/>
          </a:ln>
          <a:effectLst/>
        </p:spPr>
        <p:txBody>
          <a:bodyPr>
            <a:spAutoFit/>
          </a:bodyPr>
          <a:lstStyle/>
          <a:p>
            <a:pPr algn="r">
              <a:spcAft>
                <a:spcPct val="20000"/>
              </a:spcAft>
              <a:buSzPct val="80000"/>
            </a:pPr>
            <a:r>
              <a:rPr lang="en-US" sz="2300">
                <a:solidFill>
                  <a:schemeClr val="bg2"/>
                </a:solidFill>
                <a:latin typeface="Arial" charset="0"/>
              </a:rPr>
              <a:t>(135)</a:t>
            </a:r>
          </a:p>
        </p:txBody>
      </p:sp>
      <p:sp>
        <p:nvSpPr>
          <p:cNvPr id="426006" name="Text Box 22"/>
          <p:cNvSpPr txBox="1">
            <a:spLocks noChangeArrowheads="1"/>
          </p:cNvSpPr>
          <p:nvPr/>
        </p:nvSpPr>
        <p:spPr bwMode="auto">
          <a:xfrm>
            <a:off x="6964363" y="4419600"/>
            <a:ext cx="1493837" cy="442913"/>
          </a:xfrm>
          <a:prstGeom prst="rect">
            <a:avLst/>
          </a:prstGeom>
          <a:noFill/>
          <a:ln w="38100" cap="sq">
            <a:noFill/>
            <a:miter lim="800000"/>
            <a:headEnd type="none" w="sm" len="sm"/>
            <a:tailEnd type="none" w="sm" len="sm"/>
          </a:ln>
          <a:effectLst/>
        </p:spPr>
        <p:txBody>
          <a:bodyPr>
            <a:spAutoFit/>
          </a:bodyPr>
          <a:lstStyle/>
          <a:p>
            <a:pPr algn="r">
              <a:spcAft>
                <a:spcPct val="20000"/>
              </a:spcAft>
              <a:buSzPct val="80000"/>
            </a:pPr>
            <a:r>
              <a:rPr lang="en-US" sz="2300">
                <a:solidFill>
                  <a:schemeClr val="bg2"/>
                </a:solidFill>
                <a:latin typeface="Arial" charset="0"/>
              </a:rPr>
              <a:t>(61)</a:t>
            </a:r>
          </a:p>
        </p:txBody>
      </p:sp>
      <p:sp>
        <p:nvSpPr>
          <p:cNvPr id="426007" name="Text Box 23"/>
          <p:cNvSpPr txBox="1">
            <a:spLocks noChangeArrowheads="1"/>
          </p:cNvSpPr>
          <p:nvPr/>
        </p:nvSpPr>
        <p:spPr bwMode="auto">
          <a:xfrm>
            <a:off x="6964363" y="5334000"/>
            <a:ext cx="1493837" cy="442913"/>
          </a:xfrm>
          <a:prstGeom prst="rect">
            <a:avLst/>
          </a:prstGeom>
          <a:noFill/>
          <a:ln w="38100" cap="sq">
            <a:noFill/>
            <a:miter lim="800000"/>
            <a:headEnd type="none" w="sm" len="sm"/>
            <a:tailEnd type="none" w="sm" len="sm"/>
          </a:ln>
          <a:effectLst/>
        </p:spPr>
        <p:txBody>
          <a:bodyPr>
            <a:spAutoFit/>
          </a:bodyPr>
          <a:lstStyle/>
          <a:p>
            <a:pPr algn="r">
              <a:spcAft>
                <a:spcPct val="20000"/>
              </a:spcAft>
              <a:buSzPct val="80000"/>
            </a:pPr>
            <a:r>
              <a:rPr lang="en-US" sz="2300">
                <a:solidFill>
                  <a:schemeClr val="bg2"/>
                </a:solidFill>
                <a:latin typeface="Arial" charset="0"/>
              </a:rPr>
              <a:t>(231)</a:t>
            </a:r>
          </a:p>
        </p:txBody>
      </p:sp>
      <p:sp>
        <p:nvSpPr>
          <p:cNvPr id="426008" name="Text Box 24"/>
          <p:cNvSpPr txBox="1">
            <a:spLocks noChangeArrowheads="1"/>
          </p:cNvSpPr>
          <p:nvPr/>
        </p:nvSpPr>
        <p:spPr bwMode="auto">
          <a:xfrm>
            <a:off x="6858000" y="5867400"/>
            <a:ext cx="1600200" cy="442913"/>
          </a:xfrm>
          <a:prstGeom prst="rect">
            <a:avLst/>
          </a:prstGeom>
          <a:noFill/>
          <a:ln w="38100" cap="sq">
            <a:noFill/>
            <a:miter lim="800000"/>
            <a:headEnd type="none" w="sm" len="sm"/>
            <a:tailEnd type="none" w="sm" len="sm"/>
          </a:ln>
          <a:effectLst/>
        </p:spPr>
        <p:txBody>
          <a:bodyPr>
            <a:spAutoFit/>
          </a:bodyPr>
          <a:lstStyle/>
          <a:p>
            <a:pPr algn="r">
              <a:spcAft>
                <a:spcPct val="20000"/>
              </a:spcAft>
              <a:buSzPct val="80000"/>
            </a:pPr>
            <a:r>
              <a:rPr lang="en-US" sz="2300">
                <a:solidFill>
                  <a:schemeClr val="bg2"/>
                </a:solidFill>
                <a:latin typeface="Arial" charset="0"/>
              </a:rPr>
              <a:t>$23,573</a:t>
            </a:r>
          </a:p>
        </p:txBody>
      </p:sp>
      <p:sp>
        <p:nvSpPr>
          <p:cNvPr id="426009" name="Line 25"/>
          <p:cNvSpPr>
            <a:spLocks noChangeShapeType="1"/>
          </p:cNvSpPr>
          <p:nvPr/>
        </p:nvSpPr>
        <p:spPr bwMode="auto">
          <a:xfrm>
            <a:off x="7010400" y="5791200"/>
            <a:ext cx="1447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26010" name="Line 26"/>
          <p:cNvSpPr>
            <a:spLocks noChangeShapeType="1"/>
          </p:cNvSpPr>
          <p:nvPr/>
        </p:nvSpPr>
        <p:spPr bwMode="auto">
          <a:xfrm>
            <a:off x="7010400" y="6324600"/>
            <a:ext cx="1447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26011" name="Line 27"/>
          <p:cNvSpPr>
            <a:spLocks noChangeShapeType="1"/>
          </p:cNvSpPr>
          <p:nvPr/>
        </p:nvSpPr>
        <p:spPr bwMode="auto">
          <a:xfrm>
            <a:off x="6096000" y="34290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426012" name="Line 28"/>
          <p:cNvSpPr>
            <a:spLocks noChangeShapeType="1"/>
          </p:cNvSpPr>
          <p:nvPr/>
        </p:nvSpPr>
        <p:spPr bwMode="auto">
          <a:xfrm>
            <a:off x="6096000" y="5562600"/>
            <a:ext cx="685800" cy="0"/>
          </a:xfrm>
          <a:prstGeom prst="line">
            <a:avLst/>
          </a:prstGeom>
          <a:noFill/>
          <a:ln w="38100" cap="sq">
            <a:solidFill>
              <a:srgbClr val="800000"/>
            </a:solidFill>
            <a:round/>
            <a:headEnd type="none" w="sm" len="sm"/>
            <a:tailEnd type="triangle" w="sm" len="sm"/>
          </a:ln>
          <a:effectLst/>
        </p:spPr>
        <p:txBody>
          <a:bodyPr/>
          <a:lstStyle/>
          <a:p>
            <a:endParaRPr lang="en-US"/>
          </a:p>
        </p:txBody>
      </p:sp>
      <p:sp>
        <p:nvSpPr>
          <p:cNvPr id="426013" name="Line 29"/>
          <p:cNvSpPr>
            <a:spLocks noChangeShapeType="1"/>
          </p:cNvSpPr>
          <p:nvPr/>
        </p:nvSpPr>
        <p:spPr bwMode="auto">
          <a:xfrm>
            <a:off x="7010400" y="3124200"/>
            <a:ext cx="1447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426015" name="Text Box 31"/>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Explain intraperiod tax allocation.</a:t>
            </a:r>
          </a:p>
        </p:txBody>
      </p:sp>
      <p:sp>
        <p:nvSpPr>
          <p:cNvPr id="426014" name="Text Box 30"/>
          <p:cNvSpPr txBox="1">
            <a:spLocks noChangeArrowheads="1"/>
          </p:cNvSpPr>
          <p:nvPr/>
        </p:nvSpPr>
        <p:spPr bwMode="auto">
          <a:xfrm>
            <a:off x="6248400" y="1273175"/>
            <a:ext cx="2590800" cy="730250"/>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a:spcBef>
                <a:spcPct val="30000"/>
              </a:spcBef>
              <a:spcAft>
                <a:spcPct val="20000"/>
              </a:spcAft>
              <a:buSzPct val="80000"/>
            </a:pPr>
            <a:r>
              <a:rPr lang="en-US" sz="2000" b="1">
                <a:solidFill>
                  <a:schemeClr val="bg2"/>
                </a:solidFill>
                <a:latin typeface="Arial" charset="0"/>
              </a:rPr>
              <a:t>Note:</a:t>
            </a:r>
            <a:r>
              <a:rPr lang="en-US" sz="2000">
                <a:solidFill>
                  <a:schemeClr val="bg2"/>
                </a:solidFill>
                <a:latin typeface="Arial" charset="0"/>
              </a:rPr>
              <a:t> losses reduce the total tax</a:t>
            </a:r>
          </a:p>
        </p:txBody>
      </p:sp>
      <p:graphicFrame>
        <p:nvGraphicFramePr>
          <p:cNvPr id="426017" name="Object 33"/>
          <p:cNvGraphicFramePr>
            <a:graphicFrameLocks noChangeAspect="1"/>
          </p:cNvGraphicFramePr>
          <p:nvPr/>
        </p:nvGraphicFramePr>
        <p:xfrm>
          <a:off x="685800" y="1414463"/>
          <a:ext cx="5345113" cy="947737"/>
        </p:xfrm>
        <a:graphic>
          <a:graphicData uri="http://schemas.openxmlformats.org/presentationml/2006/ole">
            <mc:AlternateContent xmlns:mc="http://schemas.openxmlformats.org/markup-compatibility/2006">
              <mc:Choice xmlns:v="urn:schemas-microsoft-com:vml" Requires="v">
                <p:oleObj spid="_x0000_s426021" name="Worksheet" r:id="rId8" imgW="4743510" imgH="866775" progId="Excel.Sheet.8">
                  <p:embed/>
                </p:oleObj>
              </mc:Choice>
              <mc:Fallback>
                <p:oleObj name="Worksheet" r:id="rId8" imgW="4743510" imgH="866775" progId="Excel.Sheet.8">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414463"/>
                        <a:ext cx="5345113" cy="9477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6004"/>
                                        </p:tgtEl>
                                        <p:attrNameLst>
                                          <p:attrName>style.visibility</p:attrName>
                                        </p:attrNameLst>
                                      </p:cBhvr>
                                      <p:to>
                                        <p:strVal val="visible"/>
                                      </p:to>
                                    </p:set>
                                    <p:animEffect transition="in" filter="wipe(left)">
                                      <p:cBhvr>
                                        <p:cTn id="7" dur="500"/>
                                        <p:tgtEl>
                                          <p:spTgt spid="4260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6005"/>
                                        </p:tgtEl>
                                        <p:attrNameLst>
                                          <p:attrName>style.visibility</p:attrName>
                                        </p:attrNameLst>
                                      </p:cBhvr>
                                      <p:to>
                                        <p:strVal val="visible"/>
                                      </p:to>
                                    </p:set>
                                    <p:animEffect transition="in" filter="wipe(left)">
                                      <p:cBhvr>
                                        <p:cTn id="12" dur="500"/>
                                        <p:tgtEl>
                                          <p:spTgt spid="4260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6006"/>
                                        </p:tgtEl>
                                        <p:attrNameLst>
                                          <p:attrName>style.visibility</p:attrName>
                                        </p:attrNameLst>
                                      </p:cBhvr>
                                      <p:to>
                                        <p:strVal val="visible"/>
                                      </p:to>
                                    </p:set>
                                    <p:animEffect transition="in" filter="wipe(left)">
                                      <p:cBhvr>
                                        <p:cTn id="17" dur="500"/>
                                        <p:tgtEl>
                                          <p:spTgt spid="4260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6007"/>
                                        </p:tgtEl>
                                        <p:attrNameLst>
                                          <p:attrName>style.visibility</p:attrName>
                                        </p:attrNameLst>
                                      </p:cBhvr>
                                      <p:to>
                                        <p:strVal val="visible"/>
                                      </p:to>
                                    </p:set>
                                    <p:animEffect transition="in" filter="wipe(left)">
                                      <p:cBhvr>
                                        <p:cTn id="22" dur="500"/>
                                        <p:tgtEl>
                                          <p:spTgt spid="4260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6008"/>
                                        </p:tgtEl>
                                        <p:attrNameLst>
                                          <p:attrName>style.visibility</p:attrName>
                                        </p:attrNameLst>
                                      </p:cBhvr>
                                      <p:to>
                                        <p:strVal val="visible"/>
                                      </p:to>
                                    </p:set>
                                    <p:animEffect transition="in" filter="wipe(left)">
                                      <p:cBhvr>
                                        <p:cTn id="27" dur="500"/>
                                        <p:tgtEl>
                                          <p:spTgt spid="426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4" grpId="0" autoUpdateAnimBg="0"/>
      <p:bldP spid="426005" grpId="0" autoUpdateAnimBg="0"/>
      <p:bldP spid="426006" grpId="0" autoUpdateAnimBg="0"/>
      <p:bldP spid="426007" grpId="0" autoUpdateAnimBg="0"/>
      <p:bldP spid="42600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685800" y="3581400"/>
            <a:ext cx="8001000" cy="219710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Clr>
                <a:srgbClr val="800000"/>
              </a:buClr>
              <a:buSzPct val="80000"/>
              <a:buFont typeface="Wingdings" pitchFamily="2" charset="2"/>
              <a:buChar char="u"/>
            </a:pPr>
            <a:r>
              <a:rPr lang="en-US" sz="2300">
                <a:solidFill>
                  <a:schemeClr val="bg2"/>
                </a:solidFill>
                <a:latin typeface="Arial" charset="0"/>
              </a:rPr>
              <a:t>An important business indicator.</a:t>
            </a:r>
          </a:p>
          <a:p>
            <a:pPr marL="457200" indent="-457200" algn="l">
              <a:lnSpc>
                <a:spcPct val="125000"/>
              </a:lnSpc>
              <a:spcBef>
                <a:spcPct val="50000"/>
              </a:spcBef>
              <a:buClr>
                <a:srgbClr val="800000"/>
              </a:buClr>
              <a:buSzPct val="80000"/>
              <a:buFont typeface="Wingdings" pitchFamily="2" charset="2"/>
              <a:buChar char="u"/>
            </a:pPr>
            <a:r>
              <a:rPr lang="en-US" sz="2300">
                <a:solidFill>
                  <a:schemeClr val="bg2"/>
                </a:solidFill>
                <a:latin typeface="Arial" charset="0"/>
              </a:rPr>
              <a:t>Measures the dollars earned by each share of common stock.</a:t>
            </a:r>
          </a:p>
          <a:p>
            <a:pPr marL="457200" indent="-457200" algn="l">
              <a:lnSpc>
                <a:spcPct val="125000"/>
              </a:lnSpc>
              <a:spcBef>
                <a:spcPct val="50000"/>
              </a:spcBef>
              <a:buClr>
                <a:srgbClr val="800000"/>
              </a:buClr>
              <a:buSzPct val="80000"/>
              <a:buFont typeface="Wingdings" pitchFamily="2" charset="2"/>
              <a:buChar char="u"/>
            </a:pPr>
            <a:r>
              <a:rPr lang="en-US" sz="2300">
                <a:solidFill>
                  <a:schemeClr val="bg2"/>
                </a:solidFill>
                <a:latin typeface="Arial" charset="0"/>
              </a:rPr>
              <a:t>Must be disclosed on the the income statement.</a:t>
            </a:r>
          </a:p>
        </p:txBody>
      </p:sp>
      <p:sp>
        <p:nvSpPr>
          <p:cNvPr id="430083"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30084"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  </a:t>
            </a:r>
            <a:r>
              <a:rPr lang="en-US" altLang="en-US" sz="1600" b="1" i="1">
                <a:solidFill>
                  <a:schemeClr val="bg2"/>
                </a:solidFill>
                <a:latin typeface="Arial" charset="0"/>
              </a:rPr>
              <a:t>Identify where to report earnings per share information.</a:t>
            </a:r>
            <a:endParaRPr lang="en-US" sz="1600" b="1" i="1">
              <a:solidFill>
                <a:schemeClr val="bg2"/>
              </a:solidFill>
              <a:latin typeface="Arial" charset="0"/>
            </a:endParaRPr>
          </a:p>
        </p:txBody>
      </p:sp>
      <p:sp>
        <p:nvSpPr>
          <p:cNvPr id="430085" name="Rectangle 5"/>
          <p:cNvSpPr>
            <a:spLocks noChangeArrowheads="1"/>
          </p:cNvSpPr>
          <p:nvPr/>
        </p:nvSpPr>
        <p:spPr bwMode="auto">
          <a:xfrm>
            <a:off x="1143000" y="2201863"/>
            <a:ext cx="7173913" cy="1074737"/>
          </a:xfrm>
          <a:prstGeom prst="rect">
            <a:avLst/>
          </a:prstGeom>
          <a:noFill/>
          <a:ln w="25400">
            <a:noFill/>
            <a:miter lim="800000"/>
            <a:headEnd/>
            <a:tailEnd/>
          </a:ln>
          <a:effectLst/>
        </p:spPr>
        <p:txBody>
          <a:bodyPr lIns="90488" tIns="44450" rIns="90488" bIns="44450">
            <a:spAutoFit/>
          </a:bodyPr>
          <a:lstStyle/>
          <a:p>
            <a:pPr lvl="1">
              <a:lnSpc>
                <a:spcPct val="120000"/>
              </a:lnSpc>
              <a:spcBef>
                <a:spcPct val="30000"/>
              </a:spcBef>
            </a:pPr>
            <a:r>
              <a:rPr lang="en-US" sz="2400">
                <a:latin typeface="Arial" charset="0"/>
              </a:rPr>
              <a:t>   Net income - Preferred dividends    	</a:t>
            </a:r>
          </a:p>
          <a:p>
            <a:pPr>
              <a:lnSpc>
                <a:spcPct val="120000"/>
              </a:lnSpc>
              <a:spcBef>
                <a:spcPct val="30000"/>
              </a:spcBef>
            </a:pPr>
            <a:r>
              <a:rPr lang="en-US" sz="2400">
                <a:latin typeface="Arial" charset="0"/>
              </a:rPr>
              <a:t>Weighted average number of shares outstanding</a:t>
            </a:r>
          </a:p>
        </p:txBody>
      </p:sp>
      <p:sp>
        <p:nvSpPr>
          <p:cNvPr id="430086" name="Line 6"/>
          <p:cNvSpPr>
            <a:spLocks noChangeShapeType="1"/>
          </p:cNvSpPr>
          <p:nvPr/>
        </p:nvSpPr>
        <p:spPr bwMode="auto">
          <a:xfrm>
            <a:off x="1295400" y="2735263"/>
            <a:ext cx="6858000" cy="0"/>
          </a:xfrm>
          <a:prstGeom prst="line">
            <a:avLst/>
          </a:prstGeom>
          <a:noFill/>
          <a:ln w="28575">
            <a:solidFill>
              <a:schemeClr val="tx1"/>
            </a:solidFill>
            <a:round/>
            <a:headEnd/>
            <a:tailEnd/>
          </a:ln>
          <a:effectLst/>
        </p:spPr>
        <p:txBody>
          <a:bodyPr/>
          <a:lstStyle/>
          <a:p>
            <a:endParaRPr lang="en-US"/>
          </a:p>
        </p:txBody>
      </p:sp>
      <p:sp>
        <p:nvSpPr>
          <p:cNvPr id="430090" name="Text Box 10"/>
          <p:cNvSpPr txBox="1">
            <a:spLocks noChangeArrowheads="1"/>
          </p:cNvSpPr>
          <p:nvPr/>
        </p:nvSpPr>
        <p:spPr bwMode="auto">
          <a:xfrm>
            <a:off x="685800" y="1371600"/>
            <a:ext cx="55626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Earnings Per Share</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533400" y="1404938"/>
            <a:ext cx="8305800" cy="2055812"/>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2400" b="1" i="1">
                <a:solidFill>
                  <a:srgbClr val="800000"/>
                </a:solidFill>
                <a:latin typeface="Arial" charset="0"/>
              </a:rPr>
              <a:t>Earnings Per Share (BE4-8):</a:t>
            </a:r>
            <a:r>
              <a:rPr lang="en-US" sz="2300" b="1">
                <a:solidFill>
                  <a:srgbClr val="800000"/>
                </a:solidFill>
                <a:latin typeface="Arial" charset="0"/>
              </a:rPr>
              <a:t> </a:t>
            </a:r>
            <a:r>
              <a:rPr lang="en-US" sz="2300" b="1">
                <a:solidFill>
                  <a:srgbClr val="000000"/>
                </a:solidFill>
                <a:latin typeface="Arial" charset="0"/>
              </a:rPr>
              <a:t> </a:t>
            </a:r>
            <a:r>
              <a:rPr lang="en-US" sz="2200">
                <a:solidFill>
                  <a:srgbClr val="000000"/>
                </a:solidFill>
                <a:latin typeface="Arial" charset="0"/>
              </a:rPr>
              <a:t>In 2012, Hollis Corporation reported net income of $1,000,000. It declared and paid preferred stock dividends of $250,000. During 2012, Hollis had a weighted average of 190,000 common shares outstanding.  Compute Hollis’s 2012 earnings per share.</a:t>
            </a:r>
          </a:p>
        </p:txBody>
      </p:sp>
      <p:sp>
        <p:nvSpPr>
          <p:cNvPr id="432141" name="Rectangle 1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32143" name="Line 15"/>
          <p:cNvSpPr>
            <a:spLocks noChangeShapeType="1"/>
          </p:cNvSpPr>
          <p:nvPr/>
        </p:nvSpPr>
        <p:spPr bwMode="auto">
          <a:xfrm>
            <a:off x="990600" y="5486400"/>
            <a:ext cx="4419600" cy="0"/>
          </a:xfrm>
          <a:prstGeom prst="line">
            <a:avLst/>
          </a:prstGeom>
          <a:noFill/>
          <a:ln w="28575">
            <a:solidFill>
              <a:schemeClr val="tx1"/>
            </a:solidFill>
            <a:round/>
            <a:headEnd/>
            <a:tailEnd/>
          </a:ln>
          <a:effectLst/>
        </p:spPr>
        <p:txBody>
          <a:bodyPr/>
          <a:lstStyle/>
          <a:p>
            <a:endParaRPr lang="en-US"/>
          </a:p>
        </p:txBody>
      </p:sp>
      <p:sp>
        <p:nvSpPr>
          <p:cNvPr id="432145" name="Text Box 17"/>
          <p:cNvSpPr txBox="1">
            <a:spLocks noChangeArrowheads="1"/>
          </p:cNvSpPr>
          <p:nvPr/>
        </p:nvSpPr>
        <p:spPr bwMode="auto">
          <a:xfrm>
            <a:off x="3124200" y="5029200"/>
            <a:ext cx="2133600" cy="4270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200">
                <a:latin typeface="Arial" charset="0"/>
              </a:rPr>
              <a:t>-    $250,000</a:t>
            </a:r>
          </a:p>
        </p:txBody>
      </p:sp>
      <p:sp>
        <p:nvSpPr>
          <p:cNvPr id="432146" name="Text Box 18"/>
          <p:cNvSpPr txBox="1">
            <a:spLocks noChangeArrowheads="1"/>
          </p:cNvSpPr>
          <p:nvPr/>
        </p:nvSpPr>
        <p:spPr bwMode="auto">
          <a:xfrm>
            <a:off x="1219200" y="5029200"/>
            <a:ext cx="1905000" cy="4270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200">
                <a:latin typeface="Arial" charset="0"/>
              </a:rPr>
              <a:t>$1,000,000</a:t>
            </a:r>
          </a:p>
        </p:txBody>
      </p:sp>
      <p:sp>
        <p:nvSpPr>
          <p:cNvPr id="432147" name="Text Box 19"/>
          <p:cNvSpPr txBox="1">
            <a:spLocks noChangeArrowheads="1"/>
          </p:cNvSpPr>
          <p:nvPr/>
        </p:nvSpPr>
        <p:spPr bwMode="auto">
          <a:xfrm>
            <a:off x="2362200" y="5562600"/>
            <a:ext cx="1905000" cy="4270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200">
                <a:latin typeface="Arial" charset="0"/>
              </a:rPr>
              <a:t>190,000</a:t>
            </a:r>
          </a:p>
        </p:txBody>
      </p:sp>
      <p:sp>
        <p:nvSpPr>
          <p:cNvPr id="432148" name="Text Box 20"/>
          <p:cNvSpPr txBox="1">
            <a:spLocks noChangeArrowheads="1"/>
          </p:cNvSpPr>
          <p:nvPr/>
        </p:nvSpPr>
        <p:spPr bwMode="auto">
          <a:xfrm>
            <a:off x="5486400" y="5257800"/>
            <a:ext cx="457200" cy="457200"/>
          </a:xfrm>
          <a:prstGeom prst="rect">
            <a:avLst/>
          </a:prstGeom>
          <a:noFill/>
          <a:ln w="28575" cap="sq">
            <a:noFill/>
            <a:miter lim="800000"/>
            <a:headEnd type="none" w="sm" len="sm"/>
            <a:tailEnd type="none" w="sm" len="sm"/>
          </a:ln>
          <a:effectLst/>
        </p:spPr>
        <p:txBody>
          <a:bodyPr>
            <a:spAutoFit/>
          </a:bodyPr>
          <a:lstStyle/>
          <a:p>
            <a:pPr>
              <a:spcBef>
                <a:spcPct val="50000"/>
              </a:spcBef>
            </a:pPr>
            <a:r>
              <a:rPr lang="en-US" sz="2400" b="1">
                <a:latin typeface="Arial" charset="0"/>
              </a:rPr>
              <a:t>=</a:t>
            </a:r>
          </a:p>
        </p:txBody>
      </p:sp>
      <p:sp>
        <p:nvSpPr>
          <p:cNvPr id="432149" name="Text Box 21"/>
          <p:cNvSpPr txBox="1">
            <a:spLocks noChangeArrowheads="1"/>
          </p:cNvSpPr>
          <p:nvPr/>
        </p:nvSpPr>
        <p:spPr bwMode="auto">
          <a:xfrm>
            <a:off x="5867400" y="5257800"/>
            <a:ext cx="2743200" cy="4270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200" b="1">
                <a:solidFill>
                  <a:srgbClr val="800000"/>
                </a:solidFill>
                <a:latin typeface="Arial" charset="0"/>
              </a:rPr>
              <a:t>$3.95</a:t>
            </a:r>
            <a:r>
              <a:rPr lang="en-US" sz="2200">
                <a:latin typeface="Arial" charset="0"/>
              </a:rPr>
              <a:t> per share</a:t>
            </a:r>
          </a:p>
        </p:txBody>
      </p:sp>
      <p:sp>
        <p:nvSpPr>
          <p:cNvPr id="432150" name="Text Box 22"/>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  </a:t>
            </a:r>
            <a:r>
              <a:rPr lang="en-US" altLang="en-US" sz="1600" b="1" i="1">
                <a:solidFill>
                  <a:schemeClr val="bg2"/>
                </a:solidFill>
                <a:latin typeface="Arial" charset="0"/>
              </a:rPr>
              <a:t>Identify where to report earnings per share information.</a:t>
            </a:r>
            <a:endParaRPr lang="en-US" sz="1600" b="1" i="1">
              <a:solidFill>
                <a:schemeClr val="bg2"/>
              </a:solidFill>
              <a:latin typeface="Arial" charset="0"/>
            </a:endParaRPr>
          </a:p>
        </p:txBody>
      </p:sp>
      <p:sp>
        <p:nvSpPr>
          <p:cNvPr id="432151" name="Rectangle 23"/>
          <p:cNvSpPr>
            <a:spLocks noChangeArrowheads="1"/>
          </p:cNvSpPr>
          <p:nvPr/>
        </p:nvSpPr>
        <p:spPr bwMode="auto">
          <a:xfrm>
            <a:off x="1143000" y="3649663"/>
            <a:ext cx="7173913" cy="992187"/>
          </a:xfrm>
          <a:prstGeom prst="rect">
            <a:avLst/>
          </a:prstGeom>
          <a:noFill/>
          <a:ln w="25400">
            <a:noFill/>
            <a:miter lim="800000"/>
            <a:headEnd/>
            <a:tailEnd/>
          </a:ln>
          <a:effectLst/>
        </p:spPr>
        <p:txBody>
          <a:bodyPr lIns="90488" tIns="44450" rIns="90488" bIns="44450">
            <a:spAutoFit/>
          </a:bodyPr>
          <a:lstStyle/>
          <a:p>
            <a:pPr lvl="1">
              <a:lnSpc>
                <a:spcPct val="120000"/>
              </a:lnSpc>
              <a:spcBef>
                <a:spcPct val="30000"/>
              </a:spcBef>
            </a:pPr>
            <a:r>
              <a:rPr lang="en-US" sz="2200">
                <a:latin typeface="Arial" charset="0"/>
              </a:rPr>
              <a:t>   Net income - Preferred dividends    	</a:t>
            </a:r>
          </a:p>
          <a:p>
            <a:pPr>
              <a:lnSpc>
                <a:spcPct val="120000"/>
              </a:lnSpc>
              <a:spcBef>
                <a:spcPct val="30000"/>
              </a:spcBef>
            </a:pPr>
            <a:r>
              <a:rPr lang="en-US" sz="2200">
                <a:latin typeface="Arial" charset="0"/>
              </a:rPr>
              <a:t>Weighted average number of shares outstanding</a:t>
            </a:r>
          </a:p>
        </p:txBody>
      </p:sp>
      <p:sp>
        <p:nvSpPr>
          <p:cNvPr id="432152" name="Line 24"/>
          <p:cNvSpPr>
            <a:spLocks noChangeShapeType="1"/>
          </p:cNvSpPr>
          <p:nvPr/>
        </p:nvSpPr>
        <p:spPr bwMode="auto">
          <a:xfrm>
            <a:off x="1295400" y="4191000"/>
            <a:ext cx="68580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46"/>
                                        </p:tgtEl>
                                        <p:attrNameLst>
                                          <p:attrName>style.visibility</p:attrName>
                                        </p:attrNameLst>
                                      </p:cBhvr>
                                      <p:to>
                                        <p:strVal val="visible"/>
                                      </p:to>
                                    </p:set>
                                    <p:animEffect transition="in" filter="wipe(left)">
                                      <p:cBhvr>
                                        <p:cTn id="7" dur="500"/>
                                        <p:tgtEl>
                                          <p:spTgt spid="432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45"/>
                                        </p:tgtEl>
                                        <p:attrNameLst>
                                          <p:attrName>style.visibility</p:attrName>
                                        </p:attrNameLst>
                                      </p:cBhvr>
                                      <p:to>
                                        <p:strVal val="visible"/>
                                      </p:to>
                                    </p:set>
                                    <p:animEffect transition="in" filter="wipe(left)">
                                      <p:cBhvr>
                                        <p:cTn id="12" dur="500"/>
                                        <p:tgtEl>
                                          <p:spTgt spid="4321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2147"/>
                                        </p:tgtEl>
                                        <p:attrNameLst>
                                          <p:attrName>style.visibility</p:attrName>
                                        </p:attrNameLst>
                                      </p:cBhvr>
                                      <p:to>
                                        <p:strVal val="visible"/>
                                      </p:to>
                                    </p:set>
                                    <p:animEffect transition="in" filter="wipe(left)">
                                      <p:cBhvr>
                                        <p:cTn id="17" dur="500"/>
                                        <p:tgtEl>
                                          <p:spTgt spid="4321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2149"/>
                                        </p:tgtEl>
                                        <p:attrNameLst>
                                          <p:attrName>style.visibility</p:attrName>
                                        </p:attrNameLst>
                                      </p:cBhvr>
                                      <p:to>
                                        <p:strVal val="visible"/>
                                      </p:to>
                                    </p:set>
                                    <p:animEffect transition="in" filter="wipe(left)">
                                      <p:cBhvr>
                                        <p:cTn id="22" dur="500"/>
                                        <p:tgtEl>
                                          <p:spTgt spid="43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5" grpId="0" autoUpdateAnimBg="0"/>
      <p:bldP spid="432146" grpId="0" autoUpdateAnimBg="0"/>
      <p:bldP spid="432147" grpId="0" autoUpdateAnimBg="0"/>
      <p:bldP spid="43214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62" name="Picture 18"/>
          <p:cNvPicPr>
            <a:picLocks noChangeAspect="1" noChangeArrowheads="1"/>
          </p:cNvPicPr>
          <p:nvPr/>
        </p:nvPicPr>
        <p:blipFill>
          <a:blip r:embed="rId3"/>
          <a:srcRect/>
          <a:stretch>
            <a:fillRect/>
          </a:stretch>
        </p:blipFill>
        <p:spPr bwMode="auto">
          <a:xfrm>
            <a:off x="838200" y="1071563"/>
            <a:ext cx="5943600" cy="5632450"/>
          </a:xfrm>
          <a:prstGeom prst="rect">
            <a:avLst/>
          </a:prstGeom>
          <a:noFill/>
          <a:ln w="12700" cap="sq">
            <a:noFill/>
            <a:miter lim="800000"/>
            <a:headEnd type="none" w="sm" len="sm"/>
            <a:tailEnd type="none" w="sm" len="sm"/>
          </a:ln>
          <a:effectLst/>
        </p:spPr>
      </p:pic>
      <p:sp>
        <p:nvSpPr>
          <p:cNvPr id="492547" name="Rectangle 3"/>
          <p:cNvSpPr>
            <a:spLocks noGrp="1" noChangeArrowheads="1"/>
          </p:cNvSpPr>
          <p:nvPr>
            <p:ph type="title"/>
          </p:nvPr>
        </p:nvSpPr>
        <p:spPr>
          <a:xfrm>
            <a:off x="457200" y="3048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92554" name="Text Box 10"/>
          <p:cNvSpPr txBox="1">
            <a:spLocks noChangeArrowheads="1"/>
          </p:cNvSpPr>
          <p:nvPr/>
        </p:nvSpPr>
        <p:spPr bwMode="auto">
          <a:xfrm>
            <a:off x="8305800" y="6369050"/>
            <a:ext cx="685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a:t>
            </a:r>
          </a:p>
        </p:txBody>
      </p:sp>
      <p:sp>
        <p:nvSpPr>
          <p:cNvPr id="492558" name="AutoShape 14"/>
          <p:cNvSpPr>
            <a:spLocks/>
          </p:cNvSpPr>
          <p:nvPr/>
        </p:nvSpPr>
        <p:spPr bwMode="auto">
          <a:xfrm>
            <a:off x="6858000" y="5486400"/>
            <a:ext cx="228600" cy="1143000"/>
          </a:xfrm>
          <a:prstGeom prst="rightBrace">
            <a:avLst>
              <a:gd name="adj1" fmla="val 41667"/>
              <a:gd name="adj2" fmla="val 50000"/>
            </a:avLst>
          </a:prstGeom>
          <a:noFill/>
          <a:ln w="28575" cap="sq">
            <a:solidFill>
              <a:srgbClr val="800000"/>
            </a:solidFill>
            <a:round/>
            <a:headEnd type="none" w="sm" len="sm"/>
            <a:tailEnd type="none" w="sm" len="sm"/>
          </a:ln>
          <a:effectLst/>
        </p:spPr>
        <p:txBody>
          <a:bodyPr wrap="none" anchor="ctr"/>
          <a:lstStyle/>
          <a:p>
            <a:endParaRPr lang="en-US"/>
          </a:p>
        </p:txBody>
      </p:sp>
      <p:sp>
        <p:nvSpPr>
          <p:cNvPr id="492559" name="Text Box 15"/>
          <p:cNvSpPr txBox="1">
            <a:spLocks noChangeArrowheads="1"/>
          </p:cNvSpPr>
          <p:nvPr/>
        </p:nvSpPr>
        <p:spPr bwMode="auto">
          <a:xfrm>
            <a:off x="7467600" y="5729288"/>
            <a:ext cx="914400" cy="5191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800000"/>
                </a:solidFill>
                <a:latin typeface="Arial" charset="0"/>
              </a:rPr>
              <a:t>EPS</a:t>
            </a:r>
          </a:p>
        </p:txBody>
      </p:sp>
      <p:sp>
        <p:nvSpPr>
          <p:cNvPr id="492560" name="AutoShape 16"/>
          <p:cNvSpPr>
            <a:spLocks/>
          </p:cNvSpPr>
          <p:nvPr/>
        </p:nvSpPr>
        <p:spPr bwMode="auto">
          <a:xfrm>
            <a:off x="6858000" y="3810000"/>
            <a:ext cx="228600" cy="1600200"/>
          </a:xfrm>
          <a:prstGeom prst="rightBrace">
            <a:avLst>
              <a:gd name="adj1" fmla="val 58333"/>
              <a:gd name="adj2" fmla="val 50000"/>
            </a:avLst>
          </a:prstGeom>
          <a:noFill/>
          <a:ln w="28575" cap="sq">
            <a:solidFill>
              <a:srgbClr val="800000"/>
            </a:solidFill>
            <a:round/>
            <a:headEnd type="none" w="sm" len="sm"/>
            <a:tailEnd type="none" w="sm" len="sm"/>
          </a:ln>
          <a:effectLst/>
        </p:spPr>
        <p:txBody>
          <a:bodyPr wrap="none" anchor="ctr"/>
          <a:lstStyle/>
          <a:p>
            <a:endParaRPr lang="en-US"/>
          </a:p>
        </p:txBody>
      </p:sp>
      <p:sp>
        <p:nvSpPr>
          <p:cNvPr id="492561" name="Text Box 17"/>
          <p:cNvSpPr txBox="1">
            <a:spLocks noChangeArrowheads="1"/>
          </p:cNvSpPr>
          <p:nvPr/>
        </p:nvSpPr>
        <p:spPr bwMode="auto">
          <a:xfrm>
            <a:off x="7162800" y="3794125"/>
            <a:ext cx="1676400" cy="1616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Divide by weighted-average shares outstanding </a:t>
            </a:r>
          </a:p>
        </p:txBody>
      </p:sp>
      <p:sp>
        <p:nvSpPr>
          <p:cNvPr id="492563" name="Rectangle 19"/>
          <p:cNvSpPr>
            <a:spLocks noChangeArrowheads="1"/>
          </p:cNvSpPr>
          <p:nvPr/>
        </p:nvSpPr>
        <p:spPr bwMode="auto">
          <a:xfrm>
            <a:off x="7010400" y="1447800"/>
            <a:ext cx="1447800" cy="274638"/>
          </a:xfrm>
          <a:prstGeom prst="rect">
            <a:avLst/>
          </a:prstGeom>
          <a:noFill/>
          <a:ln w="12700" cap="sq" algn="ctr">
            <a:noFill/>
            <a:miter lim="800000"/>
            <a:headEnd type="none" w="sm" len="sm"/>
            <a:tailEnd type="none" w="sm" len="sm"/>
          </a:ln>
          <a:effectLst/>
        </p:spPr>
        <p:txBody>
          <a:bodyPr>
            <a:spAutoFit/>
          </a:bodyPr>
          <a:lstStyle/>
          <a:p>
            <a:pPr algn="r"/>
            <a:r>
              <a:rPr lang="en-US" sz="1200" b="1">
                <a:solidFill>
                  <a:srgbClr val="800000"/>
                </a:solidFill>
                <a:latin typeface="Arial" charset="0"/>
              </a:rPr>
              <a:t>Illustration 4-17</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a retained earnings statement.</a:t>
            </a:r>
            <a:endParaRPr lang="en-US" sz="1600" b="1" i="1">
              <a:solidFill>
                <a:schemeClr val="bg2"/>
              </a:solidFill>
              <a:latin typeface="Arial" charset="0"/>
            </a:endParaRPr>
          </a:p>
        </p:txBody>
      </p:sp>
      <p:sp>
        <p:nvSpPr>
          <p:cNvPr id="434184" name="Rectangle 8"/>
          <p:cNvSpPr>
            <a:spLocks noChangeArrowheads="1"/>
          </p:cNvSpPr>
          <p:nvPr/>
        </p:nvSpPr>
        <p:spPr bwMode="auto">
          <a:xfrm>
            <a:off x="838200" y="2343150"/>
            <a:ext cx="3505200" cy="628650"/>
          </a:xfrm>
          <a:prstGeom prst="rect">
            <a:avLst/>
          </a:prstGeom>
          <a:solidFill>
            <a:srgbClr val="F9EFA5"/>
          </a:solidFill>
          <a:ln w="5715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pPr>
            <a:r>
              <a:rPr lang="en-US" b="1">
                <a:latin typeface="Arial" charset="0"/>
              </a:rPr>
              <a:t>Increase</a:t>
            </a:r>
          </a:p>
        </p:txBody>
      </p:sp>
      <p:sp>
        <p:nvSpPr>
          <p:cNvPr id="434185" name="Rectangle 9"/>
          <p:cNvSpPr>
            <a:spLocks noChangeArrowheads="1"/>
          </p:cNvSpPr>
          <p:nvPr/>
        </p:nvSpPr>
        <p:spPr bwMode="auto">
          <a:xfrm>
            <a:off x="838200" y="2971800"/>
            <a:ext cx="3505200" cy="2895600"/>
          </a:xfrm>
          <a:prstGeom prst="rect">
            <a:avLst/>
          </a:prstGeom>
          <a:solidFill>
            <a:srgbClr val="FFFFFF"/>
          </a:solidFill>
          <a:ln w="38100">
            <a:solidFill>
              <a:schemeClr val="tx1"/>
            </a:solidFill>
            <a:miter lim="800000"/>
            <a:headEnd/>
            <a:tailEnd/>
          </a:ln>
          <a:effectLst/>
        </p:spPr>
        <p:txBody>
          <a:bodyPr lIns="90488" tIns="109728" rIns="90488" bIns="44450"/>
          <a:lstStyle/>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Net income</a:t>
            </a:r>
          </a:p>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Change in accounting principle</a:t>
            </a:r>
          </a:p>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Error corrections</a:t>
            </a:r>
          </a:p>
        </p:txBody>
      </p:sp>
      <p:sp>
        <p:nvSpPr>
          <p:cNvPr id="434186" name="Rectangle 10"/>
          <p:cNvSpPr>
            <a:spLocks noChangeArrowheads="1"/>
          </p:cNvSpPr>
          <p:nvPr/>
        </p:nvSpPr>
        <p:spPr bwMode="auto">
          <a:xfrm>
            <a:off x="4876800" y="2343150"/>
            <a:ext cx="3505200" cy="628650"/>
          </a:xfrm>
          <a:prstGeom prst="rect">
            <a:avLst/>
          </a:prstGeom>
          <a:solidFill>
            <a:srgbClr val="F9EFA5"/>
          </a:solidFill>
          <a:ln w="5715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pPr>
            <a:r>
              <a:rPr lang="en-US" b="1">
                <a:latin typeface="Arial" charset="0"/>
              </a:rPr>
              <a:t>Decrease</a:t>
            </a:r>
          </a:p>
        </p:txBody>
      </p:sp>
      <p:sp>
        <p:nvSpPr>
          <p:cNvPr id="434187" name="Rectangle 11"/>
          <p:cNvSpPr>
            <a:spLocks noChangeArrowheads="1"/>
          </p:cNvSpPr>
          <p:nvPr/>
        </p:nvSpPr>
        <p:spPr bwMode="auto">
          <a:xfrm>
            <a:off x="4876800" y="2971800"/>
            <a:ext cx="3505200" cy="2895600"/>
          </a:xfrm>
          <a:prstGeom prst="rect">
            <a:avLst/>
          </a:prstGeom>
          <a:solidFill>
            <a:srgbClr val="FFFFFF"/>
          </a:solidFill>
          <a:ln w="38100" algn="ctr">
            <a:solidFill>
              <a:schemeClr val="tx1"/>
            </a:solidFill>
            <a:miter lim="800000"/>
            <a:headEnd/>
            <a:tailEnd/>
          </a:ln>
          <a:effectLst/>
        </p:spPr>
        <p:txBody>
          <a:bodyPr lIns="90488" tIns="109728" rIns="90488" bIns="44450"/>
          <a:lstStyle/>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Net loss</a:t>
            </a:r>
          </a:p>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Dividends</a:t>
            </a:r>
          </a:p>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Change in accounting principles</a:t>
            </a:r>
          </a:p>
          <a:p>
            <a:pPr marL="346075" indent="-346075" algn="l">
              <a:lnSpc>
                <a:spcPct val="120000"/>
              </a:lnSpc>
              <a:spcBef>
                <a:spcPct val="40000"/>
              </a:spcBef>
              <a:buClr>
                <a:srgbClr val="800000"/>
              </a:buClr>
              <a:buSzPct val="80000"/>
              <a:buFont typeface="Wingdings" pitchFamily="2" charset="2"/>
              <a:buChar char="u"/>
            </a:pPr>
            <a:r>
              <a:rPr lang="en-US" sz="2300">
                <a:solidFill>
                  <a:schemeClr val="bg2"/>
                </a:solidFill>
                <a:latin typeface="Arial" charset="0"/>
              </a:rPr>
              <a:t>Error corrections</a:t>
            </a:r>
          </a:p>
        </p:txBody>
      </p:sp>
      <p:sp>
        <p:nvSpPr>
          <p:cNvPr id="434188" name="Text Box 12"/>
          <p:cNvSpPr txBox="1">
            <a:spLocks noChangeArrowheads="1"/>
          </p:cNvSpPr>
          <p:nvPr/>
        </p:nvSpPr>
        <p:spPr bwMode="auto">
          <a:xfrm>
            <a:off x="685800" y="1371600"/>
            <a:ext cx="5638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Retained Earnings Statement</a:t>
            </a:r>
          </a:p>
        </p:txBody>
      </p:sp>
      <p:sp>
        <p:nvSpPr>
          <p:cNvPr id="434192" name="Rectangle 1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4185"/>
                                        </p:tgtEl>
                                        <p:attrNameLst>
                                          <p:attrName>style.visibility</p:attrName>
                                        </p:attrNameLst>
                                      </p:cBhvr>
                                      <p:to>
                                        <p:strVal val="visible"/>
                                      </p:to>
                                    </p:set>
                                    <p:animEffect transition="in" filter="wipe(up)">
                                      <p:cBhvr>
                                        <p:cTn id="7" dur="500"/>
                                        <p:tgtEl>
                                          <p:spTgt spid="434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4187"/>
                                        </p:tgtEl>
                                        <p:attrNameLst>
                                          <p:attrName>style.visibility</p:attrName>
                                        </p:attrNameLst>
                                      </p:cBhvr>
                                      <p:to>
                                        <p:strVal val="visible"/>
                                      </p:to>
                                    </p:set>
                                    <p:animEffect transition="in" filter="wipe(up)">
                                      <p:cBhvr>
                                        <p:cTn id="12"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5" grpId="0" animBg="1" autoUpdateAnimBg="0"/>
      <p:bldP spid="434187"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7250" name="Object 2">
            <a:hlinkClick r:id="" action="ppaction://ole?verb=0"/>
          </p:cNvPr>
          <p:cNvGraphicFramePr>
            <a:graphicFrameLocks/>
          </p:cNvGraphicFramePr>
          <p:nvPr/>
        </p:nvGraphicFramePr>
        <p:xfrm>
          <a:off x="228600" y="1454150"/>
          <a:ext cx="8631238" cy="2889250"/>
        </p:xfrm>
        <a:graphic>
          <a:graphicData uri="http://schemas.openxmlformats.org/presentationml/2006/ole">
            <mc:AlternateContent xmlns:mc="http://schemas.openxmlformats.org/markup-compatibility/2006">
              <mc:Choice xmlns:v="urn:schemas-microsoft-com:vml" Requires="v">
                <p:oleObj spid="_x0000_s437252" name="Worksheet" r:id="rId5" imgW="7620119" imgH="2686169" progId="Excel.Sheet.8">
                  <p:embed/>
                </p:oleObj>
              </mc:Choice>
              <mc:Fallback>
                <p:oleObj name="Worksheet" r:id="rId5" imgW="7620119" imgH="2686169"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54150"/>
                        <a:ext cx="8631238"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7251" name="Rectangle 3"/>
          <p:cNvSpPr>
            <a:spLocks noChangeArrowheads="1"/>
          </p:cNvSpPr>
          <p:nvPr/>
        </p:nvSpPr>
        <p:spPr bwMode="auto">
          <a:xfrm>
            <a:off x="228600" y="4330700"/>
            <a:ext cx="8763000" cy="1763713"/>
          </a:xfrm>
          <a:prstGeom prst="rect">
            <a:avLst/>
          </a:prstGeom>
          <a:solidFill>
            <a:srgbClr val="FFFFFF"/>
          </a:solidFill>
          <a:ln w="12700">
            <a:noFill/>
            <a:miter lim="800000"/>
            <a:headEnd/>
            <a:tailEnd/>
          </a:ln>
          <a:effectLst/>
        </p:spPr>
        <p:txBody>
          <a:bodyPr lIns="90488" tIns="44450" rIns="90488" bIns="44450">
            <a:spAutoFit/>
          </a:bodyPr>
          <a:lstStyle/>
          <a:p>
            <a:pPr algn="l">
              <a:lnSpc>
                <a:spcPct val="110000"/>
              </a:lnSpc>
              <a:spcBef>
                <a:spcPct val="50000"/>
              </a:spcBef>
            </a:pPr>
            <a:r>
              <a:rPr lang="en-US" sz="2000">
                <a:solidFill>
                  <a:schemeClr val="bg2"/>
                </a:solidFill>
                <a:latin typeface="Arial" charset="0"/>
              </a:rPr>
              <a:t>Before issuing the report for the year ended December 31, 2012, you discover a $50,000 error (net of tax) that caused 2011 inventory to be overstated (overstated inventory caused COGS to be lower and thus net income to be higher in 2011).  Would this discovery have any impact on the reporting of the Statement of Retained Earnings for 2012?  </a:t>
            </a:r>
          </a:p>
        </p:txBody>
      </p:sp>
      <p:sp>
        <p:nvSpPr>
          <p:cNvPr id="437254" name="Rectangle 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37255" name="Text Box 7"/>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a retained earnings statement.</a:t>
            </a:r>
            <a:endParaRPr lang="en-US" sz="16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7251"/>
                                        </p:tgtEl>
                                        <p:attrNameLst>
                                          <p:attrName>style.visibility</p:attrName>
                                        </p:attrNameLst>
                                      </p:cBhvr>
                                      <p:to>
                                        <p:strVal val="visible"/>
                                      </p:to>
                                    </p:set>
                                    <p:animEffect transition="in" filter="wipe(up)">
                                      <p:cBhvr>
                                        <p:cTn id="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8279" name="Object 7">
            <a:hlinkClick r:id="" action="ppaction://ole?verb=0"/>
          </p:cNvPr>
          <p:cNvGraphicFramePr>
            <a:graphicFrameLocks/>
          </p:cNvGraphicFramePr>
          <p:nvPr/>
        </p:nvGraphicFramePr>
        <p:xfrm>
          <a:off x="228600" y="1457325"/>
          <a:ext cx="8610600" cy="3571875"/>
        </p:xfrm>
        <a:graphic>
          <a:graphicData uri="http://schemas.openxmlformats.org/presentationml/2006/ole">
            <mc:AlternateContent xmlns:mc="http://schemas.openxmlformats.org/markup-compatibility/2006">
              <mc:Choice xmlns:v="urn:schemas-microsoft-com:vml" Requires="v">
                <p:oleObj spid="_x0000_s438281" name="Worksheet" r:id="rId5" imgW="7620119" imgH="3276660" progId="Excel.Sheet.8">
                  <p:embed/>
                </p:oleObj>
              </mc:Choice>
              <mc:Fallback>
                <p:oleObj name="Worksheet" r:id="rId5" imgW="7620119" imgH="3276660" progId="Excel.Sheet.8">
                  <p:embed/>
                  <p:pic>
                    <p:nvPicPr>
                      <p:cNvPr id="0"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57325"/>
                        <a:ext cx="86106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77" name="Rectangle 5"/>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38278" name="Text Box 6"/>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a retained earnings statement.</a:t>
            </a:r>
            <a:endParaRPr lang="en-US" sz="1600" b="1" i="1">
              <a:solidFill>
                <a:schemeClr val="bg2"/>
              </a:solidFill>
              <a:latin typeface="Arial" charset="0"/>
            </a:endParaRPr>
          </a:p>
        </p:txBody>
      </p:sp>
      <p:sp>
        <p:nvSpPr>
          <p:cNvPr id="438280" name="Rectangle 8"/>
          <p:cNvSpPr>
            <a:spLocks noChangeArrowheads="1"/>
          </p:cNvSpPr>
          <p:nvPr/>
        </p:nvSpPr>
        <p:spPr bwMode="auto">
          <a:xfrm>
            <a:off x="6477000" y="2819400"/>
            <a:ext cx="19812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438281" name="Rectangle 9"/>
          <p:cNvSpPr>
            <a:spLocks noChangeArrowheads="1"/>
          </p:cNvSpPr>
          <p:nvPr/>
        </p:nvSpPr>
        <p:spPr bwMode="auto">
          <a:xfrm>
            <a:off x="685800" y="3124200"/>
            <a:ext cx="7772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438282" name="Rectangle 10"/>
          <p:cNvSpPr>
            <a:spLocks noChangeArrowheads="1"/>
          </p:cNvSpPr>
          <p:nvPr/>
        </p:nvSpPr>
        <p:spPr bwMode="auto">
          <a:xfrm>
            <a:off x="685800" y="3429000"/>
            <a:ext cx="7772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438283" name="Rectangle 11"/>
          <p:cNvSpPr>
            <a:spLocks noChangeArrowheads="1"/>
          </p:cNvSpPr>
          <p:nvPr/>
        </p:nvSpPr>
        <p:spPr bwMode="auto">
          <a:xfrm>
            <a:off x="685800" y="3733800"/>
            <a:ext cx="7772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438284" name="Rectangle 12"/>
          <p:cNvSpPr>
            <a:spLocks noChangeArrowheads="1"/>
          </p:cNvSpPr>
          <p:nvPr/>
        </p:nvSpPr>
        <p:spPr bwMode="auto">
          <a:xfrm>
            <a:off x="685800" y="4038600"/>
            <a:ext cx="7772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438285" name="Rectangle 13"/>
          <p:cNvSpPr>
            <a:spLocks noChangeArrowheads="1"/>
          </p:cNvSpPr>
          <p:nvPr/>
        </p:nvSpPr>
        <p:spPr bwMode="auto">
          <a:xfrm>
            <a:off x="685800" y="4343400"/>
            <a:ext cx="7772400" cy="381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38280"/>
                                        </p:tgtEl>
                                      </p:cBhvr>
                                    </p:animEffect>
                                    <p:set>
                                      <p:cBhvr>
                                        <p:cTn id="7" dur="1" fill="hold">
                                          <p:stCondLst>
                                            <p:cond delay="499"/>
                                          </p:stCondLst>
                                        </p:cTn>
                                        <p:tgtEl>
                                          <p:spTgt spid="4382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38281"/>
                                        </p:tgtEl>
                                      </p:cBhvr>
                                    </p:animEffect>
                                    <p:set>
                                      <p:cBhvr>
                                        <p:cTn id="12" dur="1" fill="hold">
                                          <p:stCondLst>
                                            <p:cond delay="499"/>
                                          </p:stCondLst>
                                        </p:cTn>
                                        <p:tgtEl>
                                          <p:spTgt spid="4382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38282"/>
                                        </p:tgtEl>
                                      </p:cBhvr>
                                    </p:animEffect>
                                    <p:set>
                                      <p:cBhvr>
                                        <p:cTn id="17" dur="1" fill="hold">
                                          <p:stCondLst>
                                            <p:cond delay="499"/>
                                          </p:stCondLst>
                                        </p:cTn>
                                        <p:tgtEl>
                                          <p:spTgt spid="4382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38283"/>
                                        </p:tgtEl>
                                      </p:cBhvr>
                                    </p:animEffect>
                                    <p:set>
                                      <p:cBhvr>
                                        <p:cTn id="22" dur="1" fill="hold">
                                          <p:stCondLst>
                                            <p:cond delay="499"/>
                                          </p:stCondLst>
                                        </p:cTn>
                                        <p:tgtEl>
                                          <p:spTgt spid="4382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38284"/>
                                        </p:tgtEl>
                                      </p:cBhvr>
                                    </p:animEffect>
                                    <p:set>
                                      <p:cBhvr>
                                        <p:cTn id="27" dur="1" fill="hold">
                                          <p:stCondLst>
                                            <p:cond delay="499"/>
                                          </p:stCondLst>
                                        </p:cTn>
                                        <p:tgtEl>
                                          <p:spTgt spid="43828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438285"/>
                                        </p:tgtEl>
                                      </p:cBhvr>
                                    </p:animEffect>
                                    <p:set>
                                      <p:cBhvr>
                                        <p:cTn id="32" dur="1" fill="hold">
                                          <p:stCondLst>
                                            <p:cond delay="499"/>
                                          </p:stCondLst>
                                        </p:cTn>
                                        <p:tgtEl>
                                          <p:spTgt spid="438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0" grpId="0" animBg="1"/>
      <p:bldP spid="438281" grpId="0" animBg="1"/>
      <p:bldP spid="438282" grpId="0" animBg="1"/>
      <p:bldP spid="438283" grpId="0" animBg="1"/>
      <p:bldP spid="438284" grpId="0" animBg="1"/>
      <p:bldP spid="43828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685800" y="1368425"/>
            <a:ext cx="8077200" cy="2457450"/>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600" b="1">
                <a:latin typeface="Arial" charset="0"/>
              </a:rPr>
              <a:t>Restrictions on Retained Earnings	</a:t>
            </a:r>
          </a:p>
          <a:p>
            <a:pPr algn="l">
              <a:lnSpc>
                <a:spcPct val="125000"/>
              </a:lnSpc>
              <a:spcBef>
                <a:spcPct val="50000"/>
              </a:spcBef>
              <a:buSzPct val="80000"/>
            </a:pPr>
            <a:r>
              <a:rPr lang="en-US" sz="2400">
                <a:latin typeface="Arial" charset="0"/>
              </a:rPr>
              <a:t>Disclosed</a:t>
            </a:r>
          </a:p>
          <a:p>
            <a:pPr marL="685800" lvl="1" indent="-457200" algn="l">
              <a:lnSpc>
                <a:spcPct val="125000"/>
              </a:lnSpc>
              <a:spcBef>
                <a:spcPct val="50000"/>
              </a:spcBef>
              <a:buClr>
                <a:srgbClr val="800000"/>
              </a:buClr>
              <a:buSzPct val="80000"/>
              <a:buFont typeface="Wingdings" pitchFamily="2" charset="2"/>
              <a:buChar char="u"/>
            </a:pPr>
            <a:r>
              <a:rPr lang="en-US" sz="2300">
                <a:solidFill>
                  <a:schemeClr val="bg2"/>
                </a:solidFill>
                <a:latin typeface="Arial" charset="0"/>
              </a:rPr>
              <a:t>In notes to the financial statements.</a:t>
            </a:r>
          </a:p>
          <a:p>
            <a:pPr marL="685800" lvl="1" indent="-457200" algn="l">
              <a:lnSpc>
                <a:spcPct val="125000"/>
              </a:lnSpc>
              <a:spcBef>
                <a:spcPct val="50000"/>
              </a:spcBef>
              <a:buClr>
                <a:srgbClr val="800000"/>
              </a:buClr>
              <a:buSzPct val="80000"/>
              <a:buFont typeface="Wingdings" pitchFamily="2" charset="2"/>
              <a:buChar char="u"/>
            </a:pPr>
            <a:r>
              <a:rPr lang="en-US" sz="2300">
                <a:solidFill>
                  <a:schemeClr val="bg2"/>
                </a:solidFill>
                <a:latin typeface="Arial" charset="0"/>
              </a:rPr>
              <a:t>As Appropriated Retained Earnings.</a:t>
            </a:r>
          </a:p>
        </p:txBody>
      </p:sp>
      <p:sp>
        <p:nvSpPr>
          <p:cNvPr id="441351" name="Text Box 7"/>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7  </a:t>
            </a:r>
            <a:r>
              <a:rPr lang="en-US" altLang="en-US" sz="1600" b="1" i="1">
                <a:solidFill>
                  <a:schemeClr val="bg2"/>
                </a:solidFill>
                <a:latin typeface="Arial" charset="0"/>
              </a:rPr>
              <a:t>Prepare a retained earnings statement.</a:t>
            </a:r>
            <a:endParaRPr lang="en-US" sz="1600" b="1" i="1">
              <a:solidFill>
                <a:schemeClr val="bg2"/>
              </a:solidFill>
              <a:latin typeface="Arial" charset="0"/>
            </a:endParaRPr>
          </a:p>
        </p:txBody>
      </p:sp>
      <p:sp>
        <p:nvSpPr>
          <p:cNvPr id="441353"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Format of the Income Statement</a:t>
            </a:r>
          </a:p>
        </p:txBody>
      </p:sp>
      <p:sp>
        <p:nvSpPr>
          <p:cNvPr id="372740" name="Text Box 4"/>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372743" name="Text Box 7"/>
          <p:cNvSpPr txBox="1">
            <a:spLocks noChangeArrowheads="1"/>
          </p:cNvSpPr>
          <p:nvPr/>
        </p:nvSpPr>
        <p:spPr bwMode="auto">
          <a:xfrm>
            <a:off x="685800" y="2027238"/>
            <a:ext cx="8153400" cy="1249362"/>
          </a:xfrm>
          <a:prstGeom prst="rect">
            <a:avLst/>
          </a:prstGeom>
          <a:noFill/>
          <a:ln w="28575" cap="sq">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pPr>
            <a:r>
              <a:rPr lang="en-US" sz="2200" b="1">
                <a:solidFill>
                  <a:srgbClr val="800000"/>
                </a:solidFill>
                <a:latin typeface="Arial" charset="0"/>
              </a:rPr>
              <a:t>Revenues </a:t>
            </a:r>
            <a:r>
              <a:rPr lang="en-US" sz="2200">
                <a:solidFill>
                  <a:schemeClr val="bg2"/>
                </a:solidFill>
                <a:latin typeface="Arial" charset="0"/>
              </a:rPr>
              <a:t>– Inflows or other enhancements of assets or settlements of its liabilities that constitute the entity’s ongoing major or central operations.</a:t>
            </a:r>
          </a:p>
        </p:txBody>
      </p:sp>
      <p:sp>
        <p:nvSpPr>
          <p:cNvPr id="372744" name="Rectangle 8"/>
          <p:cNvSpPr>
            <a:spLocks noChangeArrowheads="1"/>
          </p:cNvSpPr>
          <p:nvPr/>
        </p:nvSpPr>
        <p:spPr bwMode="auto">
          <a:xfrm>
            <a:off x="1143000" y="3944938"/>
            <a:ext cx="3352800" cy="1617662"/>
          </a:xfrm>
          <a:prstGeom prst="rect">
            <a:avLst/>
          </a:prstGeom>
          <a:noFill/>
          <a:ln w="28575" cap="sq">
            <a:noFill/>
            <a:miter lim="800000"/>
            <a:headEnd/>
            <a:tailEnd/>
          </a:ln>
          <a:effectLst/>
        </p:spPr>
        <p:txBody>
          <a:bodyPr>
            <a:spAutoFit/>
          </a:bodyPr>
          <a:lstStyle/>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Sales</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Fee revenue</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Interest revenue</a:t>
            </a:r>
          </a:p>
        </p:txBody>
      </p:sp>
      <p:sp>
        <p:nvSpPr>
          <p:cNvPr id="372746" name="Rectangle 10"/>
          <p:cNvSpPr>
            <a:spLocks noChangeArrowheads="1"/>
          </p:cNvSpPr>
          <p:nvPr/>
        </p:nvSpPr>
        <p:spPr bwMode="auto">
          <a:xfrm>
            <a:off x="914400" y="3427413"/>
            <a:ext cx="4724400" cy="381000"/>
          </a:xfrm>
          <a:prstGeom prst="rect">
            <a:avLst/>
          </a:prstGeom>
          <a:noFill/>
          <a:ln w="12700" cap="sq">
            <a:noFill/>
            <a:miter lim="800000"/>
            <a:headEnd type="none" w="sm" len="sm"/>
            <a:tailEnd type="none" w="sm" len="sm"/>
          </a:ln>
          <a:effectLst/>
        </p:spPr>
        <p:txBody>
          <a:bodyPr wrap="none" anchor="ctr"/>
          <a:lstStyle/>
          <a:p>
            <a:r>
              <a:rPr lang="en-US" sz="2200" b="1" u="sng">
                <a:solidFill>
                  <a:srgbClr val="800000"/>
                </a:solidFill>
                <a:latin typeface="Arial" charset="0"/>
              </a:rPr>
              <a:t>Examples of Revenue Accounts</a:t>
            </a:r>
          </a:p>
        </p:txBody>
      </p:sp>
      <p:sp>
        <p:nvSpPr>
          <p:cNvPr id="372747" name="Text Box 11"/>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Elements of the Income Statement</a:t>
            </a:r>
          </a:p>
        </p:txBody>
      </p:sp>
      <p:sp>
        <p:nvSpPr>
          <p:cNvPr id="372748" name="Rectangle 12"/>
          <p:cNvSpPr>
            <a:spLocks noChangeArrowheads="1"/>
          </p:cNvSpPr>
          <p:nvPr/>
        </p:nvSpPr>
        <p:spPr bwMode="auto">
          <a:xfrm>
            <a:off x="4572000" y="3946525"/>
            <a:ext cx="3352800" cy="1047750"/>
          </a:xfrm>
          <a:prstGeom prst="rect">
            <a:avLst/>
          </a:prstGeom>
          <a:noFill/>
          <a:ln w="28575" cap="sq" algn="ctr">
            <a:noFill/>
            <a:miter lim="800000"/>
            <a:headEnd/>
            <a:tailEnd/>
          </a:ln>
          <a:effectLst/>
        </p:spPr>
        <p:txBody>
          <a:bodyPr>
            <a:spAutoFit/>
          </a:bodyPr>
          <a:lstStyle/>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Dividend revenue</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Rent revenue</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685800" y="1981200"/>
            <a:ext cx="8077200" cy="3595688"/>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80000"/>
            </a:pPr>
            <a:r>
              <a:rPr lang="en-US" sz="2300">
                <a:solidFill>
                  <a:schemeClr val="bg2"/>
                </a:solidFill>
                <a:latin typeface="Arial" charset="0"/>
              </a:rPr>
              <a:t>All changes in equity during a period except those resulting from investments by owners and distributions to owners. </a:t>
            </a:r>
          </a:p>
          <a:p>
            <a:pPr algn="l">
              <a:lnSpc>
                <a:spcPct val="125000"/>
              </a:lnSpc>
              <a:spcBef>
                <a:spcPct val="50000"/>
              </a:spcBef>
              <a:buSzPct val="80000"/>
            </a:pPr>
            <a:r>
              <a:rPr lang="en-US" sz="2300" b="1">
                <a:solidFill>
                  <a:schemeClr val="bg2"/>
                </a:solidFill>
                <a:latin typeface="Arial" charset="0"/>
              </a:rPr>
              <a:t>Includes</a:t>
            </a:r>
            <a:r>
              <a:rPr lang="en-US" sz="2300">
                <a:solidFill>
                  <a:schemeClr val="bg2"/>
                </a:solidFill>
                <a:latin typeface="Arial" charset="0"/>
              </a:rPr>
              <a:t>: </a:t>
            </a:r>
          </a:p>
          <a:p>
            <a:pPr marL="685800" lvl="1" indent="-457200" algn="l">
              <a:lnSpc>
                <a:spcPct val="125000"/>
              </a:lnSpc>
              <a:spcBef>
                <a:spcPct val="50000"/>
              </a:spcBef>
              <a:buClr>
                <a:srgbClr val="800000"/>
              </a:buClr>
              <a:buSzPct val="80000"/>
              <a:buFont typeface="Wingdings" pitchFamily="2" charset="2"/>
              <a:buChar char="u"/>
            </a:pPr>
            <a:r>
              <a:rPr lang="en-US" sz="2200">
                <a:solidFill>
                  <a:schemeClr val="bg2"/>
                </a:solidFill>
                <a:latin typeface="Arial" charset="0"/>
              </a:rPr>
              <a:t>all revenues and gains,  expenses and losses reported in net income, and </a:t>
            </a:r>
          </a:p>
          <a:p>
            <a:pPr marL="685800" lvl="1" indent="-457200" algn="l">
              <a:lnSpc>
                <a:spcPct val="125000"/>
              </a:lnSpc>
              <a:spcBef>
                <a:spcPct val="50000"/>
              </a:spcBef>
              <a:buClr>
                <a:srgbClr val="800000"/>
              </a:buClr>
              <a:buSzPct val="80000"/>
              <a:buFont typeface="Wingdings" pitchFamily="2" charset="2"/>
              <a:buChar char="u"/>
            </a:pPr>
            <a:r>
              <a:rPr lang="en-US" sz="2200">
                <a:solidFill>
                  <a:schemeClr val="bg2"/>
                </a:solidFill>
                <a:latin typeface="Arial" charset="0"/>
              </a:rPr>
              <a:t>all gains and losses that bypass net income but affect stockholders’ equity.</a:t>
            </a:r>
          </a:p>
        </p:txBody>
      </p:sp>
      <p:sp>
        <p:nvSpPr>
          <p:cNvPr id="494596"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94597"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
        <p:nvSpPr>
          <p:cNvPr id="494598" name="Text Box 6"/>
          <p:cNvSpPr txBox="1">
            <a:spLocks noChangeArrowheads="1"/>
          </p:cNvSpPr>
          <p:nvPr/>
        </p:nvSpPr>
        <p:spPr bwMode="auto">
          <a:xfrm>
            <a:off x="685800" y="1371600"/>
            <a:ext cx="5638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Comprehensive Income</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graphicFrame>
        <p:nvGraphicFramePr>
          <p:cNvPr id="448516" name="Object 4"/>
          <p:cNvGraphicFramePr>
            <a:graphicFrameLocks noChangeAspect="1"/>
          </p:cNvGraphicFramePr>
          <p:nvPr/>
        </p:nvGraphicFramePr>
        <p:xfrm>
          <a:off x="609600" y="1960563"/>
          <a:ext cx="3638550" cy="4287837"/>
        </p:xfrm>
        <a:graphic>
          <a:graphicData uri="http://schemas.openxmlformats.org/presentationml/2006/ole">
            <mc:AlternateContent xmlns:mc="http://schemas.openxmlformats.org/markup-compatibility/2006">
              <mc:Choice xmlns:v="urn:schemas-microsoft-com:vml" Requires="v">
                <p:oleObj spid="_x0000_s448518" name="Worksheet" r:id="rId5" imgW="3847981" imgH="4505146" progId="Excel.Sheet.8">
                  <p:embed/>
                </p:oleObj>
              </mc:Choice>
              <mc:Fallback>
                <p:oleObj name="Worksheet" r:id="rId5" imgW="3847981" imgH="4505146"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60563"/>
                        <a:ext cx="3638550" cy="428783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17" name="Rectangle 5"/>
          <p:cNvSpPr>
            <a:spLocks noChangeArrowheads="1"/>
          </p:cNvSpPr>
          <p:nvPr/>
        </p:nvSpPr>
        <p:spPr bwMode="auto">
          <a:xfrm>
            <a:off x="5257800" y="1981200"/>
            <a:ext cx="3200400" cy="762000"/>
          </a:xfrm>
          <a:prstGeom prst="rect">
            <a:avLst/>
          </a:prstGeom>
          <a:solidFill>
            <a:srgbClr val="F9EFA5"/>
          </a:solidFill>
          <a:ln w="38100">
            <a:solidFill>
              <a:schemeClr val="tx1"/>
            </a:solidFill>
            <a:miter lim="800000"/>
            <a:headEnd/>
            <a:tailEnd/>
          </a:ln>
          <a:effectLst/>
        </p:spPr>
        <p:txBody>
          <a:bodyPr lIns="90488" tIns="44450" rIns="90488" bIns="44450" anchor="ctr"/>
          <a:lstStyle/>
          <a:p>
            <a:pPr>
              <a:lnSpc>
                <a:spcPct val="105000"/>
              </a:lnSpc>
              <a:spcBef>
                <a:spcPct val="25000"/>
              </a:spcBef>
              <a:buClr>
                <a:schemeClr val="accent2"/>
              </a:buClr>
              <a:buSzPct val="75000"/>
              <a:buFont typeface="Wingdings" pitchFamily="2" charset="2"/>
              <a:buNone/>
            </a:pPr>
            <a:r>
              <a:rPr lang="en-US" sz="2000" b="1">
                <a:latin typeface="Arial" charset="0"/>
              </a:rPr>
              <a:t>Other Comprehensive Income</a:t>
            </a:r>
          </a:p>
        </p:txBody>
      </p:sp>
      <p:sp>
        <p:nvSpPr>
          <p:cNvPr id="448518" name="Rectangle 6"/>
          <p:cNvSpPr>
            <a:spLocks noChangeArrowheads="1"/>
          </p:cNvSpPr>
          <p:nvPr/>
        </p:nvSpPr>
        <p:spPr bwMode="auto">
          <a:xfrm>
            <a:off x="5257800" y="2743200"/>
            <a:ext cx="3200400" cy="2590800"/>
          </a:xfrm>
          <a:prstGeom prst="rect">
            <a:avLst/>
          </a:prstGeom>
          <a:solidFill>
            <a:srgbClr val="FFFFFF"/>
          </a:solidFill>
          <a:ln w="28575">
            <a:solidFill>
              <a:schemeClr val="tx1"/>
            </a:solidFill>
            <a:miter lim="800000"/>
            <a:headEnd/>
            <a:tailEnd/>
          </a:ln>
          <a:effectLst/>
        </p:spPr>
        <p:txBody>
          <a:bodyPr lIns="90488" tIns="109728" rIns="90488" bIns="44450"/>
          <a:lstStyle/>
          <a:p>
            <a:pPr marL="400050" indent="-344488" algn="l">
              <a:lnSpc>
                <a:spcPct val="105000"/>
              </a:lnSpc>
              <a:spcBef>
                <a:spcPct val="25000"/>
              </a:spcBef>
              <a:buClr>
                <a:srgbClr val="800000"/>
              </a:buClr>
              <a:buSzPct val="80000"/>
              <a:buFont typeface="Wingdings" pitchFamily="2" charset="2"/>
              <a:buChar char="u"/>
            </a:pPr>
            <a:r>
              <a:rPr lang="en-US" sz="1900">
                <a:solidFill>
                  <a:schemeClr val="bg2"/>
                </a:solidFill>
                <a:latin typeface="Arial" charset="0"/>
              </a:rPr>
              <a:t>Unrealized gains and losses on available-for-sale securities.</a:t>
            </a:r>
          </a:p>
          <a:p>
            <a:pPr marL="400050" indent="-344488" algn="l">
              <a:lnSpc>
                <a:spcPct val="105000"/>
              </a:lnSpc>
              <a:spcBef>
                <a:spcPct val="25000"/>
              </a:spcBef>
              <a:buClr>
                <a:srgbClr val="800000"/>
              </a:buClr>
              <a:buSzPct val="80000"/>
              <a:buFont typeface="Wingdings" pitchFamily="2" charset="2"/>
              <a:buChar char="u"/>
            </a:pPr>
            <a:r>
              <a:rPr lang="en-US" sz="1900">
                <a:solidFill>
                  <a:schemeClr val="bg2"/>
                </a:solidFill>
                <a:latin typeface="Arial" charset="0"/>
              </a:rPr>
              <a:t>Translation gains and losses on foreign currency.</a:t>
            </a:r>
          </a:p>
          <a:p>
            <a:pPr marL="400050" indent="-344488" algn="l">
              <a:lnSpc>
                <a:spcPct val="105000"/>
              </a:lnSpc>
              <a:spcBef>
                <a:spcPct val="25000"/>
              </a:spcBef>
              <a:buClr>
                <a:srgbClr val="800000"/>
              </a:buClr>
              <a:buSzPct val="80000"/>
              <a:buFont typeface="Wingdings" pitchFamily="2" charset="2"/>
              <a:buChar char="u"/>
            </a:pPr>
            <a:r>
              <a:rPr lang="en-US" sz="1900">
                <a:solidFill>
                  <a:schemeClr val="bg2"/>
                </a:solidFill>
                <a:latin typeface="Arial" charset="0"/>
              </a:rPr>
              <a:t>Plus others</a:t>
            </a:r>
          </a:p>
        </p:txBody>
      </p:sp>
      <p:sp>
        <p:nvSpPr>
          <p:cNvPr id="448519" name="Text Box 7"/>
          <p:cNvSpPr txBox="1">
            <a:spLocks noChangeArrowheads="1"/>
          </p:cNvSpPr>
          <p:nvPr/>
        </p:nvSpPr>
        <p:spPr bwMode="auto">
          <a:xfrm>
            <a:off x="4495800" y="2209800"/>
            <a:ext cx="457200" cy="641350"/>
          </a:xfrm>
          <a:prstGeom prst="rect">
            <a:avLst/>
          </a:prstGeom>
          <a:noFill/>
          <a:ln w="38100" cap="sq">
            <a:noFill/>
            <a:miter lim="800000"/>
            <a:headEnd type="none" w="sm" len="sm"/>
            <a:tailEnd type="none" w="sm" len="sm"/>
          </a:ln>
          <a:effectLst/>
        </p:spPr>
        <p:txBody>
          <a:bodyPr>
            <a:spAutoFit/>
          </a:bodyPr>
          <a:lstStyle/>
          <a:p>
            <a:pPr>
              <a:spcBef>
                <a:spcPct val="50000"/>
              </a:spcBef>
            </a:pPr>
            <a:r>
              <a:rPr lang="en-US" sz="3600">
                <a:latin typeface="Arial" charset="0"/>
              </a:rPr>
              <a:t>+</a:t>
            </a:r>
          </a:p>
        </p:txBody>
      </p:sp>
      <p:sp>
        <p:nvSpPr>
          <p:cNvPr id="448520" name="Rectangle 8"/>
          <p:cNvSpPr>
            <a:spLocks noChangeArrowheads="1"/>
          </p:cNvSpPr>
          <p:nvPr/>
        </p:nvSpPr>
        <p:spPr bwMode="auto">
          <a:xfrm>
            <a:off x="5257800" y="5334000"/>
            <a:ext cx="3200400" cy="838200"/>
          </a:xfrm>
          <a:prstGeom prst="rect">
            <a:avLst/>
          </a:prstGeom>
          <a:solidFill>
            <a:srgbClr val="F7EA89"/>
          </a:solidFill>
          <a:ln w="28575">
            <a:solidFill>
              <a:schemeClr val="tx1"/>
            </a:solidFill>
            <a:miter lim="800000"/>
            <a:headEnd/>
            <a:tailEnd/>
          </a:ln>
          <a:effectLst/>
        </p:spPr>
        <p:txBody>
          <a:bodyPr lIns="90488" tIns="109728" rIns="90488" bIns="44450"/>
          <a:lstStyle/>
          <a:p>
            <a:pPr marL="55563">
              <a:spcBef>
                <a:spcPct val="25000"/>
              </a:spcBef>
              <a:buClr>
                <a:srgbClr val="CC0000"/>
              </a:buClr>
              <a:buSzPct val="80000"/>
              <a:buFont typeface="Wingdings" pitchFamily="2" charset="2"/>
              <a:buNone/>
            </a:pPr>
            <a:r>
              <a:rPr lang="en-US" sz="2000">
                <a:solidFill>
                  <a:schemeClr val="bg2"/>
                </a:solidFill>
                <a:latin typeface="Arial" charset="0"/>
              </a:rPr>
              <a:t>Reported in Stockholders’ Equity</a:t>
            </a:r>
          </a:p>
        </p:txBody>
      </p:sp>
      <p:sp>
        <p:nvSpPr>
          <p:cNvPr id="448524" name="Text Box 12"/>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
        <p:nvSpPr>
          <p:cNvPr id="448525" name="Text Box 13"/>
          <p:cNvSpPr txBox="1">
            <a:spLocks noChangeArrowheads="1"/>
          </p:cNvSpPr>
          <p:nvPr/>
        </p:nvSpPr>
        <p:spPr bwMode="auto">
          <a:xfrm>
            <a:off x="685800" y="1219200"/>
            <a:ext cx="56388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Comprehensive Income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8518"/>
                                        </p:tgtEl>
                                        <p:attrNameLst>
                                          <p:attrName>style.visibility</p:attrName>
                                        </p:attrNameLst>
                                      </p:cBhvr>
                                      <p:to>
                                        <p:strVal val="visible"/>
                                      </p:to>
                                    </p:set>
                                    <p:animEffect transition="in" filter="wipe(up)">
                                      <p:cBhvr>
                                        <p:cTn id="7" dur="500"/>
                                        <p:tgtEl>
                                          <p:spTgt spid="4485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8520"/>
                                        </p:tgtEl>
                                        <p:attrNameLst>
                                          <p:attrName>style.visibility</p:attrName>
                                        </p:attrNameLst>
                                      </p:cBhvr>
                                      <p:to>
                                        <p:strVal val="visible"/>
                                      </p:to>
                                    </p:set>
                                    <p:animEffect transition="in" filter="wipe(up)">
                                      <p:cBhvr>
                                        <p:cTn id="1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animBg="1" autoUpdateAnimBg="0"/>
      <p:bldP spid="448520"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6096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472067" name="Text Box 3"/>
          <p:cNvSpPr txBox="1">
            <a:spLocks noChangeArrowheads="1"/>
          </p:cNvSpPr>
          <p:nvPr/>
        </p:nvSpPr>
        <p:spPr bwMode="auto">
          <a:xfrm>
            <a:off x="609600" y="2057400"/>
            <a:ext cx="8305800" cy="3581400"/>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25000"/>
              </a:lnSpc>
              <a:spcBef>
                <a:spcPct val="50000"/>
              </a:spcBef>
              <a:buClr>
                <a:schemeClr val="tx1"/>
              </a:buClr>
              <a:buFont typeface="Wingdings" pitchFamily="2" charset="2"/>
              <a:buNone/>
            </a:pPr>
            <a:r>
              <a:rPr lang="en-US" sz="2300">
                <a:solidFill>
                  <a:schemeClr val="bg2"/>
                </a:solidFill>
                <a:latin typeface="Arial" charset="0"/>
                <a:cs typeface="Times New Roman" pitchFamily="18" charset="0"/>
              </a:rPr>
              <a:t>Gains and losses that bypass net income but affect stockholders' equity are referred to as </a:t>
            </a:r>
            <a:endParaRPr lang="en-US" sz="2300">
              <a:solidFill>
                <a:schemeClr val="bg2"/>
              </a:solidFill>
              <a:latin typeface="Arial" charset="0"/>
            </a:endParaRP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comprehensive income.</a:t>
            </a:r>
            <a:r>
              <a:rPr lang="en-US" sz="2300">
                <a:solidFill>
                  <a:schemeClr val="bg2"/>
                </a:solidFill>
                <a:latin typeface="Arial" charset="0"/>
              </a:rPr>
              <a:t> </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other comprehensive income</a:t>
            </a:r>
            <a:r>
              <a:rPr lang="en-US" sz="2300">
                <a:solidFill>
                  <a:schemeClr val="bg2"/>
                </a:solidFill>
                <a:latin typeface="Arial" charset="0"/>
              </a:rPr>
              <a:t>.</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prior period income</a:t>
            </a:r>
            <a:r>
              <a:rPr lang="en-US" sz="2300">
                <a:solidFill>
                  <a:schemeClr val="bg2"/>
                </a:solidFill>
                <a:latin typeface="Arial" charset="0"/>
              </a:rPr>
              <a:t>.</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unusual gains and losses</a:t>
            </a:r>
            <a:r>
              <a:rPr lang="en-US" sz="2300">
                <a:solidFill>
                  <a:schemeClr val="bg2"/>
                </a:solidFill>
                <a:latin typeface="Arial" charset="0"/>
              </a:rPr>
              <a:t>.</a:t>
            </a:r>
          </a:p>
        </p:txBody>
      </p:sp>
      <p:sp>
        <p:nvSpPr>
          <p:cNvPr id="472068" name="Oval 4"/>
          <p:cNvSpPr>
            <a:spLocks noChangeArrowheads="1"/>
          </p:cNvSpPr>
          <p:nvPr/>
        </p:nvSpPr>
        <p:spPr bwMode="auto">
          <a:xfrm>
            <a:off x="914400" y="38100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472072" name="Rectangle 8"/>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72073" name="Text Box 9"/>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animEffect transition="in" filter="wipe(left)">
                                      <p:cBhvr>
                                        <p:cTn id="7" dur="500"/>
                                        <p:tgtEl>
                                          <p:spTgt spid="47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a:xfrm>
            <a:off x="762000" y="1463675"/>
            <a:ext cx="7696200" cy="4022725"/>
          </a:xfrm>
          <a:noFill/>
          <a:ln/>
        </p:spPr>
        <p:txBody>
          <a:bodyPr lIns="90488" tIns="44450" rIns="90488" bIns="44450"/>
          <a:lstStyle/>
          <a:p>
            <a:pPr marL="0" indent="0">
              <a:lnSpc>
                <a:spcPct val="125000"/>
              </a:lnSpc>
              <a:spcBef>
                <a:spcPct val="70000"/>
              </a:spcBef>
              <a:buFont typeface="Wingdings" pitchFamily="2" charset="2"/>
              <a:buNone/>
            </a:pPr>
            <a:r>
              <a:rPr lang="en-US" sz="2300" b="0">
                <a:effectLst/>
              </a:rPr>
              <a:t>Companies must display the components of other comprehensive income in one of three ways:</a:t>
            </a:r>
          </a:p>
          <a:p>
            <a:pPr marL="685800" lvl="1" indent="-457200">
              <a:lnSpc>
                <a:spcPct val="125000"/>
              </a:lnSpc>
              <a:spcBef>
                <a:spcPct val="70000"/>
              </a:spcBef>
              <a:buClr>
                <a:srgbClr val="000066"/>
              </a:buClr>
              <a:buSzTx/>
              <a:buFontTx/>
              <a:buAutoNum type="arabicPeriod"/>
            </a:pPr>
            <a:r>
              <a:rPr lang="en-US" sz="2300" b="0">
                <a:effectLst/>
              </a:rPr>
              <a:t>A second separate income statement;</a:t>
            </a:r>
          </a:p>
          <a:p>
            <a:pPr marL="685800" lvl="1" indent="-457200">
              <a:lnSpc>
                <a:spcPct val="125000"/>
              </a:lnSpc>
              <a:spcBef>
                <a:spcPct val="70000"/>
              </a:spcBef>
              <a:buClr>
                <a:srgbClr val="000066"/>
              </a:buClr>
              <a:buSzTx/>
              <a:buFontTx/>
              <a:buAutoNum type="arabicPeriod"/>
            </a:pPr>
            <a:r>
              <a:rPr lang="en-US" sz="2300" b="0">
                <a:effectLst/>
              </a:rPr>
              <a:t>A combined income statement of comprehensive income; or</a:t>
            </a:r>
          </a:p>
          <a:p>
            <a:pPr marL="685800" lvl="1" indent="-457200">
              <a:lnSpc>
                <a:spcPct val="125000"/>
              </a:lnSpc>
              <a:spcBef>
                <a:spcPct val="70000"/>
              </a:spcBef>
              <a:buClr>
                <a:srgbClr val="000066"/>
              </a:buClr>
              <a:buSzTx/>
              <a:buFontTx/>
              <a:buAutoNum type="arabicPeriod"/>
            </a:pPr>
            <a:r>
              <a:rPr lang="en-US" sz="2300" b="0">
                <a:effectLst/>
              </a:rPr>
              <a:t>As part of the statement of stockholders’ equity</a:t>
            </a:r>
          </a:p>
        </p:txBody>
      </p:sp>
      <p:sp>
        <p:nvSpPr>
          <p:cNvPr id="451587" name="Rectangle 3"/>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51588" name="Text Box 4"/>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5" name="Rectangle 9"/>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44427" name="Text Box 11"/>
          <p:cNvSpPr txBox="1">
            <a:spLocks noChangeArrowheads="1"/>
          </p:cNvSpPr>
          <p:nvPr/>
        </p:nvSpPr>
        <p:spPr bwMode="auto">
          <a:xfrm>
            <a:off x="8382000" y="6445250"/>
            <a:ext cx="762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a:t>
            </a:r>
          </a:p>
        </p:txBody>
      </p:sp>
      <p:sp>
        <p:nvSpPr>
          <p:cNvPr id="444430" name="Rectangle 14"/>
          <p:cNvSpPr>
            <a:spLocks noChangeArrowheads="1"/>
          </p:cNvSpPr>
          <p:nvPr/>
        </p:nvSpPr>
        <p:spPr bwMode="auto">
          <a:xfrm>
            <a:off x="6324600" y="1630363"/>
            <a:ext cx="2209800" cy="274637"/>
          </a:xfrm>
          <a:prstGeom prst="rect">
            <a:avLst/>
          </a:prstGeom>
          <a:noFill/>
          <a:ln w="12700" cap="sq" algn="ctr">
            <a:noFill/>
            <a:miter lim="800000"/>
            <a:headEnd type="none" w="sm" len="sm"/>
            <a:tailEnd type="none" w="sm" len="sm"/>
          </a:ln>
          <a:effectLst/>
        </p:spPr>
        <p:txBody>
          <a:bodyPr>
            <a:spAutoFit/>
          </a:bodyPr>
          <a:lstStyle/>
          <a:p>
            <a:pPr algn="r"/>
            <a:r>
              <a:rPr lang="en-US" sz="1200" b="1">
                <a:solidFill>
                  <a:srgbClr val="800000"/>
                </a:solidFill>
                <a:latin typeface="Arial" charset="0"/>
              </a:rPr>
              <a:t>Illustration 4-19</a:t>
            </a:r>
          </a:p>
        </p:txBody>
      </p:sp>
      <p:sp>
        <p:nvSpPr>
          <p:cNvPr id="444431" name="Text Box 15"/>
          <p:cNvSpPr txBox="1">
            <a:spLocks noChangeArrowheads="1"/>
          </p:cNvSpPr>
          <p:nvPr/>
        </p:nvSpPr>
        <p:spPr bwMode="auto">
          <a:xfrm>
            <a:off x="228600" y="1295400"/>
            <a:ext cx="2895600" cy="946150"/>
          </a:xfrm>
          <a:prstGeom prst="rect">
            <a:avLst/>
          </a:prstGeom>
          <a:noFill/>
          <a:ln w="28575">
            <a:noFill/>
            <a:miter lim="800000"/>
            <a:headEnd/>
            <a:tailEnd/>
          </a:ln>
          <a:effectLst/>
        </p:spPr>
        <p:txBody>
          <a:bodyPr>
            <a:spAutoFit/>
          </a:bodyPr>
          <a:lstStyle/>
          <a:p>
            <a:pPr algn="l">
              <a:spcBef>
                <a:spcPct val="50000"/>
              </a:spcBef>
            </a:pPr>
            <a:r>
              <a:rPr lang="en-US" b="1">
                <a:solidFill>
                  <a:srgbClr val="800000"/>
                </a:solidFill>
                <a:latin typeface="Arial" charset="0"/>
              </a:rPr>
              <a:t>Comprehensive Income</a:t>
            </a:r>
          </a:p>
        </p:txBody>
      </p:sp>
      <p:sp>
        <p:nvSpPr>
          <p:cNvPr id="444432" name="Text Box 16"/>
          <p:cNvSpPr txBox="1">
            <a:spLocks noChangeArrowheads="1"/>
          </p:cNvSpPr>
          <p:nvPr/>
        </p:nvSpPr>
        <p:spPr bwMode="auto">
          <a:xfrm>
            <a:off x="228600" y="2466975"/>
            <a:ext cx="2590800" cy="885825"/>
          </a:xfrm>
          <a:prstGeom prst="rect">
            <a:avLst/>
          </a:prstGeom>
          <a:noFill/>
          <a:ln w="28575">
            <a:noFill/>
            <a:miter lim="800000"/>
            <a:headEnd/>
            <a:tailEnd/>
          </a:ln>
          <a:effectLst/>
        </p:spPr>
        <p:txBody>
          <a:bodyPr>
            <a:spAutoFit/>
          </a:bodyPr>
          <a:lstStyle/>
          <a:p>
            <a:pPr algn="l">
              <a:spcBef>
                <a:spcPct val="50000"/>
              </a:spcBef>
            </a:pPr>
            <a:r>
              <a:rPr lang="en-US" sz="2600">
                <a:latin typeface="Arial" charset="0"/>
              </a:rPr>
              <a:t>Second income statement</a:t>
            </a:r>
          </a:p>
        </p:txBody>
      </p:sp>
      <p:pic>
        <p:nvPicPr>
          <p:cNvPr id="444433" name="Picture 17"/>
          <p:cNvPicPr>
            <a:picLocks noChangeAspect="1" noChangeArrowheads="1"/>
          </p:cNvPicPr>
          <p:nvPr/>
        </p:nvPicPr>
        <p:blipFill>
          <a:blip r:embed="rId3"/>
          <a:srcRect/>
          <a:stretch>
            <a:fillRect/>
          </a:stretch>
        </p:blipFill>
        <p:spPr bwMode="auto">
          <a:xfrm>
            <a:off x="3276600" y="1371600"/>
            <a:ext cx="5562600" cy="5062538"/>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539651" name="Text Box 3"/>
          <p:cNvSpPr txBox="1">
            <a:spLocks noChangeArrowheads="1"/>
          </p:cNvSpPr>
          <p:nvPr/>
        </p:nvSpPr>
        <p:spPr bwMode="auto">
          <a:xfrm>
            <a:off x="8382000" y="6445250"/>
            <a:ext cx="762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a:t>
            </a:r>
          </a:p>
        </p:txBody>
      </p:sp>
      <p:sp>
        <p:nvSpPr>
          <p:cNvPr id="539653" name="Text Box 5"/>
          <p:cNvSpPr txBox="1">
            <a:spLocks noChangeArrowheads="1"/>
          </p:cNvSpPr>
          <p:nvPr/>
        </p:nvSpPr>
        <p:spPr bwMode="auto">
          <a:xfrm>
            <a:off x="228600" y="1295400"/>
            <a:ext cx="2895600" cy="946150"/>
          </a:xfrm>
          <a:prstGeom prst="rect">
            <a:avLst/>
          </a:prstGeom>
          <a:noFill/>
          <a:ln w="28575">
            <a:noFill/>
            <a:miter lim="800000"/>
            <a:headEnd/>
            <a:tailEnd/>
          </a:ln>
          <a:effectLst/>
        </p:spPr>
        <p:txBody>
          <a:bodyPr>
            <a:spAutoFit/>
          </a:bodyPr>
          <a:lstStyle/>
          <a:p>
            <a:pPr algn="l">
              <a:spcBef>
                <a:spcPct val="50000"/>
              </a:spcBef>
            </a:pPr>
            <a:r>
              <a:rPr lang="en-US" b="1">
                <a:solidFill>
                  <a:srgbClr val="800000"/>
                </a:solidFill>
                <a:latin typeface="Arial" charset="0"/>
              </a:rPr>
              <a:t>Comprehensive Income</a:t>
            </a:r>
          </a:p>
        </p:txBody>
      </p:sp>
      <p:sp>
        <p:nvSpPr>
          <p:cNvPr id="539654" name="Text Box 6"/>
          <p:cNvSpPr txBox="1">
            <a:spLocks noChangeArrowheads="1"/>
          </p:cNvSpPr>
          <p:nvPr/>
        </p:nvSpPr>
        <p:spPr bwMode="auto">
          <a:xfrm>
            <a:off x="228600" y="2466975"/>
            <a:ext cx="2590800" cy="885825"/>
          </a:xfrm>
          <a:prstGeom prst="rect">
            <a:avLst/>
          </a:prstGeom>
          <a:noFill/>
          <a:ln w="28575">
            <a:noFill/>
            <a:miter lim="800000"/>
            <a:headEnd/>
            <a:tailEnd/>
          </a:ln>
          <a:effectLst/>
        </p:spPr>
        <p:txBody>
          <a:bodyPr>
            <a:spAutoFit/>
          </a:bodyPr>
          <a:lstStyle/>
          <a:p>
            <a:pPr algn="l">
              <a:spcBef>
                <a:spcPct val="50000"/>
              </a:spcBef>
            </a:pPr>
            <a:r>
              <a:rPr lang="en-US" sz="2600">
                <a:latin typeface="Arial" charset="0"/>
              </a:rPr>
              <a:t>Combined statement</a:t>
            </a:r>
          </a:p>
        </p:txBody>
      </p:sp>
      <p:graphicFrame>
        <p:nvGraphicFramePr>
          <p:cNvPr id="539656" name="Object 8">
            <a:hlinkClick r:id="" action="ppaction://ole?verb=0"/>
          </p:cNvPr>
          <p:cNvGraphicFramePr>
            <a:graphicFrameLocks/>
          </p:cNvGraphicFramePr>
          <p:nvPr/>
        </p:nvGraphicFramePr>
        <p:xfrm>
          <a:off x="3276600" y="1447800"/>
          <a:ext cx="5486400" cy="4262438"/>
        </p:xfrm>
        <a:graphic>
          <a:graphicData uri="http://schemas.openxmlformats.org/presentationml/2006/ole">
            <mc:AlternateContent xmlns:mc="http://schemas.openxmlformats.org/markup-compatibility/2006">
              <mc:Choice xmlns:v="urn:schemas-microsoft-com:vml" Requires="v">
                <p:oleObj spid="_x0000_s539658" name="Worksheet" r:id="rId5" imgW="7620119" imgH="5762804" progId="Excel.Sheet.8">
                  <p:embed/>
                </p:oleObj>
              </mc:Choice>
              <mc:Fallback>
                <p:oleObj name="Worksheet" r:id="rId5" imgW="7620119" imgH="5762804" progId="Excel.Sheet.8">
                  <p:embed/>
                  <p:pic>
                    <p:nvPicPr>
                      <p:cNvPr id="0"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447800"/>
                        <a:ext cx="5486400" cy="426243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rgbClr val="F7EA8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52613" name="Text Box 5"/>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
        <p:nvSpPr>
          <p:cNvPr id="452611" name="Text Box 3"/>
          <p:cNvSpPr txBox="1">
            <a:spLocks noChangeArrowheads="1"/>
          </p:cNvSpPr>
          <p:nvPr/>
        </p:nvSpPr>
        <p:spPr bwMode="auto">
          <a:xfrm>
            <a:off x="533400" y="1233488"/>
            <a:ext cx="8458200" cy="519112"/>
          </a:xfrm>
          <a:prstGeom prst="rect">
            <a:avLst/>
          </a:prstGeom>
          <a:solidFill>
            <a:schemeClr val="bg1"/>
          </a:solidFill>
          <a:ln w="28575">
            <a:noFill/>
            <a:miter lim="800000"/>
            <a:headEnd/>
            <a:tailEnd/>
          </a:ln>
          <a:effectLst/>
        </p:spPr>
        <p:txBody>
          <a:bodyPr>
            <a:spAutoFit/>
          </a:bodyPr>
          <a:lstStyle/>
          <a:p>
            <a:pPr algn="l">
              <a:spcBef>
                <a:spcPct val="50000"/>
              </a:spcBef>
            </a:pPr>
            <a:r>
              <a:rPr lang="en-US" sz="2600" b="1">
                <a:solidFill>
                  <a:srgbClr val="800000"/>
                </a:solidFill>
                <a:latin typeface="Arial" charset="0"/>
              </a:rPr>
              <a:t>Comprehensive Income</a:t>
            </a:r>
            <a:r>
              <a:rPr lang="en-US">
                <a:latin typeface="Arial" charset="0"/>
              </a:rPr>
              <a:t> – </a:t>
            </a:r>
            <a:r>
              <a:rPr lang="en-US" sz="2000">
                <a:solidFill>
                  <a:srgbClr val="000000"/>
                </a:solidFill>
                <a:latin typeface="Arial" charset="0"/>
              </a:rPr>
              <a:t>Statement of Stockholder’s Equity</a:t>
            </a:r>
          </a:p>
        </p:txBody>
      </p:sp>
      <p:pic>
        <p:nvPicPr>
          <p:cNvPr id="452620" name="Picture 12"/>
          <p:cNvPicPr>
            <a:picLocks noChangeAspect="1" noChangeArrowheads="1"/>
          </p:cNvPicPr>
          <p:nvPr/>
        </p:nvPicPr>
        <p:blipFill>
          <a:blip r:embed="rId3"/>
          <a:srcRect/>
          <a:stretch>
            <a:fillRect/>
          </a:stretch>
        </p:blipFill>
        <p:spPr bwMode="auto">
          <a:xfrm>
            <a:off x="457200" y="1865313"/>
            <a:ext cx="8305800" cy="4383087"/>
          </a:xfrm>
          <a:prstGeom prst="rect">
            <a:avLst/>
          </a:prstGeom>
          <a:noFill/>
          <a:ln w="12700" cap="sq">
            <a:noFill/>
            <a:miter lim="800000"/>
            <a:headEnd type="none" w="sm" len="sm"/>
            <a:tailEnd type="none" w="sm" len="sm"/>
          </a:ln>
          <a:effectLst/>
        </p:spPr>
      </p:pic>
      <p:sp>
        <p:nvSpPr>
          <p:cNvPr id="452618" name="Text Box 10"/>
          <p:cNvSpPr txBox="1">
            <a:spLocks noChangeArrowheads="1"/>
          </p:cNvSpPr>
          <p:nvPr/>
        </p:nvSpPr>
        <p:spPr bwMode="auto">
          <a:xfrm>
            <a:off x="6705600" y="1935163"/>
            <a:ext cx="1981200" cy="274637"/>
          </a:xfrm>
          <a:prstGeom prst="rect">
            <a:avLst/>
          </a:prstGeom>
          <a:noFill/>
          <a:ln w="12700" cap="sq" algn="ctr">
            <a:noFill/>
            <a:miter lim="800000"/>
            <a:headEnd/>
            <a:tailEnd/>
          </a:ln>
          <a:effectLst/>
        </p:spPr>
        <p:txBody>
          <a:bodyPr>
            <a:spAutoFit/>
          </a:bodyPr>
          <a:lstStyle/>
          <a:p>
            <a:pPr algn="r"/>
            <a:r>
              <a:rPr lang="en-US" sz="1200" b="1">
                <a:solidFill>
                  <a:srgbClr val="800000"/>
                </a:solidFill>
                <a:latin typeface="Arial" charset="0"/>
              </a:rPr>
              <a:t>Illustration 4-20</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540675" name="Text Box 3"/>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
        <p:nvSpPr>
          <p:cNvPr id="540676" name="Text Box 4"/>
          <p:cNvSpPr txBox="1">
            <a:spLocks noChangeArrowheads="1"/>
          </p:cNvSpPr>
          <p:nvPr/>
        </p:nvSpPr>
        <p:spPr bwMode="auto">
          <a:xfrm>
            <a:off x="533400" y="1233488"/>
            <a:ext cx="8458200" cy="519112"/>
          </a:xfrm>
          <a:prstGeom prst="rect">
            <a:avLst/>
          </a:prstGeom>
          <a:solidFill>
            <a:schemeClr val="bg1"/>
          </a:solidFill>
          <a:ln w="28575">
            <a:noFill/>
            <a:miter lim="800000"/>
            <a:headEnd/>
            <a:tailEnd/>
          </a:ln>
          <a:effectLst/>
        </p:spPr>
        <p:txBody>
          <a:bodyPr>
            <a:spAutoFit/>
          </a:bodyPr>
          <a:lstStyle/>
          <a:p>
            <a:pPr algn="l">
              <a:spcBef>
                <a:spcPct val="50000"/>
              </a:spcBef>
            </a:pPr>
            <a:r>
              <a:rPr lang="en-US" sz="2600" b="1">
                <a:solidFill>
                  <a:srgbClr val="800000"/>
                </a:solidFill>
                <a:latin typeface="Arial" charset="0"/>
              </a:rPr>
              <a:t>Comprehensive Income</a:t>
            </a:r>
            <a:r>
              <a:rPr lang="en-US">
                <a:latin typeface="Arial" charset="0"/>
              </a:rPr>
              <a:t> – </a:t>
            </a:r>
            <a:r>
              <a:rPr lang="en-US" sz="2000">
                <a:solidFill>
                  <a:srgbClr val="000000"/>
                </a:solidFill>
                <a:latin typeface="Arial" charset="0"/>
              </a:rPr>
              <a:t>Balance Sheet Presentation</a:t>
            </a:r>
          </a:p>
        </p:txBody>
      </p:sp>
      <p:sp>
        <p:nvSpPr>
          <p:cNvPr id="540678" name="Text Box 6"/>
          <p:cNvSpPr txBox="1">
            <a:spLocks noChangeArrowheads="1"/>
          </p:cNvSpPr>
          <p:nvPr/>
        </p:nvSpPr>
        <p:spPr bwMode="auto">
          <a:xfrm>
            <a:off x="457200" y="3841750"/>
            <a:ext cx="1600200" cy="1187450"/>
          </a:xfrm>
          <a:prstGeom prst="rect">
            <a:avLst/>
          </a:prstGeom>
          <a:noFill/>
          <a:ln w="12700" cap="sq" algn="ctr">
            <a:noFill/>
            <a:miter lim="800000"/>
            <a:headEnd/>
            <a:tailEnd/>
          </a:ln>
          <a:effectLst/>
        </p:spPr>
        <p:txBody>
          <a:bodyPr>
            <a:spAutoFit/>
          </a:bodyPr>
          <a:lstStyle/>
          <a:p>
            <a:pPr algn="l"/>
            <a:r>
              <a:rPr lang="en-US" sz="1200" b="1">
                <a:solidFill>
                  <a:srgbClr val="800000"/>
                </a:solidFill>
                <a:latin typeface="Arial" charset="0"/>
              </a:rPr>
              <a:t>Illustration 4-21</a:t>
            </a:r>
          </a:p>
          <a:p>
            <a:pPr algn="l"/>
            <a:r>
              <a:rPr lang="en-US" sz="1200" b="1">
                <a:latin typeface="Arial" charset="0"/>
              </a:rPr>
              <a:t>Presentation of</a:t>
            </a:r>
          </a:p>
          <a:p>
            <a:pPr algn="l"/>
            <a:r>
              <a:rPr lang="en-US" sz="1200" b="1">
                <a:latin typeface="Arial" charset="0"/>
              </a:rPr>
              <a:t>Accumulated Other</a:t>
            </a:r>
          </a:p>
          <a:p>
            <a:pPr algn="l"/>
            <a:r>
              <a:rPr lang="en-US" sz="1200" b="1">
                <a:latin typeface="Arial" charset="0"/>
              </a:rPr>
              <a:t>Comprehensive Income in the Balance Sheet</a:t>
            </a:r>
          </a:p>
        </p:txBody>
      </p:sp>
      <p:pic>
        <p:nvPicPr>
          <p:cNvPr id="540679" name="Picture 7"/>
          <p:cNvPicPr>
            <a:picLocks noChangeAspect="1" noChangeArrowheads="1"/>
          </p:cNvPicPr>
          <p:nvPr/>
        </p:nvPicPr>
        <p:blipFill>
          <a:blip r:embed="rId3"/>
          <a:srcRect/>
          <a:stretch>
            <a:fillRect/>
          </a:stretch>
        </p:blipFill>
        <p:spPr bwMode="auto">
          <a:xfrm>
            <a:off x="2286000" y="1946275"/>
            <a:ext cx="6324600" cy="3159125"/>
          </a:xfrm>
          <a:prstGeom prst="rect">
            <a:avLst/>
          </a:prstGeom>
          <a:noFill/>
          <a:ln w="12700" cap="sq">
            <a:noFill/>
            <a:miter lim="800000"/>
            <a:headEnd type="none" w="sm" len="sm"/>
            <a:tailEnd type="none" w="sm" len="sm"/>
          </a:ln>
          <a:effectLst/>
        </p:spPr>
      </p:pic>
      <p:sp>
        <p:nvSpPr>
          <p:cNvPr id="540680" name="Text Box 8"/>
          <p:cNvSpPr txBox="1">
            <a:spLocks noChangeArrowheads="1"/>
          </p:cNvSpPr>
          <p:nvPr/>
        </p:nvSpPr>
        <p:spPr bwMode="auto">
          <a:xfrm>
            <a:off x="685800" y="5257800"/>
            <a:ext cx="8077200" cy="1006475"/>
          </a:xfrm>
          <a:prstGeom prst="rect">
            <a:avLst/>
          </a:prstGeom>
          <a:noFill/>
          <a:ln w="12700">
            <a:noFill/>
            <a:miter lim="800000"/>
            <a:headEnd/>
            <a:tailEnd/>
          </a:ln>
          <a:effectLst/>
        </p:spPr>
        <p:txBody>
          <a:bodyPr>
            <a:spAutoFit/>
          </a:bodyPr>
          <a:lstStyle/>
          <a:p>
            <a:pPr algn="l">
              <a:spcBef>
                <a:spcPct val="50000"/>
              </a:spcBef>
            </a:pPr>
            <a:r>
              <a:rPr lang="en-US" sz="2000">
                <a:latin typeface="Arial" charset="0"/>
              </a:rPr>
              <a:t>Regardless of the display format used, the </a:t>
            </a:r>
            <a:r>
              <a:rPr lang="en-US" sz="2000" i="1">
                <a:latin typeface="Arial" charset="0"/>
              </a:rPr>
              <a:t>accumulated other   comprehensive income </a:t>
            </a:r>
            <a:r>
              <a:rPr lang="en-US" sz="2000">
                <a:latin typeface="Arial" charset="0"/>
              </a:rPr>
              <a:t>of $90,000 is reported in the stockholders’ equity section of the balance sheet.</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ChangeArrowheads="1"/>
          </p:cNvSpPr>
          <p:nvPr/>
        </p:nvSpPr>
        <p:spPr bwMode="auto">
          <a:xfrm>
            <a:off x="609600" y="1447800"/>
            <a:ext cx="3657600" cy="457200"/>
          </a:xfrm>
          <a:prstGeom prst="rect">
            <a:avLst/>
          </a:prstGeom>
          <a:noFill/>
          <a:ln w="12700" algn="ctr">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474115" name="Text Box 3"/>
          <p:cNvSpPr txBox="1">
            <a:spLocks noChangeArrowheads="1"/>
          </p:cNvSpPr>
          <p:nvPr/>
        </p:nvSpPr>
        <p:spPr bwMode="auto">
          <a:xfrm>
            <a:off x="609600" y="2057400"/>
            <a:ext cx="8305800" cy="4038600"/>
          </a:xfrm>
          <a:prstGeom prst="rect">
            <a:avLst/>
          </a:prstGeom>
          <a:solidFill>
            <a:schemeClr val="bg1"/>
          </a:solidFill>
          <a:ln w="12700" algn="ctr">
            <a:noFill/>
            <a:miter lim="800000"/>
            <a:headEnd type="none" w="sm" len="sm"/>
            <a:tailEnd type="none" w="sm" len="sm"/>
          </a:ln>
          <a:effectLst/>
        </p:spPr>
        <p:txBody>
          <a:bodyPr lIns="182562" tIns="46038" rIns="182562" bIns="46038"/>
          <a:lstStyle/>
          <a:p>
            <a:pPr algn="l">
              <a:lnSpc>
                <a:spcPct val="125000"/>
              </a:lnSpc>
              <a:spcBef>
                <a:spcPct val="50000"/>
              </a:spcBef>
              <a:buClr>
                <a:schemeClr val="tx1"/>
              </a:buClr>
              <a:buFont typeface="Wingdings" pitchFamily="2" charset="2"/>
              <a:buNone/>
            </a:pPr>
            <a:r>
              <a:rPr lang="en-US" sz="2300">
                <a:solidFill>
                  <a:schemeClr val="bg2"/>
                </a:solidFill>
                <a:latin typeface="Arial" charset="0"/>
                <a:cs typeface="Times New Roman" pitchFamily="18" charset="0"/>
              </a:rPr>
              <a:t>The FASB decided that the components of other comprehensive income must be displayed </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in a second separate income statement. </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in a combined income statement of comprehensive income.</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as a part of the statement of stockholders‘ equity.</a:t>
            </a:r>
          </a:p>
          <a:p>
            <a:pPr marL="685800" lvl="1" indent="-457200" algn="l">
              <a:lnSpc>
                <a:spcPct val="125000"/>
              </a:lnSpc>
              <a:spcBef>
                <a:spcPct val="50000"/>
              </a:spcBef>
              <a:buClr>
                <a:schemeClr val="tx1"/>
              </a:buClr>
              <a:buFont typeface="Wingdings" pitchFamily="2" charset="2"/>
              <a:buAutoNum type="alphaLcPeriod"/>
            </a:pPr>
            <a:r>
              <a:rPr lang="en-US" sz="2300">
                <a:solidFill>
                  <a:schemeClr val="bg2"/>
                </a:solidFill>
                <a:latin typeface="Arial" charset="0"/>
                <a:cs typeface="Times New Roman" pitchFamily="18" charset="0"/>
              </a:rPr>
              <a:t>Any of these options is permissible.</a:t>
            </a:r>
          </a:p>
        </p:txBody>
      </p:sp>
      <p:sp>
        <p:nvSpPr>
          <p:cNvPr id="474116" name="Oval 4"/>
          <p:cNvSpPr>
            <a:spLocks noChangeArrowheads="1"/>
          </p:cNvSpPr>
          <p:nvPr/>
        </p:nvSpPr>
        <p:spPr bwMode="auto">
          <a:xfrm>
            <a:off x="914400" y="54864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474118" name="Rectangle 6"/>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Special Reporting Issues</a:t>
            </a:r>
          </a:p>
        </p:txBody>
      </p:sp>
      <p:sp>
        <p:nvSpPr>
          <p:cNvPr id="474119" name="Text Box 7"/>
          <p:cNvSpPr txBox="1">
            <a:spLocks noChangeArrowheads="1"/>
          </p:cNvSpPr>
          <p:nvPr/>
        </p:nvSpPr>
        <p:spPr bwMode="auto">
          <a:xfrm>
            <a:off x="1676400" y="6369050"/>
            <a:ext cx="7315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a:t>
            </a:r>
            <a:r>
              <a:rPr lang="en-US" altLang="en-US" sz="1600" b="1" i="1">
                <a:solidFill>
                  <a:schemeClr val="bg2"/>
                </a:solidFill>
                <a:latin typeface="Arial" charset="0"/>
              </a:rPr>
              <a:t>Explain how to report other comprehensive income.</a:t>
            </a:r>
            <a:endParaRPr lang="en-US" sz="1600" b="1" i="1">
              <a:solidFill>
                <a:schemeClr val="bg2"/>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4116"/>
                                        </p:tgtEl>
                                        <p:attrNameLst>
                                          <p:attrName>style.visibility</p:attrName>
                                        </p:attrNameLst>
                                      </p:cBhvr>
                                      <p:to>
                                        <p:strVal val="visible"/>
                                      </p:to>
                                    </p:set>
                                    <p:animEffect transition="in" filter="wipe(left)">
                                      <p:cBhvr>
                                        <p:cTn id="7" dur="500"/>
                                        <p:tgtEl>
                                          <p:spTgt spid="47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541699" name="Rectangle 3"/>
          <p:cNvSpPr>
            <a:spLocks noChangeArrowheads="1"/>
          </p:cNvSpPr>
          <p:nvPr/>
        </p:nvSpPr>
        <p:spPr bwMode="auto">
          <a:xfrm>
            <a:off x="457200" y="1933575"/>
            <a:ext cx="8229600" cy="4030663"/>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Presentation of the income statement under GAAP follows either a single-step or multiple-step format. IFRS does not mention a single-step or multiple-step approach. Extraordinary items are prohibited under IFRS.</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Under IFRS, companies must classify expenses by either nature or function. GAAP does not have that requirement, but the U.S. SEC requires a functional presentation.</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identifies certain minimum items that should be presented on the income statement. GAAP has no minimum information requirements. However, the SEC rules have more rigorous presentation requirements.</a:t>
            </a:r>
          </a:p>
        </p:txBody>
      </p:sp>
      <p:pic>
        <p:nvPicPr>
          <p:cNvPr id="541700"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Format of the Income Statement</a:t>
            </a:r>
          </a:p>
        </p:txBody>
      </p:sp>
      <p:sp>
        <p:nvSpPr>
          <p:cNvPr id="50688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506884" name="Text Box 4"/>
          <p:cNvSpPr txBox="1">
            <a:spLocks noChangeArrowheads="1"/>
          </p:cNvSpPr>
          <p:nvPr/>
        </p:nvSpPr>
        <p:spPr bwMode="auto">
          <a:xfrm>
            <a:off x="685800" y="2027238"/>
            <a:ext cx="8001000" cy="1249362"/>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pPr>
            <a:r>
              <a:rPr lang="en-US" sz="2200" b="1">
                <a:solidFill>
                  <a:srgbClr val="800000"/>
                </a:solidFill>
                <a:latin typeface="Arial" charset="0"/>
              </a:rPr>
              <a:t>Expenses</a:t>
            </a:r>
            <a:r>
              <a:rPr lang="en-US" sz="2200">
                <a:solidFill>
                  <a:schemeClr val="bg2"/>
                </a:solidFill>
                <a:latin typeface="Arial" charset="0"/>
              </a:rPr>
              <a:t> – Outflows or other using-up of assets or incurrences of liabilities that constitute the entity’s ongoing major or central operations.</a:t>
            </a:r>
          </a:p>
        </p:txBody>
      </p:sp>
      <p:sp>
        <p:nvSpPr>
          <p:cNvPr id="506886" name="Rectangle 6"/>
          <p:cNvSpPr>
            <a:spLocks noChangeArrowheads="1"/>
          </p:cNvSpPr>
          <p:nvPr/>
        </p:nvSpPr>
        <p:spPr bwMode="auto">
          <a:xfrm>
            <a:off x="914400" y="3427413"/>
            <a:ext cx="4724400" cy="381000"/>
          </a:xfrm>
          <a:prstGeom prst="rect">
            <a:avLst/>
          </a:prstGeom>
          <a:noFill/>
          <a:ln w="12700" cap="sq">
            <a:noFill/>
            <a:miter lim="800000"/>
            <a:headEnd type="none" w="sm" len="sm"/>
            <a:tailEnd type="none" w="sm" len="sm"/>
          </a:ln>
          <a:effectLst/>
        </p:spPr>
        <p:txBody>
          <a:bodyPr wrap="none" anchor="ctr"/>
          <a:lstStyle/>
          <a:p>
            <a:r>
              <a:rPr lang="en-US" sz="2200" b="1" u="sng">
                <a:solidFill>
                  <a:srgbClr val="800000"/>
                </a:solidFill>
                <a:latin typeface="Arial" charset="0"/>
              </a:rPr>
              <a:t>Examples of Expense Accounts</a:t>
            </a:r>
          </a:p>
        </p:txBody>
      </p:sp>
      <p:sp>
        <p:nvSpPr>
          <p:cNvPr id="506887" name="Text Box 7"/>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Elements of the Income Statement</a:t>
            </a:r>
          </a:p>
        </p:txBody>
      </p:sp>
      <p:sp>
        <p:nvSpPr>
          <p:cNvPr id="506888" name="Rectangle 8"/>
          <p:cNvSpPr>
            <a:spLocks noChangeArrowheads="1"/>
          </p:cNvSpPr>
          <p:nvPr/>
        </p:nvSpPr>
        <p:spPr bwMode="auto">
          <a:xfrm>
            <a:off x="1143000" y="3944938"/>
            <a:ext cx="3352800" cy="2573337"/>
          </a:xfrm>
          <a:prstGeom prst="rect">
            <a:avLst/>
          </a:prstGeom>
          <a:noFill/>
          <a:ln w="28575" cap="sq" algn="ctr">
            <a:noFill/>
            <a:miter lim="800000"/>
            <a:headEnd/>
            <a:tailEnd/>
          </a:ln>
          <a:effectLst/>
        </p:spPr>
        <p:txBody>
          <a:bodyPr>
            <a:spAutoFit/>
          </a:bodyPr>
          <a:lstStyle/>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Cost of goods sold</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Depreciation expense</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Interest expense</a:t>
            </a:r>
          </a:p>
          <a:p>
            <a:pPr marL="568325" lvl="1" indent="-454025" algn="l">
              <a:lnSpc>
                <a:spcPct val="115000"/>
              </a:lnSpc>
              <a:spcBef>
                <a:spcPct val="35000"/>
              </a:spcBef>
              <a:spcAft>
                <a:spcPct val="20000"/>
              </a:spcAft>
              <a:buClr>
                <a:srgbClr val="800000"/>
              </a:buClr>
              <a:buSzPct val="80000"/>
              <a:buFont typeface="Wingdings" pitchFamily="2" charset="2"/>
              <a:buChar char="u"/>
            </a:pPr>
            <a:endParaRPr lang="en-US" sz="2200">
              <a:solidFill>
                <a:schemeClr val="bg2"/>
              </a:solidFill>
              <a:latin typeface="Arial" charset="0"/>
            </a:endParaRPr>
          </a:p>
        </p:txBody>
      </p:sp>
      <p:sp>
        <p:nvSpPr>
          <p:cNvPr id="506889" name="Rectangle 9"/>
          <p:cNvSpPr>
            <a:spLocks noChangeArrowheads="1"/>
          </p:cNvSpPr>
          <p:nvPr/>
        </p:nvSpPr>
        <p:spPr bwMode="auto">
          <a:xfrm>
            <a:off x="4572000" y="3946525"/>
            <a:ext cx="3352800" cy="1047750"/>
          </a:xfrm>
          <a:prstGeom prst="rect">
            <a:avLst/>
          </a:prstGeom>
          <a:noFill/>
          <a:ln w="28575" cap="sq" algn="ctr">
            <a:noFill/>
            <a:miter lim="800000"/>
            <a:headEnd/>
            <a:tailEnd/>
          </a:ln>
          <a:effectLst/>
        </p:spPr>
        <p:txBody>
          <a:bodyPr>
            <a:spAutoFit/>
          </a:bodyPr>
          <a:lstStyle/>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Rent expense</a:t>
            </a:r>
          </a:p>
          <a:p>
            <a:pPr marL="568325" lvl="1" indent="-454025" algn="l">
              <a:lnSpc>
                <a:spcPct val="115000"/>
              </a:lnSpc>
              <a:spcBef>
                <a:spcPct val="35000"/>
              </a:spcBef>
              <a:spcAft>
                <a:spcPct val="20000"/>
              </a:spcAft>
              <a:buClr>
                <a:srgbClr val="800000"/>
              </a:buClr>
              <a:buSzPct val="80000"/>
              <a:buFont typeface="Wingdings" pitchFamily="2" charset="2"/>
              <a:buChar char="u"/>
            </a:pPr>
            <a:r>
              <a:rPr lang="en-US" sz="2200">
                <a:solidFill>
                  <a:schemeClr val="bg2"/>
                </a:solidFill>
                <a:latin typeface="Arial" charset="0"/>
              </a:rPr>
              <a:t>Salary expense</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543747" name="Rectangle 3"/>
          <p:cNvSpPr>
            <a:spLocks noChangeArrowheads="1"/>
          </p:cNvSpPr>
          <p:nvPr/>
        </p:nvSpPr>
        <p:spPr bwMode="auto">
          <a:xfrm>
            <a:off x="457200" y="1933575"/>
            <a:ext cx="8229600" cy="4030663"/>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does not define key measures like income from operations. SEC regulations define many key measures and provide requirements and limitations on companies reporting non-GAAP/IFRS information.</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GAAP does not require companies to indicate the amount of net income attributable to non-controlling interest.</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GAAP and IFRS follow the same presentation guidelines for discontinued operations, but IFRS defines a discontinued operation more narrowly. Both standard- setters have indicated a willingness to develop a similar definition to be used in the joint project on financial statement presentation.</a:t>
            </a:r>
          </a:p>
        </p:txBody>
      </p:sp>
      <p:pic>
        <p:nvPicPr>
          <p:cNvPr id="54374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553987" name="Rectangle 3"/>
          <p:cNvSpPr>
            <a:spLocks noChangeArrowheads="1"/>
          </p:cNvSpPr>
          <p:nvPr/>
        </p:nvSpPr>
        <p:spPr bwMode="auto">
          <a:xfrm>
            <a:off x="457200" y="1933575"/>
            <a:ext cx="8229600" cy="454977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Both GAAP and IFRS have items that are recognized in equity as part of comprehensive income but do not affect net income. GAAP provides three possible formats for presenting this information: single income statement, combined statement of comprehensive income, in the statement of stockholders’ equity. Most companies that follow GAAP present this information in the statement of stockholders’ equity. IFRS allows a separate statement of comprehensive income or a combined statement.</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Under IFRS, revaluation of property, plant, and equipment, and intangible assets is permitted and is reported as other comprehensive income. The effect of this difference is that application of IFRS results in more transactions affecting equity but not net income.</a:t>
            </a:r>
          </a:p>
        </p:txBody>
      </p:sp>
      <p:pic>
        <p:nvPicPr>
          <p:cNvPr id="55398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533400" y="1981200"/>
            <a:ext cx="8077200" cy="3143250"/>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50000"/>
              </a:spcBef>
            </a:pPr>
            <a:r>
              <a:rPr lang="en-US" sz="2100">
                <a:latin typeface="Arial" charset="0"/>
              </a:rPr>
              <a:t>Which of the following is not reported in an income statement under IFRS?</a:t>
            </a:r>
          </a:p>
          <a:p>
            <a:pPr marL="685800" lvl="1" indent="-457200" algn="l">
              <a:lnSpc>
                <a:spcPct val="125000"/>
              </a:lnSpc>
              <a:spcBef>
                <a:spcPct val="50000"/>
              </a:spcBef>
              <a:buFontTx/>
              <a:buAutoNum type="alphaLcPeriod"/>
            </a:pPr>
            <a:r>
              <a:rPr lang="en-US" sz="2100">
                <a:latin typeface="Arial" charset="0"/>
              </a:rPr>
              <a:t>Discontinued operations.</a:t>
            </a:r>
          </a:p>
          <a:p>
            <a:pPr marL="685800" lvl="1" indent="-457200" algn="l">
              <a:lnSpc>
                <a:spcPct val="125000"/>
              </a:lnSpc>
              <a:spcBef>
                <a:spcPct val="50000"/>
              </a:spcBef>
              <a:buFontTx/>
              <a:buAutoNum type="alphaLcPeriod"/>
            </a:pPr>
            <a:r>
              <a:rPr lang="en-US" sz="2100">
                <a:latin typeface="Arial" charset="0"/>
              </a:rPr>
              <a:t>Extraordinary items.</a:t>
            </a:r>
          </a:p>
          <a:p>
            <a:pPr marL="685800" lvl="1" indent="-457200" algn="l">
              <a:lnSpc>
                <a:spcPct val="125000"/>
              </a:lnSpc>
              <a:spcBef>
                <a:spcPct val="50000"/>
              </a:spcBef>
              <a:buFontTx/>
              <a:buAutoNum type="alphaLcPeriod"/>
            </a:pPr>
            <a:r>
              <a:rPr lang="en-US" sz="2100">
                <a:latin typeface="Arial" charset="0"/>
              </a:rPr>
              <a:t>Cost of goods sold.</a:t>
            </a:r>
          </a:p>
          <a:p>
            <a:pPr marL="685800" lvl="1" indent="-457200" algn="l">
              <a:lnSpc>
                <a:spcPct val="125000"/>
              </a:lnSpc>
              <a:spcBef>
                <a:spcPct val="50000"/>
              </a:spcBef>
              <a:buFontTx/>
              <a:buAutoNum type="alphaLcPeriod"/>
            </a:pPr>
            <a:r>
              <a:rPr lang="en-US" sz="2100">
                <a:latin typeface="Arial" charset="0"/>
              </a:rPr>
              <a:t>Income tax.</a:t>
            </a:r>
          </a:p>
        </p:txBody>
      </p:sp>
      <p:sp>
        <p:nvSpPr>
          <p:cNvPr id="54579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4579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45797" name="Oval 5"/>
          <p:cNvSpPr>
            <a:spLocks noChangeArrowheads="1"/>
          </p:cNvSpPr>
          <p:nvPr/>
        </p:nvSpPr>
        <p:spPr bwMode="auto">
          <a:xfrm>
            <a:off x="739775" y="3573463"/>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545798"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45799"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5797"/>
                                        </p:tgtEl>
                                        <p:attrNameLst>
                                          <p:attrName>style.visibility</p:attrName>
                                        </p:attrNameLst>
                                      </p:cBhvr>
                                      <p:to>
                                        <p:strVal val="visible"/>
                                      </p:to>
                                    </p:set>
                                    <p:animEffect transition="in" filter="wipe(left)">
                                      <p:cBhvr>
                                        <p:cTn id="7" dur="500"/>
                                        <p:tgtEl>
                                          <p:spTgt spid="545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ChangeArrowheads="1"/>
          </p:cNvSpPr>
          <p:nvPr/>
        </p:nvSpPr>
        <p:spPr bwMode="auto">
          <a:xfrm>
            <a:off x="533400" y="1981200"/>
            <a:ext cx="8077200" cy="3946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a:latin typeface="Arial" charset="0"/>
              </a:rPr>
              <a:t>Which of the following statements is correct regarding income reporting under IFRS?</a:t>
            </a:r>
          </a:p>
          <a:p>
            <a:pPr marL="685800" lvl="1" indent="-457200" algn="l">
              <a:lnSpc>
                <a:spcPct val="125000"/>
              </a:lnSpc>
              <a:spcBef>
                <a:spcPct val="35000"/>
              </a:spcBef>
              <a:buFontTx/>
              <a:buAutoNum type="alphaLcPeriod"/>
            </a:pPr>
            <a:r>
              <a:rPr lang="en-US" sz="2000">
                <a:latin typeface="Arial" charset="0"/>
              </a:rPr>
              <a:t>IFRS does not permit revaluation of property, plant, and equipment, and intangible assets.</a:t>
            </a:r>
          </a:p>
          <a:p>
            <a:pPr marL="685800" lvl="1" indent="-457200" algn="l">
              <a:lnSpc>
                <a:spcPct val="125000"/>
              </a:lnSpc>
              <a:spcBef>
                <a:spcPct val="35000"/>
              </a:spcBef>
              <a:buFontTx/>
              <a:buAutoNum type="alphaLcPeriod"/>
            </a:pPr>
            <a:r>
              <a:rPr lang="en-US" sz="2000">
                <a:latin typeface="Arial" charset="0"/>
              </a:rPr>
              <a:t>IFRS provides the same options for reporting comprehensive income as GAAP.</a:t>
            </a:r>
          </a:p>
          <a:p>
            <a:pPr marL="685800" lvl="1" indent="-457200" algn="l">
              <a:lnSpc>
                <a:spcPct val="125000"/>
              </a:lnSpc>
              <a:spcBef>
                <a:spcPct val="35000"/>
              </a:spcBef>
              <a:buFontTx/>
              <a:buAutoNum type="alphaLcPeriod"/>
            </a:pPr>
            <a:r>
              <a:rPr lang="en-US" sz="2000">
                <a:latin typeface="Arial" charset="0"/>
              </a:rPr>
              <a:t>Companies must classify expenses either by nature or function.</a:t>
            </a:r>
          </a:p>
          <a:p>
            <a:pPr marL="685800" lvl="1" indent="-457200" algn="l">
              <a:lnSpc>
                <a:spcPct val="125000"/>
              </a:lnSpc>
              <a:spcBef>
                <a:spcPct val="35000"/>
              </a:spcBef>
              <a:buFontTx/>
              <a:buAutoNum type="alphaLcPeriod"/>
            </a:pPr>
            <a:r>
              <a:rPr lang="en-US" sz="2000">
                <a:latin typeface="Arial" charset="0"/>
              </a:rPr>
              <a:t>IFRS provides a definition for all items presented in the income statement.</a:t>
            </a:r>
          </a:p>
        </p:txBody>
      </p:sp>
      <p:sp>
        <p:nvSpPr>
          <p:cNvPr id="54784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4784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547845" name="Picture 5"/>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47846" name="Oval 6"/>
          <p:cNvSpPr>
            <a:spLocks noChangeArrowheads="1"/>
          </p:cNvSpPr>
          <p:nvPr/>
        </p:nvSpPr>
        <p:spPr bwMode="auto">
          <a:xfrm>
            <a:off x="739775" y="4648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47847"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6"/>
                                        </p:tgtEl>
                                        <p:attrNameLst>
                                          <p:attrName>style.visibility</p:attrName>
                                        </p:attrNameLst>
                                      </p:cBhvr>
                                      <p:to>
                                        <p:strVal val="visible"/>
                                      </p:to>
                                    </p:set>
                                    <p:animEffect transition="in" filter="wipe(left)">
                                      <p:cBhvr>
                                        <p:cTn id="7" dur="500"/>
                                        <p:tgtEl>
                                          <p:spTgt spid="54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533400" y="1981200"/>
            <a:ext cx="8077200" cy="3143250"/>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50000"/>
              </a:spcBef>
            </a:pPr>
            <a:r>
              <a:rPr lang="en-US" sz="2100">
                <a:latin typeface="Arial" charset="0"/>
              </a:rPr>
              <a:t>Which of the following is not an acceptable way of displaying the components of other comprehensive income under IFRS?</a:t>
            </a:r>
          </a:p>
          <a:p>
            <a:pPr marL="685800" lvl="1" indent="-457200" algn="l">
              <a:lnSpc>
                <a:spcPct val="125000"/>
              </a:lnSpc>
              <a:spcBef>
                <a:spcPct val="50000"/>
              </a:spcBef>
              <a:buFontTx/>
              <a:buAutoNum type="alphaLcPeriod"/>
            </a:pPr>
            <a:r>
              <a:rPr lang="en-US" sz="2100">
                <a:latin typeface="Arial" charset="0"/>
              </a:rPr>
              <a:t>Within the statement of retained earnings.</a:t>
            </a:r>
          </a:p>
          <a:p>
            <a:pPr marL="685800" lvl="1" indent="-457200" algn="l">
              <a:lnSpc>
                <a:spcPct val="125000"/>
              </a:lnSpc>
              <a:spcBef>
                <a:spcPct val="50000"/>
              </a:spcBef>
              <a:buFontTx/>
              <a:buAutoNum type="alphaLcPeriod"/>
            </a:pPr>
            <a:r>
              <a:rPr lang="en-US" sz="2100">
                <a:latin typeface="Arial" charset="0"/>
              </a:rPr>
              <a:t>Second income statement.</a:t>
            </a:r>
          </a:p>
          <a:p>
            <a:pPr marL="685800" lvl="1" indent="-457200" algn="l">
              <a:lnSpc>
                <a:spcPct val="125000"/>
              </a:lnSpc>
              <a:spcBef>
                <a:spcPct val="50000"/>
              </a:spcBef>
              <a:buFontTx/>
              <a:buAutoNum type="alphaLcPeriod"/>
            </a:pPr>
            <a:r>
              <a:rPr lang="en-US" sz="2100">
                <a:latin typeface="Arial" charset="0"/>
              </a:rPr>
              <a:t>Combined statement of comprehensive income.</a:t>
            </a:r>
          </a:p>
          <a:p>
            <a:pPr marL="685800" lvl="1" indent="-457200" algn="l">
              <a:lnSpc>
                <a:spcPct val="125000"/>
              </a:lnSpc>
              <a:spcBef>
                <a:spcPct val="50000"/>
              </a:spcBef>
              <a:buFontTx/>
              <a:buAutoNum type="alphaLcPeriod"/>
            </a:pPr>
            <a:r>
              <a:rPr lang="en-US" sz="2100">
                <a:latin typeface="Arial" charset="0"/>
              </a:rPr>
              <a:t>All of the above are acceptable.</a:t>
            </a:r>
          </a:p>
        </p:txBody>
      </p:sp>
      <p:sp>
        <p:nvSpPr>
          <p:cNvPr id="549891"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4989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49893" name="Oval 5"/>
          <p:cNvSpPr>
            <a:spLocks noChangeArrowheads="1"/>
          </p:cNvSpPr>
          <p:nvPr/>
        </p:nvSpPr>
        <p:spPr bwMode="auto">
          <a:xfrm>
            <a:off x="739775" y="301625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549894"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549895"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b="1">
                <a:solidFill>
                  <a:srgbClr val="800000"/>
                </a:solidFill>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9893"/>
                                        </p:tgtEl>
                                        <p:attrNameLst>
                                          <p:attrName>style.visibility</p:attrName>
                                        </p:attrNameLst>
                                      </p:cBhvr>
                                      <p:to>
                                        <p:strVal val="visible"/>
                                      </p:to>
                                    </p:set>
                                    <p:animEffect transition="in" filter="wipe(left)">
                                      <p:cBhvr>
                                        <p:cTn id="7" dur="500"/>
                                        <p:tgtEl>
                                          <p:spTgt spid="54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Format of the Income Statement</a:t>
            </a:r>
          </a:p>
        </p:txBody>
      </p:sp>
      <p:sp>
        <p:nvSpPr>
          <p:cNvPr id="376835" name="Text Box 3"/>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Understand the uses and limitations of an income statement.</a:t>
            </a:r>
          </a:p>
        </p:txBody>
      </p:sp>
      <p:sp>
        <p:nvSpPr>
          <p:cNvPr id="376839" name="Rectangle 7"/>
          <p:cNvSpPr>
            <a:spLocks noChangeArrowheads="1"/>
          </p:cNvSpPr>
          <p:nvPr/>
        </p:nvSpPr>
        <p:spPr bwMode="auto">
          <a:xfrm>
            <a:off x="685800" y="3962400"/>
            <a:ext cx="7162800" cy="2068513"/>
          </a:xfrm>
          <a:prstGeom prst="rect">
            <a:avLst/>
          </a:prstGeom>
          <a:noFill/>
          <a:ln w="28575" cap="sq" algn="ctr">
            <a:noFill/>
            <a:miter lim="800000"/>
            <a:headEnd/>
            <a:tailEnd/>
          </a:ln>
          <a:effectLst/>
        </p:spPr>
        <p:txBody>
          <a:bodyPr>
            <a:spAutoFit/>
          </a:bodyPr>
          <a:lstStyle/>
          <a:p>
            <a:pPr marL="228600" algn="l">
              <a:lnSpc>
                <a:spcPct val="125000"/>
              </a:lnSpc>
              <a:spcBef>
                <a:spcPct val="30000"/>
              </a:spcBef>
              <a:buClr>
                <a:srgbClr val="800000"/>
              </a:buClr>
              <a:buSzPct val="80000"/>
              <a:buFont typeface="Wingdings" pitchFamily="2" charset="2"/>
              <a:buNone/>
            </a:pPr>
            <a:r>
              <a:rPr lang="en-US" sz="2200">
                <a:solidFill>
                  <a:schemeClr val="bg2"/>
                </a:solidFill>
                <a:latin typeface="Arial" charset="0"/>
              </a:rPr>
              <a:t>Gains and losses can result from</a:t>
            </a:r>
          </a:p>
          <a:p>
            <a:pPr marL="914400" lvl="1" indent="-457200" algn="l">
              <a:lnSpc>
                <a:spcPct val="125000"/>
              </a:lnSpc>
              <a:spcBef>
                <a:spcPct val="30000"/>
              </a:spcBef>
              <a:buClr>
                <a:srgbClr val="800000"/>
              </a:buClr>
              <a:buSzPct val="80000"/>
              <a:buFont typeface="Wingdings" pitchFamily="2" charset="2"/>
              <a:buChar char="u"/>
            </a:pPr>
            <a:r>
              <a:rPr lang="en-US" sz="2200">
                <a:solidFill>
                  <a:schemeClr val="bg2"/>
                </a:solidFill>
                <a:latin typeface="Arial" charset="0"/>
              </a:rPr>
              <a:t>sale of investments or plant assets, </a:t>
            </a:r>
          </a:p>
          <a:p>
            <a:pPr marL="914400" lvl="1" indent="-457200" algn="l">
              <a:lnSpc>
                <a:spcPct val="125000"/>
              </a:lnSpc>
              <a:spcBef>
                <a:spcPct val="30000"/>
              </a:spcBef>
              <a:buClr>
                <a:srgbClr val="800000"/>
              </a:buClr>
              <a:buSzPct val="80000"/>
              <a:buFont typeface="Wingdings" pitchFamily="2" charset="2"/>
              <a:buChar char="u"/>
            </a:pPr>
            <a:r>
              <a:rPr lang="en-US" sz="2200">
                <a:solidFill>
                  <a:schemeClr val="bg2"/>
                </a:solidFill>
                <a:latin typeface="Arial" charset="0"/>
              </a:rPr>
              <a:t>settlement of liabilities, </a:t>
            </a:r>
          </a:p>
          <a:p>
            <a:pPr marL="914400" lvl="1" indent="-457200" algn="l">
              <a:lnSpc>
                <a:spcPct val="125000"/>
              </a:lnSpc>
              <a:spcBef>
                <a:spcPct val="30000"/>
              </a:spcBef>
              <a:buClr>
                <a:srgbClr val="800000"/>
              </a:buClr>
              <a:buSzPct val="80000"/>
              <a:buFont typeface="Wingdings" pitchFamily="2" charset="2"/>
              <a:buChar char="u"/>
            </a:pPr>
            <a:r>
              <a:rPr lang="en-US" sz="2200">
                <a:solidFill>
                  <a:schemeClr val="bg2"/>
                </a:solidFill>
                <a:latin typeface="Arial" charset="0"/>
              </a:rPr>
              <a:t>write-offs of assets.</a:t>
            </a:r>
          </a:p>
        </p:txBody>
      </p:sp>
      <p:sp>
        <p:nvSpPr>
          <p:cNvPr id="376840" name="Text Box 8"/>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Elements of the Income Statement</a:t>
            </a:r>
          </a:p>
        </p:txBody>
      </p:sp>
      <p:sp>
        <p:nvSpPr>
          <p:cNvPr id="376841" name="Text Box 9"/>
          <p:cNvSpPr txBox="1">
            <a:spLocks noChangeArrowheads="1"/>
          </p:cNvSpPr>
          <p:nvPr/>
        </p:nvSpPr>
        <p:spPr bwMode="auto">
          <a:xfrm>
            <a:off x="685800" y="2027238"/>
            <a:ext cx="8153400" cy="1801812"/>
          </a:xfrm>
          <a:prstGeom prst="rect">
            <a:avLst/>
          </a:prstGeom>
          <a:noFill/>
          <a:ln w="28575" cap="sq" algn="ctr">
            <a:noFill/>
            <a:miter lim="800000"/>
            <a:headEnd type="none" w="sm" len="sm"/>
            <a:tailEnd type="none" w="sm" len="sm"/>
          </a:ln>
          <a:effectLst/>
        </p:spPr>
        <p:txBody>
          <a:bodyPr>
            <a:spAutoFit/>
          </a:bodyPr>
          <a:lstStyle/>
          <a:p>
            <a:pPr marL="3175" indent="-3175" algn="l">
              <a:lnSpc>
                <a:spcPct val="115000"/>
              </a:lnSpc>
              <a:spcBef>
                <a:spcPct val="30000"/>
              </a:spcBef>
              <a:spcAft>
                <a:spcPct val="20000"/>
              </a:spcAft>
              <a:buSzPct val="80000"/>
            </a:pPr>
            <a:r>
              <a:rPr lang="en-US" sz="2200" b="1">
                <a:solidFill>
                  <a:srgbClr val="800000"/>
                </a:solidFill>
                <a:latin typeface="Arial" charset="0"/>
              </a:rPr>
              <a:t>Gains</a:t>
            </a:r>
            <a:r>
              <a:rPr lang="en-US" sz="2200">
                <a:solidFill>
                  <a:schemeClr val="bg2"/>
                </a:solidFill>
                <a:latin typeface="Arial" charset="0"/>
              </a:rPr>
              <a:t> – Increases in equity (net assets) from peripheral or incidental transactions.</a:t>
            </a:r>
          </a:p>
          <a:p>
            <a:pPr marL="3175" indent="-3175" algn="l">
              <a:lnSpc>
                <a:spcPct val="115000"/>
              </a:lnSpc>
              <a:spcBef>
                <a:spcPct val="30000"/>
              </a:spcBef>
              <a:spcAft>
                <a:spcPct val="20000"/>
              </a:spcAft>
              <a:buSzPct val="80000"/>
            </a:pPr>
            <a:r>
              <a:rPr lang="en-US" sz="2200" b="1">
                <a:solidFill>
                  <a:srgbClr val="800000"/>
                </a:solidFill>
                <a:latin typeface="Arial" charset="0"/>
              </a:rPr>
              <a:t>Losses</a:t>
            </a:r>
            <a:r>
              <a:rPr lang="en-US" sz="2200">
                <a:solidFill>
                  <a:schemeClr val="bg2"/>
                </a:solidFill>
                <a:latin typeface="Arial" charset="0"/>
              </a:rPr>
              <a:t> - Decreases in equity (net assets) from peripheral or incidental transactions.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457200"/>
            <a:ext cx="8229600" cy="560388"/>
          </a:xfrm>
          <a:solidFill>
            <a:srgbClr val="0066FF"/>
          </a:solidFill>
          <a:ln cap="flat" algn="ctr"/>
        </p:spPr>
        <p:txBody>
          <a:bodyPr/>
          <a:lstStyle/>
          <a:p>
            <a:pPr marL="0"/>
            <a:r>
              <a:rPr lang="en-US" i="0">
                <a:solidFill>
                  <a:schemeClr val="bg1"/>
                </a:solidFill>
                <a:latin typeface="Arial" charset="0"/>
              </a:rPr>
              <a:t>Single-Step Format</a:t>
            </a:r>
          </a:p>
        </p:txBody>
      </p:sp>
      <p:sp>
        <p:nvSpPr>
          <p:cNvPr id="508931" name="Text Box 3"/>
          <p:cNvSpPr txBox="1">
            <a:spLocks noChangeArrowheads="1"/>
          </p:cNvSpPr>
          <p:nvPr/>
        </p:nvSpPr>
        <p:spPr bwMode="auto">
          <a:xfrm>
            <a:off x="1219200" y="6369050"/>
            <a:ext cx="7772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Prepare a single-step income statement.</a:t>
            </a:r>
          </a:p>
        </p:txBody>
      </p:sp>
      <p:graphicFrame>
        <p:nvGraphicFramePr>
          <p:cNvPr id="508933" name="Object 5"/>
          <p:cNvGraphicFramePr>
            <a:graphicFrameLocks noChangeAspect="1"/>
          </p:cNvGraphicFramePr>
          <p:nvPr/>
        </p:nvGraphicFramePr>
        <p:xfrm>
          <a:off x="4876800" y="1371600"/>
          <a:ext cx="3857625" cy="4686300"/>
        </p:xfrm>
        <a:graphic>
          <a:graphicData uri="http://schemas.openxmlformats.org/presentationml/2006/ole">
            <mc:AlternateContent xmlns:mc="http://schemas.openxmlformats.org/markup-compatibility/2006">
              <mc:Choice xmlns:v="urn:schemas-microsoft-com:vml" Requires="v">
                <p:oleObj spid="_x0000_s508935" name="Worksheet" r:id="rId5" imgW="3600450" imgH="4381381" progId="Excel.Sheet.8">
                  <p:embed/>
                </p:oleObj>
              </mc:Choice>
              <mc:Fallback>
                <p:oleObj name="Worksheet" r:id="rId5" imgW="3600450" imgH="4381381"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371600"/>
                        <a:ext cx="3857625" cy="46863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8934" name="Text Box 6"/>
          <p:cNvSpPr txBox="1">
            <a:spLocks noChangeArrowheads="1"/>
          </p:cNvSpPr>
          <p:nvPr/>
        </p:nvSpPr>
        <p:spPr bwMode="auto">
          <a:xfrm>
            <a:off x="914400" y="2713038"/>
            <a:ext cx="2209800" cy="14986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solidFill>
                  <a:schemeClr val="bg2"/>
                </a:solidFill>
                <a:latin typeface="Arial" charset="0"/>
              </a:rPr>
              <a:t>Revenues</a:t>
            </a:r>
          </a:p>
          <a:p>
            <a:pPr algn="l">
              <a:spcBef>
                <a:spcPct val="35000"/>
              </a:spcBef>
            </a:pPr>
            <a:r>
              <a:rPr lang="en-US" sz="2400">
                <a:solidFill>
                  <a:schemeClr val="bg2"/>
                </a:solidFill>
                <a:latin typeface="Arial" charset="0"/>
              </a:rPr>
              <a:t>Expenses</a:t>
            </a:r>
          </a:p>
          <a:p>
            <a:pPr algn="l">
              <a:spcBef>
                <a:spcPct val="50000"/>
              </a:spcBef>
            </a:pPr>
            <a:r>
              <a:rPr lang="en-US" sz="2400">
                <a:solidFill>
                  <a:schemeClr val="bg2"/>
                </a:solidFill>
                <a:latin typeface="Arial" charset="0"/>
              </a:rPr>
              <a:t>Net Income</a:t>
            </a:r>
          </a:p>
        </p:txBody>
      </p:sp>
      <p:sp>
        <p:nvSpPr>
          <p:cNvPr id="508935" name="Line 7"/>
          <p:cNvSpPr>
            <a:spLocks noChangeShapeType="1"/>
          </p:cNvSpPr>
          <p:nvPr/>
        </p:nvSpPr>
        <p:spPr bwMode="auto">
          <a:xfrm>
            <a:off x="914400" y="3703638"/>
            <a:ext cx="1828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08936" name="Line 8"/>
          <p:cNvSpPr>
            <a:spLocks noChangeShapeType="1"/>
          </p:cNvSpPr>
          <p:nvPr/>
        </p:nvSpPr>
        <p:spPr bwMode="auto">
          <a:xfrm>
            <a:off x="914400" y="4237038"/>
            <a:ext cx="1828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08937" name="Line 9"/>
          <p:cNvSpPr>
            <a:spLocks noChangeShapeType="1"/>
          </p:cNvSpPr>
          <p:nvPr/>
        </p:nvSpPr>
        <p:spPr bwMode="auto">
          <a:xfrm>
            <a:off x="914400" y="4313238"/>
            <a:ext cx="18288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08938" name="Line 10"/>
          <p:cNvSpPr>
            <a:spLocks noChangeShapeType="1"/>
          </p:cNvSpPr>
          <p:nvPr/>
        </p:nvSpPr>
        <p:spPr bwMode="auto">
          <a:xfrm>
            <a:off x="685800" y="3398838"/>
            <a:ext cx="152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508939" name="AutoShape 11"/>
          <p:cNvSpPr>
            <a:spLocks/>
          </p:cNvSpPr>
          <p:nvPr/>
        </p:nvSpPr>
        <p:spPr bwMode="auto">
          <a:xfrm>
            <a:off x="2819400" y="2789238"/>
            <a:ext cx="304800" cy="990600"/>
          </a:xfrm>
          <a:prstGeom prst="rightBrace">
            <a:avLst>
              <a:gd name="adj1" fmla="val 27083"/>
              <a:gd name="adj2" fmla="val 50000"/>
            </a:avLst>
          </a:prstGeom>
          <a:noFill/>
          <a:ln w="38100" cap="sq">
            <a:solidFill>
              <a:srgbClr val="800000"/>
            </a:solidFill>
            <a:round/>
            <a:headEnd type="none" w="sm" len="sm"/>
            <a:tailEnd type="none" w="sm" len="sm"/>
          </a:ln>
          <a:effectLst/>
        </p:spPr>
        <p:txBody>
          <a:bodyPr wrap="none" anchor="ctr"/>
          <a:lstStyle/>
          <a:p>
            <a:endParaRPr lang="en-US"/>
          </a:p>
        </p:txBody>
      </p:sp>
      <p:sp>
        <p:nvSpPr>
          <p:cNvPr id="508940" name="Text Box 12"/>
          <p:cNvSpPr txBox="1">
            <a:spLocks noChangeArrowheads="1"/>
          </p:cNvSpPr>
          <p:nvPr/>
        </p:nvSpPr>
        <p:spPr bwMode="auto">
          <a:xfrm>
            <a:off x="3276600" y="2865438"/>
            <a:ext cx="1219200" cy="857250"/>
          </a:xfrm>
          <a:prstGeom prst="rect">
            <a:avLst/>
          </a:prstGeom>
          <a:solidFill>
            <a:srgbClr val="FBF3BB"/>
          </a:solidFill>
          <a:ln w="28575" cap="sq">
            <a:solidFill>
              <a:srgbClr val="800000"/>
            </a:solidFill>
            <a:miter lim="800000"/>
            <a:headEnd type="none" w="sm" len="sm"/>
            <a:tailEnd type="none" w="sm" len="sm"/>
          </a:ln>
          <a:effectLst>
            <a:outerShdw dist="35921" dir="2700000" algn="ctr" rotWithShape="0">
              <a:schemeClr val="bg2"/>
            </a:outerShdw>
          </a:effectLst>
        </p:spPr>
        <p:txBody>
          <a:bodyPr>
            <a:spAutoFit/>
          </a:bodyPr>
          <a:lstStyle/>
          <a:p>
            <a:pPr>
              <a:lnSpc>
                <a:spcPct val="110000"/>
              </a:lnSpc>
              <a:spcBef>
                <a:spcPct val="30000"/>
              </a:spcBef>
              <a:spcAft>
                <a:spcPct val="20000"/>
              </a:spcAft>
              <a:buSzPct val="80000"/>
            </a:pPr>
            <a:r>
              <a:rPr lang="en-US" sz="2200">
                <a:solidFill>
                  <a:schemeClr val="bg2"/>
                </a:solidFill>
                <a:latin typeface="Arial" charset="0"/>
              </a:rPr>
              <a:t>Single- Step</a:t>
            </a:r>
          </a:p>
        </p:txBody>
      </p:sp>
      <p:sp>
        <p:nvSpPr>
          <p:cNvPr id="508941" name="Text Box 13"/>
          <p:cNvSpPr txBox="1">
            <a:spLocks noChangeArrowheads="1"/>
          </p:cNvSpPr>
          <p:nvPr/>
        </p:nvSpPr>
        <p:spPr bwMode="auto">
          <a:xfrm>
            <a:off x="685800" y="4694238"/>
            <a:ext cx="3810000" cy="1096962"/>
          </a:xfrm>
          <a:prstGeom prst="rect">
            <a:avLst/>
          </a:prstGeom>
          <a:noFill/>
          <a:ln w="28575" cap="sq">
            <a:noFill/>
            <a:miter lim="800000"/>
            <a:headEnd type="none" w="sm" len="sm"/>
            <a:tailEnd type="none" w="sm" len="sm"/>
          </a:ln>
          <a:effectLst/>
        </p:spPr>
        <p:txBody>
          <a:bodyPr>
            <a:spAutoFit/>
          </a:bodyPr>
          <a:lstStyle/>
          <a:p>
            <a:pPr marL="111125" algn="l">
              <a:lnSpc>
                <a:spcPct val="110000"/>
              </a:lnSpc>
              <a:spcBef>
                <a:spcPct val="30000"/>
              </a:spcBef>
              <a:spcAft>
                <a:spcPct val="20000"/>
              </a:spcAft>
              <a:buSzPct val="80000"/>
            </a:pPr>
            <a:r>
              <a:rPr lang="en-US" sz="2000">
                <a:solidFill>
                  <a:schemeClr val="bg2"/>
                </a:solidFill>
                <a:latin typeface="Arial" charset="0"/>
              </a:rPr>
              <a:t>No distinction between </a:t>
            </a:r>
            <a:r>
              <a:rPr lang="en-US" sz="2000" b="1">
                <a:solidFill>
                  <a:srgbClr val="800000"/>
                </a:solidFill>
                <a:latin typeface="Arial" charset="0"/>
              </a:rPr>
              <a:t>Operating</a:t>
            </a:r>
            <a:r>
              <a:rPr lang="en-US" sz="2000">
                <a:solidFill>
                  <a:schemeClr val="bg2"/>
                </a:solidFill>
                <a:latin typeface="Arial" charset="0"/>
              </a:rPr>
              <a:t> and </a:t>
            </a:r>
            <a:r>
              <a:rPr lang="en-US" sz="2000" b="1">
                <a:solidFill>
                  <a:srgbClr val="800000"/>
                </a:solidFill>
                <a:latin typeface="Arial" charset="0"/>
              </a:rPr>
              <a:t>Non-operating</a:t>
            </a:r>
            <a:r>
              <a:rPr lang="en-US" sz="2000">
                <a:solidFill>
                  <a:schemeClr val="bg2"/>
                </a:solidFill>
                <a:latin typeface="Arial" charset="0"/>
              </a:rPr>
              <a:t> categories.</a:t>
            </a:r>
          </a:p>
        </p:txBody>
      </p:sp>
      <p:sp>
        <p:nvSpPr>
          <p:cNvPr id="508942" name="Text Box 14"/>
          <p:cNvSpPr txBox="1">
            <a:spLocks noChangeArrowheads="1"/>
          </p:cNvSpPr>
          <p:nvPr/>
        </p:nvSpPr>
        <p:spPr bwMode="auto">
          <a:xfrm>
            <a:off x="685800" y="1371600"/>
            <a:ext cx="3733800" cy="987425"/>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Single-Step Income Statement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3010" name="Object 34"/>
          <p:cNvGraphicFramePr>
            <a:graphicFrameLocks noChangeAspect="1"/>
          </p:cNvGraphicFramePr>
          <p:nvPr/>
        </p:nvGraphicFramePr>
        <p:xfrm>
          <a:off x="457200" y="1143000"/>
          <a:ext cx="8267700" cy="5073650"/>
        </p:xfrm>
        <a:graphic>
          <a:graphicData uri="http://schemas.openxmlformats.org/presentationml/2006/ole">
            <mc:AlternateContent xmlns:mc="http://schemas.openxmlformats.org/markup-compatibility/2006">
              <mc:Choice xmlns:v="urn:schemas-microsoft-com:vml" Requires="v">
                <p:oleObj spid="_x0000_s383012" name="Worksheet" r:id="rId5" imgW="5238571" imgH="3200400" progId="Excel.Sheet.8">
                  <p:embed/>
                </p:oleObj>
              </mc:Choice>
              <mc:Fallback>
                <p:oleObj name="Worksheet" r:id="rId5" imgW="5238571" imgH="3200400" progId="Excel.Sheet.8">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143000"/>
                        <a:ext cx="8267700" cy="507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3028" name="Rectangle 52"/>
          <p:cNvSpPr>
            <a:spLocks noChangeArrowheads="1"/>
          </p:cNvSpPr>
          <p:nvPr/>
        </p:nvSpPr>
        <p:spPr bwMode="auto">
          <a:xfrm>
            <a:off x="7239000" y="3886200"/>
            <a:ext cx="152400" cy="4572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07" name="Rectangle 31"/>
          <p:cNvSpPr>
            <a:spLocks noGrp="1" noChangeArrowheads="1"/>
          </p:cNvSpPr>
          <p:nvPr>
            <p:ph type="title"/>
          </p:nvPr>
        </p:nvSpPr>
        <p:spPr>
          <a:xfrm>
            <a:off x="4648200" y="304800"/>
            <a:ext cx="4038600" cy="560388"/>
          </a:xfrm>
          <a:solidFill>
            <a:srgbClr val="0066FF"/>
          </a:solidFill>
          <a:ln cap="flat" algn="ctr"/>
        </p:spPr>
        <p:txBody>
          <a:bodyPr/>
          <a:lstStyle/>
          <a:p>
            <a:pPr marL="0"/>
            <a:r>
              <a:rPr lang="en-US" i="0">
                <a:solidFill>
                  <a:schemeClr val="bg1"/>
                </a:solidFill>
                <a:latin typeface="Arial" charset="0"/>
              </a:rPr>
              <a:t>Single-Step Format</a:t>
            </a:r>
          </a:p>
        </p:txBody>
      </p:sp>
      <p:sp>
        <p:nvSpPr>
          <p:cNvPr id="383009" name="Text Box 33"/>
          <p:cNvSpPr txBox="1">
            <a:spLocks noChangeArrowheads="1"/>
          </p:cNvSpPr>
          <p:nvPr/>
        </p:nvSpPr>
        <p:spPr bwMode="auto">
          <a:xfrm>
            <a:off x="1219200" y="6369050"/>
            <a:ext cx="7772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Prepare a single-step income statement.</a:t>
            </a:r>
          </a:p>
        </p:txBody>
      </p:sp>
      <p:sp>
        <p:nvSpPr>
          <p:cNvPr id="383012" name="Text Box 36"/>
          <p:cNvSpPr txBox="1">
            <a:spLocks noChangeArrowheads="1"/>
          </p:cNvSpPr>
          <p:nvPr/>
        </p:nvSpPr>
        <p:spPr bwMode="auto">
          <a:xfrm>
            <a:off x="457200" y="427038"/>
            <a:ext cx="4038600" cy="7620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200" b="1">
                <a:solidFill>
                  <a:srgbClr val="800000"/>
                </a:solidFill>
                <a:latin typeface="Arial" charset="0"/>
              </a:rPr>
              <a:t>E4-4: </a:t>
            </a:r>
            <a:r>
              <a:rPr lang="en-US" sz="2200">
                <a:latin typeface="Arial" charset="0"/>
              </a:rPr>
              <a:t> Prepare an income statement from the data below.</a:t>
            </a:r>
          </a:p>
        </p:txBody>
      </p:sp>
      <p:sp>
        <p:nvSpPr>
          <p:cNvPr id="383013" name="Rectangle 37"/>
          <p:cNvSpPr>
            <a:spLocks noChangeArrowheads="1"/>
          </p:cNvSpPr>
          <p:nvPr/>
        </p:nvSpPr>
        <p:spPr bwMode="auto">
          <a:xfrm>
            <a:off x="4419600" y="19050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4" name="Rectangle 38"/>
          <p:cNvSpPr>
            <a:spLocks noChangeArrowheads="1"/>
          </p:cNvSpPr>
          <p:nvPr/>
        </p:nvSpPr>
        <p:spPr bwMode="auto">
          <a:xfrm>
            <a:off x="4419600" y="2209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5" name="Rectangle 39"/>
          <p:cNvSpPr>
            <a:spLocks noChangeArrowheads="1"/>
          </p:cNvSpPr>
          <p:nvPr/>
        </p:nvSpPr>
        <p:spPr bwMode="auto">
          <a:xfrm>
            <a:off x="4419600" y="2590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6" name="Rectangle 40"/>
          <p:cNvSpPr>
            <a:spLocks noChangeArrowheads="1"/>
          </p:cNvSpPr>
          <p:nvPr/>
        </p:nvSpPr>
        <p:spPr bwMode="auto">
          <a:xfrm>
            <a:off x="4419600" y="2895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7" name="Rectangle 41"/>
          <p:cNvSpPr>
            <a:spLocks noChangeArrowheads="1"/>
          </p:cNvSpPr>
          <p:nvPr/>
        </p:nvSpPr>
        <p:spPr bwMode="auto">
          <a:xfrm>
            <a:off x="4419600" y="3276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0" name="Rectangle 44"/>
          <p:cNvSpPr>
            <a:spLocks noChangeArrowheads="1"/>
          </p:cNvSpPr>
          <p:nvPr/>
        </p:nvSpPr>
        <p:spPr bwMode="auto">
          <a:xfrm>
            <a:off x="4419600" y="43434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1" name="Rectangle 45"/>
          <p:cNvSpPr>
            <a:spLocks noChangeArrowheads="1"/>
          </p:cNvSpPr>
          <p:nvPr/>
        </p:nvSpPr>
        <p:spPr bwMode="auto">
          <a:xfrm>
            <a:off x="4419600" y="46482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2" name="Rectangle 46"/>
          <p:cNvSpPr>
            <a:spLocks noChangeArrowheads="1"/>
          </p:cNvSpPr>
          <p:nvPr/>
        </p:nvSpPr>
        <p:spPr bwMode="auto">
          <a:xfrm>
            <a:off x="4419600" y="50292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3" name="Rectangle 47"/>
          <p:cNvSpPr>
            <a:spLocks noChangeArrowheads="1"/>
          </p:cNvSpPr>
          <p:nvPr/>
        </p:nvSpPr>
        <p:spPr bwMode="auto">
          <a:xfrm>
            <a:off x="4419600" y="53340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4" name="Rectangle 48"/>
          <p:cNvSpPr>
            <a:spLocks noChangeArrowheads="1"/>
          </p:cNvSpPr>
          <p:nvPr/>
        </p:nvSpPr>
        <p:spPr bwMode="auto">
          <a:xfrm>
            <a:off x="4419600" y="56388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26" name="Rectangle 50"/>
          <p:cNvSpPr>
            <a:spLocks noChangeArrowheads="1"/>
          </p:cNvSpPr>
          <p:nvPr/>
        </p:nvSpPr>
        <p:spPr bwMode="auto">
          <a:xfrm>
            <a:off x="7239000" y="3733800"/>
            <a:ext cx="228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8" name="Rectangle 42"/>
          <p:cNvSpPr>
            <a:spLocks noChangeArrowheads="1"/>
          </p:cNvSpPr>
          <p:nvPr/>
        </p:nvSpPr>
        <p:spPr bwMode="auto">
          <a:xfrm>
            <a:off x="4419600" y="36576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383019" name="Rectangle 43"/>
          <p:cNvSpPr>
            <a:spLocks noChangeArrowheads="1"/>
          </p:cNvSpPr>
          <p:nvPr/>
        </p:nvSpPr>
        <p:spPr bwMode="auto">
          <a:xfrm>
            <a:off x="4419600" y="3962400"/>
            <a:ext cx="4343400" cy="304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83013"/>
                                        </p:tgtEl>
                                      </p:cBhvr>
                                    </p:animEffect>
                                    <p:set>
                                      <p:cBhvr>
                                        <p:cTn id="7" dur="1" fill="hold">
                                          <p:stCondLst>
                                            <p:cond delay="499"/>
                                          </p:stCondLst>
                                        </p:cTn>
                                        <p:tgtEl>
                                          <p:spTgt spid="3830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83014"/>
                                        </p:tgtEl>
                                      </p:cBhvr>
                                    </p:animEffect>
                                    <p:set>
                                      <p:cBhvr>
                                        <p:cTn id="12" dur="1" fill="hold">
                                          <p:stCondLst>
                                            <p:cond delay="499"/>
                                          </p:stCondLst>
                                        </p:cTn>
                                        <p:tgtEl>
                                          <p:spTgt spid="3830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83015"/>
                                        </p:tgtEl>
                                      </p:cBhvr>
                                    </p:animEffect>
                                    <p:set>
                                      <p:cBhvr>
                                        <p:cTn id="17" dur="1" fill="hold">
                                          <p:stCondLst>
                                            <p:cond delay="499"/>
                                          </p:stCondLst>
                                        </p:cTn>
                                        <p:tgtEl>
                                          <p:spTgt spid="3830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83016"/>
                                        </p:tgtEl>
                                      </p:cBhvr>
                                    </p:animEffect>
                                    <p:set>
                                      <p:cBhvr>
                                        <p:cTn id="22" dur="1" fill="hold">
                                          <p:stCondLst>
                                            <p:cond delay="499"/>
                                          </p:stCondLst>
                                        </p:cTn>
                                        <p:tgtEl>
                                          <p:spTgt spid="3830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83017"/>
                                        </p:tgtEl>
                                      </p:cBhvr>
                                    </p:animEffect>
                                    <p:set>
                                      <p:cBhvr>
                                        <p:cTn id="27" dur="1" fill="hold">
                                          <p:stCondLst>
                                            <p:cond delay="499"/>
                                          </p:stCondLst>
                                        </p:cTn>
                                        <p:tgtEl>
                                          <p:spTgt spid="3830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383018"/>
                                        </p:tgtEl>
                                      </p:cBhvr>
                                    </p:animEffect>
                                    <p:set>
                                      <p:cBhvr>
                                        <p:cTn id="32" dur="1" fill="hold">
                                          <p:stCondLst>
                                            <p:cond delay="499"/>
                                          </p:stCondLst>
                                        </p:cTn>
                                        <p:tgtEl>
                                          <p:spTgt spid="3830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383019"/>
                                        </p:tgtEl>
                                      </p:cBhvr>
                                    </p:animEffect>
                                    <p:set>
                                      <p:cBhvr>
                                        <p:cTn id="37" dur="1" fill="hold">
                                          <p:stCondLst>
                                            <p:cond delay="499"/>
                                          </p:stCondLst>
                                        </p:cTn>
                                        <p:tgtEl>
                                          <p:spTgt spid="3830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383020"/>
                                        </p:tgtEl>
                                      </p:cBhvr>
                                    </p:animEffect>
                                    <p:set>
                                      <p:cBhvr>
                                        <p:cTn id="42" dur="1" fill="hold">
                                          <p:stCondLst>
                                            <p:cond delay="499"/>
                                          </p:stCondLst>
                                        </p:cTn>
                                        <p:tgtEl>
                                          <p:spTgt spid="3830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383021"/>
                                        </p:tgtEl>
                                      </p:cBhvr>
                                    </p:animEffect>
                                    <p:set>
                                      <p:cBhvr>
                                        <p:cTn id="47" dur="1" fill="hold">
                                          <p:stCondLst>
                                            <p:cond delay="499"/>
                                          </p:stCondLst>
                                        </p:cTn>
                                        <p:tgtEl>
                                          <p:spTgt spid="3830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383022"/>
                                        </p:tgtEl>
                                      </p:cBhvr>
                                    </p:animEffect>
                                    <p:set>
                                      <p:cBhvr>
                                        <p:cTn id="52" dur="1" fill="hold">
                                          <p:stCondLst>
                                            <p:cond delay="499"/>
                                          </p:stCondLst>
                                        </p:cTn>
                                        <p:tgtEl>
                                          <p:spTgt spid="3830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383023"/>
                                        </p:tgtEl>
                                      </p:cBhvr>
                                    </p:animEffect>
                                    <p:set>
                                      <p:cBhvr>
                                        <p:cTn id="57" dur="1" fill="hold">
                                          <p:stCondLst>
                                            <p:cond delay="499"/>
                                          </p:stCondLst>
                                        </p:cTn>
                                        <p:tgtEl>
                                          <p:spTgt spid="3830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383024"/>
                                        </p:tgtEl>
                                      </p:cBhvr>
                                    </p:animEffect>
                                    <p:set>
                                      <p:cBhvr>
                                        <p:cTn id="62" dur="1" fill="hold">
                                          <p:stCondLst>
                                            <p:cond delay="499"/>
                                          </p:stCondLst>
                                        </p:cTn>
                                        <p:tgtEl>
                                          <p:spTgt spid="3830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13" grpId="0" animBg="1"/>
      <p:bldP spid="383014" grpId="0" animBg="1"/>
      <p:bldP spid="383015" grpId="0" animBg="1"/>
      <p:bldP spid="383016" grpId="0" animBg="1"/>
      <p:bldP spid="383017" grpId="0" animBg="1"/>
      <p:bldP spid="383020" grpId="0" animBg="1"/>
      <p:bldP spid="383021" grpId="0" animBg="1"/>
      <p:bldP spid="383022" grpId="0" animBg="1"/>
      <p:bldP spid="383023" grpId="0" animBg="1"/>
      <p:bldP spid="383024" grpId="0" animBg="1"/>
      <p:bldP spid="383018" grpId="0" animBg="1"/>
      <p:bldP spid="383019"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7682</TotalTime>
  <Pages>43</Pages>
  <Words>3032</Words>
  <Application>Microsoft Office PowerPoint</Application>
  <PresentationFormat>On-screen Show (4:3)</PresentationFormat>
  <Paragraphs>449</Paragraphs>
  <Slides>64</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movnglnc</vt:lpstr>
      <vt:lpstr>Worksheet</vt:lpstr>
      <vt:lpstr>PowerPoint Presentation</vt:lpstr>
      <vt:lpstr>Income Statement</vt:lpstr>
      <vt:lpstr>Income Statement</vt:lpstr>
      <vt:lpstr>Income Statement</vt:lpstr>
      <vt:lpstr>Format of the Income Statement</vt:lpstr>
      <vt:lpstr>Format of the Income Statement</vt:lpstr>
      <vt:lpstr>Format of the Income Statement</vt:lpstr>
      <vt:lpstr>Single-Step Format</vt:lpstr>
      <vt:lpstr>Single-Step Format</vt:lpstr>
      <vt:lpstr>Single-Step Format</vt:lpstr>
      <vt:lpstr>Format of the Income Statement</vt:lpstr>
      <vt:lpstr>Multiple-Step Format</vt:lpstr>
      <vt:lpstr>Multiple-Step Format</vt:lpstr>
      <vt:lpstr>Multiple-Step Format</vt:lpstr>
      <vt:lpstr>Multiple-Step Format</vt:lpstr>
      <vt:lpstr>Reporting Irregular Items</vt:lpstr>
      <vt:lpstr>Reporting Irregular Items</vt:lpstr>
      <vt:lpstr>Reporting Irregular Items</vt:lpstr>
      <vt:lpstr>Reporting Discontinued Operations</vt:lpstr>
      <vt:lpstr>Reporting Discontinued Operations</vt:lpstr>
      <vt:lpstr>Reporting Irregular Items</vt:lpstr>
      <vt:lpstr>Reporting Extraordinary Items</vt:lpstr>
      <vt:lpstr>Reporting Extraordinary Items</vt:lpstr>
      <vt:lpstr>Reporting Extraordinary Items</vt:lpstr>
      <vt:lpstr>Reporting Extraordinary Items</vt:lpstr>
      <vt:lpstr>Reporting Extraordinary Items</vt:lpstr>
      <vt:lpstr>Reporting Irregular Items</vt:lpstr>
      <vt:lpstr>Reporting Irregular Items</vt:lpstr>
      <vt:lpstr>Reporting Irregular Items</vt:lpstr>
      <vt:lpstr>Reporting Irregular Items</vt:lpstr>
      <vt:lpstr>Reporting Irregular Items</vt:lpstr>
      <vt:lpstr>Reporting Irregular Items</vt:lpstr>
      <vt:lpstr>Reporting Irregular Items</vt:lpstr>
      <vt:lpstr>Change in Estimate Example</vt:lpstr>
      <vt:lpstr>Change in Estimate Example</vt:lpstr>
      <vt:lpstr>Change in Estimate Example</vt:lpstr>
      <vt:lpstr>Reporting Irregular Items</vt:lpstr>
      <vt:lpstr>Reporting Irregular Items</vt:lpstr>
      <vt:lpstr>Special Reporting Issues</vt:lpstr>
      <vt:lpstr>Special Reporting Issues</vt:lpstr>
      <vt:lpstr>Special Reporting Issues</vt:lpstr>
      <vt:lpstr>Example of Intraperiod Tax Allocation</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Special Reporting Issues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1037</cp:revision>
  <cp:lastPrinted>1999-09-16T17:08:20Z</cp:lastPrinted>
  <dcterms:created xsi:type="dcterms:W3CDTF">1997-03-28T18:03:02Z</dcterms:created>
  <dcterms:modified xsi:type="dcterms:W3CDTF">2015-10-04T01:16:55Z</dcterms:modified>
</cp:coreProperties>
</file>