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595" r:id="rId2"/>
    <p:sldId id="573" r:id="rId3"/>
    <p:sldId id="354" r:id="rId4"/>
    <p:sldId id="439" r:id="rId5"/>
    <p:sldId id="574" r:id="rId6"/>
    <p:sldId id="575" r:id="rId7"/>
    <p:sldId id="499" r:id="rId8"/>
    <p:sldId id="537" r:id="rId9"/>
    <p:sldId id="500" r:id="rId10"/>
    <p:sldId id="576" r:id="rId11"/>
    <p:sldId id="577" r:id="rId12"/>
    <p:sldId id="578" r:id="rId13"/>
    <p:sldId id="504" r:id="rId14"/>
    <p:sldId id="546" r:id="rId15"/>
    <p:sldId id="579" r:id="rId16"/>
    <p:sldId id="509" r:id="rId17"/>
    <p:sldId id="547" r:id="rId18"/>
    <p:sldId id="556" r:id="rId19"/>
    <p:sldId id="580" r:id="rId20"/>
    <p:sldId id="596" r:id="rId21"/>
    <p:sldId id="512" r:id="rId22"/>
    <p:sldId id="597" r:id="rId23"/>
    <p:sldId id="598" r:id="rId24"/>
    <p:sldId id="599" r:id="rId25"/>
    <p:sldId id="582" r:id="rId26"/>
    <p:sldId id="583" r:id="rId27"/>
    <p:sldId id="515" r:id="rId28"/>
    <p:sldId id="584" r:id="rId29"/>
    <p:sldId id="600" r:id="rId30"/>
    <p:sldId id="540" r:id="rId31"/>
    <p:sldId id="586" r:id="rId32"/>
    <p:sldId id="587" r:id="rId33"/>
    <p:sldId id="601" r:id="rId34"/>
    <p:sldId id="571" r:id="rId35"/>
    <p:sldId id="589" r:id="rId36"/>
    <p:sldId id="572" r:id="rId37"/>
    <p:sldId id="541" r:id="rId38"/>
    <p:sldId id="591" r:id="rId39"/>
    <p:sldId id="602" r:id="rId40"/>
    <p:sldId id="592" r:id="rId41"/>
    <p:sldId id="536" r:id="rId42"/>
    <p:sldId id="521" r:id="rId43"/>
    <p:sldId id="549" r:id="rId44"/>
    <p:sldId id="548" r:id="rId45"/>
    <p:sldId id="603" r:id="rId46"/>
    <p:sldId id="604" r:id="rId47"/>
    <p:sldId id="607" r:id="rId48"/>
    <p:sldId id="608" r:id="rId49"/>
    <p:sldId id="609" r:id="rId50"/>
    <p:sldId id="610" r:id="rId51"/>
    <p:sldId id="611" r:id="rId5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a:srgbClr val="FFFFCC"/>
    <a:srgbClr val="F9EFA9"/>
    <a:srgbClr val="800000"/>
    <a:srgbClr val="339966"/>
    <a:srgbClr val="00808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0" autoAdjust="0"/>
    <p:restoredTop sz="78660" autoAdjust="0"/>
  </p:normalViewPr>
  <p:slideViewPr>
    <p:cSldViewPr>
      <p:cViewPr varScale="1">
        <p:scale>
          <a:sx n="57" d="100"/>
          <a:sy n="57" d="100"/>
        </p:scale>
        <p:origin x="-151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442" y="-2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69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4238256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noTextEdit="1"/>
          </p:cNvSpPr>
          <p:nvPr>
            <p:ph type="sldImg"/>
          </p:nvPr>
        </p:nvSpPr>
        <p:spPr>
          <a:xfrm>
            <a:off x="1152525" y="692150"/>
            <a:ext cx="4554538" cy="3416300"/>
          </a:xfrm>
          <a:ln/>
        </p:spPr>
      </p:sp>
      <p:sp>
        <p:nvSpPr>
          <p:cNvPr id="69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spect="1" noChangeArrowheads="1" noTextEdit="1"/>
          </p:cNvSpPr>
          <p:nvPr>
            <p:ph type="sldImg"/>
          </p:nvPr>
        </p:nvSpPr>
        <p:spPr>
          <a:xfrm>
            <a:off x="1150938" y="692150"/>
            <a:ext cx="4556125" cy="3416300"/>
          </a:xfrm>
          <a:ln/>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spect="1" noChangeArrowheads="1" noTextEdit="1"/>
          </p:cNvSpPr>
          <p:nvPr>
            <p:ph type="sldImg"/>
          </p:nvPr>
        </p:nvSpPr>
        <p:spPr>
          <a:xfrm>
            <a:off x="1150938" y="692150"/>
            <a:ext cx="4556125" cy="3416300"/>
          </a:xfrm>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Rot="1" noChangeAspect="1" noChangeArrowheads="1" noTextEdit="1"/>
          </p:cNvSpPr>
          <p:nvPr>
            <p:ph type="sldImg"/>
          </p:nvPr>
        </p:nvSpPr>
        <p:spPr>
          <a:xfrm>
            <a:off x="1150938" y="692150"/>
            <a:ext cx="4556125" cy="3416300"/>
          </a:xfrm>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a:xfrm>
            <a:off x="1150938" y="692150"/>
            <a:ext cx="4556125" cy="3416300"/>
          </a:xfrm>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xfrm>
            <a:off x="1150938" y="692150"/>
            <a:ext cx="4556125" cy="3416300"/>
          </a:xfrm>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Rot="1" noChangeAspect="1" noChangeArrowheads="1" noTextEdit="1"/>
          </p:cNvSpPr>
          <p:nvPr>
            <p:ph type="sldImg"/>
          </p:nvPr>
        </p:nvSpPr>
        <p:spPr>
          <a:xfrm>
            <a:off x="1150938" y="692150"/>
            <a:ext cx="4556125" cy="3416300"/>
          </a:xfrm>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xfrm>
            <a:off x="1150938" y="692150"/>
            <a:ext cx="4556125" cy="3416300"/>
          </a:xfrm>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Rot="1" noChangeAspect="1" noChangeArrowheads="1" noTextEdit="1"/>
          </p:cNvSpPr>
          <p:nvPr>
            <p:ph type="sldImg"/>
          </p:nvPr>
        </p:nvSpPr>
        <p:spPr>
          <a:xfrm>
            <a:off x="1150938" y="692150"/>
            <a:ext cx="4556125" cy="3416300"/>
          </a:xfrm>
          <a:ln/>
        </p:spPr>
      </p:sp>
      <p:sp>
        <p:nvSpPr>
          <p:cNvPr id="7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150938" y="692150"/>
            <a:ext cx="4556125" cy="3416300"/>
          </a:xfrm>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xfrm>
            <a:off x="1150938" y="692150"/>
            <a:ext cx="4556125" cy="3416300"/>
          </a:xfrm>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xfrm>
            <a:off x="1150938" y="692150"/>
            <a:ext cx="4556125" cy="3416300"/>
          </a:xfrm>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Rot="1" noChangeAspect="1" noChangeArrowheads="1" noTextEdit="1"/>
          </p:cNvSpPr>
          <p:nvPr>
            <p:ph type="sldImg"/>
          </p:nvPr>
        </p:nvSpPr>
        <p:spPr>
          <a:xfrm>
            <a:off x="1150938" y="692150"/>
            <a:ext cx="4556125" cy="3416300"/>
          </a:xfrm>
          <a:ln/>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xfrm>
            <a:off x="1150938" y="692150"/>
            <a:ext cx="4556125" cy="3416300"/>
          </a:xfrm>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xfrm>
            <a:off x="1150938" y="692150"/>
            <a:ext cx="4556125" cy="3416300"/>
          </a:xfrm>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spect="1" noChangeArrowheads="1" noTextEdit="1"/>
          </p:cNvSpPr>
          <p:nvPr>
            <p:ph type="sldImg"/>
          </p:nvPr>
        </p:nvSpPr>
        <p:spPr>
          <a:xfrm>
            <a:off x="1150938" y="692150"/>
            <a:ext cx="4556125" cy="3416300"/>
          </a:xfrm>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xfrm>
            <a:off x="1150938" y="692150"/>
            <a:ext cx="4556125" cy="3416300"/>
          </a:xfrm>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spect="1" noChangeArrowheads="1" noTextEdit="1"/>
          </p:cNvSpPr>
          <p:nvPr>
            <p:ph type="sldImg"/>
          </p:nvPr>
        </p:nvSpPr>
        <p:spPr>
          <a:xfrm>
            <a:off x="1150938" y="692150"/>
            <a:ext cx="4556125" cy="3416300"/>
          </a:xfrm>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Rot="1" noChangeAspect="1" noChangeArrowheads="1" noTextEdit="1"/>
          </p:cNvSpPr>
          <p:nvPr>
            <p:ph type="sldImg"/>
          </p:nvPr>
        </p:nvSpPr>
        <p:spPr>
          <a:xfrm>
            <a:off x="1150938" y="692150"/>
            <a:ext cx="4556125" cy="3416300"/>
          </a:xfrm>
          <a:ln/>
        </p:spPr>
      </p:sp>
      <p:sp>
        <p:nvSpPr>
          <p:cNvPr id="66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xfrm>
            <a:off x="1150938" y="692150"/>
            <a:ext cx="4556125" cy="3416300"/>
          </a:xfrm>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Rot="1" noChangeAspect="1" noChangeArrowheads="1" noTextEdit="1"/>
          </p:cNvSpPr>
          <p:nvPr>
            <p:ph type="sldImg"/>
          </p:nvPr>
        </p:nvSpPr>
        <p:spPr>
          <a:xfrm>
            <a:off x="1150938" y="692150"/>
            <a:ext cx="4556125" cy="3416300"/>
          </a:xfrm>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spect="1" noChangeArrowheads="1" noTextEdit="1"/>
          </p:cNvSpPr>
          <p:nvPr>
            <p:ph type="sldImg"/>
          </p:nvPr>
        </p:nvSpPr>
        <p:spPr>
          <a:xfrm>
            <a:off x="1150938" y="692150"/>
            <a:ext cx="4556125" cy="3416300"/>
          </a:xfrm>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xfrm>
            <a:off x="1150938" y="692150"/>
            <a:ext cx="4556125" cy="3416300"/>
          </a:xfrm>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xfrm>
            <a:off x="1150938" y="692150"/>
            <a:ext cx="4556125" cy="34163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xfrm>
            <a:off x="1150938" y="692150"/>
            <a:ext cx="4556125" cy="3416300"/>
          </a:xfrm>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Rot="1" noChangeAspect="1" noChangeArrowheads="1" noTextEdit="1"/>
          </p:cNvSpPr>
          <p:nvPr>
            <p:ph type="sldImg"/>
          </p:nvPr>
        </p:nvSpPr>
        <p:spPr>
          <a:xfrm>
            <a:off x="1150938" y="692150"/>
            <a:ext cx="4556125" cy="3416300"/>
          </a:xfrm>
          <a:ln/>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a:xfrm>
            <a:off x="1150938" y="692150"/>
            <a:ext cx="4556125" cy="3416300"/>
          </a:xfrm>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xfrm>
            <a:off x="1150938" y="692150"/>
            <a:ext cx="4556125" cy="3416300"/>
          </a:xfrm>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noTextEdit="1"/>
          </p:cNvSpPr>
          <p:nvPr>
            <p:ph type="sldImg"/>
          </p:nvPr>
        </p:nvSpPr>
        <p:spPr>
          <a:xfrm>
            <a:off x="1150938" y="692150"/>
            <a:ext cx="4556125" cy="3416300"/>
          </a:xfrm>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spect="1" noChangeArrowheads="1" noTextEdit="1"/>
          </p:cNvSpPr>
          <p:nvPr>
            <p:ph type="sldImg"/>
          </p:nvPr>
        </p:nvSpPr>
        <p:spPr>
          <a:xfrm>
            <a:off x="1150938" y="692150"/>
            <a:ext cx="4556125" cy="3416300"/>
          </a:xfrm>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xfrm>
            <a:off x="1150938" y="692150"/>
            <a:ext cx="4556125" cy="3416300"/>
          </a:xfrm>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spect="1" noChangeArrowheads="1" noTextEdit="1"/>
          </p:cNvSpPr>
          <p:nvPr>
            <p:ph type="sldImg"/>
          </p:nvPr>
        </p:nvSpPr>
        <p:spPr>
          <a:xfrm>
            <a:off x="1150938" y="692150"/>
            <a:ext cx="4556125" cy="3416300"/>
          </a:xfrm>
          <a:ln/>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0938" y="692150"/>
            <a:ext cx="4556125" cy="3416300"/>
          </a:xfrm>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1150938" y="692150"/>
            <a:ext cx="4556125" cy="3416300"/>
          </a:xfrm>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1026"/>
          <p:cNvSpPr>
            <a:spLocks noGrp="1" noRot="1" noChangeAspect="1" noChangeArrowheads="1" noTextEdit="1"/>
          </p:cNvSpPr>
          <p:nvPr>
            <p:ph type="sldImg"/>
          </p:nvPr>
        </p:nvSpPr>
        <p:spPr>
          <a:xfrm>
            <a:off x="1150938" y="692150"/>
            <a:ext cx="4556125" cy="3416300"/>
          </a:xfrm>
          <a:ln/>
        </p:spPr>
      </p:sp>
      <p:sp>
        <p:nvSpPr>
          <p:cNvPr id="5632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1150938" y="692150"/>
            <a:ext cx="4556125" cy="3416300"/>
          </a:xfrm>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xfrm>
            <a:off x="1150938" y="692150"/>
            <a:ext cx="4556125" cy="3416300"/>
          </a:xfrm>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xfrm>
            <a:off x="1150938" y="692150"/>
            <a:ext cx="4556125" cy="3416300"/>
          </a:xfrm>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Rot="1" noChangeAspect="1" noChangeArrowheads="1" noTextEdit="1"/>
          </p:cNvSpPr>
          <p:nvPr>
            <p:ph type="sldImg"/>
          </p:nvPr>
        </p:nvSpPr>
        <p:spPr>
          <a:xfrm>
            <a:off x="1150938" y="692150"/>
            <a:ext cx="4556125" cy="3416300"/>
          </a:xfrm>
          <a:ln/>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ChangeArrowheads="1" noTextEdit="1"/>
          </p:cNvSpPr>
          <p:nvPr>
            <p:ph type="sldImg"/>
          </p:nvPr>
        </p:nvSpPr>
        <p:spPr>
          <a:xfrm>
            <a:off x="1150938" y="692150"/>
            <a:ext cx="4556125" cy="3416300"/>
          </a:xfrm>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Rot="1" noChangeAspect="1" noChangeArrowheads="1" noTextEdit="1"/>
          </p:cNvSpPr>
          <p:nvPr>
            <p:ph type="sldImg"/>
          </p:nvPr>
        </p:nvSpPr>
        <p:spPr>
          <a:xfrm>
            <a:off x="1152525" y="692150"/>
            <a:ext cx="4554538" cy="3416300"/>
          </a:xfrm>
          <a:ln/>
        </p:spPr>
      </p:sp>
      <p:sp>
        <p:nvSpPr>
          <p:cNvPr id="72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Rot="1" noChangeAspect="1" noChangeArrowheads="1" noTextEdit="1"/>
          </p:cNvSpPr>
          <p:nvPr>
            <p:ph type="sldImg"/>
          </p:nvPr>
        </p:nvSpPr>
        <p:spPr>
          <a:xfrm>
            <a:off x="1152525" y="692150"/>
            <a:ext cx="4554538" cy="3416300"/>
          </a:xfrm>
          <a:ln/>
        </p:spPr>
      </p:sp>
      <p:sp>
        <p:nvSpPr>
          <p:cNvPr id="72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spect="1" noChangeArrowheads="1" noTextEdit="1"/>
          </p:cNvSpPr>
          <p:nvPr>
            <p:ph type="sldImg"/>
          </p:nvPr>
        </p:nvSpPr>
        <p:spPr>
          <a:xfrm>
            <a:off x="1152525" y="692150"/>
            <a:ext cx="4554538" cy="3416300"/>
          </a:xfrm>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xfrm>
            <a:off x="1150938" y="692150"/>
            <a:ext cx="4556125" cy="3416300"/>
          </a:xfrm>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noTextEdit="1"/>
          </p:cNvSpPr>
          <p:nvPr>
            <p:ph type="sldImg"/>
          </p:nvPr>
        </p:nvSpPr>
        <p:spPr>
          <a:xfrm>
            <a:off x="1152525" y="692150"/>
            <a:ext cx="4554538" cy="3416300"/>
          </a:xfrm>
          <a:ln/>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noTextEdit="1"/>
          </p:cNvSpPr>
          <p:nvPr>
            <p:ph type="sldImg"/>
          </p:nvPr>
        </p:nvSpPr>
        <p:spPr>
          <a:xfrm>
            <a:off x="1152525" y="692150"/>
            <a:ext cx="4554538" cy="3416300"/>
          </a:xfrm>
          <a:ln/>
        </p:spPr>
      </p:sp>
      <p:sp>
        <p:nvSpPr>
          <p:cNvPr id="73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noTextEdit="1"/>
          </p:cNvSpPr>
          <p:nvPr>
            <p:ph type="sldImg"/>
          </p:nvPr>
        </p:nvSpPr>
        <p:spPr>
          <a:xfrm>
            <a:off x="1150938" y="692150"/>
            <a:ext cx="4556125" cy="3416300"/>
          </a:xfrm>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spect="1" noChangeArrowheads="1" noTextEdit="1"/>
          </p:cNvSpPr>
          <p:nvPr>
            <p:ph type="sldImg"/>
          </p:nvPr>
        </p:nvSpPr>
        <p:spPr>
          <a:xfrm>
            <a:off x="1150938" y="692150"/>
            <a:ext cx="4556125" cy="3416300"/>
          </a:xfrm>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xfrm>
            <a:off x="1150938" y="692150"/>
            <a:ext cx="4556125" cy="3416300"/>
          </a:xfrm>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1026"/>
          <p:cNvSpPr>
            <a:spLocks noGrp="1" noRot="1" noChangeAspect="1" noChangeArrowheads="1" noTextEdit="1"/>
          </p:cNvSpPr>
          <p:nvPr>
            <p:ph type="sldImg"/>
          </p:nvPr>
        </p:nvSpPr>
        <p:spPr>
          <a:xfrm>
            <a:off x="1150938" y="692150"/>
            <a:ext cx="4556125" cy="3416300"/>
          </a:xfrm>
          <a:ln/>
        </p:spPr>
      </p:sp>
      <p:sp>
        <p:nvSpPr>
          <p:cNvPr id="483331"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p>
            <a:pPr>
              <a:spcBef>
                <a:spcPct val="50000"/>
              </a:spcBef>
            </a:pPr>
            <a:r>
              <a:rPr lang="en-US" sz="1200" b="1">
                <a:latin typeface="Arial" charset="0"/>
              </a:rPr>
              <a:t>5-</a:t>
            </a:r>
            <a:fld id="{7B8BCBC6-BB6F-4BC3-B5EE-A19C5AF6B905}" type="slidenum">
              <a:rPr lang="en-US" sz="1200" b="1">
                <a:latin typeface="Arial" charset="0"/>
              </a:rPr>
              <a:pPr>
                <a:spcBef>
                  <a:spcPct val="50000"/>
                </a:spcBef>
              </a:pPr>
              <a:t>‹#›</a:t>
            </a:fld>
            <a:endParaRPr lang="en-US" sz="1200" b="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2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 Id="rId9"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3" Type="http://schemas.openxmlformats.org/officeDocument/2006/relationships/notesSlide" Target="../notesSlides/notesSlide2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 Id="rId9" Type="http://schemas.openxmlformats.org/officeDocument/2006/relationships/image" Target="../media/image15.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Excel_97-2003_Worksheet7.xls"/><Relationship Id="rId3" Type="http://schemas.openxmlformats.org/officeDocument/2006/relationships/notesSlide" Target="../notesSlides/notesSlide23.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 Id="rId9" Type="http://schemas.openxmlformats.org/officeDocument/2006/relationships/image" Target="../media/image15.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Microsoft_Excel_97-2003_Worksheet9.xls"/><Relationship Id="rId3" Type="http://schemas.openxmlformats.org/officeDocument/2006/relationships/notesSlide" Target="../notesSlides/notesSlide24.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 Id="rId9"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Microsoft_Excel_97-2003_Worksheet11.xls"/><Relationship Id="rId3" Type="http://schemas.openxmlformats.org/officeDocument/2006/relationships/notesSlide" Target="../notesSlides/notesSlide27.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 Id="rId9"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Microsoft_Excel_97-2003_Worksheet13.xls"/><Relationship Id="rId3" Type="http://schemas.openxmlformats.org/officeDocument/2006/relationships/notesSlide" Target="../notesSlides/notesSlide2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Microsoft_Excel_97-2003_Worksheet15.xls"/><Relationship Id="rId3" Type="http://schemas.openxmlformats.org/officeDocument/2006/relationships/notesSlide" Target="../notesSlides/notesSlide33.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embeddings/Microsoft_Excel_97-2003_Worksheet14.xls"/><Relationship Id="rId4" Type="http://schemas.openxmlformats.org/officeDocument/2006/relationships/oleObject" Target="../embeddings/oleObject14.bin"/><Relationship Id="rId9"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Microsoft_Excel_97-2003_Worksheet16.xls"/><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5" Type="http://schemas.openxmlformats.org/officeDocument/2006/relationships/oleObject" Target="../embeddings/Microsoft_Excel_97-2003_Worksheet17.xls"/><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4"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689155" name="Text Box 3"/>
          <p:cNvSpPr txBox="1">
            <a:spLocks noChangeArrowheads="1"/>
          </p:cNvSpPr>
          <p:nvPr/>
        </p:nvSpPr>
        <p:spPr bwMode="auto">
          <a:xfrm>
            <a:off x="228600" y="3559175"/>
            <a:ext cx="43434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dirty="0">
                <a:latin typeface="Trebuchet MS" pitchFamily="34" charset="0"/>
              </a:rPr>
              <a:t>Intermediate </a:t>
            </a:r>
            <a:r>
              <a:rPr lang="en-US" altLang="en-US" sz="2400" dirty="0" smtClean="0">
                <a:latin typeface="Trebuchet MS" pitchFamily="34" charset="0"/>
              </a:rPr>
              <a:t>Accounting</a:t>
            </a:r>
            <a:endParaRPr lang="en-US" altLang="en-US" sz="2400" dirty="0">
              <a:latin typeface="Trebuchet MS" pitchFamily="34" charset="0"/>
            </a:endParaRPr>
          </a:p>
        </p:txBody>
      </p:sp>
      <p:sp>
        <p:nvSpPr>
          <p:cNvPr id="689156"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b="1">
                <a:solidFill>
                  <a:schemeClr val="bg1"/>
                </a:solidFill>
                <a:latin typeface="Arial" charset="0"/>
              </a:rPr>
              <a:t>5</a:t>
            </a:r>
          </a:p>
        </p:txBody>
      </p:sp>
      <p:sp>
        <p:nvSpPr>
          <p:cNvPr id="689157"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689158" name="Rectangle 6"/>
          <p:cNvSpPr>
            <a:spLocks noChangeArrowheads="1"/>
          </p:cNvSpPr>
          <p:nvPr/>
        </p:nvSpPr>
        <p:spPr bwMode="auto">
          <a:xfrm>
            <a:off x="1981200" y="1143000"/>
            <a:ext cx="6553200" cy="1066800"/>
          </a:xfrm>
          <a:prstGeom prst="rect">
            <a:avLst/>
          </a:prstGeom>
          <a:noFill/>
          <a:ln w="28575" cap="sq">
            <a:noFill/>
            <a:miter lim="800000"/>
            <a:headEnd/>
            <a:tailEnd/>
          </a:ln>
          <a:effectLst/>
        </p:spPr>
        <p:txBody>
          <a:bodyPr anchor="ctr"/>
          <a:lstStyle/>
          <a:p>
            <a:pPr algn="l"/>
            <a:r>
              <a:rPr lang="en-US" sz="3600" b="1">
                <a:solidFill>
                  <a:schemeClr val="bg1"/>
                </a:solidFill>
                <a:latin typeface="Arial" charset="0"/>
              </a:rPr>
              <a:t>Balance Sheet and Statement of Cash Flows</a:t>
            </a:r>
          </a:p>
        </p:txBody>
      </p:sp>
      <p:pic>
        <p:nvPicPr>
          <p:cNvPr id="689159" name="Picture 7"/>
          <p:cNvPicPr>
            <a:picLocks noChangeAspect="1" noChangeArrowheads="1"/>
          </p:cNvPicPr>
          <p:nvPr/>
        </p:nvPicPr>
        <p:blipFill>
          <a:blip r:embed="rId4"/>
          <a:srcRect/>
          <a:stretch>
            <a:fillRect/>
          </a:stretch>
        </p:blipFill>
        <p:spPr bwMode="auto">
          <a:xfrm>
            <a:off x="4876800" y="3124200"/>
            <a:ext cx="3886200" cy="2419350"/>
          </a:xfrm>
          <a:prstGeom prst="rect">
            <a:avLst/>
          </a:prstGeom>
          <a:noFill/>
          <a:ln w="57150" cap="sq">
            <a:solidFill>
              <a:srgbClr val="800000"/>
            </a:solidFill>
            <a:miter lim="800000"/>
            <a:headEnd type="none" w="sm" len="sm"/>
            <a:tailEnd type="none" w="sm" len="sm"/>
          </a:ln>
          <a:effectLst/>
        </p:spPr>
      </p:pic>
      <p:sp>
        <p:nvSpPr>
          <p:cNvPr id="689160"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a:latin typeface="Trebuchet MS" pitchFamily="34" charset="0"/>
              </a:rPr>
              <a:t>Kieso, Weygandt, and Warfield</a:t>
            </a:r>
            <a:r>
              <a:rPr lang="en-US" sz="200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7" name="Picture 7"/>
          <p:cNvPicPr>
            <a:picLocks noChangeAspect="1" noChangeArrowheads="1"/>
          </p:cNvPicPr>
          <p:nvPr/>
        </p:nvPicPr>
        <p:blipFill>
          <a:blip r:embed="rId3"/>
          <a:srcRect/>
          <a:stretch>
            <a:fillRect/>
          </a:stretch>
        </p:blipFill>
        <p:spPr bwMode="auto">
          <a:xfrm>
            <a:off x="609600" y="2178050"/>
            <a:ext cx="7877175" cy="3689350"/>
          </a:xfrm>
          <a:prstGeom prst="rect">
            <a:avLst/>
          </a:prstGeom>
          <a:noFill/>
          <a:ln w="12700" cap="sq">
            <a:noFill/>
            <a:miter lim="800000"/>
            <a:headEnd type="none" w="sm" len="sm"/>
            <a:tailEnd type="none" w="sm" len="sm"/>
          </a:ln>
          <a:effectLst/>
        </p:spPr>
      </p:pic>
      <p:sp>
        <p:nvSpPr>
          <p:cNvPr id="650246" name="Rectangle 6"/>
          <p:cNvSpPr>
            <a:spLocks noChangeArrowheads="1"/>
          </p:cNvSpPr>
          <p:nvPr/>
        </p:nvSpPr>
        <p:spPr bwMode="auto">
          <a:xfrm>
            <a:off x="5943600" y="2101850"/>
            <a:ext cx="2590800" cy="457200"/>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5-4</a:t>
            </a:r>
          </a:p>
          <a:p>
            <a:pPr algn="l"/>
            <a:r>
              <a:rPr lang="en-US" sz="1200" b="1">
                <a:latin typeface="Arial" charset="0"/>
              </a:rPr>
              <a:t>Balance Sheet—Restricted Cash</a:t>
            </a:r>
          </a:p>
        </p:txBody>
      </p:sp>
      <p:sp>
        <p:nvSpPr>
          <p:cNvPr id="650248" name="Text Box 8"/>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Cash</a:t>
            </a:r>
          </a:p>
        </p:txBody>
      </p:sp>
      <p:sp>
        <p:nvSpPr>
          <p:cNvPr id="650249"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50253" name="Rectangle 1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381000" y="22860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Portfolios</a:t>
            </a:r>
          </a:p>
        </p:txBody>
      </p:sp>
      <p:sp>
        <p:nvSpPr>
          <p:cNvPr id="652292" name="Text Box 4"/>
          <p:cNvSpPr txBox="1">
            <a:spLocks noChangeArrowheads="1"/>
          </p:cNvSpPr>
          <p:nvPr/>
        </p:nvSpPr>
        <p:spPr bwMode="auto">
          <a:xfrm>
            <a:off x="2514600" y="22860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Type</a:t>
            </a:r>
          </a:p>
        </p:txBody>
      </p:sp>
      <p:sp>
        <p:nvSpPr>
          <p:cNvPr id="652293" name="Text Box 5"/>
          <p:cNvSpPr txBox="1">
            <a:spLocks noChangeArrowheads="1"/>
          </p:cNvSpPr>
          <p:nvPr/>
        </p:nvSpPr>
        <p:spPr bwMode="auto">
          <a:xfrm>
            <a:off x="4648200" y="22860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Valuation</a:t>
            </a:r>
          </a:p>
        </p:txBody>
      </p:sp>
      <p:sp>
        <p:nvSpPr>
          <p:cNvPr id="652294" name="Text Box 6"/>
          <p:cNvSpPr txBox="1">
            <a:spLocks noChangeArrowheads="1"/>
          </p:cNvSpPr>
          <p:nvPr/>
        </p:nvSpPr>
        <p:spPr bwMode="auto">
          <a:xfrm>
            <a:off x="6781800" y="22860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Classification</a:t>
            </a:r>
          </a:p>
        </p:txBody>
      </p:sp>
      <p:sp>
        <p:nvSpPr>
          <p:cNvPr id="652295" name="Rectangle 7"/>
          <p:cNvSpPr>
            <a:spLocks noChangeArrowheads="1"/>
          </p:cNvSpPr>
          <p:nvPr/>
        </p:nvSpPr>
        <p:spPr bwMode="auto">
          <a:xfrm>
            <a:off x="381000" y="28194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Held-to-Maturity</a:t>
            </a:r>
          </a:p>
        </p:txBody>
      </p:sp>
      <p:sp>
        <p:nvSpPr>
          <p:cNvPr id="652296" name="Rectangle 8"/>
          <p:cNvSpPr>
            <a:spLocks noChangeArrowheads="1"/>
          </p:cNvSpPr>
          <p:nvPr/>
        </p:nvSpPr>
        <p:spPr bwMode="auto">
          <a:xfrm>
            <a:off x="2514600" y="28194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a:t>
            </a:r>
          </a:p>
        </p:txBody>
      </p:sp>
      <p:sp>
        <p:nvSpPr>
          <p:cNvPr id="652297" name="Rectangle 9"/>
          <p:cNvSpPr>
            <a:spLocks noChangeArrowheads="1"/>
          </p:cNvSpPr>
          <p:nvPr/>
        </p:nvSpPr>
        <p:spPr bwMode="auto">
          <a:xfrm>
            <a:off x="4648200" y="28194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Amortized </a:t>
            </a:r>
          </a:p>
          <a:p>
            <a:r>
              <a:rPr lang="en-US" sz="2200">
                <a:latin typeface="Arial" charset="0"/>
              </a:rPr>
              <a:t>Cost</a:t>
            </a:r>
          </a:p>
        </p:txBody>
      </p:sp>
      <p:sp>
        <p:nvSpPr>
          <p:cNvPr id="652298" name="Rectangle 10"/>
          <p:cNvSpPr>
            <a:spLocks noChangeArrowheads="1"/>
          </p:cNvSpPr>
          <p:nvPr/>
        </p:nvSpPr>
        <p:spPr bwMode="auto">
          <a:xfrm>
            <a:off x="6781800" y="28194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52299" name="Rectangle 11"/>
          <p:cNvSpPr>
            <a:spLocks noChangeArrowheads="1"/>
          </p:cNvSpPr>
          <p:nvPr/>
        </p:nvSpPr>
        <p:spPr bwMode="auto">
          <a:xfrm>
            <a:off x="381000" y="38100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Trading</a:t>
            </a:r>
          </a:p>
        </p:txBody>
      </p:sp>
      <p:sp>
        <p:nvSpPr>
          <p:cNvPr id="652300" name="Rectangle 12"/>
          <p:cNvSpPr>
            <a:spLocks noChangeArrowheads="1"/>
          </p:cNvSpPr>
          <p:nvPr/>
        </p:nvSpPr>
        <p:spPr bwMode="auto">
          <a:xfrm>
            <a:off x="2514600" y="3810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a:t>
            </a:r>
          </a:p>
          <a:p>
            <a:r>
              <a:rPr lang="en-US" sz="2200">
                <a:latin typeface="Arial" charset="0"/>
              </a:rPr>
              <a:t>Equity</a:t>
            </a:r>
          </a:p>
        </p:txBody>
      </p:sp>
      <p:sp>
        <p:nvSpPr>
          <p:cNvPr id="652301" name="Rectangle 13"/>
          <p:cNvSpPr>
            <a:spLocks noChangeArrowheads="1"/>
          </p:cNvSpPr>
          <p:nvPr/>
        </p:nvSpPr>
        <p:spPr bwMode="auto">
          <a:xfrm>
            <a:off x="4648200" y="3810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52302" name="Rectangle 14"/>
          <p:cNvSpPr>
            <a:spLocks noChangeArrowheads="1"/>
          </p:cNvSpPr>
          <p:nvPr/>
        </p:nvSpPr>
        <p:spPr bwMode="auto">
          <a:xfrm>
            <a:off x="6781800" y="3810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a:t>
            </a:r>
          </a:p>
        </p:txBody>
      </p:sp>
      <p:sp>
        <p:nvSpPr>
          <p:cNvPr id="652303" name="Rectangle 15"/>
          <p:cNvSpPr>
            <a:spLocks noChangeArrowheads="1"/>
          </p:cNvSpPr>
          <p:nvPr/>
        </p:nvSpPr>
        <p:spPr bwMode="auto">
          <a:xfrm>
            <a:off x="381000" y="48006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Available-  </a:t>
            </a:r>
          </a:p>
          <a:p>
            <a:r>
              <a:rPr lang="en-US" sz="2200">
                <a:latin typeface="Arial" charset="0"/>
              </a:rPr>
              <a:t>for-Sale</a:t>
            </a:r>
          </a:p>
        </p:txBody>
      </p:sp>
      <p:sp>
        <p:nvSpPr>
          <p:cNvPr id="652304" name="Rectangle 16"/>
          <p:cNvSpPr>
            <a:spLocks noChangeArrowheads="1"/>
          </p:cNvSpPr>
          <p:nvPr/>
        </p:nvSpPr>
        <p:spPr bwMode="auto">
          <a:xfrm>
            <a:off x="2514600" y="4800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a:t>
            </a:r>
          </a:p>
          <a:p>
            <a:r>
              <a:rPr lang="en-US" sz="2200">
                <a:latin typeface="Arial" charset="0"/>
              </a:rPr>
              <a:t>Equity</a:t>
            </a:r>
          </a:p>
        </p:txBody>
      </p:sp>
      <p:sp>
        <p:nvSpPr>
          <p:cNvPr id="652305" name="Rectangle 17"/>
          <p:cNvSpPr>
            <a:spLocks noChangeArrowheads="1"/>
          </p:cNvSpPr>
          <p:nvPr/>
        </p:nvSpPr>
        <p:spPr bwMode="auto">
          <a:xfrm>
            <a:off x="4648200" y="4800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52306" name="Rectangle 18"/>
          <p:cNvSpPr>
            <a:spLocks noChangeArrowheads="1"/>
          </p:cNvSpPr>
          <p:nvPr/>
        </p:nvSpPr>
        <p:spPr bwMode="auto">
          <a:xfrm>
            <a:off x="6781800" y="4800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52309" name="Text Box 21"/>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Short-Term Investments</a:t>
            </a:r>
          </a:p>
        </p:txBody>
      </p:sp>
      <p:sp>
        <p:nvSpPr>
          <p:cNvPr id="652310" name="Text Box 2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52314" name="Rectangle 2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43" name="Rectangle 7"/>
          <p:cNvSpPr>
            <a:spLocks noChangeArrowheads="1"/>
          </p:cNvSpPr>
          <p:nvPr/>
        </p:nvSpPr>
        <p:spPr bwMode="auto">
          <a:xfrm>
            <a:off x="457200" y="3429000"/>
            <a:ext cx="381000" cy="2286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pic>
        <p:nvPicPr>
          <p:cNvPr id="654344" name="Picture 8"/>
          <p:cNvPicPr>
            <a:picLocks noChangeAspect="1" noChangeArrowheads="1"/>
          </p:cNvPicPr>
          <p:nvPr/>
        </p:nvPicPr>
        <p:blipFill>
          <a:blip r:embed="rId3"/>
          <a:srcRect/>
          <a:stretch>
            <a:fillRect/>
          </a:stretch>
        </p:blipFill>
        <p:spPr bwMode="auto">
          <a:xfrm>
            <a:off x="533400" y="2263775"/>
            <a:ext cx="8153400" cy="3298825"/>
          </a:xfrm>
          <a:prstGeom prst="rect">
            <a:avLst/>
          </a:prstGeom>
          <a:noFill/>
          <a:ln w="12700" cap="sq">
            <a:noFill/>
            <a:miter lim="800000"/>
            <a:headEnd type="none" w="sm" len="sm"/>
            <a:tailEnd type="none" w="sm" len="sm"/>
          </a:ln>
          <a:effectLst/>
        </p:spPr>
      </p:pic>
      <p:sp>
        <p:nvSpPr>
          <p:cNvPr id="654342" name="Rectangle 6"/>
          <p:cNvSpPr>
            <a:spLocks noChangeArrowheads="1"/>
          </p:cNvSpPr>
          <p:nvPr/>
        </p:nvSpPr>
        <p:spPr bwMode="auto">
          <a:xfrm>
            <a:off x="6324600" y="2057400"/>
            <a:ext cx="25146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5-5</a:t>
            </a:r>
          </a:p>
          <a:p>
            <a:pPr algn="l"/>
            <a:r>
              <a:rPr lang="en-US" sz="1200" b="1">
                <a:latin typeface="Arial" charset="0"/>
              </a:rPr>
              <a:t>Balance Sheet Presentation of Investments in Securities</a:t>
            </a:r>
          </a:p>
        </p:txBody>
      </p:sp>
      <p:sp>
        <p:nvSpPr>
          <p:cNvPr id="654345" name="Text Box 9"/>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Short-Term Investments</a:t>
            </a:r>
          </a:p>
        </p:txBody>
      </p:sp>
      <p:sp>
        <p:nvSpPr>
          <p:cNvPr id="654346" name="Text Box 1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54350" name="Rectangle 1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Text Box 3"/>
          <p:cNvSpPr txBox="1">
            <a:spLocks noChangeArrowheads="1"/>
          </p:cNvSpPr>
          <p:nvPr/>
        </p:nvSpPr>
        <p:spPr bwMode="auto">
          <a:xfrm>
            <a:off x="685800" y="1997075"/>
            <a:ext cx="8001000" cy="3332163"/>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60000"/>
              </a:spcBef>
            </a:pPr>
            <a:r>
              <a:rPr lang="en-US" sz="2200">
                <a:latin typeface="Arial" charset="0"/>
              </a:rPr>
              <a:t>Major categories of receivables should be shown in the balance sheet or the related notes.</a:t>
            </a:r>
          </a:p>
          <a:p>
            <a:pPr algn="l">
              <a:lnSpc>
                <a:spcPct val="125000"/>
              </a:lnSpc>
              <a:spcBef>
                <a:spcPct val="60000"/>
              </a:spcBef>
            </a:pPr>
            <a:r>
              <a:rPr lang="en-US" sz="2200">
                <a:latin typeface="Arial" charset="0"/>
              </a:rPr>
              <a:t>A company should clearly identify </a:t>
            </a:r>
          </a:p>
          <a:p>
            <a:pPr marL="685800" lvl="1" indent="-457200" algn="l">
              <a:lnSpc>
                <a:spcPct val="125000"/>
              </a:lnSpc>
              <a:spcBef>
                <a:spcPct val="60000"/>
              </a:spcBef>
              <a:buClr>
                <a:srgbClr val="800000"/>
              </a:buClr>
              <a:buSzPct val="80000"/>
              <a:buFont typeface="Wingdings" pitchFamily="2" charset="2"/>
              <a:buChar char="u"/>
            </a:pPr>
            <a:r>
              <a:rPr lang="en-US" sz="2100">
                <a:latin typeface="Arial" charset="0"/>
              </a:rPr>
              <a:t>Anticipated loss due to uncollectibles.</a:t>
            </a:r>
          </a:p>
          <a:p>
            <a:pPr marL="685800" lvl="1" indent="-457200" algn="l">
              <a:lnSpc>
                <a:spcPct val="125000"/>
              </a:lnSpc>
              <a:spcBef>
                <a:spcPct val="60000"/>
              </a:spcBef>
              <a:buClr>
                <a:srgbClr val="800000"/>
              </a:buClr>
              <a:buSzPct val="80000"/>
              <a:buFont typeface="Wingdings" pitchFamily="2" charset="2"/>
              <a:buChar char="u"/>
            </a:pPr>
            <a:r>
              <a:rPr lang="en-US" sz="2100">
                <a:latin typeface="Arial" charset="0"/>
              </a:rPr>
              <a:t>Amount and nature of any nontrade receivables.</a:t>
            </a:r>
          </a:p>
          <a:p>
            <a:pPr marL="685800" lvl="1" indent="-457200" algn="l">
              <a:lnSpc>
                <a:spcPct val="125000"/>
              </a:lnSpc>
              <a:spcBef>
                <a:spcPct val="60000"/>
              </a:spcBef>
              <a:buClr>
                <a:srgbClr val="800000"/>
              </a:buClr>
              <a:buSzPct val="80000"/>
              <a:buFont typeface="Wingdings" pitchFamily="2" charset="2"/>
              <a:buChar char="u"/>
            </a:pPr>
            <a:r>
              <a:rPr lang="en-US" sz="2100">
                <a:latin typeface="Arial" charset="0"/>
              </a:rPr>
              <a:t>Receivables used as collateral.</a:t>
            </a:r>
          </a:p>
        </p:txBody>
      </p:sp>
      <p:sp>
        <p:nvSpPr>
          <p:cNvPr id="490500" name="Text Box 4"/>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Receivables</a:t>
            </a:r>
          </a:p>
        </p:txBody>
      </p:sp>
      <p:sp>
        <p:nvSpPr>
          <p:cNvPr id="490506" name="Text Box 1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490510" name="Rectangle 1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6" name="Picture 8"/>
          <p:cNvPicPr>
            <a:picLocks noChangeAspect="1" noChangeArrowheads="1"/>
          </p:cNvPicPr>
          <p:nvPr/>
        </p:nvPicPr>
        <p:blipFill>
          <a:blip r:embed="rId3"/>
          <a:srcRect/>
          <a:stretch>
            <a:fillRect/>
          </a:stretch>
        </p:blipFill>
        <p:spPr bwMode="auto">
          <a:xfrm>
            <a:off x="533400" y="2101850"/>
            <a:ext cx="8077200" cy="2943225"/>
          </a:xfrm>
          <a:prstGeom prst="rect">
            <a:avLst/>
          </a:prstGeom>
          <a:noFill/>
          <a:ln w="12700" cap="sq">
            <a:noFill/>
            <a:miter lim="800000"/>
            <a:headEnd type="none" w="sm" len="sm"/>
            <a:tailEnd type="none" w="sm" len="sm"/>
          </a:ln>
          <a:effectLst/>
        </p:spPr>
      </p:pic>
      <p:sp>
        <p:nvSpPr>
          <p:cNvPr id="580611" name="Text Box 3"/>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Receivables</a:t>
            </a:r>
          </a:p>
        </p:txBody>
      </p:sp>
      <p:sp>
        <p:nvSpPr>
          <p:cNvPr id="580615" name="Rectangle 7"/>
          <p:cNvSpPr>
            <a:spLocks noChangeArrowheads="1"/>
          </p:cNvSpPr>
          <p:nvPr/>
        </p:nvSpPr>
        <p:spPr bwMode="auto">
          <a:xfrm>
            <a:off x="6400800" y="1900238"/>
            <a:ext cx="22860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5-6</a:t>
            </a:r>
          </a:p>
          <a:p>
            <a:pPr algn="l"/>
            <a:r>
              <a:rPr lang="en-US" sz="1200" b="1">
                <a:latin typeface="Arial" charset="0"/>
              </a:rPr>
              <a:t>Balance Sheet Presentation</a:t>
            </a:r>
          </a:p>
          <a:p>
            <a:pPr algn="l"/>
            <a:r>
              <a:rPr lang="en-US" sz="1200" b="1">
                <a:latin typeface="Arial" charset="0"/>
              </a:rPr>
              <a:t>of Receivables</a:t>
            </a:r>
          </a:p>
        </p:txBody>
      </p:sp>
      <p:sp>
        <p:nvSpPr>
          <p:cNvPr id="580617"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80621" name="Rectangle 1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92" name="Picture 8"/>
          <p:cNvPicPr>
            <a:picLocks noChangeAspect="1" noChangeArrowheads="1"/>
          </p:cNvPicPr>
          <p:nvPr/>
        </p:nvPicPr>
        <p:blipFill>
          <a:blip r:embed="rId3"/>
          <a:srcRect/>
          <a:stretch>
            <a:fillRect/>
          </a:stretch>
        </p:blipFill>
        <p:spPr bwMode="auto">
          <a:xfrm>
            <a:off x="838200" y="3521075"/>
            <a:ext cx="7391400" cy="2879725"/>
          </a:xfrm>
          <a:prstGeom prst="rect">
            <a:avLst/>
          </a:prstGeom>
          <a:noFill/>
          <a:ln w="12700" cap="sq">
            <a:noFill/>
            <a:miter lim="800000"/>
            <a:headEnd type="none" w="sm" len="sm"/>
            <a:tailEnd type="none" w="sm" len="sm"/>
          </a:ln>
          <a:effectLst/>
        </p:spPr>
      </p:pic>
      <p:sp>
        <p:nvSpPr>
          <p:cNvPr id="656386" name="Text Box 2"/>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Inventories</a:t>
            </a:r>
          </a:p>
        </p:txBody>
      </p:sp>
      <p:sp>
        <p:nvSpPr>
          <p:cNvPr id="656387" name="Text Box 3"/>
          <p:cNvSpPr txBox="1">
            <a:spLocks noChangeArrowheads="1"/>
          </p:cNvSpPr>
          <p:nvPr/>
        </p:nvSpPr>
        <p:spPr bwMode="auto">
          <a:xfrm>
            <a:off x="685800" y="1997075"/>
            <a:ext cx="7620000" cy="1393825"/>
          </a:xfrm>
          <a:prstGeom prst="rect">
            <a:avLst/>
          </a:prstGeom>
          <a:noFill/>
          <a:ln w="28575" cap="sq">
            <a:noFill/>
            <a:miter lim="800000"/>
            <a:headEnd type="none" w="sm" len="sm"/>
            <a:tailEnd type="none" w="sm" len="sm"/>
          </a:ln>
          <a:effectLst/>
        </p:spPr>
        <p:txBody>
          <a:bodyPr>
            <a:spAutoFit/>
          </a:bodyPr>
          <a:lstStyle/>
          <a:p>
            <a:pPr marL="228600" algn="l">
              <a:spcBef>
                <a:spcPct val="20000"/>
              </a:spcBef>
            </a:pPr>
            <a:r>
              <a:rPr lang="en-US" sz="2400">
                <a:latin typeface="Arial" charset="0"/>
              </a:rPr>
              <a:t>Disclose:</a:t>
            </a:r>
            <a:r>
              <a:rPr lang="en-US" sz="2200">
                <a:latin typeface="Arial" charset="0"/>
              </a:rPr>
              <a:t> </a:t>
            </a:r>
          </a:p>
          <a:p>
            <a:pPr marL="914400" lvl="1" indent="-457200" algn="l">
              <a:lnSpc>
                <a:spcPct val="110000"/>
              </a:lnSpc>
              <a:spcBef>
                <a:spcPct val="30000"/>
              </a:spcBef>
              <a:buClr>
                <a:srgbClr val="800000"/>
              </a:buClr>
              <a:buSzPct val="80000"/>
              <a:buFont typeface="Arial" charset="0"/>
              <a:buChar char="►"/>
            </a:pPr>
            <a:r>
              <a:rPr lang="en-US" sz="2200">
                <a:latin typeface="Arial" charset="0"/>
              </a:rPr>
              <a:t>Basis of valuation (e.g., lower-of-cost-or-market). </a:t>
            </a:r>
          </a:p>
          <a:p>
            <a:pPr marL="914400" lvl="1" indent="-457200" algn="l">
              <a:lnSpc>
                <a:spcPct val="110000"/>
              </a:lnSpc>
              <a:spcBef>
                <a:spcPct val="30000"/>
              </a:spcBef>
              <a:buClr>
                <a:srgbClr val="800000"/>
              </a:buClr>
              <a:buSzPct val="80000"/>
              <a:buFont typeface="Arial" charset="0"/>
              <a:buChar char="►"/>
            </a:pPr>
            <a:r>
              <a:rPr lang="en-US" sz="2200">
                <a:latin typeface="Arial" charset="0"/>
              </a:rPr>
              <a:t>Cost flow assumption (e.g., FIFO or average cost). </a:t>
            </a:r>
          </a:p>
        </p:txBody>
      </p:sp>
      <p:sp>
        <p:nvSpPr>
          <p:cNvPr id="656388" name="Text Box 4"/>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
        <p:nvSpPr>
          <p:cNvPr id="656391" name="Rectangle 7"/>
          <p:cNvSpPr>
            <a:spLocks noChangeArrowheads="1"/>
          </p:cNvSpPr>
          <p:nvPr/>
        </p:nvSpPr>
        <p:spPr bwMode="auto">
          <a:xfrm>
            <a:off x="6781800" y="3627438"/>
            <a:ext cx="1447800" cy="274637"/>
          </a:xfrm>
          <a:prstGeom prst="rect">
            <a:avLst/>
          </a:prstGeom>
          <a:noFill/>
          <a:ln w="19050" algn="ctr">
            <a:noFill/>
            <a:miter lim="800000"/>
            <a:headEnd type="none" w="sm" len="sm"/>
            <a:tailEnd type="none" w="sm" len="sm"/>
          </a:ln>
          <a:effectLst/>
        </p:spPr>
        <p:txBody>
          <a:bodyPr>
            <a:spAutoFit/>
          </a:bodyPr>
          <a:lstStyle/>
          <a:p>
            <a:pPr algn="r">
              <a:spcBef>
                <a:spcPct val="50000"/>
              </a:spcBef>
            </a:pPr>
            <a:r>
              <a:rPr lang="en-US" sz="1200" b="1">
                <a:solidFill>
                  <a:srgbClr val="800000"/>
                </a:solidFill>
                <a:latin typeface="Arial" charset="0"/>
              </a:rPr>
              <a:t>Illustration 5-6</a:t>
            </a:r>
          </a:p>
        </p:txBody>
      </p:sp>
      <p:sp>
        <p:nvSpPr>
          <p:cNvPr id="656396" name="Rectangle 1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body" idx="1"/>
          </p:nvPr>
        </p:nvSpPr>
        <p:spPr>
          <a:xfrm>
            <a:off x="609600" y="2073275"/>
            <a:ext cx="8077200" cy="914400"/>
          </a:xfrm>
          <a:noFill/>
          <a:ln/>
        </p:spPr>
        <p:txBody>
          <a:bodyPr/>
          <a:lstStyle/>
          <a:p>
            <a:pPr marL="0" indent="0">
              <a:buClr>
                <a:srgbClr val="006666"/>
              </a:buClr>
              <a:buSzTx/>
              <a:buFont typeface="Monotype Sorts" pitchFamily="2" charset="2"/>
              <a:buNone/>
            </a:pPr>
            <a:r>
              <a:rPr lang="en-US" sz="2300" b="0">
                <a:effectLst/>
              </a:rPr>
              <a:t>Payment of cash, that is recorded as an asset because  service or benefit will be received in the future.</a:t>
            </a:r>
          </a:p>
        </p:txBody>
      </p:sp>
      <p:sp>
        <p:nvSpPr>
          <p:cNvPr id="500740" name="Rectangle 4"/>
          <p:cNvSpPr>
            <a:spLocks noChangeArrowheads="1"/>
          </p:cNvSpPr>
          <p:nvPr/>
        </p:nvSpPr>
        <p:spPr bwMode="auto">
          <a:xfrm>
            <a:off x="762000" y="4760913"/>
            <a:ext cx="3048000" cy="1363662"/>
          </a:xfrm>
          <a:prstGeom prst="rect">
            <a:avLst/>
          </a:prstGeom>
          <a:noFill/>
          <a:ln w="28575" cap="sq">
            <a:noFill/>
            <a:miter lim="800000"/>
            <a:headEnd/>
            <a:tailEnd/>
          </a:ln>
          <a:effectLst/>
        </p:spPr>
        <p:txBody>
          <a:bodyPr>
            <a:spAutoFit/>
          </a:bodyPr>
          <a:lstStyle/>
          <a:p>
            <a:pPr marL="685800" lvl="1" indent="-457200" algn="l">
              <a:spcBef>
                <a:spcPct val="40000"/>
              </a:spcBef>
              <a:buClr>
                <a:srgbClr val="800000"/>
              </a:buClr>
              <a:buSzPct val="80000"/>
              <a:buFont typeface="Wingdings" pitchFamily="2" charset="2"/>
              <a:buChar char="u"/>
            </a:pPr>
            <a:r>
              <a:rPr lang="en-US" sz="2200">
                <a:solidFill>
                  <a:schemeClr val="bg2"/>
                </a:solidFill>
                <a:latin typeface="Arial" charset="0"/>
              </a:rPr>
              <a:t>insurance</a:t>
            </a:r>
          </a:p>
          <a:p>
            <a:pPr marL="685800" lvl="1" indent="-457200" algn="l">
              <a:spcBef>
                <a:spcPct val="40000"/>
              </a:spcBef>
              <a:buClr>
                <a:srgbClr val="800000"/>
              </a:buClr>
              <a:buSzPct val="80000"/>
              <a:buFont typeface="Wingdings" pitchFamily="2" charset="2"/>
              <a:buChar char="u"/>
            </a:pPr>
            <a:r>
              <a:rPr lang="en-US" sz="2200">
                <a:solidFill>
                  <a:schemeClr val="bg2"/>
                </a:solidFill>
                <a:latin typeface="Arial" charset="0"/>
              </a:rPr>
              <a:t>supplies</a:t>
            </a:r>
          </a:p>
          <a:p>
            <a:pPr marL="685800" lvl="1" indent="-457200" algn="l">
              <a:spcBef>
                <a:spcPct val="40000"/>
              </a:spcBef>
              <a:buClr>
                <a:srgbClr val="800000"/>
              </a:buClr>
              <a:buSzPct val="80000"/>
              <a:buFont typeface="Wingdings" pitchFamily="2" charset="2"/>
              <a:buChar char="u"/>
            </a:pPr>
            <a:r>
              <a:rPr lang="en-US" sz="2200">
                <a:solidFill>
                  <a:schemeClr val="bg2"/>
                </a:solidFill>
                <a:latin typeface="Arial" charset="0"/>
              </a:rPr>
              <a:t>advertising</a:t>
            </a:r>
          </a:p>
        </p:txBody>
      </p:sp>
      <p:sp>
        <p:nvSpPr>
          <p:cNvPr id="500741" name="Text Box 5"/>
          <p:cNvSpPr txBox="1">
            <a:spLocks noChangeArrowheads="1"/>
          </p:cNvSpPr>
          <p:nvPr/>
        </p:nvSpPr>
        <p:spPr bwMode="auto">
          <a:xfrm>
            <a:off x="1143000" y="3292475"/>
            <a:ext cx="24384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r>
              <a:rPr lang="en-US" sz="2400">
                <a:latin typeface="Arial" charset="0"/>
                <a:cs typeface="Arial" charset="0"/>
              </a:rPr>
              <a:t>Cash Payment</a:t>
            </a:r>
          </a:p>
        </p:txBody>
      </p:sp>
      <p:sp>
        <p:nvSpPr>
          <p:cNvPr id="500742" name="Text Box 6"/>
          <p:cNvSpPr txBox="1">
            <a:spLocks noChangeArrowheads="1"/>
          </p:cNvSpPr>
          <p:nvPr/>
        </p:nvSpPr>
        <p:spPr bwMode="auto">
          <a:xfrm>
            <a:off x="5246688" y="3292475"/>
            <a:ext cx="3135312"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sz="2400">
                <a:latin typeface="Arial" charset="0"/>
                <a:cs typeface="Arial" charset="0"/>
              </a:rPr>
              <a:t>Expense Recorded</a:t>
            </a:r>
          </a:p>
        </p:txBody>
      </p:sp>
      <p:sp>
        <p:nvSpPr>
          <p:cNvPr id="500743" name="Text Box 7"/>
          <p:cNvSpPr txBox="1">
            <a:spLocks noChangeArrowheads="1"/>
          </p:cNvSpPr>
          <p:nvPr/>
        </p:nvSpPr>
        <p:spPr bwMode="auto">
          <a:xfrm>
            <a:off x="3352800" y="3352800"/>
            <a:ext cx="21336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500745" name="Rectangle 9"/>
          <p:cNvSpPr>
            <a:spLocks noChangeArrowheads="1"/>
          </p:cNvSpPr>
          <p:nvPr/>
        </p:nvSpPr>
        <p:spPr bwMode="auto">
          <a:xfrm>
            <a:off x="4038600" y="4740275"/>
            <a:ext cx="4572000" cy="895350"/>
          </a:xfrm>
          <a:prstGeom prst="rect">
            <a:avLst/>
          </a:prstGeom>
          <a:noFill/>
          <a:ln w="28575" cap="sq" algn="ctr">
            <a:noFill/>
            <a:miter lim="800000"/>
            <a:headEnd/>
            <a:tailEnd/>
          </a:ln>
          <a:effectLst/>
        </p:spPr>
        <p:txBody>
          <a:bodyPr>
            <a:spAutoFit/>
          </a:bodyPr>
          <a:lstStyle/>
          <a:p>
            <a:pPr marL="685800" lvl="1" indent="-457200" algn="l">
              <a:spcBef>
                <a:spcPct val="40000"/>
              </a:spcBef>
              <a:buClr>
                <a:srgbClr val="800000"/>
              </a:buClr>
              <a:buSzPct val="80000"/>
              <a:buFont typeface="Wingdings" pitchFamily="2" charset="2"/>
              <a:buChar char="u"/>
            </a:pPr>
            <a:r>
              <a:rPr lang="en-US" sz="2200">
                <a:solidFill>
                  <a:schemeClr val="bg2"/>
                </a:solidFill>
                <a:latin typeface="Arial" charset="0"/>
              </a:rPr>
              <a:t>rent</a:t>
            </a:r>
          </a:p>
          <a:p>
            <a:pPr marL="685800" lvl="1" indent="-457200" algn="l">
              <a:spcBef>
                <a:spcPct val="40000"/>
              </a:spcBef>
              <a:buClr>
                <a:srgbClr val="800000"/>
              </a:buClr>
              <a:buSzPct val="80000"/>
              <a:buFont typeface="Wingdings" pitchFamily="2" charset="2"/>
              <a:buChar char="u"/>
            </a:pPr>
            <a:r>
              <a:rPr lang="en-US" sz="2200">
                <a:solidFill>
                  <a:schemeClr val="bg2"/>
                </a:solidFill>
                <a:latin typeface="Arial" charset="0"/>
              </a:rPr>
              <a:t>taxes</a:t>
            </a:r>
          </a:p>
        </p:txBody>
      </p:sp>
      <p:sp>
        <p:nvSpPr>
          <p:cNvPr id="500746" name="Rectangle 10"/>
          <p:cNvSpPr>
            <a:spLocks noChangeArrowheads="1"/>
          </p:cNvSpPr>
          <p:nvPr/>
        </p:nvSpPr>
        <p:spPr bwMode="auto">
          <a:xfrm>
            <a:off x="685800" y="4206875"/>
            <a:ext cx="6324600" cy="442913"/>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sz="2300">
                <a:solidFill>
                  <a:schemeClr val="bg2"/>
                </a:solidFill>
                <a:latin typeface="Arial" charset="0"/>
              </a:rPr>
              <a:t>Prepayments often occur in regard to:</a:t>
            </a:r>
          </a:p>
        </p:txBody>
      </p:sp>
      <p:sp>
        <p:nvSpPr>
          <p:cNvPr id="500749" name="Text Box 13"/>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Prepaid Expenses</a:t>
            </a:r>
          </a:p>
        </p:txBody>
      </p:sp>
      <p:sp>
        <p:nvSpPr>
          <p:cNvPr id="500753"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00757" name="Rectangle 21"/>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72" name="Picture 16"/>
          <p:cNvPicPr>
            <a:picLocks noChangeAspect="1" noChangeArrowheads="1"/>
          </p:cNvPicPr>
          <p:nvPr/>
        </p:nvPicPr>
        <p:blipFill>
          <a:blip r:embed="rId3"/>
          <a:srcRect/>
          <a:stretch>
            <a:fillRect/>
          </a:stretch>
        </p:blipFill>
        <p:spPr bwMode="auto">
          <a:xfrm>
            <a:off x="457200" y="2225675"/>
            <a:ext cx="8229600" cy="2613025"/>
          </a:xfrm>
          <a:prstGeom prst="rect">
            <a:avLst/>
          </a:prstGeom>
          <a:noFill/>
          <a:ln w="12700" cap="sq">
            <a:noFill/>
            <a:miter lim="800000"/>
            <a:headEnd type="none" w="sm" len="sm"/>
            <a:tailEnd type="none" w="sm" len="sm"/>
          </a:ln>
          <a:effectLst/>
        </p:spPr>
      </p:pic>
      <p:sp>
        <p:nvSpPr>
          <p:cNvPr id="582665" name="Text Box 9"/>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Prepaid Expenses</a:t>
            </a:r>
          </a:p>
        </p:txBody>
      </p:sp>
      <p:sp>
        <p:nvSpPr>
          <p:cNvPr id="582670" name="Rectangle 14"/>
          <p:cNvSpPr>
            <a:spLocks noChangeArrowheads="1"/>
          </p:cNvSpPr>
          <p:nvPr/>
        </p:nvSpPr>
        <p:spPr bwMode="auto">
          <a:xfrm>
            <a:off x="7239000" y="2408238"/>
            <a:ext cx="1447800" cy="274637"/>
          </a:xfrm>
          <a:prstGeom prst="rect">
            <a:avLst/>
          </a:prstGeom>
          <a:solidFill>
            <a:schemeClr val="bg1"/>
          </a:solidFill>
          <a:ln w="28575" algn="ctr">
            <a:noFill/>
            <a:miter lim="800000"/>
            <a:headEnd type="none" w="sm" len="sm"/>
            <a:tailEnd type="none" w="sm" len="sm"/>
          </a:ln>
          <a:effectLst/>
        </p:spPr>
        <p:txBody>
          <a:bodyPr>
            <a:spAutoFit/>
          </a:bodyPr>
          <a:lstStyle/>
          <a:p>
            <a:pPr algn="r">
              <a:spcBef>
                <a:spcPct val="50000"/>
              </a:spcBef>
            </a:pPr>
            <a:r>
              <a:rPr lang="en-US" sz="1200" b="1">
                <a:solidFill>
                  <a:srgbClr val="800000"/>
                </a:solidFill>
                <a:latin typeface="Arial" charset="0"/>
              </a:rPr>
              <a:t>Illustration 5-9</a:t>
            </a:r>
          </a:p>
        </p:txBody>
      </p:sp>
      <p:sp>
        <p:nvSpPr>
          <p:cNvPr id="582673"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82677" name="Rectangle 21"/>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24" name="AutoShape 16"/>
          <p:cNvSpPr>
            <a:spLocks noChangeArrowheads="1"/>
          </p:cNvSpPr>
          <p:nvPr/>
        </p:nvSpPr>
        <p:spPr bwMode="auto">
          <a:xfrm>
            <a:off x="6629400" y="5819775"/>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06225" name="AutoShape 17"/>
          <p:cNvSpPr>
            <a:spLocks noChangeArrowheads="1"/>
          </p:cNvSpPr>
          <p:nvPr/>
        </p:nvSpPr>
        <p:spPr bwMode="auto">
          <a:xfrm>
            <a:off x="8305800" y="5819775"/>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06226" name="AutoShape 18"/>
          <p:cNvSpPr>
            <a:spLocks noChangeArrowheads="1"/>
          </p:cNvSpPr>
          <p:nvPr/>
        </p:nvSpPr>
        <p:spPr bwMode="auto">
          <a:xfrm>
            <a:off x="4953000" y="5819775"/>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06213" name="Text Box 5"/>
          <p:cNvSpPr txBox="1">
            <a:spLocks noChangeArrowheads="1"/>
          </p:cNvSpPr>
          <p:nvPr/>
        </p:nvSpPr>
        <p:spPr bwMode="auto">
          <a:xfrm>
            <a:off x="685800" y="1371600"/>
            <a:ext cx="53340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Current Assets </a:t>
            </a:r>
            <a:r>
              <a:rPr lang="en-US" b="1">
                <a:latin typeface="Arial" charset="0"/>
              </a:rPr>
              <a:t>- “Summary”</a:t>
            </a:r>
            <a:r>
              <a:rPr lang="en-US" altLang="en-US" b="1">
                <a:solidFill>
                  <a:srgbClr val="800000"/>
                </a:solidFill>
                <a:latin typeface="Arial" charset="0"/>
              </a:rPr>
              <a:t> </a:t>
            </a:r>
            <a:endParaRPr lang="en-US" b="1">
              <a:solidFill>
                <a:srgbClr val="800000"/>
              </a:solidFill>
              <a:latin typeface="Arial" charset="0"/>
            </a:endParaRPr>
          </a:p>
        </p:txBody>
      </p:sp>
      <p:sp>
        <p:nvSpPr>
          <p:cNvPr id="606214" name="AutoShape 6"/>
          <p:cNvSpPr>
            <a:spLocks/>
          </p:cNvSpPr>
          <p:nvPr/>
        </p:nvSpPr>
        <p:spPr bwMode="auto">
          <a:xfrm flipH="1">
            <a:off x="3962400" y="3076575"/>
            <a:ext cx="304800" cy="1447800"/>
          </a:xfrm>
          <a:prstGeom prst="rightBrace">
            <a:avLst>
              <a:gd name="adj1" fmla="val 39583"/>
              <a:gd name="adj2" fmla="val 50218"/>
            </a:avLst>
          </a:prstGeom>
          <a:noFill/>
          <a:ln w="38100" cap="sq">
            <a:solidFill>
              <a:srgbClr val="800000"/>
            </a:solidFill>
            <a:round/>
            <a:headEnd type="none" w="sm" len="sm"/>
            <a:tailEnd type="none" w="sm" len="sm"/>
          </a:ln>
          <a:effectLst/>
        </p:spPr>
        <p:txBody>
          <a:bodyPr wrap="none" anchor="ctr"/>
          <a:lstStyle/>
          <a:p>
            <a:endParaRPr lang="en-US"/>
          </a:p>
        </p:txBody>
      </p:sp>
      <p:graphicFrame>
        <p:nvGraphicFramePr>
          <p:cNvPr id="606222" name="Object 14"/>
          <p:cNvGraphicFramePr>
            <a:graphicFrameLocks noChangeAspect="1"/>
          </p:cNvGraphicFramePr>
          <p:nvPr/>
        </p:nvGraphicFramePr>
        <p:xfrm>
          <a:off x="4419600" y="2238375"/>
          <a:ext cx="4371975" cy="3636963"/>
        </p:xfrm>
        <a:graphic>
          <a:graphicData uri="http://schemas.openxmlformats.org/presentationml/2006/ole">
            <mc:AlternateContent xmlns:mc="http://schemas.openxmlformats.org/markup-compatibility/2006">
              <mc:Choice xmlns:v="urn:schemas-microsoft-com:vml" Requires="v">
                <p:oleObj spid="_x0000_s606224" name="Worksheet" r:id="rId5" imgW="3800475" imgH="3162479" progId="Excel.Sheet.8">
                  <p:embed/>
                </p:oleObj>
              </mc:Choice>
              <mc:Fallback>
                <p:oleObj name="Worksheet" r:id="rId5" imgW="3800475" imgH="3162479" progId="Excel.Sheet.8">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238375"/>
                        <a:ext cx="4371975" cy="36369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6229" name="Text Box 21"/>
          <p:cNvSpPr txBox="1">
            <a:spLocks noChangeArrowheads="1"/>
          </p:cNvSpPr>
          <p:nvPr/>
        </p:nvSpPr>
        <p:spPr bwMode="auto">
          <a:xfrm>
            <a:off x="838200" y="2085975"/>
            <a:ext cx="3048000" cy="3806825"/>
          </a:xfrm>
          <a:prstGeom prst="rect">
            <a:avLst/>
          </a:prstGeom>
          <a:noFill/>
          <a:ln w="12700" cap="sq" algn="ctr">
            <a:noFill/>
            <a:miter lim="800000"/>
            <a:headEnd type="none" w="sm" len="sm"/>
            <a:tailEnd type="none" w="sm" len="sm"/>
          </a:ln>
          <a:effectLst/>
        </p:spPr>
        <p:txBody>
          <a:bodyPr>
            <a:spAutoFit/>
          </a:bodyPr>
          <a:lstStyle/>
          <a:p>
            <a:pPr algn="l">
              <a:lnSpc>
                <a:spcPct val="120000"/>
              </a:lnSpc>
              <a:spcBef>
                <a:spcPct val="50000"/>
              </a:spcBef>
              <a:buClr>
                <a:srgbClr val="800000"/>
              </a:buClr>
              <a:buSzPct val="90000"/>
              <a:buFont typeface="Wingdings" pitchFamily="2" charset="2"/>
              <a:buNone/>
            </a:pPr>
            <a:r>
              <a:rPr lang="en-US" sz="2100">
                <a:latin typeface="Arial" charset="0"/>
              </a:rPr>
              <a:t>Cash and other assets a company expects to </a:t>
            </a:r>
          </a:p>
          <a:p>
            <a:pPr marL="520700" lvl="1" indent="-406400" algn="l">
              <a:lnSpc>
                <a:spcPct val="120000"/>
              </a:lnSpc>
              <a:spcBef>
                <a:spcPct val="50000"/>
              </a:spcBef>
              <a:buClr>
                <a:srgbClr val="800000"/>
              </a:buClr>
              <a:buSzPct val="80000"/>
              <a:buFont typeface="Wingdings" pitchFamily="2" charset="2"/>
              <a:buChar char="u"/>
            </a:pPr>
            <a:r>
              <a:rPr lang="en-US" sz="2100">
                <a:latin typeface="Arial" charset="0"/>
              </a:rPr>
              <a:t>convert into cash,</a:t>
            </a:r>
          </a:p>
          <a:p>
            <a:pPr marL="520700" lvl="1" indent="-406400" algn="l">
              <a:lnSpc>
                <a:spcPct val="120000"/>
              </a:lnSpc>
              <a:spcBef>
                <a:spcPct val="50000"/>
              </a:spcBef>
              <a:buClr>
                <a:srgbClr val="800000"/>
              </a:buClr>
              <a:buSzPct val="80000"/>
              <a:buFont typeface="Wingdings" pitchFamily="2" charset="2"/>
              <a:buChar char="u"/>
            </a:pPr>
            <a:r>
              <a:rPr lang="en-US" sz="2100">
                <a:latin typeface="Arial" charset="0"/>
              </a:rPr>
              <a:t>sell, or </a:t>
            </a:r>
          </a:p>
          <a:p>
            <a:pPr marL="520700" lvl="1" indent="-406400" algn="l">
              <a:lnSpc>
                <a:spcPct val="120000"/>
              </a:lnSpc>
              <a:spcBef>
                <a:spcPct val="50000"/>
              </a:spcBef>
              <a:buClr>
                <a:srgbClr val="800000"/>
              </a:buClr>
              <a:buSzPct val="80000"/>
              <a:buFont typeface="Wingdings" pitchFamily="2" charset="2"/>
              <a:buChar char="u"/>
            </a:pPr>
            <a:r>
              <a:rPr lang="en-US" sz="2100">
                <a:latin typeface="Arial" charset="0"/>
              </a:rPr>
              <a:t>consume </a:t>
            </a:r>
          </a:p>
          <a:p>
            <a:pPr algn="l">
              <a:lnSpc>
                <a:spcPct val="120000"/>
              </a:lnSpc>
              <a:spcBef>
                <a:spcPct val="50000"/>
              </a:spcBef>
              <a:buClr>
                <a:srgbClr val="800000"/>
              </a:buClr>
              <a:buSzPct val="90000"/>
              <a:buFont typeface="Wingdings" pitchFamily="2" charset="2"/>
              <a:buNone/>
            </a:pPr>
            <a:r>
              <a:rPr lang="en-US" sz="2100">
                <a:latin typeface="Arial" charset="0"/>
              </a:rPr>
              <a:t>either in </a:t>
            </a:r>
            <a:r>
              <a:rPr lang="en-US" sz="2100" u="sng">
                <a:latin typeface="Arial" charset="0"/>
              </a:rPr>
              <a:t>one year</a:t>
            </a:r>
            <a:r>
              <a:rPr lang="en-US" sz="2100">
                <a:latin typeface="Arial" charset="0"/>
              </a:rPr>
              <a:t> </a:t>
            </a:r>
            <a:r>
              <a:rPr lang="en-US" sz="2100" b="1">
                <a:solidFill>
                  <a:srgbClr val="800000"/>
                </a:solidFill>
                <a:latin typeface="Arial" charset="0"/>
              </a:rPr>
              <a:t>or</a:t>
            </a:r>
            <a:r>
              <a:rPr lang="en-US" sz="2100">
                <a:latin typeface="Arial" charset="0"/>
              </a:rPr>
              <a:t> in the </a:t>
            </a:r>
            <a:r>
              <a:rPr lang="en-US" sz="2100" u="sng">
                <a:latin typeface="Arial" charset="0"/>
              </a:rPr>
              <a:t>operating cycle</a:t>
            </a:r>
            <a:r>
              <a:rPr lang="en-US" sz="2100">
                <a:latin typeface="Arial" charset="0"/>
              </a:rPr>
              <a:t>, whichever is longer. </a:t>
            </a:r>
          </a:p>
        </p:txBody>
      </p:sp>
      <p:sp>
        <p:nvSpPr>
          <p:cNvPr id="606231" name="Text Box 2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06235" name="Rectangle 2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Text Box 2"/>
          <p:cNvSpPr txBox="1">
            <a:spLocks noChangeArrowheads="1"/>
          </p:cNvSpPr>
          <p:nvPr/>
        </p:nvSpPr>
        <p:spPr bwMode="auto">
          <a:xfrm>
            <a:off x="762000" y="2001838"/>
            <a:ext cx="8001000" cy="3746500"/>
          </a:xfrm>
          <a:prstGeom prst="rect">
            <a:avLst/>
          </a:prstGeom>
          <a:noFill/>
          <a:ln w="28575" cap="sq">
            <a:noFill/>
            <a:miter lim="800000"/>
            <a:headEnd type="none" w="sm" len="sm"/>
            <a:tailEnd type="none" w="sm" len="sm"/>
          </a:ln>
          <a:effectLst/>
        </p:spPr>
        <p:txBody>
          <a:bodyPr>
            <a:spAutoFit/>
          </a:bodyPr>
          <a:lstStyle/>
          <a:p>
            <a:pPr marL="692150" lvl="1" indent="-457200" algn="l">
              <a:lnSpc>
                <a:spcPct val="125000"/>
              </a:lnSpc>
              <a:spcBef>
                <a:spcPct val="60000"/>
              </a:spcBef>
              <a:buSzPct val="80000"/>
              <a:tabLst>
                <a:tab pos="858838" algn="l"/>
              </a:tabLst>
            </a:pPr>
            <a:r>
              <a:rPr lang="en-US" sz="2500" b="1">
                <a:solidFill>
                  <a:srgbClr val="800000"/>
                </a:solidFill>
                <a:latin typeface="Arial" charset="0"/>
              </a:rPr>
              <a:t>Long-term Investments</a:t>
            </a:r>
          </a:p>
          <a:p>
            <a:pPr marL="692150" lvl="1" indent="-457200" algn="l">
              <a:lnSpc>
                <a:spcPct val="125000"/>
              </a:lnSpc>
              <a:spcBef>
                <a:spcPct val="60000"/>
              </a:spcBef>
              <a:buClr>
                <a:schemeClr val="tx1"/>
              </a:buClr>
              <a:buFontTx/>
              <a:buAutoNum type="arabicPeriod"/>
              <a:tabLst>
                <a:tab pos="858838" algn="l"/>
              </a:tabLst>
            </a:pPr>
            <a:r>
              <a:rPr lang="en-US" sz="2100" b="1">
                <a:solidFill>
                  <a:srgbClr val="800000"/>
                </a:solidFill>
                <a:latin typeface="Arial" charset="0"/>
              </a:rPr>
              <a:t>Securities</a:t>
            </a:r>
            <a:r>
              <a:rPr lang="en-US" sz="2100">
                <a:latin typeface="Arial" charset="0"/>
              </a:rPr>
              <a:t> (bonds, common stock, or long-term notes).</a:t>
            </a:r>
          </a:p>
          <a:p>
            <a:pPr marL="692150" lvl="1" indent="-457200" algn="l">
              <a:lnSpc>
                <a:spcPct val="125000"/>
              </a:lnSpc>
              <a:spcBef>
                <a:spcPct val="60000"/>
              </a:spcBef>
              <a:buClr>
                <a:schemeClr val="tx1"/>
              </a:buClr>
              <a:buFontTx/>
              <a:buAutoNum type="arabicPeriod"/>
              <a:tabLst>
                <a:tab pos="858838" algn="l"/>
              </a:tabLst>
            </a:pPr>
            <a:r>
              <a:rPr lang="en-US" sz="2100" b="1">
                <a:solidFill>
                  <a:srgbClr val="800000"/>
                </a:solidFill>
                <a:latin typeface="Arial" charset="0"/>
              </a:rPr>
              <a:t>Tangible fixed assets</a:t>
            </a:r>
            <a:r>
              <a:rPr lang="en-US" sz="2100">
                <a:latin typeface="Arial" charset="0"/>
              </a:rPr>
              <a:t> not currently used in operations (land held for speculation).</a:t>
            </a:r>
          </a:p>
          <a:p>
            <a:pPr marL="692150" lvl="1" indent="-457200" algn="l">
              <a:lnSpc>
                <a:spcPct val="125000"/>
              </a:lnSpc>
              <a:spcBef>
                <a:spcPct val="60000"/>
              </a:spcBef>
              <a:buClr>
                <a:schemeClr val="tx1"/>
              </a:buClr>
              <a:buFontTx/>
              <a:buAutoNum type="arabicPeriod"/>
              <a:tabLst>
                <a:tab pos="858838" algn="l"/>
              </a:tabLst>
            </a:pPr>
            <a:r>
              <a:rPr lang="en-US" sz="2100" b="1">
                <a:solidFill>
                  <a:srgbClr val="800000"/>
                </a:solidFill>
                <a:latin typeface="Arial" charset="0"/>
              </a:rPr>
              <a:t>Special funds</a:t>
            </a:r>
            <a:r>
              <a:rPr lang="en-US" sz="2100">
                <a:latin typeface="Arial" charset="0"/>
              </a:rPr>
              <a:t> (sinking fund, pension fund, or plant expansion fund.</a:t>
            </a:r>
          </a:p>
          <a:p>
            <a:pPr marL="692150" lvl="1" indent="-457200" algn="l">
              <a:lnSpc>
                <a:spcPct val="125000"/>
              </a:lnSpc>
              <a:spcBef>
                <a:spcPct val="60000"/>
              </a:spcBef>
              <a:buClr>
                <a:schemeClr val="tx1"/>
              </a:buClr>
              <a:buFontTx/>
              <a:buAutoNum type="arabicPeriod"/>
              <a:tabLst>
                <a:tab pos="858838" algn="l"/>
              </a:tabLst>
            </a:pPr>
            <a:r>
              <a:rPr lang="en-US" sz="2100" b="1">
                <a:solidFill>
                  <a:srgbClr val="800000"/>
                </a:solidFill>
                <a:latin typeface="Arial" charset="0"/>
              </a:rPr>
              <a:t>Non-consolidated subsidiaries</a:t>
            </a:r>
            <a:r>
              <a:rPr lang="en-US" sz="2100">
                <a:latin typeface="Arial" charset="0"/>
              </a:rPr>
              <a:t> or affilated companies.</a:t>
            </a:r>
          </a:p>
        </p:txBody>
      </p:sp>
      <p:sp>
        <p:nvSpPr>
          <p:cNvPr id="658436"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
        <p:nvSpPr>
          <p:cNvPr id="658438" name="Text Box 6"/>
          <p:cNvSpPr txBox="1">
            <a:spLocks noChangeArrowheads="1"/>
          </p:cNvSpPr>
          <p:nvPr/>
        </p:nvSpPr>
        <p:spPr bwMode="auto">
          <a:xfrm>
            <a:off x="685800" y="1371600"/>
            <a:ext cx="5334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Non-Current Assets</a:t>
            </a:r>
          </a:p>
        </p:txBody>
      </p:sp>
      <p:sp>
        <p:nvSpPr>
          <p:cNvPr id="658440"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p:cNvSpPr>
            <a:spLocks noChangeArrowheads="1"/>
          </p:cNvSpPr>
          <p:nvPr/>
        </p:nvSpPr>
        <p:spPr bwMode="auto">
          <a:xfrm>
            <a:off x="685800" y="1371600"/>
            <a:ext cx="8001000" cy="3848100"/>
          </a:xfrm>
          <a:prstGeom prst="rect">
            <a:avLst/>
          </a:prstGeom>
          <a:noFill/>
          <a:ln w="12700" cap="sq">
            <a:noFill/>
            <a:miter lim="800000"/>
            <a:headEnd type="none" w="sm" len="sm"/>
            <a:tailEnd type="none" w="sm" len="sm"/>
          </a:ln>
          <a:effectLst/>
        </p:spPr>
        <p:txBody>
          <a:bodyPr>
            <a:spAutoFit/>
          </a:bodyPr>
          <a:lstStyle/>
          <a:p>
            <a:pPr algn="l">
              <a:lnSpc>
                <a:spcPct val="125000"/>
              </a:lnSpc>
              <a:spcBef>
                <a:spcPct val="70000"/>
              </a:spcBef>
            </a:pPr>
            <a:r>
              <a:rPr lang="en-US" sz="2400" b="1">
                <a:solidFill>
                  <a:srgbClr val="800000"/>
                </a:solidFill>
                <a:latin typeface="Arial" charset="0"/>
              </a:rPr>
              <a:t>Balance Sheet</a:t>
            </a:r>
            <a:r>
              <a:rPr lang="en-US" sz="2200">
                <a:latin typeface="Arial" charset="0"/>
              </a:rPr>
              <a:t>, also referred to as the </a:t>
            </a:r>
            <a:r>
              <a:rPr lang="en-US" sz="2200" b="1">
                <a:latin typeface="Arial" charset="0"/>
              </a:rPr>
              <a:t>statement of financial position</a:t>
            </a:r>
            <a:r>
              <a:rPr lang="en-US" sz="2200">
                <a:latin typeface="Arial" charset="0"/>
              </a:rPr>
              <a:t>:</a:t>
            </a:r>
          </a:p>
          <a:p>
            <a:pPr marL="685800" lvl="1" indent="-457200" algn="l">
              <a:lnSpc>
                <a:spcPct val="130000"/>
              </a:lnSpc>
              <a:spcBef>
                <a:spcPct val="70000"/>
              </a:spcBef>
              <a:buFontTx/>
              <a:buAutoNum type="arabicPeriod"/>
            </a:pPr>
            <a:r>
              <a:rPr lang="en-US" sz="2200">
                <a:latin typeface="Arial" charset="0"/>
              </a:rPr>
              <a:t>Reports assets, liabilities, and equity at a specific date.</a:t>
            </a:r>
          </a:p>
          <a:p>
            <a:pPr marL="685800" lvl="1" indent="-457200" algn="l">
              <a:lnSpc>
                <a:spcPct val="130000"/>
              </a:lnSpc>
              <a:spcBef>
                <a:spcPct val="70000"/>
              </a:spcBef>
              <a:buFontTx/>
              <a:buAutoNum type="arabicPeriod"/>
            </a:pPr>
            <a:r>
              <a:rPr lang="en-US" sz="2200">
                <a:latin typeface="Arial" charset="0"/>
              </a:rPr>
              <a:t>Provides information about resources, obligations to creditors, and equity in net resources.</a:t>
            </a:r>
          </a:p>
          <a:p>
            <a:pPr marL="685800" lvl="1" indent="-457200" algn="l">
              <a:lnSpc>
                <a:spcPct val="130000"/>
              </a:lnSpc>
              <a:spcBef>
                <a:spcPct val="70000"/>
              </a:spcBef>
              <a:buFontTx/>
              <a:buAutoNum type="arabicPeriod"/>
            </a:pPr>
            <a:r>
              <a:rPr lang="en-US" sz="2200">
                <a:latin typeface="Arial" charset="0"/>
              </a:rPr>
              <a:t>Helps in predicting amounts, timing, and uncertainty of future cash flows.</a:t>
            </a:r>
          </a:p>
        </p:txBody>
      </p:sp>
      <p:sp>
        <p:nvSpPr>
          <p:cNvPr id="644102" name="Rectangle 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a:t>
            </a:r>
          </a:p>
        </p:txBody>
      </p:sp>
      <p:sp>
        <p:nvSpPr>
          <p:cNvPr id="644103"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Explain the uses and limitations of a balance sheet.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381000" y="222567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Portfolios</a:t>
            </a:r>
          </a:p>
        </p:txBody>
      </p:sp>
      <p:sp>
        <p:nvSpPr>
          <p:cNvPr id="691203" name="Text Box 3"/>
          <p:cNvSpPr txBox="1">
            <a:spLocks noChangeArrowheads="1"/>
          </p:cNvSpPr>
          <p:nvPr/>
        </p:nvSpPr>
        <p:spPr bwMode="auto">
          <a:xfrm>
            <a:off x="2514600" y="222567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Type</a:t>
            </a:r>
          </a:p>
        </p:txBody>
      </p:sp>
      <p:sp>
        <p:nvSpPr>
          <p:cNvPr id="691204" name="Text Box 4"/>
          <p:cNvSpPr txBox="1">
            <a:spLocks noChangeArrowheads="1"/>
          </p:cNvSpPr>
          <p:nvPr/>
        </p:nvSpPr>
        <p:spPr bwMode="auto">
          <a:xfrm>
            <a:off x="4648200" y="222567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Valuation</a:t>
            </a:r>
          </a:p>
        </p:txBody>
      </p:sp>
      <p:sp>
        <p:nvSpPr>
          <p:cNvPr id="691205" name="Text Box 5"/>
          <p:cNvSpPr txBox="1">
            <a:spLocks noChangeArrowheads="1"/>
          </p:cNvSpPr>
          <p:nvPr/>
        </p:nvSpPr>
        <p:spPr bwMode="auto">
          <a:xfrm>
            <a:off x="6781800" y="222567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Classification</a:t>
            </a:r>
          </a:p>
        </p:txBody>
      </p:sp>
      <p:sp>
        <p:nvSpPr>
          <p:cNvPr id="691206" name="Rectangle 6"/>
          <p:cNvSpPr>
            <a:spLocks noChangeArrowheads="1"/>
          </p:cNvSpPr>
          <p:nvPr/>
        </p:nvSpPr>
        <p:spPr bwMode="auto">
          <a:xfrm>
            <a:off x="381000" y="275907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Held-to-Maturity</a:t>
            </a:r>
          </a:p>
        </p:txBody>
      </p:sp>
      <p:sp>
        <p:nvSpPr>
          <p:cNvPr id="691207" name="Rectangle 7"/>
          <p:cNvSpPr>
            <a:spLocks noChangeArrowheads="1"/>
          </p:cNvSpPr>
          <p:nvPr/>
        </p:nvSpPr>
        <p:spPr bwMode="auto">
          <a:xfrm>
            <a:off x="2514600" y="27590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a:t>
            </a:r>
          </a:p>
        </p:txBody>
      </p:sp>
      <p:sp>
        <p:nvSpPr>
          <p:cNvPr id="691208" name="Rectangle 8"/>
          <p:cNvSpPr>
            <a:spLocks noChangeArrowheads="1"/>
          </p:cNvSpPr>
          <p:nvPr/>
        </p:nvSpPr>
        <p:spPr bwMode="auto">
          <a:xfrm>
            <a:off x="4648200" y="27590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Amortized </a:t>
            </a:r>
          </a:p>
          <a:p>
            <a:r>
              <a:rPr lang="en-US" sz="2200">
                <a:latin typeface="Arial" charset="0"/>
              </a:rPr>
              <a:t>Cost</a:t>
            </a:r>
          </a:p>
        </p:txBody>
      </p:sp>
      <p:sp>
        <p:nvSpPr>
          <p:cNvPr id="691209" name="Rectangle 9"/>
          <p:cNvSpPr>
            <a:spLocks noChangeArrowheads="1"/>
          </p:cNvSpPr>
          <p:nvPr/>
        </p:nvSpPr>
        <p:spPr bwMode="auto">
          <a:xfrm>
            <a:off x="6781800" y="27590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91210" name="Rectangle 10"/>
          <p:cNvSpPr>
            <a:spLocks noChangeArrowheads="1"/>
          </p:cNvSpPr>
          <p:nvPr/>
        </p:nvSpPr>
        <p:spPr bwMode="auto">
          <a:xfrm>
            <a:off x="381000" y="374967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Trading</a:t>
            </a:r>
          </a:p>
        </p:txBody>
      </p:sp>
      <p:sp>
        <p:nvSpPr>
          <p:cNvPr id="691211" name="Rectangle 11"/>
          <p:cNvSpPr>
            <a:spLocks noChangeArrowheads="1"/>
          </p:cNvSpPr>
          <p:nvPr/>
        </p:nvSpPr>
        <p:spPr bwMode="auto">
          <a:xfrm>
            <a:off x="2514600" y="37496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a:t>
            </a:r>
          </a:p>
          <a:p>
            <a:r>
              <a:rPr lang="en-US" sz="2200">
                <a:latin typeface="Arial" charset="0"/>
              </a:rPr>
              <a:t>Equity</a:t>
            </a:r>
          </a:p>
        </p:txBody>
      </p:sp>
      <p:sp>
        <p:nvSpPr>
          <p:cNvPr id="691212" name="Rectangle 12"/>
          <p:cNvSpPr>
            <a:spLocks noChangeArrowheads="1"/>
          </p:cNvSpPr>
          <p:nvPr/>
        </p:nvSpPr>
        <p:spPr bwMode="auto">
          <a:xfrm>
            <a:off x="4648200" y="37496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91213" name="Rectangle 13"/>
          <p:cNvSpPr>
            <a:spLocks noChangeArrowheads="1"/>
          </p:cNvSpPr>
          <p:nvPr/>
        </p:nvSpPr>
        <p:spPr bwMode="auto">
          <a:xfrm>
            <a:off x="6781800" y="37496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a:t>
            </a:r>
          </a:p>
        </p:txBody>
      </p:sp>
      <p:sp>
        <p:nvSpPr>
          <p:cNvPr id="691214" name="Rectangle 14"/>
          <p:cNvSpPr>
            <a:spLocks noChangeArrowheads="1"/>
          </p:cNvSpPr>
          <p:nvPr/>
        </p:nvSpPr>
        <p:spPr bwMode="auto">
          <a:xfrm>
            <a:off x="381000" y="474027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Available-  </a:t>
            </a:r>
          </a:p>
          <a:p>
            <a:r>
              <a:rPr lang="en-US" sz="2200">
                <a:latin typeface="Arial" charset="0"/>
              </a:rPr>
              <a:t>for-Sale</a:t>
            </a:r>
          </a:p>
        </p:txBody>
      </p:sp>
      <p:sp>
        <p:nvSpPr>
          <p:cNvPr id="691215" name="Rectangle 15"/>
          <p:cNvSpPr>
            <a:spLocks noChangeArrowheads="1"/>
          </p:cNvSpPr>
          <p:nvPr/>
        </p:nvSpPr>
        <p:spPr bwMode="auto">
          <a:xfrm>
            <a:off x="2514600" y="47402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a:t>
            </a:r>
          </a:p>
          <a:p>
            <a:r>
              <a:rPr lang="en-US" sz="2200">
                <a:latin typeface="Arial" charset="0"/>
              </a:rPr>
              <a:t>Equity</a:t>
            </a:r>
          </a:p>
        </p:txBody>
      </p:sp>
      <p:sp>
        <p:nvSpPr>
          <p:cNvPr id="691216" name="Rectangle 16"/>
          <p:cNvSpPr>
            <a:spLocks noChangeArrowheads="1"/>
          </p:cNvSpPr>
          <p:nvPr/>
        </p:nvSpPr>
        <p:spPr bwMode="auto">
          <a:xfrm>
            <a:off x="4648200" y="47402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91217" name="Rectangle 17"/>
          <p:cNvSpPr>
            <a:spLocks noChangeArrowheads="1"/>
          </p:cNvSpPr>
          <p:nvPr/>
        </p:nvSpPr>
        <p:spPr bwMode="auto">
          <a:xfrm>
            <a:off x="6781800" y="474027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91218" name="Rectangle 18"/>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
        <p:nvSpPr>
          <p:cNvPr id="691219" name="Text Box 19"/>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Long-Term Investments</a:t>
            </a:r>
          </a:p>
        </p:txBody>
      </p:sp>
      <p:sp>
        <p:nvSpPr>
          <p:cNvPr id="691220" name="Text Box 2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09955"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09956"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09957" name="Text Box 5"/>
          <p:cNvSpPr txBox="1">
            <a:spLocks noChangeArrowheads="1"/>
          </p:cNvSpPr>
          <p:nvPr/>
        </p:nvSpPr>
        <p:spPr bwMode="auto">
          <a:xfrm>
            <a:off x="304800" y="1295400"/>
            <a:ext cx="3429000" cy="10318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sp>
        <p:nvSpPr>
          <p:cNvPr id="509958" name="AutoShape 6"/>
          <p:cNvSpPr>
            <a:spLocks/>
          </p:cNvSpPr>
          <p:nvPr/>
        </p:nvSpPr>
        <p:spPr bwMode="auto">
          <a:xfrm flipH="1">
            <a:off x="4038600" y="2743200"/>
            <a:ext cx="304800" cy="914400"/>
          </a:xfrm>
          <a:prstGeom prst="rightBrace">
            <a:avLst>
              <a:gd name="adj1" fmla="val 25000"/>
              <a:gd name="adj2" fmla="val 50218"/>
            </a:avLst>
          </a:prstGeom>
          <a:noFill/>
          <a:ln w="38100" cap="sq">
            <a:solidFill>
              <a:srgbClr val="800000"/>
            </a:solidFill>
            <a:round/>
            <a:headEnd type="none" w="sm" len="sm"/>
            <a:tailEnd type="none" w="sm" len="sm"/>
          </a:ln>
          <a:effectLst/>
        </p:spPr>
        <p:txBody>
          <a:bodyPr wrap="none" anchor="ctr"/>
          <a:lstStyle/>
          <a:p>
            <a:endParaRPr lang="en-US"/>
          </a:p>
        </p:txBody>
      </p:sp>
      <p:sp>
        <p:nvSpPr>
          <p:cNvPr id="509959" name="Text Box 7"/>
          <p:cNvSpPr txBox="1">
            <a:spLocks noChangeArrowheads="1"/>
          </p:cNvSpPr>
          <p:nvPr/>
        </p:nvSpPr>
        <p:spPr bwMode="auto">
          <a:xfrm>
            <a:off x="609600" y="2501900"/>
            <a:ext cx="2895600" cy="566738"/>
          </a:xfrm>
          <a:prstGeom prst="rect">
            <a:avLst/>
          </a:prstGeom>
          <a:solidFill>
            <a:srgbClr val="F7EA89"/>
          </a:solidFill>
          <a:ln w="38100" cap="sq">
            <a:solidFill>
              <a:srgbClr val="800000"/>
            </a:solidFill>
            <a:miter lim="800000"/>
            <a:headEnd type="none" w="sm" len="sm"/>
            <a:tailEnd type="none" w="sm" len="sm"/>
          </a:ln>
          <a:effectLst>
            <a:outerShdw dist="381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Securities</a:t>
            </a:r>
            <a:r>
              <a:rPr lang="en-US" altLang="en-US" sz="2600" b="1">
                <a:solidFill>
                  <a:schemeClr val="bg2"/>
                </a:solidFill>
                <a:effectLst>
                  <a:outerShdw blurRad="38100" dist="38100" dir="2700000" algn="tl">
                    <a:srgbClr val="FFFFFF"/>
                  </a:outerShdw>
                </a:effectLst>
                <a:latin typeface="Arial" charset="0"/>
              </a:rPr>
              <a:t> </a:t>
            </a:r>
            <a:endParaRPr lang="en-US" sz="2600" b="1">
              <a:solidFill>
                <a:schemeClr val="bg2"/>
              </a:solidFill>
              <a:effectLst>
                <a:outerShdw blurRad="38100" dist="38100" dir="2700000" algn="tl">
                  <a:srgbClr val="FFFFFF"/>
                </a:outerShdw>
              </a:effectLst>
              <a:latin typeface="Arial" charset="0"/>
            </a:endParaRPr>
          </a:p>
        </p:txBody>
      </p:sp>
      <p:sp>
        <p:nvSpPr>
          <p:cNvPr id="509960" name="Line 8"/>
          <p:cNvSpPr>
            <a:spLocks noChangeShapeType="1"/>
          </p:cNvSpPr>
          <p:nvPr/>
        </p:nvSpPr>
        <p:spPr bwMode="auto">
          <a:xfrm>
            <a:off x="3657600" y="3124200"/>
            <a:ext cx="304800" cy="0"/>
          </a:xfrm>
          <a:prstGeom prst="line">
            <a:avLst/>
          </a:prstGeom>
          <a:noFill/>
          <a:ln w="38100" cap="sq">
            <a:solidFill>
              <a:srgbClr val="800000"/>
            </a:solidFill>
            <a:round/>
            <a:headEnd type="none" w="sm" len="sm"/>
            <a:tailEnd type="triangle" w="sm" len="sm"/>
          </a:ln>
          <a:effectLst/>
        </p:spPr>
        <p:txBody>
          <a:bodyPr/>
          <a:lstStyle/>
          <a:p>
            <a:endParaRPr lang="en-US"/>
          </a:p>
        </p:txBody>
      </p:sp>
      <p:graphicFrame>
        <p:nvGraphicFramePr>
          <p:cNvPr id="509961" name="Object 9"/>
          <p:cNvGraphicFramePr>
            <a:graphicFrameLocks noChangeAspect="1"/>
          </p:cNvGraphicFramePr>
          <p:nvPr/>
        </p:nvGraphicFramePr>
        <p:xfrm>
          <a:off x="4419600" y="2362200"/>
          <a:ext cx="4459288" cy="4191000"/>
        </p:xfrm>
        <a:graphic>
          <a:graphicData uri="http://schemas.openxmlformats.org/presentationml/2006/ole">
            <mc:AlternateContent xmlns:mc="http://schemas.openxmlformats.org/markup-compatibility/2006">
              <mc:Choice xmlns:v="urn:schemas-microsoft-com:vml" Requires="v">
                <p:oleObj spid="_x0000_s509971" name="Worksheet" r:id="rId5" imgW="3819644" imgH="3600450" progId="Excel.Sheet.8">
                  <p:embed/>
                </p:oleObj>
              </mc:Choice>
              <mc:Fallback>
                <p:oleObj name="Worksheet" r:id="rId5" imgW="3819644" imgH="360045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4459288" cy="419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9965" name="Text Box 13"/>
          <p:cNvSpPr txBox="1">
            <a:spLocks noChangeArrowheads="1"/>
          </p:cNvSpPr>
          <p:nvPr/>
        </p:nvSpPr>
        <p:spPr bwMode="auto">
          <a:xfrm>
            <a:off x="609600" y="3133725"/>
            <a:ext cx="2895600" cy="1417638"/>
          </a:xfrm>
          <a:prstGeom prst="rect">
            <a:avLst/>
          </a:prstGeom>
          <a:solidFill>
            <a:schemeClr val="bg1"/>
          </a:solidFill>
          <a:ln w="28575" cap="sq" algn="ctr">
            <a:solidFill>
              <a:schemeClr val="tx1"/>
            </a:solidFill>
            <a:miter lim="800000"/>
            <a:headEnd type="none" w="sm" len="sm"/>
            <a:tailEnd type="none" w="sm" len="sm"/>
          </a:ln>
          <a:effectLst/>
        </p:spPr>
        <p:txBody>
          <a:bodyPr>
            <a:spAutoFit/>
          </a:bodyPr>
          <a:lstStyle/>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bonds, </a:t>
            </a:r>
          </a:p>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stock, and </a:t>
            </a:r>
          </a:p>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long-term notes</a:t>
            </a:r>
          </a:p>
        </p:txBody>
      </p:sp>
      <p:sp>
        <p:nvSpPr>
          <p:cNvPr id="509966" name="Text Box 14"/>
          <p:cNvSpPr txBox="1">
            <a:spLocks noChangeArrowheads="1"/>
          </p:cNvSpPr>
          <p:nvPr/>
        </p:nvSpPr>
        <p:spPr bwMode="auto">
          <a:xfrm>
            <a:off x="609600" y="4800600"/>
            <a:ext cx="3581400" cy="1431925"/>
          </a:xfrm>
          <a:prstGeom prst="rect">
            <a:avLst/>
          </a:prstGeom>
          <a:noFill/>
          <a:ln w="12700" cap="sq">
            <a:noFill/>
            <a:miter lim="800000"/>
            <a:headEnd type="none" w="sm" len="sm"/>
            <a:tailEnd type="none" w="sm" len="sm"/>
          </a:ln>
          <a:effectLst/>
        </p:spPr>
        <p:txBody>
          <a:bodyPr>
            <a:spAutoFit/>
          </a:bodyPr>
          <a:lstStyle/>
          <a:p>
            <a:pPr algn="l">
              <a:lnSpc>
                <a:spcPct val="110000"/>
              </a:lnSpc>
              <a:spcBef>
                <a:spcPct val="30000"/>
              </a:spcBef>
              <a:buClr>
                <a:srgbClr val="800000"/>
              </a:buClr>
              <a:buSzPct val="90000"/>
              <a:buFont typeface="Wingdings" pitchFamily="2" charset="2"/>
              <a:buNone/>
            </a:pPr>
            <a:r>
              <a:rPr lang="en-US" sz="2000">
                <a:latin typeface="Arial" charset="0"/>
              </a:rPr>
              <a:t>For marketable securities, management’s intent determines current or noncurrent classification.</a:t>
            </a:r>
            <a:endParaRPr lang="en-US" sz="2400">
              <a:latin typeface="Arial" charset="0"/>
            </a:endParaRPr>
          </a:p>
        </p:txBody>
      </p:sp>
      <p:graphicFrame>
        <p:nvGraphicFramePr>
          <p:cNvPr id="509968" name="Object 16"/>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509972" name="Worksheet" r:id="rId8" imgW="3847981" imgH="866775" progId="Excel.Sheet.8">
                  <p:embed/>
                </p:oleObj>
              </mc:Choice>
              <mc:Fallback>
                <p:oleObj name="Worksheet" r:id="rId8" imgW="3847981" imgH="866775" progId="Excel.Sheet.8">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9969" name="Text Box 17"/>
          <p:cNvSpPr txBox="1">
            <a:spLocks noChangeArrowheads="1"/>
          </p:cNvSpPr>
          <p:nvPr/>
        </p:nvSpPr>
        <p:spPr bwMode="auto">
          <a:xfrm>
            <a:off x="3429000" y="640080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
        <p:nvSpPr>
          <p:cNvPr id="509971" name="Rectangle 1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5299"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5300"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5301" name="Text Box 5"/>
          <p:cNvSpPr txBox="1">
            <a:spLocks noChangeArrowheads="1"/>
          </p:cNvSpPr>
          <p:nvPr/>
        </p:nvSpPr>
        <p:spPr bwMode="auto">
          <a:xfrm>
            <a:off x="304800" y="1295400"/>
            <a:ext cx="3429000" cy="10318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graphicFrame>
        <p:nvGraphicFramePr>
          <p:cNvPr id="695305" name="Object 9"/>
          <p:cNvGraphicFramePr>
            <a:graphicFrameLocks noChangeAspect="1"/>
          </p:cNvGraphicFramePr>
          <p:nvPr/>
        </p:nvGraphicFramePr>
        <p:xfrm>
          <a:off x="4419600" y="2362200"/>
          <a:ext cx="4459288" cy="4194175"/>
        </p:xfrm>
        <a:graphic>
          <a:graphicData uri="http://schemas.openxmlformats.org/presentationml/2006/ole">
            <mc:AlternateContent xmlns:mc="http://schemas.openxmlformats.org/markup-compatibility/2006">
              <mc:Choice xmlns:v="urn:schemas-microsoft-com:vml" Requires="v">
                <p:oleObj spid="_x0000_s695312" name="Worksheet" r:id="rId5" imgW="3819644" imgH="3600450" progId="Excel.Sheet.8">
                  <p:embed/>
                </p:oleObj>
              </mc:Choice>
              <mc:Fallback>
                <p:oleObj name="Worksheet" r:id="rId5" imgW="3819644" imgH="360045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4459288" cy="41941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5306" name="Rectangle 10"/>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graphicFrame>
        <p:nvGraphicFramePr>
          <p:cNvPr id="695309" name="Object 13"/>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695313" name="Worksheet" r:id="rId8" imgW="3847981" imgH="866775" progId="Excel.Sheet.8">
                  <p:embed/>
                </p:oleObj>
              </mc:Choice>
              <mc:Fallback>
                <p:oleObj name="Worksheet" r:id="rId8" imgW="3847981" imgH="866775" progId="Excel.Sheet.8">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5310" name="Text Box 14"/>
          <p:cNvSpPr txBox="1">
            <a:spLocks noChangeArrowheads="1"/>
          </p:cNvSpPr>
          <p:nvPr/>
        </p:nvSpPr>
        <p:spPr bwMode="auto">
          <a:xfrm>
            <a:off x="609600" y="2743200"/>
            <a:ext cx="2895600" cy="566738"/>
          </a:xfrm>
          <a:prstGeom prst="rect">
            <a:avLst/>
          </a:prstGeom>
          <a:solidFill>
            <a:srgbClr val="F7EA89"/>
          </a:solidFill>
          <a:ln w="38100" cap="sq">
            <a:solidFill>
              <a:srgbClr val="800000"/>
            </a:solidFill>
            <a:miter lim="800000"/>
            <a:headEnd type="none" w="sm" len="sm"/>
            <a:tailEnd type="none" w="sm" len="sm"/>
          </a:ln>
          <a:effectLst>
            <a:outerShdw dist="508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Fixed Assets</a:t>
            </a:r>
            <a:r>
              <a:rPr lang="en-US" altLang="en-US" sz="2600" b="1">
                <a:solidFill>
                  <a:schemeClr val="bg2"/>
                </a:solidFill>
                <a:effectLst>
                  <a:outerShdw blurRad="38100" dist="38100" dir="2700000" algn="tl">
                    <a:srgbClr val="FFFFFF"/>
                  </a:outerShdw>
                </a:effectLst>
                <a:latin typeface="Arial" charset="0"/>
              </a:rPr>
              <a:t> </a:t>
            </a:r>
            <a:endParaRPr lang="en-US" sz="2600" b="1">
              <a:solidFill>
                <a:schemeClr val="bg2"/>
              </a:solidFill>
              <a:effectLst>
                <a:outerShdw blurRad="38100" dist="38100" dir="2700000" algn="tl">
                  <a:srgbClr val="FFFFFF"/>
                </a:outerShdw>
              </a:effectLst>
              <a:latin typeface="Arial" charset="0"/>
            </a:endParaRPr>
          </a:p>
        </p:txBody>
      </p:sp>
      <p:sp>
        <p:nvSpPr>
          <p:cNvPr id="695311" name="Text Box 15"/>
          <p:cNvSpPr txBox="1">
            <a:spLocks noChangeArrowheads="1"/>
          </p:cNvSpPr>
          <p:nvPr/>
        </p:nvSpPr>
        <p:spPr bwMode="auto">
          <a:xfrm>
            <a:off x="609600" y="3384550"/>
            <a:ext cx="2895600" cy="892175"/>
          </a:xfrm>
          <a:prstGeom prst="rect">
            <a:avLst/>
          </a:prstGeom>
          <a:solidFill>
            <a:schemeClr val="bg1"/>
          </a:solidFill>
          <a:ln w="28575" cap="sq" algn="ctr">
            <a:solidFill>
              <a:schemeClr val="tx1"/>
            </a:solidFill>
            <a:miter lim="800000"/>
            <a:headEnd type="none" w="sm" len="sm"/>
            <a:tailEnd type="none" w="sm" len="sm"/>
          </a:ln>
          <a:effectLst/>
        </p:spPr>
        <p:txBody>
          <a:bodyPr>
            <a:spAutoFit/>
          </a:bodyPr>
          <a:lstStyle/>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Land held for speculation</a:t>
            </a:r>
          </a:p>
        </p:txBody>
      </p:sp>
      <p:sp>
        <p:nvSpPr>
          <p:cNvPr id="695312" name="Line 16"/>
          <p:cNvSpPr>
            <a:spLocks noChangeShapeType="1"/>
          </p:cNvSpPr>
          <p:nvPr/>
        </p:nvSpPr>
        <p:spPr bwMode="auto">
          <a:xfrm>
            <a:off x="3657600" y="38100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695313" name="Text Box 17"/>
          <p:cNvSpPr txBox="1">
            <a:spLocks noChangeArrowheads="1"/>
          </p:cNvSpPr>
          <p:nvPr/>
        </p:nvSpPr>
        <p:spPr bwMode="auto">
          <a:xfrm>
            <a:off x="3429000" y="640080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7347"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7348"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7349" name="Text Box 5"/>
          <p:cNvSpPr txBox="1">
            <a:spLocks noChangeArrowheads="1"/>
          </p:cNvSpPr>
          <p:nvPr/>
        </p:nvSpPr>
        <p:spPr bwMode="auto">
          <a:xfrm>
            <a:off x="304800" y="1295400"/>
            <a:ext cx="3429000" cy="10318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graphicFrame>
        <p:nvGraphicFramePr>
          <p:cNvPr id="697350" name="Object 6"/>
          <p:cNvGraphicFramePr>
            <a:graphicFrameLocks noChangeAspect="1"/>
          </p:cNvGraphicFramePr>
          <p:nvPr/>
        </p:nvGraphicFramePr>
        <p:xfrm>
          <a:off x="4419600" y="2362200"/>
          <a:ext cx="4459288" cy="4194175"/>
        </p:xfrm>
        <a:graphic>
          <a:graphicData uri="http://schemas.openxmlformats.org/presentationml/2006/ole">
            <mc:AlternateContent xmlns:mc="http://schemas.openxmlformats.org/markup-compatibility/2006">
              <mc:Choice xmlns:v="urn:schemas-microsoft-com:vml" Requires="v">
                <p:oleObj spid="_x0000_s697355" name="Worksheet" r:id="rId5" imgW="3819644" imgH="3600450" progId="Excel.Sheet.8">
                  <p:embed/>
                </p:oleObj>
              </mc:Choice>
              <mc:Fallback>
                <p:oleObj name="Worksheet" r:id="rId5" imgW="3819644" imgH="3600450"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4459288" cy="41941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7351"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graphicFrame>
        <p:nvGraphicFramePr>
          <p:cNvPr id="697352" name="Object 8"/>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697356" name="Worksheet" r:id="rId8" imgW="3847981" imgH="866775" progId="Excel.Sheet.8">
                  <p:embed/>
                </p:oleObj>
              </mc:Choice>
              <mc:Fallback>
                <p:oleObj name="Worksheet" r:id="rId8" imgW="3847981" imgH="866775" progId="Excel.Shee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7356" name="Text Box 12"/>
          <p:cNvSpPr txBox="1">
            <a:spLocks noChangeArrowheads="1"/>
          </p:cNvSpPr>
          <p:nvPr/>
        </p:nvSpPr>
        <p:spPr bwMode="auto">
          <a:xfrm>
            <a:off x="609600" y="2825750"/>
            <a:ext cx="2895600" cy="566738"/>
          </a:xfrm>
          <a:prstGeom prst="rect">
            <a:avLst/>
          </a:prstGeom>
          <a:solidFill>
            <a:srgbClr val="F7EA89"/>
          </a:solidFill>
          <a:ln w="38100" cap="sq" algn="ctr">
            <a:solidFill>
              <a:srgbClr val="800000"/>
            </a:solidFill>
            <a:miter lim="800000"/>
            <a:headEnd type="none" w="sm" len="sm"/>
            <a:tailEnd type="none" w="sm" len="sm"/>
          </a:ln>
          <a:effectLst>
            <a:outerShdw dist="508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Special Funds</a:t>
            </a:r>
            <a:r>
              <a:rPr lang="en-US" altLang="en-US" sz="2600" b="1">
                <a:solidFill>
                  <a:schemeClr val="bg2"/>
                </a:solidFill>
                <a:effectLst>
                  <a:outerShdw blurRad="38100" dist="38100" dir="2700000" algn="tl">
                    <a:srgbClr val="FFFFFF"/>
                  </a:outerShdw>
                </a:effectLst>
                <a:latin typeface="Arial" charset="0"/>
              </a:rPr>
              <a:t> </a:t>
            </a:r>
            <a:endParaRPr lang="en-US" sz="2600" b="1">
              <a:solidFill>
                <a:schemeClr val="bg2"/>
              </a:solidFill>
              <a:effectLst>
                <a:outerShdw blurRad="38100" dist="38100" dir="2700000" algn="tl">
                  <a:srgbClr val="FFFFFF"/>
                </a:outerShdw>
              </a:effectLst>
              <a:latin typeface="Arial" charset="0"/>
            </a:endParaRPr>
          </a:p>
        </p:txBody>
      </p:sp>
      <p:sp>
        <p:nvSpPr>
          <p:cNvPr id="697357" name="Text Box 13"/>
          <p:cNvSpPr txBox="1">
            <a:spLocks noChangeArrowheads="1"/>
          </p:cNvSpPr>
          <p:nvPr/>
        </p:nvSpPr>
        <p:spPr bwMode="auto">
          <a:xfrm>
            <a:off x="609600" y="3449638"/>
            <a:ext cx="2895600" cy="2189162"/>
          </a:xfrm>
          <a:prstGeom prst="rect">
            <a:avLst/>
          </a:prstGeom>
          <a:solidFill>
            <a:schemeClr val="bg1"/>
          </a:solidFill>
          <a:ln w="28575" cap="sq" algn="ctr">
            <a:solidFill>
              <a:schemeClr val="tx1"/>
            </a:solidFill>
            <a:miter lim="800000"/>
            <a:headEnd type="none" w="sm" len="sm"/>
            <a:tailEnd type="none" w="sm" len="sm"/>
          </a:ln>
          <a:effectLst/>
        </p:spPr>
        <p:txBody>
          <a:bodyPr>
            <a:spAutoFit/>
          </a:bodyPr>
          <a:lstStyle/>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Sinking fund</a:t>
            </a:r>
          </a:p>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Pensions fund</a:t>
            </a:r>
          </a:p>
          <a:p>
            <a:pPr marL="457200" indent="-457200" algn="l">
              <a:lnSpc>
                <a:spcPct val="110000"/>
              </a:lnSpc>
              <a:spcBef>
                <a:spcPct val="20000"/>
              </a:spcBef>
              <a:buClr>
                <a:srgbClr val="800000"/>
              </a:buClr>
              <a:buSzPct val="80000"/>
              <a:buFont typeface="Wingdings" pitchFamily="2" charset="2"/>
              <a:buChar char="u"/>
            </a:pPr>
            <a:r>
              <a:rPr lang="en-US" sz="2300">
                <a:latin typeface="Arial" charset="0"/>
              </a:rPr>
              <a:t>Cash surrender value of life insurance</a:t>
            </a:r>
          </a:p>
        </p:txBody>
      </p:sp>
      <p:sp>
        <p:nvSpPr>
          <p:cNvPr id="697358" name="AutoShape 14"/>
          <p:cNvSpPr>
            <a:spLocks/>
          </p:cNvSpPr>
          <p:nvPr/>
        </p:nvSpPr>
        <p:spPr bwMode="auto">
          <a:xfrm flipH="1">
            <a:off x="4038600" y="3962400"/>
            <a:ext cx="304800" cy="914400"/>
          </a:xfrm>
          <a:prstGeom prst="rightBrace">
            <a:avLst>
              <a:gd name="adj1" fmla="val 25000"/>
              <a:gd name="adj2" fmla="val 50218"/>
            </a:avLst>
          </a:prstGeom>
          <a:noFill/>
          <a:ln w="38100" cap="sq">
            <a:solidFill>
              <a:srgbClr val="800000"/>
            </a:solidFill>
            <a:round/>
            <a:headEnd type="none" w="sm" len="sm"/>
            <a:tailEnd type="none" w="sm" len="sm"/>
          </a:ln>
          <a:effectLst/>
        </p:spPr>
        <p:txBody>
          <a:bodyPr wrap="none" anchor="ctr"/>
          <a:lstStyle/>
          <a:p>
            <a:endParaRPr lang="en-US"/>
          </a:p>
        </p:txBody>
      </p:sp>
      <p:sp>
        <p:nvSpPr>
          <p:cNvPr id="697359" name="Line 15"/>
          <p:cNvSpPr>
            <a:spLocks noChangeShapeType="1"/>
          </p:cNvSpPr>
          <p:nvPr/>
        </p:nvSpPr>
        <p:spPr bwMode="auto">
          <a:xfrm>
            <a:off x="3657600" y="4418013"/>
            <a:ext cx="304800" cy="1587"/>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697360" name="Text Box 16"/>
          <p:cNvSpPr txBox="1">
            <a:spLocks noChangeArrowheads="1"/>
          </p:cNvSpPr>
          <p:nvPr/>
        </p:nvSpPr>
        <p:spPr bwMode="auto">
          <a:xfrm>
            <a:off x="3429000" y="640080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9395"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9396"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699397" name="Text Box 5"/>
          <p:cNvSpPr txBox="1">
            <a:spLocks noChangeArrowheads="1"/>
          </p:cNvSpPr>
          <p:nvPr/>
        </p:nvSpPr>
        <p:spPr bwMode="auto">
          <a:xfrm>
            <a:off x="304800" y="1295400"/>
            <a:ext cx="3429000" cy="10318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graphicFrame>
        <p:nvGraphicFramePr>
          <p:cNvPr id="699398" name="Object 6"/>
          <p:cNvGraphicFramePr>
            <a:graphicFrameLocks noChangeAspect="1"/>
          </p:cNvGraphicFramePr>
          <p:nvPr/>
        </p:nvGraphicFramePr>
        <p:xfrm>
          <a:off x="4419600" y="2362200"/>
          <a:ext cx="4459288" cy="4194175"/>
        </p:xfrm>
        <a:graphic>
          <a:graphicData uri="http://schemas.openxmlformats.org/presentationml/2006/ole">
            <mc:AlternateContent xmlns:mc="http://schemas.openxmlformats.org/markup-compatibility/2006">
              <mc:Choice xmlns:v="urn:schemas-microsoft-com:vml" Requires="v">
                <p:oleObj spid="_x0000_s699403" name="Worksheet" r:id="rId5" imgW="3819644" imgH="3600450" progId="Excel.Sheet.8">
                  <p:embed/>
                </p:oleObj>
              </mc:Choice>
              <mc:Fallback>
                <p:oleObj name="Worksheet" r:id="rId5" imgW="3819644" imgH="3600450"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4459288" cy="41941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9399"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graphicFrame>
        <p:nvGraphicFramePr>
          <p:cNvPr id="699400" name="Object 8"/>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699404" name="Worksheet" r:id="rId8" imgW="3847981" imgH="866775" progId="Excel.Sheet.8">
                  <p:embed/>
                </p:oleObj>
              </mc:Choice>
              <mc:Fallback>
                <p:oleObj name="Worksheet" r:id="rId8" imgW="3847981" imgH="866775" progId="Excel.Shee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9405" name="Text Box 13"/>
          <p:cNvSpPr txBox="1">
            <a:spLocks noChangeArrowheads="1"/>
          </p:cNvSpPr>
          <p:nvPr/>
        </p:nvSpPr>
        <p:spPr bwMode="auto">
          <a:xfrm>
            <a:off x="457200" y="4143375"/>
            <a:ext cx="3048000" cy="1876425"/>
          </a:xfrm>
          <a:prstGeom prst="rect">
            <a:avLst/>
          </a:prstGeom>
          <a:solidFill>
            <a:srgbClr val="F7EA89"/>
          </a:solidFill>
          <a:ln w="38100" cap="sq" algn="ctr">
            <a:solidFill>
              <a:srgbClr val="800000"/>
            </a:solidFill>
            <a:miter lim="800000"/>
            <a:headEnd type="none" w="sm" len="sm"/>
            <a:tailEnd type="none" w="sm" len="sm"/>
          </a:ln>
          <a:effectLst>
            <a:outerShdw dist="508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Nonconsolidated Subsidiaries or Affiliated Companies</a:t>
            </a:r>
            <a:r>
              <a:rPr lang="en-US" altLang="en-US" sz="2600" b="1">
                <a:solidFill>
                  <a:schemeClr val="bg2"/>
                </a:solidFill>
                <a:effectLst>
                  <a:outerShdw blurRad="38100" dist="38100" dir="2700000" algn="tl">
                    <a:srgbClr val="FFFFFF"/>
                  </a:outerShdw>
                </a:effectLst>
                <a:latin typeface="Arial" charset="0"/>
              </a:rPr>
              <a:t> </a:t>
            </a:r>
            <a:endParaRPr lang="en-US" sz="2600" b="1">
              <a:solidFill>
                <a:schemeClr val="bg2"/>
              </a:solidFill>
              <a:effectLst>
                <a:outerShdw blurRad="38100" dist="38100" dir="2700000" algn="tl">
                  <a:srgbClr val="FFFFFF"/>
                </a:outerShdw>
              </a:effectLst>
              <a:latin typeface="Arial" charset="0"/>
            </a:endParaRPr>
          </a:p>
        </p:txBody>
      </p:sp>
      <p:sp>
        <p:nvSpPr>
          <p:cNvPr id="699406" name="Line 14"/>
          <p:cNvSpPr>
            <a:spLocks noChangeShapeType="1"/>
          </p:cNvSpPr>
          <p:nvPr/>
        </p:nvSpPr>
        <p:spPr bwMode="auto">
          <a:xfrm>
            <a:off x="3657600" y="51054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699407" name="Text Box 15"/>
          <p:cNvSpPr txBox="1">
            <a:spLocks noChangeArrowheads="1"/>
          </p:cNvSpPr>
          <p:nvPr/>
        </p:nvSpPr>
        <p:spPr bwMode="auto">
          <a:xfrm>
            <a:off x="3429000" y="640080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5" name="Picture 7"/>
          <p:cNvPicPr>
            <a:picLocks noChangeAspect="1" noChangeArrowheads="1"/>
          </p:cNvPicPr>
          <p:nvPr/>
        </p:nvPicPr>
        <p:blipFill>
          <a:blip r:embed="rId3"/>
          <a:srcRect/>
          <a:stretch>
            <a:fillRect/>
          </a:stretch>
        </p:blipFill>
        <p:spPr bwMode="auto">
          <a:xfrm>
            <a:off x="685800" y="2241550"/>
            <a:ext cx="7848600" cy="2587625"/>
          </a:xfrm>
          <a:prstGeom prst="rect">
            <a:avLst/>
          </a:prstGeom>
          <a:noFill/>
          <a:ln w="12700" cap="sq">
            <a:noFill/>
            <a:miter lim="800000"/>
            <a:headEnd type="none" w="sm" len="sm"/>
            <a:tailEnd type="none" w="sm" len="sm"/>
          </a:ln>
          <a:effectLst/>
        </p:spPr>
      </p:pic>
      <p:sp>
        <p:nvSpPr>
          <p:cNvPr id="662530" name="Text Box 2"/>
          <p:cNvSpPr txBox="1">
            <a:spLocks noChangeArrowheads="1"/>
          </p:cNvSpPr>
          <p:nvPr/>
        </p:nvSpPr>
        <p:spPr bwMode="auto">
          <a:xfrm>
            <a:off x="685800" y="1371600"/>
            <a:ext cx="57912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sp>
        <p:nvSpPr>
          <p:cNvPr id="662534" name="Rectangle 6"/>
          <p:cNvSpPr>
            <a:spLocks noChangeArrowheads="1"/>
          </p:cNvSpPr>
          <p:nvPr/>
        </p:nvSpPr>
        <p:spPr bwMode="auto">
          <a:xfrm>
            <a:off x="6629400" y="1873250"/>
            <a:ext cx="21336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5-10</a:t>
            </a:r>
          </a:p>
          <a:p>
            <a:pPr algn="l"/>
            <a:r>
              <a:rPr lang="en-US" sz="1200" b="1">
                <a:latin typeface="Arial" charset="0"/>
              </a:rPr>
              <a:t>Balance Sheet Presentation of</a:t>
            </a:r>
          </a:p>
          <a:p>
            <a:pPr algn="l"/>
            <a:r>
              <a:rPr lang="en-US" sz="1200" b="1">
                <a:latin typeface="Arial" charset="0"/>
              </a:rPr>
              <a:t>Long-Term Investments</a:t>
            </a:r>
          </a:p>
        </p:txBody>
      </p:sp>
      <p:sp>
        <p:nvSpPr>
          <p:cNvPr id="662536"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62538" name="Rectangle 10"/>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Text Box 2"/>
          <p:cNvSpPr txBox="1">
            <a:spLocks noChangeArrowheads="1"/>
          </p:cNvSpPr>
          <p:nvPr/>
        </p:nvSpPr>
        <p:spPr bwMode="auto">
          <a:xfrm>
            <a:off x="685800" y="2027238"/>
            <a:ext cx="7620000" cy="3475037"/>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60000"/>
              </a:spcBef>
              <a:buSzPct val="80000"/>
            </a:pPr>
            <a:r>
              <a:rPr lang="en-US" sz="2300">
                <a:latin typeface="Arial" charset="0"/>
              </a:rPr>
              <a:t>Tangible long-lived assets used in the regular operations of the business.  </a:t>
            </a:r>
          </a:p>
          <a:p>
            <a:pPr marL="685800" lvl="1" indent="-457200" algn="l">
              <a:lnSpc>
                <a:spcPct val="130000"/>
              </a:lnSpc>
              <a:spcBef>
                <a:spcPct val="60000"/>
              </a:spcBef>
              <a:buSzPct val="80000"/>
              <a:buFont typeface="Wingdings" pitchFamily="2" charset="2"/>
              <a:buChar char="u"/>
            </a:pPr>
            <a:r>
              <a:rPr lang="en-US" sz="2100" b="1">
                <a:solidFill>
                  <a:srgbClr val="800000"/>
                </a:solidFill>
                <a:latin typeface="Arial" charset="0"/>
              </a:rPr>
              <a:t>Physical property</a:t>
            </a:r>
            <a:r>
              <a:rPr lang="en-US" sz="2100">
                <a:latin typeface="Arial" charset="0"/>
              </a:rPr>
              <a:t> such as land, buildings, machinery, furniture, tools, and wasting resources (minerals). </a:t>
            </a:r>
          </a:p>
          <a:p>
            <a:pPr marL="685800" lvl="1" indent="-457200" algn="l">
              <a:lnSpc>
                <a:spcPct val="130000"/>
              </a:lnSpc>
              <a:spcBef>
                <a:spcPct val="60000"/>
              </a:spcBef>
              <a:buSzPct val="80000"/>
              <a:buFont typeface="Wingdings" pitchFamily="2" charset="2"/>
              <a:buChar char="u"/>
            </a:pPr>
            <a:r>
              <a:rPr lang="en-US" sz="2100">
                <a:latin typeface="Arial" charset="0"/>
              </a:rPr>
              <a:t>With the exception of land, a company either depreciates (e.g., buildings) or depletes (e.g., oil reserves) these assets.</a:t>
            </a:r>
          </a:p>
        </p:txBody>
      </p:sp>
      <p:sp>
        <p:nvSpPr>
          <p:cNvPr id="664579" name="Text Box 3"/>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Property, Plant, and Equipment</a:t>
            </a:r>
          </a:p>
        </p:txBody>
      </p:sp>
      <p:sp>
        <p:nvSpPr>
          <p:cNvPr id="664582"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64584" name="Rectangle 8"/>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63" name="Text Box 1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18146"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18147"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18148"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18149" name="Text Box 5"/>
          <p:cNvSpPr txBox="1">
            <a:spLocks noChangeArrowheads="1"/>
          </p:cNvSpPr>
          <p:nvPr/>
        </p:nvSpPr>
        <p:spPr bwMode="auto">
          <a:xfrm>
            <a:off x="457200" y="1371600"/>
            <a:ext cx="3733800" cy="10318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Property, Plant, and Equipment</a:t>
            </a:r>
            <a:endParaRPr lang="en-US">
              <a:latin typeface="Arial" charset="0"/>
            </a:endParaRPr>
          </a:p>
        </p:txBody>
      </p:sp>
      <p:graphicFrame>
        <p:nvGraphicFramePr>
          <p:cNvPr id="518153" name="Object 9"/>
          <p:cNvGraphicFramePr>
            <a:graphicFrameLocks noChangeAspect="1"/>
          </p:cNvGraphicFramePr>
          <p:nvPr/>
        </p:nvGraphicFramePr>
        <p:xfrm>
          <a:off x="4425950" y="2362200"/>
          <a:ext cx="4459288" cy="3903663"/>
        </p:xfrm>
        <a:graphic>
          <a:graphicData uri="http://schemas.openxmlformats.org/presentationml/2006/ole">
            <mc:AlternateContent xmlns:mc="http://schemas.openxmlformats.org/markup-compatibility/2006">
              <mc:Choice xmlns:v="urn:schemas-microsoft-com:vml" Requires="v">
                <p:oleObj spid="_x0000_s518165" name="Worksheet" r:id="rId5" imgW="3819644" imgH="3352919" progId="Excel.Sheet.8">
                  <p:embed/>
                </p:oleObj>
              </mc:Choice>
              <mc:Fallback>
                <p:oleObj name="Worksheet" r:id="rId5" imgW="3819644" imgH="3352919"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2362200"/>
                        <a:ext cx="4459288" cy="39036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156" name="Rectangle 1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
        <p:nvSpPr>
          <p:cNvPr id="518159" name="Text Box 15"/>
          <p:cNvSpPr txBox="1">
            <a:spLocks noChangeArrowheads="1"/>
          </p:cNvSpPr>
          <p:nvPr/>
        </p:nvSpPr>
        <p:spPr bwMode="auto">
          <a:xfrm>
            <a:off x="304800" y="2733675"/>
            <a:ext cx="3505200" cy="1920875"/>
          </a:xfrm>
          <a:prstGeom prst="rect">
            <a:avLst/>
          </a:prstGeom>
          <a:solidFill>
            <a:schemeClr val="bg1"/>
          </a:solidFill>
          <a:ln w="38100" cap="sq">
            <a:noFill/>
            <a:miter lim="800000"/>
            <a:headEnd type="none" w="sm" len="sm"/>
            <a:tailEnd type="none" w="sm" len="sm"/>
          </a:ln>
          <a:effectLst/>
        </p:spPr>
        <p:txBody>
          <a:bodyPr>
            <a:spAutoFit/>
          </a:bodyPr>
          <a:lstStyle/>
          <a:p>
            <a:pPr marL="166688" algn="l">
              <a:lnSpc>
                <a:spcPct val="125000"/>
              </a:lnSpc>
              <a:spcBef>
                <a:spcPct val="30000"/>
              </a:spcBef>
              <a:spcAft>
                <a:spcPct val="20000"/>
              </a:spcAft>
              <a:buSzPct val="80000"/>
            </a:pPr>
            <a:r>
              <a:rPr lang="en-US" sz="2400">
                <a:latin typeface="Arial" charset="0"/>
              </a:rPr>
              <a:t>Tangible assets used in the regular operations of the business.</a:t>
            </a:r>
          </a:p>
        </p:txBody>
      </p:sp>
      <p:sp>
        <p:nvSpPr>
          <p:cNvPr id="518160" name="AutoShape 16"/>
          <p:cNvSpPr>
            <a:spLocks/>
          </p:cNvSpPr>
          <p:nvPr/>
        </p:nvSpPr>
        <p:spPr bwMode="auto">
          <a:xfrm flipH="1">
            <a:off x="4038600" y="2667000"/>
            <a:ext cx="304800" cy="2362200"/>
          </a:xfrm>
          <a:prstGeom prst="rightBrace">
            <a:avLst>
              <a:gd name="adj1" fmla="val 64583"/>
              <a:gd name="adj2" fmla="val 44787"/>
            </a:avLst>
          </a:prstGeom>
          <a:noFill/>
          <a:ln w="38100" cap="sq">
            <a:solidFill>
              <a:srgbClr val="800000"/>
            </a:solidFill>
            <a:round/>
            <a:headEnd type="none" w="sm" len="sm"/>
            <a:tailEnd type="none" w="sm" len="sm"/>
          </a:ln>
          <a:effectLst/>
        </p:spPr>
        <p:txBody>
          <a:bodyPr wrap="none" anchor="ctr"/>
          <a:lstStyle/>
          <a:p>
            <a:endParaRPr lang="en-US"/>
          </a:p>
        </p:txBody>
      </p:sp>
      <p:graphicFrame>
        <p:nvGraphicFramePr>
          <p:cNvPr id="518162" name="Object 18"/>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518166" name="Worksheet" r:id="rId8" imgW="3847981" imgH="866775" progId="Excel.Sheet.8">
                  <p:embed/>
                </p:oleObj>
              </mc:Choice>
              <mc:Fallback>
                <p:oleObj name="Worksheet" r:id="rId8" imgW="3847981" imgH="866775" progId="Excel.Sheet.8">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30" name="Picture 6"/>
          <p:cNvPicPr>
            <a:picLocks noChangeAspect="1" noChangeArrowheads="1"/>
          </p:cNvPicPr>
          <p:nvPr/>
        </p:nvPicPr>
        <p:blipFill>
          <a:blip r:embed="rId3"/>
          <a:srcRect/>
          <a:stretch>
            <a:fillRect/>
          </a:stretch>
        </p:blipFill>
        <p:spPr bwMode="auto">
          <a:xfrm>
            <a:off x="457200" y="1676400"/>
            <a:ext cx="8229600" cy="3983038"/>
          </a:xfrm>
          <a:prstGeom prst="rect">
            <a:avLst/>
          </a:prstGeom>
          <a:noFill/>
          <a:ln w="12700" cap="sq">
            <a:noFill/>
            <a:miter lim="800000"/>
            <a:headEnd type="none" w="sm" len="sm"/>
            <a:tailEnd type="none" w="sm" len="sm"/>
          </a:ln>
          <a:effectLst/>
        </p:spPr>
      </p:pic>
      <p:sp>
        <p:nvSpPr>
          <p:cNvPr id="666629" name="Rectangle 5"/>
          <p:cNvSpPr>
            <a:spLocks noChangeArrowheads="1"/>
          </p:cNvSpPr>
          <p:nvPr/>
        </p:nvSpPr>
        <p:spPr bwMode="auto">
          <a:xfrm>
            <a:off x="6324600" y="1524000"/>
            <a:ext cx="2514600" cy="639763"/>
          </a:xfrm>
          <a:prstGeom prst="rect">
            <a:avLst/>
          </a:prstGeom>
          <a:solidFill>
            <a:schemeClr val="bg1"/>
          </a:solid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5-11</a:t>
            </a:r>
          </a:p>
          <a:p>
            <a:pPr algn="l"/>
            <a:r>
              <a:rPr lang="en-US" sz="1200" b="1">
                <a:latin typeface="Arial" charset="0"/>
              </a:rPr>
              <a:t>Balance Sheet Presentation of Property, Plant, and Equipment</a:t>
            </a:r>
          </a:p>
        </p:txBody>
      </p:sp>
      <p:sp>
        <p:nvSpPr>
          <p:cNvPr id="66663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66633"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703491"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703492"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graphicFrame>
        <p:nvGraphicFramePr>
          <p:cNvPr id="703494" name="Object 6"/>
          <p:cNvGraphicFramePr>
            <a:graphicFrameLocks noChangeAspect="1"/>
          </p:cNvGraphicFramePr>
          <p:nvPr/>
        </p:nvGraphicFramePr>
        <p:xfrm>
          <a:off x="4425950" y="2362200"/>
          <a:ext cx="4470400" cy="3992563"/>
        </p:xfrm>
        <a:graphic>
          <a:graphicData uri="http://schemas.openxmlformats.org/presentationml/2006/ole">
            <mc:AlternateContent xmlns:mc="http://schemas.openxmlformats.org/markup-compatibility/2006">
              <mc:Choice xmlns:v="urn:schemas-microsoft-com:vml" Requires="v">
                <p:oleObj spid="_x0000_s703501" name="Worksheet" r:id="rId5" imgW="3829229" imgH="3429179" progId="Excel.Sheet.8">
                  <p:embed/>
                </p:oleObj>
              </mc:Choice>
              <mc:Fallback>
                <p:oleObj name="Worksheet" r:id="rId5" imgW="3829229" imgH="3429179"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2362200"/>
                        <a:ext cx="4470400" cy="39925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3495"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
        <p:nvSpPr>
          <p:cNvPr id="703497" name="AutoShape 9"/>
          <p:cNvSpPr>
            <a:spLocks/>
          </p:cNvSpPr>
          <p:nvPr/>
        </p:nvSpPr>
        <p:spPr bwMode="auto">
          <a:xfrm flipH="1">
            <a:off x="4038600" y="2667000"/>
            <a:ext cx="304800" cy="2133600"/>
          </a:xfrm>
          <a:prstGeom prst="rightBrace">
            <a:avLst>
              <a:gd name="adj1" fmla="val 58333"/>
              <a:gd name="adj2" fmla="val 44787"/>
            </a:avLst>
          </a:prstGeom>
          <a:noFill/>
          <a:ln w="38100" cap="sq">
            <a:solidFill>
              <a:srgbClr val="800000"/>
            </a:solidFill>
            <a:round/>
            <a:headEnd type="none" w="sm" len="sm"/>
            <a:tailEnd type="none" w="sm" len="sm"/>
          </a:ln>
          <a:effectLst/>
        </p:spPr>
        <p:txBody>
          <a:bodyPr wrap="none" anchor="ctr"/>
          <a:lstStyle/>
          <a:p>
            <a:endParaRPr lang="en-US"/>
          </a:p>
        </p:txBody>
      </p:sp>
      <p:graphicFrame>
        <p:nvGraphicFramePr>
          <p:cNvPr id="703498" name="Object 10"/>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703502" name="Worksheet" r:id="rId8" imgW="3847981" imgH="866775" progId="Excel.Sheet.8">
                  <p:embed/>
                </p:oleObj>
              </mc:Choice>
              <mc:Fallback>
                <p:oleObj name="Worksheet" r:id="rId8" imgW="3847981" imgH="866775" progId="Excel.Sheet.8">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3499" name="Text Box 11"/>
          <p:cNvSpPr txBox="1">
            <a:spLocks noChangeArrowheads="1"/>
          </p:cNvSpPr>
          <p:nvPr/>
        </p:nvSpPr>
        <p:spPr bwMode="auto">
          <a:xfrm>
            <a:off x="457200" y="1371600"/>
            <a:ext cx="32766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Intangibles</a:t>
            </a:r>
            <a:endParaRPr lang="en-US">
              <a:latin typeface="Arial" charset="0"/>
            </a:endParaRPr>
          </a:p>
        </p:txBody>
      </p:sp>
      <p:sp>
        <p:nvSpPr>
          <p:cNvPr id="703500" name="Text Box 12"/>
          <p:cNvSpPr txBox="1">
            <a:spLocks noChangeArrowheads="1"/>
          </p:cNvSpPr>
          <p:nvPr/>
        </p:nvSpPr>
        <p:spPr bwMode="auto">
          <a:xfrm>
            <a:off x="457200" y="2057400"/>
            <a:ext cx="3505200" cy="3427413"/>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300">
                <a:latin typeface="Arial" charset="0"/>
              </a:rPr>
              <a:t>Lack physical substance and are not financial instruments.</a:t>
            </a:r>
          </a:p>
          <a:p>
            <a:pPr marL="571500" lvl="1" indent="-457200" algn="l">
              <a:lnSpc>
                <a:spcPct val="110000"/>
              </a:lnSpc>
              <a:spcBef>
                <a:spcPct val="30000"/>
              </a:spcBef>
              <a:spcAft>
                <a:spcPct val="20000"/>
              </a:spcAft>
              <a:buClr>
                <a:srgbClr val="800000"/>
              </a:buClr>
              <a:buSzPct val="80000"/>
              <a:buFont typeface="Wingdings" pitchFamily="2" charset="2"/>
              <a:buChar char="u"/>
            </a:pPr>
            <a:r>
              <a:rPr lang="en-US" sz="2200">
                <a:latin typeface="Arial" charset="0"/>
              </a:rPr>
              <a:t>Limited life intangibles amortized.</a:t>
            </a:r>
          </a:p>
          <a:p>
            <a:pPr marL="571500" lvl="1" indent="-457200" algn="l">
              <a:lnSpc>
                <a:spcPct val="110000"/>
              </a:lnSpc>
              <a:spcBef>
                <a:spcPct val="30000"/>
              </a:spcBef>
              <a:spcAft>
                <a:spcPct val="20000"/>
              </a:spcAft>
              <a:buClr>
                <a:srgbClr val="800000"/>
              </a:buClr>
              <a:buSzPct val="80000"/>
              <a:buFont typeface="Wingdings" pitchFamily="2" charset="2"/>
              <a:buChar char="u"/>
            </a:pPr>
            <a:r>
              <a:rPr lang="en-US" sz="2200">
                <a:latin typeface="Arial" charset="0"/>
              </a:rPr>
              <a:t>Indefinite-life intangibles tested for impairment.</a:t>
            </a:r>
          </a:p>
        </p:txBody>
      </p:sp>
      <p:sp>
        <p:nvSpPr>
          <p:cNvPr id="703501" name="Text Box 13"/>
          <p:cNvSpPr txBox="1">
            <a:spLocks noChangeArrowheads="1"/>
          </p:cNvSpPr>
          <p:nvPr/>
        </p:nvSpPr>
        <p:spPr bwMode="auto">
          <a:xfrm>
            <a:off x="8382000" y="64452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990600" y="2014538"/>
            <a:ext cx="7696200" cy="3921125"/>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Computing rates of return.</a:t>
            </a:r>
          </a:p>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Evaluating the capital structure.</a:t>
            </a:r>
          </a:p>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Assess risk and future cash flows.</a:t>
            </a:r>
          </a:p>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Analyze the company’s: </a:t>
            </a:r>
          </a:p>
          <a:p>
            <a:pPr marL="1025525" lvl="1" indent="-454025" algn="l">
              <a:lnSpc>
                <a:spcPct val="125000"/>
              </a:lnSpc>
              <a:spcBef>
                <a:spcPct val="40000"/>
              </a:spcBef>
              <a:buClr>
                <a:srgbClr val="800000"/>
              </a:buClr>
              <a:buSzPct val="80000"/>
              <a:buFont typeface="Arial" charset="0"/>
              <a:buChar char="►"/>
            </a:pPr>
            <a:r>
              <a:rPr lang="en-US" sz="2200">
                <a:latin typeface="Arial" charset="0"/>
              </a:rPr>
              <a:t>Liquidity, </a:t>
            </a:r>
          </a:p>
          <a:p>
            <a:pPr marL="1025525" lvl="1" indent="-454025" algn="l">
              <a:lnSpc>
                <a:spcPct val="125000"/>
              </a:lnSpc>
              <a:spcBef>
                <a:spcPct val="40000"/>
              </a:spcBef>
              <a:buClr>
                <a:srgbClr val="800000"/>
              </a:buClr>
              <a:buSzPct val="80000"/>
              <a:buFont typeface="Arial" charset="0"/>
              <a:buChar char="►"/>
            </a:pPr>
            <a:r>
              <a:rPr lang="en-US" sz="2200">
                <a:latin typeface="Arial" charset="0"/>
              </a:rPr>
              <a:t>Solvency, and </a:t>
            </a:r>
          </a:p>
          <a:p>
            <a:pPr marL="1025525" lvl="1" indent="-454025" algn="l">
              <a:lnSpc>
                <a:spcPct val="125000"/>
              </a:lnSpc>
              <a:spcBef>
                <a:spcPct val="40000"/>
              </a:spcBef>
              <a:buClr>
                <a:srgbClr val="800000"/>
              </a:buClr>
              <a:buSzPct val="80000"/>
              <a:buFont typeface="Arial" charset="0"/>
              <a:buChar char="►"/>
            </a:pPr>
            <a:r>
              <a:rPr lang="en-US" sz="2200">
                <a:latin typeface="Arial" charset="0"/>
              </a:rPr>
              <a:t>Financial flexibility.</a:t>
            </a:r>
          </a:p>
        </p:txBody>
      </p:sp>
      <p:sp>
        <p:nvSpPr>
          <p:cNvPr id="223236"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a:t>
            </a:r>
          </a:p>
        </p:txBody>
      </p:sp>
      <p:sp>
        <p:nvSpPr>
          <p:cNvPr id="223237" name="Text Box 5"/>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Usefulness of the Balance Sheet</a:t>
            </a:r>
          </a:p>
        </p:txBody>
      </p:sp>
      <p:sp>
        <p:nvSpPr>
          <p:cNvPr id="2232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Explain the uses and limitations of a balance sheet.</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7" name="Text Box 9"/>
          <p:cNvSpPr txBox="1">
            <a:spLocks noChangeArrowheads="1"/>
          </p:cNvSpPr>
          <p:nvPr/>
        </p:nvSpPr>
        <p:spPr bwMode="auto">
          <a:xfrm>
            <a:off x="533400" y="1349375"/>
            <a:ext cx="8153400" cy="20351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25000"/>
              </a:lnSpc>
              <a:spcBef>
                <a:spcPct val="50000"/>
              </a:spcBef>
              <a:spcAft>
                <a:spcPct val="20000"/>
              </a:spcAft>
              <a:buSzPct val="80000"/>
            </a:pPr>
            <a:r>
              <a:rPr lang="en-US" sz="2200" b="1" i="1">
                <a:solidFill>
                  <a:srgbClr val="800000"/>
                </a:solidFill>
                <a:latin typeface="Arial" charset="0"/>
              </a:rPr>
              <a:t>Intangibles (BE5-6): </a:t>
            </a:r>
            <a:r>
              <a:rPr lang="en-US" sz="2000" b="1">
                <a:latin typeface="Arial" charset="0"/>
              </a:rPr>
              <a:t> </a:t>
            </a:r>
            <a:r>
              <a:rPr lang="en-US" sz="2000">
                <a:latin typeface="Arial" charset="0"/>
              </a:rPr>
              <a:t>Patrick Corporation adjusted trial balance contained the following asset accounts at December 31, 2012: Prepaid Rent $12,000; Goodwill $50,000; Franchise Fees Receivable $2,000; Franchises $47,000; Patents $33,000; Trademarks $10,000. Prepare the </a:t>
            </a:r>
            <a:r>
              <a:rPr lang="en-US" sz="2000" b="1">
                <a:solidFill>
                  <a:srgbClr val="800000"/>
                </a:solidFill>
                <a:latin typeface="Arial" charset="0"/>
              </a:rPr>
              <a:t>intangible assets section</a:t>
            </a:r>
            <a:r>
              <a:rPr lang="en-US" sz="2000">
                <a:latin typeface="Arial" charset="0"/>
              </a:rPr>
              <a:t> of the balance sheet.</a:t>
            </a:r>
          </a:p>
        </p:txBody>
      </p:sp>
      <p:sp>
        <p:nvSpPr>
          <p:cNvPr id="570380" name="Rectangle 12"/>
          <p:cNvSpPr>
            <a:spLocks noChangeArrowheads="1"/>
          </p:cNvSpPr>
          <p:nvPr/>
        </p:nvSpPr>
        <p:spPr bwMode="auto">
          <a:xfrm>
            <a:off x="2514600" y="3549650"/>
            <a:ext cx="39624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Intangibles</a:t>
            </a:r>
            <a:r>
              <a:rPr lang="en-US" sz="2000" b="1">
                <a:solidFill>
                  <a:srgbClr val="000000"/>
                </a:solidFill>
                <a:latin typeface="Arial" charset="0"/>
              </a:rPr>
              <a:t>	</a:t>
            </a:r>
            <a:r>
              <a:rPr lang="en-US" sz="2000">
                <a:solidFill>
                  <a:srgbClr val="000000"/>
                </a:solidFill>
                <a:latin typeface="Arial" charset="0"/>
              </a:rPr>
              <a:t>	</a:t>
            </a:r>
          </a:p>
        </p:txBody>
      </p:sp>
      <p:sp>
        <p:nvSpPr>
          <p:cNvPr id="570381" name="Rectangle 13"/>
          <p:cNvSpPr>
            <a:spLocks noChangeArrowheads="1"/>
          </p:cNvSpPr>
          <p:nvPr/>
        </p:nvSpPr>
        <p:spPr bwMode="auto">
          <a:xfrm>
            <a:off x="2514600" y="3946525"/>
            <a:ext cx="39624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3657600" algn="r"/>
              </a:tabLst>
            </a:pPr>
            <a:r>
              <a:rPr lang="en-US" sz="2000">
                <a:solidFill>
                  <a:srgbClr val="000000"/>
                </a:solidFill>
                <a:latin typeface="Arial" charset="0"/>
              </a:rPr>
              <a:t>Goodwill  	$  50,000</a:t>
            </a:r>
          </a:p>
        </p:txBody>
      </p:sp>
      <p:sp>
        <p:nvSpPr>
          <p:cNvPr id="570382" name="Rectangle 14"/>
          <p:cNvSpPr>
            <a:spLocks noChangeArrowheads="1"/>
          </p:cNvSpPr>
          <p:nvPr/>
        </p:nvSpPr>
        <p:spPr bwMode="auto">
          <a:xfrm>
            <a:off x="2514600" y="4375150"/>
            <a:ext cx="39624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3657600" algn="r"/>
              </a:tabLst>
            </a:pPr>
            <a:r>
              <a:rPr lang="en-US" sz="2000">
                <a:solidFill>
                  <a:srgbClr val="000000"/>
                </a:solidFill>
                <a:latin typeface="Arial" charset="0"/>
              </a:rPr>
              <a:t>Franchises  	47,000</a:t>
            </a:r>
          </a:p>
        </p:txBody>
      </p:sp>
      <p:sp>
        <p:nvSpPr>
          <p:cNvPr id="570383" name="Rectangle 15"/>
          <p:cNvSpPr>
            <a:spLocks noChangeArrowheads="1"/>
          </p:cNvSpPr>
          <p:nvPr/>
        </p:nvSpPr>
        <p:spPr bwMode="auto">
          <a:xfrm>
            <a:off x="2514600" y="4784725"/>
            <a:ext cx="39624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3657600" algn="r"/>
              </a:tabLst>
            </a:pPr>
            <a:r>
              <a:rPr lang="en-US" sz="2000">
                <a:solidFill>
                  <a:srgbClr val="000000"/>
                </a:solidFill>
                <a:latin typeface="Arial" charset="0"/>
              </a:rPr>
              <a:t>Patents  	33,000</a:t>
            </a:r>
          </a:p>
        </p:txBody>
      </p:sp>
      <p:sp>
        <p:nvSpPr>
          <p:cNvPr id="570384" name="Rectangle 16"/>
          <p:cNvSpPr>
            <a:spLocks noChangeArrowheads="1"/>
          </p:cNvSpPr>
          <p:nvPr/>
        </p:nvSpPr>
        <p:spPr bwMode="auto">
          <a:xfrm>
            <a:off x="2514600" y="5213350"/>
            <a:ext cx="39624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3657600" algn="r"/>
              </a:tabLst>
            </a:pPr>
            <a:r>
              <a:rPr lang="en-US" sz="2000">
                <a:solidFill>
                  <a:srgbClr val="000000"/>
                </a:solidFill>
                <a:latin typeface="Arial" charset="0"/>
              </a:rPr>
              <a:t>Trademarks  	10,000</a:t>
            </a:r>
          </a:p>
        </p:txBody>
      </p:sp>
      <p:sp>
        <p:nvSpPr>
          <p:cNvPr id="570385" name="Rectangle 17"/>
          <p:cNvSpPr>
            <a:spLocks noChangeArrowheads="1"/>
          </p:cNvSpPr>
          <p:nvPr/>
        </p:nvSpPr>
        <p:spPr bwMode="auto">
          <a:xfrm>
            <a:off x="2514600" y="5622925"/>
            <a:ext cx="3962400" cy="396875"/>
          </a:xfrm>
          <a:prstGeom prst="rect">
            <a:avLst/>
          </a:prstGeom>
          <a:noFill/>
          <a:ln w="12700" cap="sq">
            <a:noFill/>
            <a:miter lim="800000"/>
            <a:headEnd type="none" w="sm" len="sm"/>
            <a:tailEnd type="none" w="sm" len="sm"/>
          </a:ln>
          <a:effectLst/>
        </p:spPr>
        <p:txBody>
          <a:bodyPr>
            <a:spAutoFit/>
          </a:bodyPr>
          <a:lstStyle/>
          <a:p>
            <a:pPr marL="692150" algn="l">
              <a:spcBef>
                <a:spcPct val="50000"/>
              </a:spcBef>
              <a:tabLst>
                <a:tab pos="3657600" algn="r"/>
              </a:tabLst>
            </a:pPr>
            <a:r>
              <a:rPr lang="en-US" sz="2000">
                <a:solidFill>
                  <a:srgbClr val="000000"/>
                </a:solidFill>
                <a:latin typeface="Arial" charset="0"/>
              </a:rPr>
              <a:t>Total 	$140,000</a:t>
            </a:r>
          </a:p>
        </p:txBody>
      </p:sp>
      <p:sp>
        <p:nvSpPr>
          <p:cNvPr id="570386" name="Line 18"/>
          <p:cNvSpPr>
            <a:spLocks noChangeShapeType="1"/>
          </p:cNvSpPr>
          <p:nvPr/>
        </p:nvSpPr>
        <p:spPr bwMode="auto">
          <a:xfrm>
            <a:off x="5029200" y="5607050"/>
            <a:ext cx="1295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70387" name="Line 19"/>
          <p:cNvSpPr>
            <a:spLocks noChangeShapeType="1"/>
          </p:cNvSpPr>
          <p:nvPr/>
        </p:nvSpPr>
        <p:spPr bwMode="auto">
          <a:xfrm>
            <a:off x="5029200" y="5988050"/>
            <a:ext cx="1295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70391" name="Text Box 2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70393" name="Rectangle 2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0380"/>
                                        </p:tgtEl>
                                        <p:attrNameLst>
                                          <p:attrName>style.visibility</p:attrName>
                                        </p:attrNameLst>
                                      </p:cBhvr>
                                      <p:to>
                                        <p:strVal val="visible"/>
                                      </p:to>
                                    </p:set>
                                    <p:animEffect transition="in" filter="wipe(up)">
                                      <p:cBhvr>
                                        <p:cTn id="7" dur="500"/>
                                        <p:tgtEl>
                                          <p:spTgt spid="5703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0381"/>
                                        </p:tgtEl>
                                        <p:attrNameLst>
                                          <p:attrName>style.visibility</p:attrName>
                                        </p:attrNameLst>
                                      </p:cBhvr>
                                      <p:to>
                                        <p:strVal val="visible"/>
                                      </p:to>
                                    </p:set>
                                    <p:animEffect transition="in" filter="wipe(up)">
                                      <p:cBhvr>
                                        <p:cTn id="12" dur="500"/>
                                        <p:tgtEl>
                                          <p:spTgt spid="5703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0382"/>
                                        </p:tgtEl>
                                        <p:attrNameLst>
                                          <p:attrName>style.visibility</p:attrName>
                                        </p:attrNameLst>
                                      </p:cBhvr>
                                      <p:to>
                                        <p:strVal val="visible"/>
                                      </p:to>
                                    </p:set>
                                    <p:animEffect transition="in" filter="wipe(up)">
                                      <p:cBhvr>
                                        <p:cTn id="17" dur="500"/>
                                        <p:tgtEl>
                                          <p:spTgt spid="5703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70383"/>
                                        </p:tgtEl>
                                        <p:attrNameLst>
                                          <p:attrName>style.visibility</p:attrName>
                                        </p:attrNameLst>
                                      </p:cBhvr>
                                      <p:to>
                                        <p:strVal val="visible"/>
                                      </p:to>
                                    </p:set>
                                    <p:animEffect transition="in" filter="wipe(up)">
                                      <p:cBhvr>
                                        <p:cTn id="22" dur="500"/>
                                        <p:tgtEl>
                                          <p:spTgt spid="5703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0384"/>
                                        </p:tgtEl>
                                        <p:attrNameLst>
                                          <p:attrName>style.visibility</p:attrName>
                                        </p:attrNameLst>
                                      </p:cBhvr>
                                      <p:to>
                                        <p:strVal val="visible"/>
                                      </p:to>
                                    </p:set>
                                    <p:animEffect transition="in" filter="wipe(up)">
                                      <p:cBhvr>
                                        <p:cTn id="27" dur="500"/>
                                        <p:tgtEl>
                                          <p:spTgt spid="5703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70386"/>
                                        </p:tgtEl>
                                        <p:attrNameLst>
                                          <p:attrName>style.visibility</p:attrName>
                                        </p:attrNameLst>
                                      </p:cBhvr>
                                      <p:to>
                                        <p:strVal val="visible"/>
                                      </p:to>
                                    </p:set>
                                    <p:animEffect transition="in" filter="wipe(up)">
                                      <p:cBhvr>
                                        <p:cTn id="32" dur="500"/>
                                        <p:tgtEl>
                                          <p:spTgt spid="570386"/>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570385"/>
                                        </p:tgtEl>
                                        <p:attrNameLst>
                                          <p:attrName>style.visibility</p:attrName>
                                        </p:attrNameLst>
                                      </p:cBhvr>
                                      <p:to>
                                        <p:strVal val="visible"/>
                                      </p:to>
                                    </p:set>
                                    <p:animEffect transition="in" filter="wipe(up)">
                                      <p:cBhvr>
                                        <p:cTn id="36" dur="500"/>
                                        <p:tgtEl>
                                          <p:spTgt spid="570385"/>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570387"/>
                                        </p:tgtEl>
                                        <p:attrNameLst>
                                          <p:attrName>style.visibility</p:attrName>
                                        </p:attrNameLst>
                                      </p:cBhvr>
                                      <p:to>
                                        <p:strVal val="visible"/>
                                      </p:to>
                                    </p:set>
                                    <p:animEffect transition="in" filter="wipe(up)">
                                      <p:cBhvr>
                                        <p:cTn id="40" dur="500"/>
                                        <p:tgtEl>
                                          <p:spTgt spid="57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80" grpId="0" autoUpdateAnimBg="0"/>
      <p:bldP spid="570381" grpId="0" autoUpdateAnimBg="0"/>
      <p:bldP spid="570382" grpId="0" autoUpdateAnimBg="0"/>
      <p:bldP spid="570383" grpId="0" autoUpdateAnimBg="0"/>
      <p:bldP spid="570384" grpId="0" autoUpdateAnimBg="0"/>
      <p:bldP spid="570385" grpId="0" autoUpdateAnimBg="0"/>
      <p:bldP spid="570386" grpId="0" animBg="1"/>
      <p:bldP spid="5703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7" name="Picture 7"/>
          <p:cNvPicPr>
            <a:picLocks noChangeAspect="1" noChangeArrowheads="1"/>
          </p:cNvPicPr>
          <p:nvPr/>
        </p:nvPicPr>
        <p:blipFill>
          <a:blip r:embed="rId3"/>
          <a:srcRect/>
          <a:stretch>
            <a:fillRect/>
          </a:stretch>
        </p:blipFill>
        <p:spPr bwMode="auto">
          <a:xfrm>
            <a:off x="533400" y="2438400"/>
            <a:ext cx="8091488" cy="2971800"/>
          </a:xfrm>
          <a:prstGeom prst="rect">
            <a:avLst/>
          </a:prstGeom>
          <a:noFill/>
          <a:ln w="12700" cap="sq">
            <a:noFill/>
            <a:miter lim="800000"/>
            <a:headEnd type="none" w="sm" len="sm"/>
            <a:tailEnd type="none" w="sm" len="sm"/>
          </a:ln>
          <a:effectLst/>
        </p:spPr>
      </p:pic>
      <p:sp>
        <p:nvSpPr>
          <p:cNvPr id="670722" name="Text Box 2"/>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Intangible Assets</a:t>
            </a:r>
          </a:p>
        </p:txBody>
      </p:sp>
      <p:sp>
        <p:nvSpPr>
          <p:cNvPr id="670726" name="Rectangle 6"/>
          <p:cNvSpPr>
            <a:spLocks noChangeArrowheads="1"/>
          </p:cNvSpPr>
          <p:nvPr/>
        </p:nvSpPr>
        <p:spPr bwMode="auto">
          <a:xfrm>
            <a:off x="7239000" y="2149475"/>
            <a:ext cx="16002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5-12</a:t>
            </a:r>
          </a:p>
          <a:p>
            <a:pPr algn="l"/>
            <a:r>
              <a:rPr lang="en-US" sz="1200" b="1">
                <a:latin typeface="Arial" charset="0"/>
              </a:rPr>
              <a:t>Balance Sheet Presentation of</a:t>
            </a:r>
          </a:p>
          <a:p>
            <a:pPr algn="l"/>
            <a:r>
              <a:rPr lang="en-US" sz="1200" b="1">
                <a:latin typeface="Arial" charset="0"/>
              </a:rPr>
              <a:t>Intangible Assets</a:t>
            </a:r>
          </a:p>
        </p:txBody>
      </p:sp>
      <p:sp>
        <p:nvSpPr>
          <p:cNvPr id="670728"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70730" name="Rectangle 10"/>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Text Box 2"/>
          <p:cNvSpPr txBox="1">
            <a:spLocks noChangeArrowheads="1"/>
          </p:cNvSpPr>
          <p:nvPr/>
        </p:nvSpPr>
        <p:spPr bwMode="auto">
          <a:xfrm>
            <a:off x="990600" y="2036763"/>
            <a:ext cx="7620000" cy="3602037"/>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buSzPct val="80000"/>
            </a:pPr>
            <a:r>
              <a:rPr lang="en-US" sz="2300">
                <a:latin typeface="Arial" charset="0"/>
              </a:rPr>
              <a:t>Items vary in practice. Can include:</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Long-term prepaid expenses</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Non-current receivables</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Assets in special funds</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Property held for sale</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Restricted cash or securities</a:t>
            </a:r>
          </a:p>
        </p:txBody>
      </p:sp>
      <p:sp>
        <p:nvSpPr>
          <p:cNvPr id="672771" name="Text Box 3"/>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Other Assets</a:t>
            </a:r>
          </a:p>
        </p:txBody>
      </p:sp>
      <p:sp>
        <p:nvSpPr>
          <p:cNvPr id="672774"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72776" name="Rectangle 8"/>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AutoShape 2"/>
          <p:cNvSpPr>
            <a:spLocks noChangeArrowheads="1"/>
          </p:cNvSpPr>
          <p:nvPr/>
        </p:nvSpPr>
        <p:spPr bwMode="auto">
          <a:xfrm>
            <a:off x="65532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707587" name="AutoShape 3"/>
          <p:cNvSpPr>
            <a:spLocks noChangeArrowheads="1"/>
          </p:cNvSpPr>
          <p:nvPr/>
        </p:nvSpPr>
        <p:spPr bwMode="auto">
          <a:xfrm>
            <a:off x="82296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707588" name="AutoShape 4"/>
          <p:cNvSpPr>
            <a:spLocks noChangeArrowheads="1"/>
          </p:cNvSpPr>
          <p:nvPr/>
        </p:nvSpPr>
        <p:spPr bwMode="auto">
          <a:xfrm>
            <a:off x="4876800" y="20574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graphicFrame>
        <p:nvGraphicFramePr>
          <p:cNvPr id="707589" name="Object 5"/>
          <p:cNvGraphicFramePr>
            <a:graphicFrameLocks noChangeAspect="1"/>
          </p:cNvGraphicFramePr>
          <p:nvPr/>
        </p:nvGraphicFramePr>
        <p:xfrm>
          <a:off x="4425950" y="2362200"/>
          <a:ext cx="4470400" cy="3994150"/>
        </p:xfrm>
        <a:graphic>
          <a:graphicData uri="http://schemas.openxmlformats.org/presentationml/2006/ole">
            <mc:AlternateContent xmlns:mc="http://schemas.openxmlformats.org/markup-compatibility/2006">
              <mc:Choice xmlns:v="urn:schemas-microsoft-com:vml" Requires="v">
                <p:oleObj spid="_x0000_s707595" name="Worksheet" r:id="rId5" imgW="3829229" imgH="3429179" progId="Excel.Sheet.8">
                  <p:embed/>
                </p:oleObj>
              </mc:Choice>
              <mc:Fallback>
                <p:oleObj name="Worksheet" r:id="rId5" imgW="3829229" imgH="3429179"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2362200"/>
                        <a:ext cx="4470400" cy="39941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7590" name="Rectangle 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“Noncurrent Assets”</a:t>
            </a:r>
          </a:p>
        </p:txBody>
      </p:sp>
      <p:graphicFrame>
        <p:nvGraphicFramePr>
          <p:cNvPr id="707592" name="Object 8"/>
          <p:cNvGraphicFramePr>
            <a:graphicFrameLocks noChangeAspect="1"/>
          </p:cNvGraphicFramePr>
          <p:nvPr/>
        </p:nvGraphicFramePr>
        <p:xfrm>
          <a:off x="4419600" y="1231900"/>
          <a:ext cx="4464050" cy="987425"/>
        </p:xfrm>
        <a:graphic>
          <a:graphicData uri="http://schemas.openxmlformats.org/presentationml/2006/ole">
            <mc:AlternateContent xmlns:mc="http://schemas.openxmlformats.org/markup-compatibility/2006">
              <mc:Choice xmlns:v="urn:schemas-microsoft-com:vml" Requires="v">
                <p:oleObj spid="_x0000_s707596" name="Worksheet" r:id="rId8" imgW="3847981" imgH="866775" progId="Excel.Sheet.8">
                  <p:embed/>
                </p:oleObj>
              </mc:Choice>
              <mc:Fallback>
                <p:oleObj name="Worksheet" r:id="rId8" imgW="3847981" imgH="866775" progId="Excel.Shee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231900"/>
                        <a:ext cx="4464050" cy="9874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7595" name="Text Box 11"/>
          <p:cNvSpPr txBox="1">
            <a:spLocks noChangeArrowheads="1"/>
          </p:cNvSpPr>
          <p:nvPr/>
        </p:nvSpPr>
        <p:spPr bwMode="auto">
          <a:xfrm>
            <a:off x="457200" y="1371600"/>
            <a:ext cx="33528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Other Assets</a:t>
            </a:r>
            <a:endParaRPr lang="en-US">
              <a:latin typeface="Arial" charset="0"/>
            </a:endParaRPr>
          </a:p>
        </p:txBody>
      </p:sp>
      <p:sp>
        <p:nvSpPr>
          <p:cNvPr id="707596" name="Text Box 12"/>
          <p:cNvSpPr txBox="1">
            <a:spLocks noChangeArrowheads="1"/>
          </p:cNvSpPr>
          <p:nvPr/>
        </p:nvSpPr>
        <p:spPr bwMode="auto">
          <a:xfrm>
            <a:off x="457200" y="2243138"/>
            <a:ext cx="3657600" cy="228282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25000"/>
              </a:lnSpc>
              <a:spcBef>
                <a:spcPct val="30000"/>
              </a:spcBef>
              <a:spcAft>
                <a:spcPct val="20000"/>
              </a:spcAft>
              <a:buSzPct val="80000"/>
            </a:pPr>
            <a:r>
              <a:rPr lang="en-US" sz="2300">
                <a:latin typeface="Arial" charset="0"/>
              </a:rPr>
              <a:t>This section should include only unusual items sufficiently different from assets in the other categories.</a:t>
            </a:r>
          </a:p>
        </p:txBody>
      </p:sp>
      <p:sp>
        <p:nvSpPr>
          <p:cNvPr id="707597" name="AutoShape 13"/>
          <p:cNvSpPr>
            <a:spLocks/>
          </p:cNvSpPr>
          <p:nvPr/>
        </p:nvSpPr>
        <p:spPr bwMode="auto">
          <a:xfrm flipH="1">
            <a:off x="4038600" y="4800600"/>
            <a:ext cx="304800" cy="1219200"/>
          </a:xfrm>
          <a:prstGeom prst="rightBrace">
            <a:avLst>
              <a:gd name="adj1" fmla="val 33333"/>
              <a:gd name="adj2" fmla="val 50134"/>
            </a:avLst>
          </a:prstGeom>
          <a:noFill/>
          <a:ln w="38100" cap="sq">
            <a:solidFill>
              <a:srgbClr val="800000"/>
            </a:solidFill>
            <a:round/>
            <a:headEnd type="none" w="sm" len="sm"/>
            <a:tailEnd type="none" w="sm" len="sm"/>
          </a:ln>
          <a:effectLst/>
        </p:spPr>
        <p:txBody>
          <a:bodyPr wrap="none" anchor="ctr"/>
          <a:lstStyle/>
          <a:p>
            <a:endParaRPr lang="en-US"/>
          </a:p>
        </p:txBody>
      </p:sp>
      <p:sp>
        <p:nvSpPr>
          <p:cNvPr id="707598" name="Text Box 14"/>
          <p:cNvSpPr txBox="1">
            <a:spLocks noChangeArrowheads="1"/>
          </p:cNvSpPr>
          <p:nvPr/>
        </p:nvSpPr>
        <p:spPr bwMode="auto">
          <a:xfrm>
            <a:off x="8382000" y="64452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Text Box 2"/>
          <p:cNvSpPr txBox="1">
            <a:spLocks noChangeArrowheads="1"/>
          </p:cNvSpPr>
          <p:nvPr/>
        </p:nvSpPr>
        <p:spPr bwMode="auto">
          <a:xfrm>
            <a:off x="457200" y="2133600"/>
            <a:ext cx="3657600" cy="2720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25000"/>
              </a:lnSpc>
              <a:spcBef>
                <a:spcPct val="30000"/>
              </a:spcBef>
              <a:spcAft>
                <a:spcPct val="20000"/>
              </a:spcAft>
              <a:buSzPct val="80000"/>
            </a:pPr>
            <a:r>
              <a:rPr lang="en-US" sz="2300">
                <a:latin typeface="Arial" charset="0"/>
              </a:rPr>
              <a:t>“Obligations that a company reasonably expects to liquidate either through the use  of current assets or the creation of other current liabilities.”</a:t>
            </a:r>
          </a:p>
        </p:txBody>
      </p:sp>
      <p:sp>
        <p:nvSpPr>
          <p:cNvPr id="640004"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
        <p:nvSpPr>
          <p:cNvPr id="640005" name="Text Box 5"/>
          <p:cNvSpPr txBox="1">
            <a:spLocks noChangeArrowheads="1"/>
          </p:cNvSpPr>
          <p:nvPr/>
        </p:nvSpPr>
        <p:spPr bwMode="auto">
          <a:xfrm>
            <a:off x="457200" y="1371600"/>
            <a:ext cx="35814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Current Liabilities</a:t>
            </a:r>
            <a:endParaRPr lang="en-US">
              <a:latin typeface="Arial" charset="0"/>
            </a:endParaRPr>
          </a:p>
        </p:txBody>
      </p:sp>
      <p:sp>
        <p:nvSpPr>
          <p:cNvPr id="640006" name="AutoShape 6"/>
          <p:cNvSpPr>
            <a:spLocks/>
          </p:cNvSpPr>
          <p:nvPr/>
        </p:nvSpPr>
        <p:spPr bwMode="auto">
          <a:xfrm flipH="1">
            <a:off x="4038600" y="2133600"/>
            <a:ext cx="304800" cy="1752600"/>
          </a:xfrm>
          <a:prstGeom prst="rightBrace">
            <a:avLst>
              <a:gd name="adj1" fmla="val 47917"/>
              <a:gd name="adj2" fmla="val 50134"/>
            </a:avLst>
          </a:prstGeom>
          <a:noFill/>
          <a:ln w="38100" cap="sq">
            <a:solidFill>
              <a:srgbClr val="800000"/>
            </a:solidFill>
            <a:round/>
            <a:headEnd type="none" w="sm" len="sm"/>
            <a:tailEnd type="none" w="sm" len="sm"/>
          </a:ln>
          <a:effectLst/>
        </p:spPr>
        <p:txBody>
          <a:bodyPr wrap="none" anchor="ctr"/>
          <a:lstStyle/>
          <a:p>
            <a:endParaRPr lang="en-US"/>
          </a:p>
        </p:txBody>
      </p:sp>
      <p:graphicFrame>
        <p:nvGraphicFramePr>
          <p:cNvPr id="640007" name="Object 7"/>
          <p:cNvGraphicFramePr>
            <a:graphicFrameLocks noChangeAspect="1"/>
          </p:cNvGraphicFramePr>
          <p:nvPr/>
        </p:nvGraphicFramePr>
        <p:xfrm>
          <a:off x="4419600" y="1371600"/>
          <a:ext cx="4462463" cy="4738688"/>
        </p:xfrm>
        <a:graphic>
          <a:graphicData uri="http://schemas.openxmlformats.org/presentationml/2006/ole">
            <mc:AlternateContent xmlns:mc="http://schemas.openxmlformats.org/markup-compatibility/2006">
              <mc:Choice xmlns:v="urn:schemas-microsoft-com:vml" Requires="v">
                <p:oleObj spid="_x0000_s640009" name="Worksheet" r:id="rId5" imgW="3876735" imgH="4124265" progId="Excel.Sheet.8">
                  <p:embed/>
                </p:oleObj>
              </mc:Choice>
              <mc:Fallback>
                <p:oleObj name="Worksheet" r:id="rId5" imgW="3876735" imgH="4124265"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371600"/>
                        <a:ext cx="4462463" cy="4738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0010" name="Text Box 1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71" name="Picture 7"/>
          <p:cNvPicPr>
            <a:picLocks noChangeAspect="1" noChangeArrowheads="1"/>
          </p:cNvPicPr>
          <p:nvPr/>
        </p:nvPicPr>
        <p:blipFill>
          <a:blip r:embed="rId3"/>
          <a:srcRect/>
          <a:stretch>
            <a:fillRect/>
          </a:stretch>
        </p:blipFill>
        <p:spPr bwMode="auto">
          <a:xfrm>
            <a:off x="762000" y="2209800"/>
            <a:ext cx="7772400" cy="3775075"/>
          </a:xfrm>
          <a:prstGeom prst="rect">
            <a:avLst/>
          </a:prstGeom>
          <a:noFill/>
          <a:ln w="12700" cap="sq">
            <a:noFill/>
            <a:miter lim="800000"/>
            <a:headEnd type="none" w="sm" len="sm"/>
            <a:tailEnd type="none" w="sm" len="sm"/>
          </a:ln>
          <a:effectLst/>
        </p:spPr>
      </p:pic>
      <p:sp>
        <p:nvSpPr>
          <p:cNvPr id="676867" name="Text Box 3"/>
          <p:cNvSpPr txBox="1">
            <a:spLocks noChangeArrowheads="1"/>
          </p:cNvSpPr>
          <p:nvPr/>
        </p:nvSpPr>
        <p:spPr bwMode="auto">
          <a:xfrm>
            <a:off x="685800" y="1371600"/>
            <a:ext cx="48768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Current Liabilities</a:t>
            </a:r>
          </a:p>
        </p:txBody>
      </p:sp>
      <p:sp>
        <p:nvSpPr>
          <p:cNvPr id="676870" name="Rectangle 6"/>
          <p:cNvSpPr>
            <a:spLocks noChangeArrowheads="1"/>
          </p:cNvSpPr>
          <p:nvPr/>
        </p:nvSpPr>
        <p:spPr bwMode="auto">
          <a:xfrm>
            <a:off x="6400800" y="2027238"/>
            <a:ext cx="22860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5-13</a:t>
            </a:r>
          </a:p>
          <a:p>
            <a:pPr algn="l"/>
            <a:r>
              <a:rPr lang="en-US" sz="1200" b="1">
                <a:latin typeface="Arial" charset="0"/>
              </a:rPr>
              <a:t>Balance Sheet Presentation of Current Liabilities</a:t>
            </a:r>
          </a:p>
        </p:txBody>
      </p:sp>
      <p:sp>
        <p:nvSpPr>
          <p:cNvPr id="67687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76874" name="Rectangle 10"/>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6" name="Text Box 8"/>
          <p:cNvSpPr txBox="1">
            <a:spLocks noChangeArrowheads="1"/>
          </p:cNvSpPr>
          <p:nvPr/>
        </p:nvSpPr>
        <p:spPr bwMode="auto">
          <a:xfrm>
            <a:off x="457200" y="2095500"/>
            <a:ext cx="3733800" cy="3771900"/>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25000"/>
              </a:lnSpc>
              <a:spcBef>
                <a:spcPct val="30000"/>
              </a:spcBef>
              <a:spcAft>
                <a:spcPct val="20000"/>
              </a:spcAft>
              <a:buSzPct val="80000"/>
            </a:pPr>
            <a:r>
              <a:rPr lang="en-US" sz="2300">
                <a:latin typeface="Arial" charset="0"/>
              </a:rPr>
              <a:t>“Obligations that a company does not reasonably expect to liquidate within the normal operating cycle.”</a:t>
            </a:r>
          </a:p>
          <a:p>
            <a:pPr algn="l">
              <a:lnSpc>
                <a:spcPct val="125000"/>
              </a:lnSpc>
              <a:spcBef>
                <a:spcPct val="30000"/>
              </a:spcBef>
              <a:spcAft>
                <a:spcPct val="20000"/>
              </a:spcAft>
              <a:buSzPct val="80000"/>
            </a:pPr>
            <a:r>
              <a:rPr lang="en-US" sz="2300">
                <a:latin typeface="Arial" charset="0"/>
              </a:rPr>
              <a:t>All covenants and restrictions must be disclosed.</a:t>
            </a:r>
          </a:p>
        </p:txBody>
      </p:sp>
      <p:sp>
        <p:nvSpPr>
          <p:cNvPr id="642057" name="Text Box 9"/>
          <p:cNvSpPr txBox="1">
            <a:spLocks noChangeArrowheads="1"/>
          </p:cNvSpPr>
          <p:nvPr/>
        </p:nvSpPr>
        <p:spPr bwMode="auto">
          <a:xfrm>
            <a:off x="457200" y="1371600"/>
            <a:ext cx="39624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Long-Term Liabilities</a:t>
            </a:r>
            <a:endParaRPr lang="en-US">
              <a:latin typeface="Arial" charset="0"/>
            </a:endParaRPr>
          </a:p>
        </p:txBody>
      </p:sp>
      <p:sp>
        <p:nvSpPr>
          <p:cNvPr id="642059" name="AutoShape 11"/>
          <p:cNvSpPr>
            <a:spLocks/>
          </p:cNvSpPr>
          <p:nvPr/>
        </p:nvSpPr>
        <p:spPr bwMode="auto">
          <a:xfrm flipH="1">
            <a:off x="4038600" y="4267200"/>
            <a:ext cx="304800" cy="1524000"/>
          </a:xfrm>
          <a:prstGeom prst="rightBrace">
            <a:avLst>
              <a:gd name="adj1" fmla="val 41667"/>
              <a:gd name="adj2" fmla="val 50134"/>
            </a:avLst>
          </a:prstGeom>
          <a:noFill/>
          <a:ln w="38100" cap="sq">
            <a:solidFill>
              <a:srgbClr val="800000"/>
            </a:solidFill>
            <a:round/>
            <a:headEnd type="none" w="sm" len="sm"/>
            <a:tailEnd type="none" w="sm" len="sm"/>
          </a:ln>
          <a:effectLst/>
        </p:spPr>
        <p:txBody>
          <a:bodyPr wrap="none" anchor="ctr"/>
          <a:lstStyle/>
          <a:p>
            <a:endParaRPr lang="en-US"/>
          </a:p>
        </p:txBody>
      </p:sp>
      <p:graphicFrame>
        <p:nvGraphicFramePr>
          <p:cNvPr id="642060" name="Object 12"/>
          <p:cNvGraphicFramePr>
            <a:graphicFrameLocks noChangeAspect="1"/>
          </p:cNvGraphicFramePr>
          <p:nvPr/>
        </p:nvGraphicFramePr>
        <p:xfrm>
          <a:off x="4419600" y="1371600"/>
          <a:ext cx="4462463" cy="4738688"/>
        </p:xfrm>
        <a:graphic>
          <a:graphicData uri="http://schemas.openxmlformats.org/presentationml/2006/ole">
            <mc:AlternateContent xmlns:mc="http://schemas.openxmlformats.org/markup-compatibility/2006">
              <mc:Choice xmlns:v="urn:schemas-microsoft-com:vml" Requires="v">
                <p:oleObj spid="_x0000_s642062" name="Worksheet" r:id="rId5" imgW="3876735" imgH="4124265" progId="Excel.Sheet.8">
                  <p:embed/>
                </p:oleObj>
              </mc:Choice>
              <mc:Fallback>
                <p:oleObj name="Worksheet" r:id="rId5" imgW="3876735" imgH="4124265" progId="Excel.Shee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371600"/>
                        <a:ext cx="4462463" cy="4738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2061" name="Text Box 1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42063" name="Rectangle 1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20" name="Text Box 4"/>
          <p:cNvSpPr txBox="1">
            <a:spLocks noChangeArrowheads="1"/>
          </p:cNvSpPr>
          <p:nvPr/>
        </p:nvSpPr>
        <p:spPr bwMode="auto">
          <a:xfrm>
            <a:off x="533400" y="1295400"/>
            <a:ext cx="8153400" cy="2582863"/>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5000"/>
              </a:lnSpc>
              <a:spcBef>
                <a:spcPct val="50000"/>
              </a:spcBef>
              <a:spcAft>
                <a:spcPct val="20000"/>
              </a:spcAft>
              <a:buSzPct val="80000"/>
            </a:pPr>
            <a:r>
              <a:rPr lang="en-US" sz="2200" b="1" i="1">
                <a:solidFill>
                  <a:srgbClr val="800000"/>
                </a:solidFill>
                <a:latin typeface="Arial" charset="0"/>
              </a:rPr>
              <a:t>Long-Term Liabilities (BE5-9): </a:t>
            </a:r>
            <a:r>
              <a:rPr lang="en-US" sz="2000" b="1">
                <a:latin typeface="Arial" charset="0"/>
              </a:rPr>
              <a:t> </a:t>
            </a:r>
            <a:r>
              <a:rPr lang="en-US" sz="2000">
                <a:latin typeface="Arial" charset="0"/>
              </a:rPr>
              <a:t>Included in Adams Company’s December 31, 2012, trial balance are the following accounts: Accounts Payable $220,000; Pension Asset/Liability $375,000; Discount on Bonds Payable $29,000; Unearned Revenue $41,000; Bonds Payable $400,000; Salaries and Wages Payable $27,000; Interest Payable $12,000; Income Taxes Payable $29,000.  Prepare the </a:t>
            </a:r>
            <a:r>
              <a:rPr lang="en-US" sz="2000" b="1">
                <a:solidFill>
                  <a:srgbClr val="800000"/>
                </a:solidFill>
                <a:latin typeface="Arial" charset="0"/>
              </a:rPr>
              <a:t>long-term liabilities</a:t>
            </a:r>
            <a:r>
              <a:rPr lang="en-US" sz="2000">
                <a:latin typeface="Arial" charset="0"/>
              </a:rPr>
              <a:t> section of the balance sheet.</a:t>
            </a:r>
          </a:p>
        </p:txBody>
      </p:sp>
      <p:sp>
        <p:nvSpPr>
          <p:cNvPr id="572421" name="Rectangle 5"/>
          <p:cNvSpPr>
            <a:spLocks noChangeArrowheads="1"/>
          </p:cNvSpPr>
          <p:nvPr/>
        </p:nvSpPr>
        <p:spPr bwMode="auto">
          <a:xfrm>
            <a:off x="1905000" y="4038600"/>
            <a:ext cx="39624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Long-term liabilities</a:t>
            </a:r>
            <a:r>
              <a:rPr lang="en-US" sz="2000" b="1">
                <a:solidFill>
                  <a:srgbClr val="000000"/>
                </a:solidFill>
                <a:latin typeface="Arial" charset="0"/>
              </a:rPr>
              <a:t>	</a:t>
            </a:r>
            <a:r>
              <a:rPr lang="en-US" sz="2000">
                <a:solidFill>
                  <a:srgbClr val="000000"/>
                </a:solidFill>
                <a:latin typeface="Arial" charset="0"/>
              </a:rPr>
              <a:t>	</a:t>
            </a:r>
          </a:p>
        </p:txBody>
      </p:sp>
      <p:sp>
        <p:nvSpPr>
          <p:cNvPr id="572422" name="Rectangle 6"/>
          <p:cNvSpPr>
            <a:spLocks noChangeArrowheads="1"/>
          </p:cNvSpPr>
          <p:nvPr/>
        </p:nvSpPr>
        <p:spPr bwMode="auto">
          <a:xfrm>
            <a:off x="1905000" y="4435475"/>
            <a:ext cx="52578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5029200" algn="r"/>
              </a:tabLst>
            </a:pPr>
            <a:r>
              <a:rPr lang="en-US" sz="2000">
                <a:solidFill>
                  <a:srgbClr val="000000"/>
                </a:solidFill>
                <a:latin typeface="Arial" charset="0"/>
              </a:rPr>
              <a:t>Pension Asset/liability  	$375,000</a:t>
            </a:r>
          </a:p>
        </p:txBody>
      </p:sp>
      <p:sp>
        <p:nvSpPr>
          <p:cNvPr id="572423" name="Rectangle 7"/>
          <p:cNvSpPr>
            <a:spLocks noChangeArrowheads="1"/>
          </p:cNvSpPr>
          <p:nvPr/>
        </p:nvSpPr>
        <p:spPr bwMode="auto">
          <a:xfrm>
            <a:off x="1905000" y="4864100"/>
            <a:ext cx="52578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5029200" algn="r"/>
              </a:tabLst>
            </a:pPr>
            <a:r>
              <a:rPr lang="en-US" sz="2000">
                <a:solidFill>
                  <a:srgbClr val="000000"/>
                </a:solidFill>
                <a:latin typeface="Arial" charset="0"/>
              </a:rPr>
              <a:t>Bonds payable 	400,000</a:t>
            </a:r>
          </a:p>
        </p:txBody>
      </p:sp>
      <p:sp>
        <p:nvSpPr>
          <p:cNvPr id="572424" name="Rectangle 8"/>
          <p:cNvSpPr>
            <a:spLocks noChangeArrowheads="1"/>
          </p:cNvSpPr>
          <p:nvPr/>
        </p:nvSpPr>
        <p:spPr bwMode="auto">
          <a:xfrm>
            <a:off x="1905000" y="5273675"/>
            <a:ext cx="5486400" cy="396875"/>
          </a:xfrm>
          <a:prstGeom prst="rect">
            <a:avLst/>
          </a:prstGeom>
          <a:noFill/>
          <a:ln w="12700" cap="sq">
            <a:noFill/>
            <a:miter lim="800000"/>
            <a:headEnd type="none" w="sm" len="sm"/>
            <a:tailEnd type="none" w="sm" len="sm"/>
          </a:ln>
          <a:effectLst/>
        </p:spPr>
        <p:txBody>
          <a:bodyPr>
            <a:spAutoFit/>
          </a:bodyPr>
          <a:lstStyle/>
          <a:p>
            <a:pPr marL="290513" algn="l">
              <a:spcBef>
                <a:spcPct val="50000"/>
              </a:spcBef>
              <a:tabLst>
                <a:tab pos="5140325" algn="r"/>
              </a:tabLst>
            </a:pPr>
            <a:r>
              <a:rPr lang="en-US" sz="2000">
                <a:solidFill>
                  <a:srgbClr val="000000"/>
                </a:solidFill>
                <a:latin typeface="Arial" charset="0"/>
              </a:rPr>
              <a:t>Discount on bonds payable 	(29,000)</a:t>
            </a:r>
          </a:p>
        </p:txBody>
      </p:sp>
      <p:sp>
        <p:nvSpPr>
          <p:cNvPr id="572425" name="Rectangle 9"/>
          <p:cNvSpPr>
            <a:spLocks noChangeArrowheads="1"/>
          </p:cNvSpPr>
          <p:nvPr/>
        </p:nvSpPr>
        <p:spPr bwMode="auto">
          <a:xfrm>
            <a:off x="1905000" y="5702300"/>
            <a:ext cx="5257800" cy="396875"/>
          </a:xfrm>
          <a:prstGeom prst="rect">
            <a:avLst/>
          </a:prstGeom>
          <a:noFill/>
          <a:ln w="12700" cap="sq">
            <a:noFill/>
            <a:miter lim="800000"/>
            <a:headEnd type="none" w="sm" len="sm"/>
            <a:tailEnd type="none" w="sm" len="sm"/>
          </a:ln>
          <a:effectLst/>
        </p:spPr>
        <p:txBody>
          <a:bodyPr>
            <a:spAutoFit/>
          </a:bodyPr>
          <a:lstStyle/>
          <a:p>
            <a:pPr marL="692150" algn="l">
              <a:spcBef>
                <a:spcPct val="50000"/>
              </a:spcBef>
              <a:tabLst>
                <a:tab pos="5029200" algn="r"/>
              </a:tabLst>
            </a:pPr>
            <a:r>
              <a:rPr lang="en-US" sz="2000">
                <a:solidFill>
                  <a:srgbClr val="000000"/>
                </a:solidFill>
                <a:latin typeface="Arial" charset="0"/>
              </a:rPr>
              <a:t>Total 	746,000</a:t>
            </a:r>
          </a:p>
        </p:txBody>
      </p:sp>
      <p:sp>
        <p:nvSpPr>
          <p:cNvPr id="572427" name="Line 11"/>
          <p:cNvSpPr>
            <a:spLocks noChangeShapeType="1"/>
          </p:cNvSpPr>
          <p:nvPr/>
        </p:nvSpPr>
        <p:spPr bwMode="auto">
          <a:xfrm>
            <a:off x="5715000" y="5715000"/>
            <a:ext cx="1447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72428" name="Line 12"/>
          <p:cNvSpPr>
            <a:spLocks noChangeShapeType="1"/>
          </p:cNvSpPr>
          <p:nvPr/>
        </p:nvSpPr>
        <p:spPr bwMode="auto">
          <a:xfrm>
            <a:off x="5715000" y="6096000"/>
            <a:ext cx="1447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72431" name="Text Box 1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572433" name="Rectangle 1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“Long-Term Liabilities”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2421"/>
                                        </p:tgtEl>
                                        <p:attrNameLst>
                                          <p:attrName>style.visibility</p:attrName>
                                        </p:attrNameLst>
                                      </p:cBhvr>
                                      <p:to>
                                        <p:strVal val="visible"/>
                                      </p:to>
                                    </p:set>
                                    <p:animEffect transition="in" filter="wipe(up)">
                                      <p:cBhvr>
                                        <p:cTn id="7" dur="500"/>
                                        <p:tgtEl>
                                          <p:spTgt spid="5724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2422"/>
                                        </p:tgtEl>
                                        <p:attrNameLst>
                                          <p:attrName>style.visibility</p:attrName>
                                        </p:attrNameLst>
                                      </p:cBhvr>
                                      <p:to>
                                        <p:strVal val="visible"/>
                                      </p:to>
                                    </p:set>
                                    <p:animEffect transition="in" filter="wipe(up)">
                                      <p:cBhvr>
                                        <p:cTn id="12" dur="500"/>
                                        <p:tgtEl>
                                          <p:spTgt spid="5724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2423"/>
                                        </p:tgtEl>
                                        <p:attrNameLst>
                                          <p:attrName>style.visibility</p:attrName>
                                        </p:attrNameLst>
                                      </p:cBhvr>
                                      <p:to>
                                        <p:strVal val="visible"/>
                                      </p:to>
                                    </p:set>
                                    <p:animEffect transition="in" filter="wipe(up)">
                                      <p:cBhvr>
                                        <p:cTn id="17" dur="500"/>
                                        <p:tgtEl>
                                          <p:spTgt spid="5724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72424"/>
                                        </p:tgtEl>
                                        <p:attrNameLst>
                                          <p:attrName>style.visibility</p:attrName>
                                        </p:attrNameLst>
                                      </p:cBhvr>
                                      <p:to>
                                        <p:strVal val="visible"/>
                                      </p:to>
                                    </p:set>
                                    <p:animEffect transition="in" filter="wipe(up)">
                                      <p:cBhvr>
                                        <p:cTn id="22" dur="500"/>
                                        <p:tgtEl>
                                          <p:spTgt spid="5724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2427"/>
                                        </p:tgtEl>
                                        <p:attrNameLst>
                                          <p:attrName>style.visibility</p:attrName>
                                        </p:attrNameLst>
                                      </p:cBhvr>
                                      <p:to>
                                        <p:strVal val="visible"/>
                                      </p:to>
                                    </p:set>
                                    <p:animEffect transition="in" filter="wipe(up)">
                                      <p:cBhvr>
                                        <p:cTn id="27" dur="500"/>
                                        <p:tgtEl>
                                          <p:spTgt spid="572427"/>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572425"/>
                                        </p:tgtEl>
                                        <p:attrNameLst>
                                          <p:attrName>style.visibility</p:attrName>
                                        </p:attrNameLst>
                                      </p:cBhvr>
                                      <p:to>
                                        <p:strVal val="visible"/>
                                      </p:to>
                                    </p:set>
                                    <p:animEffect transition="in" filter="wipe(up)">
                                      <p:cBhvr>
                                        <p:cTn id="31" dur="500"/>
                                        <p:tgtEl>
                                          <p:spTgt spid="572425"/>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572428"/>
                                        </p:tgtEl>
                                        <p:attrNameLst>
                                          <p:attrName>style.visibility</p:attrName>
                                        </p:attrNameLst>
                                      </p:cBhvr>
                                      <p:to>
                                        <p:strVal val="visible"/>
                                      </p:to>
                                    </p:set>
                                    <p:animEffect transition="in" filter="wipe(up)">
                                      <p:cBhvr>
                                        <p:cTn id="35" dur="500"/>
                                        <p:tgtEl>
                                          <p:spTgt spid="572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utoUpdateAnimBg="0"/>
      <p:bldP spid="572422" grpId="0" autoUpdateAnimBg="0"/>
      <p:bldP spid="572423" grpId="0" autoUpdateAnimBg="0"/>
      <p:bldP spid="572424" grpId="0" autoUpdateAnimBg="0"/>
      <p:bldP spid="572425" grpId="0" autoUpdateAnimBg="0"/>
      <p:bldP spid="572427" grpId="0" animBg="1"/>
      <p:bldP spid="5724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7" name="Picture 7"/>
          <p:cNvPicPr>
            <a:picLocks noChangeAspect="1" noChangeArrowheads="1"/>
          </p:cNvPicPr>
          <p:nvPr/>
        </p:nvPicPr>
        <p:blipFill>
          <a:blip r:embed="rId3"/>
          <a:srcRect/>
          <a:stretch>
            <a:fillRect/>
          </a:stretch>
        </p:blipFill>
        <p:spPr bwMode="auto">
          <a:xfrm>
            <a:off x="685800" y="2133600"/>
            <a:ext cx="7772400" cy="4022725"/>
          </a:xfrm>
          <a:prstGeom prst="rect">
            <a:avLst/>
          </a:prstGeom>
          <a:noFill/>
          <a:ln w="12700" cap="sq">
            <a:noFill/>
            <a:miter lim="800000"/>
            <a:headEnd type="none" w="sm" len="sm"/>
            <a:tailEnd type="none" w="sm" len="sm"/>
          </a:ln>
          <a:effectLst/>
        </p:spPr>
      </p:pic>
      <p:sp>
        <p:nvSpPr>
          <p:cNvPr id="680962" name="Text Box 2"/>
          <p:cNvSpPr txBox="1">
            <a:spLocks noChangeArrowheads="1"/>
          </p:cNvSpPr>
          <p:nvPr/>
        </p:nvSpPr>
        <p:spPr bwMode="auto">
          <a:xfrm>
            <a:off x="685800" y="1371600"/>
            <a:ext cx="48768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Non-Current Liabilities</a:t>
            </a:r>
          </a:p>
        </p:txBody>
      </p:sp>
      <p:sp>
        <p:nvSpPr>
          <p:cNvPr id="680966" name="Rectangle 6"/>
          <p:cNvSpPr>
            <a:spLocks noChangeArrowheads="1"/>
          </p:cNvSpPr>
          <p:nvPr/>
        </p:nvSpPr>
        <p:spPr bwMode="auto">
          <a:xfrm>
            <a:off x="6324600" y="1905000"/>
            <a:ext cx="22860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5-14</a:t>
            </a:r>
          </a:p>
          <a:p>
            <a:pPr algn="l"/>
            <a:r>
              <a:rPr lang="en-US" sz="1200" b="1">
                <a:latin typeface="Arial" charset="0"/>
              </a:rPr>
              <a:t>Balance Sheet Presentation of Non-Current Liabilities</a:t>
            </a:r>
          </a:p>
        </p:txBody>
      </p:sp>
      <p:sp>
        <p:nvSpPr>
          <p:cNvPr id="680968"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80970" name="Rectangle 10"/>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“Long-Term Liabilities”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ext Box 2"/>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Owners’ Equity</a:t>
            </a:r>
          </a:p>
        </p:txBody>
      </p:sp>
      <p:pic>
        <p:nvPicPr>
          <p:cNvPr id="709638" name="Picture 6"/>
          <p:cNvPicPr>
            <a:picLocks noChangeAspect="1" noChangeArrowheads="1"/>
          </p:cNvPicPr>
          <p:nvPr/>
        </p:nvPicPr>
        <p:blipFill>
          <a:blip r:embed="rId3"/>
          <a:srcRect/>
          <a:stretch>
            <a:fillRect/>
          </a:stretch>
        </p:blipFill>
        <p:spPr bwMode="auto">
          <a:xfrm>
            <a:off x="533400" y="2225675"/>
            <a:ext cx="8072438" cy="2198688"/>
          </a:xfrm>
          <a:prstGeom prst="rect">
            <a:avLst/>
          </a:prstGeom>
          <a:noFill/>
          <a:ln w="12700" cap="sq">
            <a:noFill/>
            <a:miter lim="800000"/>
            <a:headEnd type="none" w="sm" len="sm"/>
            <a:tailEnd type="none" w="sm" len="sm"/>
          </a:ln>
          <a:effectLst/>
        </p:spPr>
      </p:pic>
      <p:sp>
        <p:nvSpPr>
          <p:cNvPr id="709639"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709641"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“Owner’s Equity”</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990600" y="2066925"/>
            <a:ext cx="7620000" cy="212407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Most assets and liabilities are reported at historical cost.</a:t>
            </a:r>
          </a:p>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Use of judgments and estimates.</a:t>
            </a:r>
          </a:p>
          <a:p>
            <a:pPr marL="457200" indent="-457200" algn="l">
              <a:lnSpc>
                <a:spcPct val="125000"/>
              </a:lnSpc>
              <a:spcBef>
                <a:spcPct val="40000"/>
              </a:spcBef>
              <a:buClr>
                <a:srgbClr val="800000"/>
              </a:buClr>
              <a:buSzPct val="80000"/>
              <a:buFont typeface="Wingdings" pitchFamily="2" charset="2"/>
              <a:buChar char="u"/>
            </a:pPr>
            <a:r>
              <a:rPr lang="en-US" sz="2300">
                <a:latin typeface="Arial" charset="0"/>
              </a:rPr>
              <a:t>Many items of financial value are omitted.</a:t>
            </a:r>
          </a:p>
        </p:txBody>
      </p:sp>
      <p:sp>
        <p:nvSpPr>
          <p:cNvPr id="368644" name="Text Box 4"/>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Limitations of the Balance Sheet</a:t>
            </a:r>
          </a:p>
        </p:txBody>
      </p:sp>
      <p:sp>
        <p:nvSpPr>
          <p:cNvPr id="368647"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a:t>
            </a:r>
          </a:p>
        </p:txBody>
      </p:sp>
      <p:sp>
        <p:nvSpPr>
          <p:cNvPr id="368648"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Explain the uses and limitations of a balance sheet.</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15" name="Picture 7"/>
          <p:cNvPicPr>
            <a:picLocks noChangeAspect="1" noChangeArrowheads="1"/>
          </p:cNvPicPr>
          <p:nvPr/>
        </p:nvPicPr>
        <p:blipFill>
          <a:blip r:embed="rId3"/>
          <a:srcRect/>
          <a:stretch>
            <a:fillRect/>
          </a:stretch>
        </p:blipFill>
        <p:spPr bwMode="auto">
          <a:xfrm>
            <a:off x="685800" y="2149475"/>
            <a:ext cx="7848600" cy="2822575"/>
          </a:xfrm>
          <a:prstGeom prst="rect">
            <a:avLst/>
          </a:prstGeom>
          <a:noFill/>
          <a:ln w="12700" cap="sq">
            <a:noFill/>
            <a:miter lim="800000"/>
            <a:headEnd type="none" w="sm" len="sm"/>
            <a:tailEnd type="none" w="sm" len="sm"/>
          </a:ln>
          <a:effectLst/>
        </p:spPr>
      </p:pic>
      <p:sp>
        <p:nvSpPr>
          <p:cNvPr id="683014" name="Rectangle 6"/>
          <p:cNvSpPr>
            <a:spLocks noChangeArrowheads="1"/>
          </p:cNvSpPr>
          <p:nvPr/>
        </p:nvSpPr>
        <p:spPr bwMode="auto">
          <a:xfrm>
            <a:off x="6324600" y="1920875"/>
            <a:ext cx="22860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5-15</a:t>
            </a:r>
          </a:p>
          <a:p>
            <a:pPr algn="l"/>
            <a:r>
              <a:rPr lang="en-US" sz="1200" b="1">
                <a:latin typeface="Arial" charset="0"/>
              </a:rPr>
              <a:t>Balance Sheet Presentation of Stockholders’ Equity</a:t>
            </a:r>
          </a:p>
        </p:txBody>
      </p:sp>
      <p:sp>
        <p:nvSpPr>
          <p:cNvPr id="683016" name="Text Box 8"/>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Owners’ Equity</a:t>
            </a:r>
          </a:p>
        </p:txBody>
      </p:sp>
      <p:sp>
        <p:nvSpPr>
          <p:cNvPr id="683017"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83019" name="Rectangle 11"/>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“Owner’s Equity”</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609600" y="1905000"/>
            <a:ext cx="44958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(a)	Investment in preferred stock</a:t>
            </a:r>
          </a:p>
        </p:txBody>
      </p:sp>
      <p:sp>
        <p:nvSpPr>
          <p:cNvPr id="562180"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
        <p:nvSpPr>
          <p:cNvPr id="562181" name="Text Box 5"/>
          <p:cNvSpPr txBox="1">
            <a:spLocks noChangeArrowheads="1"/>
          </p:cNvSpPr>
          <p:nvPr/>
        </p:nvSpPr>
        <p:spPr bwMode="auto">
          <a:xfrm>
            <a:off x="838200" y="1219200"/>
            <a:ext cx="3962400" cy="5619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Account</a:t>
            </a:r>
            <a:endParaRPr lang="en-US">
              <a:latin typeface="Arial" charset="0"/>
            </a:endParaRPr>
          </a:p>
        </p:txBody>
      </p:sp>
      <p:sp>
        <p:nvSpPr>
          <p:cNvPr id="562184" name="Text Box 8"/>
          <p:cNvSpPr txBox="1">
            <a:spLocks noChangeArrowheads="1"/>
          </p:cNvSpPr>
          <p:nvPr/>
        </p:nvSpPr>
        <p:spPr bwMode="auto">
          <a:xfrm>
            <a:off x="609600" y="23637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(b)	Treasury stock</a:t>
            </a:r>
          </a:p>
        </p:txBody>
      </p:sp>
      <p:sp>
        <p:nvSpPr>
          <p:cNvPr id="562185" name="Text Box 9"/>
          <p:cNvSpPr txBox="1">
            <a:spLocks noChangeArrowheads="1"/>
          </p:cNvSpPr>
          <p:nvPr/>
        </p:nvSpPr>
        <p:spPr bwMode="auto">
          <a:xfrm>
            <a:off x="609600" y="28209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(c)	Common stock</a:t>
            </a:r>
          </a:p>
        </p:txBody>
      </p:sp>
      <p:sp>
        <p:nvSpPr>
          <p:cNvPr id="562186" name="Text Box 10"/>
          <p:cNvSpPr txBox="1">
            <a:spLocks noChangeArrowheads="1"/>
          </p:cNvSpPr>
          <p:nvPr/>
        </p:nvSpPr>
        <p:spPr bwMode="auto">
          <a:xfrm>
            <a:off x="609600" y="32781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(d)	Cash dividends payable</a:t>
            </a:r>
          </a:p>
        </p:txBody>
      </p:sp>
      <p:sp>
        <p:nvSpPr>
          <p:cNvPr id="562187" name="Text Box 11"/>
          <p:cNvSpPr txBox="1">
            <a:spLocks noChangeArrowheads="1"/>
          </p:cNvSpPr>
          <p:nvPr/>
        </p:nvSpPr>
        <p:spPr bwMode="auto">
          <a:xfrm>
            <a:off x="609600" y="37353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(e)	Accumulated depreciation</a:t>
            </a:r>
          </a:p>
        </p:txBody>
      </p:sp>
      <p:sp>
        <p:nvSpPr>
          <p:cNvPr id="562188" name="Text Box 12"/>
          <p:cNvSpPr txBox="1">
            <a:spLocks noChangeArrowheads="1"/>
          </p:cNvSpPr>
          <p:nvPr/>
        </p:nvSpPr>
        <p:spPr bwMode="auto">
          <a:xfrm>
            <a:off x="609600" y="41925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(f)	Interest payable</a:t>
            </a:r>
          </a:p>
        </p:txBody>
      </p:sp>
      <p:sp>
        <p:nvSpPr>
          <p:cNvPr id="562189" name="Text Box 13"/>
          <p:cNvSpPr txBox="1">
            <a:spLocks noChangeArrowheads="1"/>
          </p:cNvSpPr>
          <p:nvPr/>
        </p:nvSpPr>
        <p:spPr bwMode="auto">
          <a:xfrm>
            <a:off x="609600" y="4648200"/>
            <a:ext cx="44958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(g)	Deficit</a:t>
            </a:r>
          </a:p>
        </p:txBody>
      </p:sp>
      <p:sp>
        <p:nvSpPr>
          <p:cNvPr id="562190" name="Text Box 14"/>
          <p:cNvSpPr txBox="1">
            <a:spLocks noChangeArrowheads="1"/>
          </p:cNvSpPr>
          <p:nvPr/>
        </p:nvSpPr>
        <p:spPr bwMode="auto">
          <a:xfrm>
            <a:off x="609600" y="5106988"/>
            <a:ext cx="4495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(h)	Trading securities</a:t>
            </a:r>
          </a:p>
        </p:txBody>
      </p:sp>
      <p:sp>
        <p:nvSpPr>
          <p:cNvPr id="562191" name="Text Box 15"/>
          <p:cNvSpPr txBox="1">
            <a:spLocks noChangeArrowheads="1"/>
          </p:cNvSpPr>
          <p:nvPr/>
        </p:nvSpPr>
        <p:spPr bwMode="auto">
          <a:xfrm>
            <a:off x="609600" y="5562600"/>
            <a:ext cx="44958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(i)	Unearned revenue</a:t>
            </a:r>
          </a:p>
        </p:txBody>
      </p:sp>
      <p:sp>
        <p:nvSpPr>
          <p:cNvPr id="562192" name="Text Box 16"/>
          <p:cNvSpPr txBox="1">
            <a:spLocks noChangeArrowheads="1"/>
          </p:cNvSpPr>
          <p:nvPr/>
        </p:nvSpPr>
        <p:spPr bwMode="auto">
          <a:xfrm>
            <a:off x="5181600" y="1905000"/>
            <a:ext cx="39624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(a)	Current asset/Investment</a:t>
            </a:r>
          </a:p>
        </p:txBody>
      </p:sp>
      <p:sp>
        <p:nvSpPr>
          <p:cNvPr id="562193" name="Text Box 17"/>
          <p:cNvSpPr txBox="1">
            <a:spLocks noChangeArrowheads="1"/>
          </p:cNvSpPr>
          <p:nvPr/>
        </p:nvSpPr>
        <p:spPr bwMode="auto">
          <a:xfrm>
            <a:off x="5181600" y="2363788"/>
            <a:ext cx="37338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(b)	Stockholders’ Equity </a:t>
            </a:r>
          </a:p>
        </p:txBody>
      </p:sp>
      <p:sp>
        <p:nvSpPr>
          <p:cNvPr id="562194" name="Text Box 18"/>
          <p:cNvSpPr txBox="1">
            <a:spLocks noChangeArrowheads="1"/>
          </p:cNvSpPr>
          <p:nvPr/>
        </p:nvSpPr>
        <p:spPr bwMode="auto">
          <a:xfrm>
            <a:off x="5181600" y="2820988"/>
            <a:ext cx="3733800" cy="427037"/>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(c)	Stockholders’ Equity </a:t>
            </a:r>
          </a:p>
        </p:txBody>
      </p:sp>
      <p:sp>
        <p:nvSpPr>
          <p:cNvPr id="562195" name="Text Box 19"/>
          <p:cNvSpPr txBox="1">
            <a:spLocks noChangeArrowheads="1"/>
          </p:cNvSpPr>
          <p:nvPr/>
        </p:nvSpPr>
        <p:spPr bwMode="auto">
          <a:xfrm>
            <a:off x="5181600" y="3278188"/>
            <a:ext cx="30480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(d)	Current liability</a:t>
            </a:r>
          </a:p>
        </p:txBody>
      </p:sp>
      <p:sp>
        <p:nvSpPr>
          <p:cNvPr id="562196" name="Text Box 20"/>
          <p:cNvSpPr txBox="1">
            <a:spLocks noChangeArrowheads="1"/>
          </p:cNvSpPr>
          <p:nvPr/>
        </p:nvSpPr>
        <p:spPr bwMode="auto">
          <a:xfrm>
            <a:off x="5181600" y="3735388"/>
            <a:ext cx="30480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(e)	Contra-asset</a:t>
            </a:r>
          </a:p>
        </p:txBody>
      </p:sp>
      <p:sp>
        <p:nvSpPr>
          <p:cNvPr id="562197" name="Text Box 21"/>
          <p:cNvSpPr txBox="1">
            <a:spLocks noChangeArrowheads="1"/>
          </p:cNvSpPr>
          <p:nvPr/>
        </p:nvSpPr>
        <p:spPr bwMode="auto">
          <a:xfrm>
            <a:off x="5181600" y="4192588"/>
            <a:ext cx="30480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(f)	Current liability</a:t>
            </a:r>
          </a:p>
        </p:txBody>
      </p:sp>
      <p:sp>
        <p:nvSpPr>
          <p:cNvPr id="562198" name="Text Box 22"/>
          <p:cNvSpPr txBox="1">
            <a:spLocks noChangeArrowheads="1"/>
          </p:cNvSpPr>
          <p:nvPr/>
        </p:nvSpPr>
        <p:spPr bwMode="auto">
          <a:xfrm>
            <a:off x="5181600" y="4648200"/>
            <a:ext cx="34290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(g)	Stockholders’ Equity</a:t>
            </a:r>
          </a:p>
        </p:txBody>
      </p:sp>
      <p:sp>
        <p:nvSpPr>
          <p:cNvPr id="562199" name="Text Box 23"/>
          <p:cNvSpPr txBox="1">
            <a:spLocks noChangeArrowheads="1"/>
          </p:cNvSpPr>
          <p:nvPr/>
        </p:nvSpPr>
        <p:spPr bwMode="auto">
          <a:xfrm>
            <a:off x="5181600" y="5106988"/>
            <a:ext cx="3048000" cy="42703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(h)	Current asset</a:t>
            </a:r>
          </a:p>
        </p:txBody>
      </p:sp>
      <p:sp>
        <p:nvSpPr>
          <p:cNvPr id="562200" name="Text Box 24"/>
          <p:cNvSpPr txBox="1">
            <a:spLocks noChangeArrowheads="1"/>
          </p:cNvSpPr>
          <p:nvPr/>
        </p:nvSpPr>
        <p:spPr bwMode="auto">
          <a:xfrm>
            <a:off x="5181600" y="5562600"/>
            <a:ext cx="3048000" cy="427038"/>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pPr>
            <a:r>
              <a:rPr lang="en-US" sz="2000">
                <a:latin typeface="Arial" charset="0"/>
              </a:rPr>
              <a:t>(i)	Current liability</a:t>
            </a:r>
          </a:p>
        </p:txBody>
      </p:sp>
      <p:sp>
        <p:nvSpPr>
          <p:cNvPr id="562201" name="Text Box 25"/>
          <p:cNvSpPr txBox="1">
            <a:spLocks noChangeArrowheads="1"/>
          </p:cNvSpPr>
          <p:nvPr/>
        </p:nvSpPr>
        <p:spPr bwMode="auto">
          <a:xfrm>
            <a:off x="5334000" y="1219200"/>
            <a:ext cx="2971800" cy="561975"/>
          </a:xfrm>
          <a:prstGeom prst="rect">
            <a:avLst/>
          </a:prstGeom>
          <a:solidFill>
            <a:schemeClr val="bg1"/>
          </a:solidFill>
          <a:ln w="38100"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b="1">
                <a:solidFill>
                  <a:srgbClr val="800000"/>
                </a:solidFill>
                <a:latin typeface="Arial" charset="0"/>
              </a:rPr>
              <a:t>Classification</a:t>
            </a:r>
            <a:endParaRPr lang="en-US">
              <a:latin typeface="Arial" charset="0"/>
            </a:endParaRPr>
          </a:p>
        </p:txBody>
      </p:sp>
      <p:sp>
        <p:nvSpPr>
          <p:cNvPr id="562203" name="Line 27"/>
          <p:cNvSpPr>
            <a:spLocks noChangeShapeType="1"/>
          </p:cNvSpPr>
          <p:nvPr/>
        </p:nvSpPr>
        <p:spPr bwMode="auto">
          <a:xfrm>
            <a:off x="685800" y="1752600"/>
            <a:ext cx="4114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62204" name="Line 28"/>
          <p:cNvSpPr>
            <a:spLocks noChangeShapeType="1"/>
          </p:cNvSpPr>
          <p:nvPr/>
        </p:nvSpPr>
        <p:spPr bwMode="auto">
          <a:xfrm>
            <a:off x="5257800" y="1752600"/>
            <a:ext cx="3124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62205" name="Text Box 2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192"/>
                                        </p:tgtEl>
                                        <p:attrNameLst>
                                          <p:attrName>style.visibility</p:attrName>
                                        </p:attrNameLst>
                                      </p:cBhvr>
                                      <p:to>
                                        <p:strVal val="visible"/>
                                      </p:to>
                                    </p:set>
                                    <p:animEffect transition="in" filter="wipe(left)">
                                      <p:cBhvr>
                                        <p:cTn id="7" dur="500"/>
                                        <p:tgtEl>
                                          <p:spTgt spid="5621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2193"/>
                                        </p:tgtEl>
                                        <p:attrNameLst>
                                          <p:attrName>style.visibility</p:attrName>
                                        </p:attrNameLst>
                                      </p:cBhvr>
                                      <p:to>
                                        <p:strVal val="visible"/>
                                      </p:to>
                                    </p:set>
                                    <p:animEffect transition="in" filter="wipe(left)">
                                      <p:cBhvr>
                                        <p:cTn id="12" dur="500"/>
                                        <p:tgtEl>
                                          <p:spTgt spid="5621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2194"/>
                                        </p:tgtEl>
                                        <p:attrNameLst>
                                          <p:attrName>style.visibility</p:attrName>
                                        </p:attrNameLst>
                                      </p:cBhvr>
                                      <p:to>
                                        <p:strVal val="visible"/>
                                      </p:to>
                                    </p:set>
                                    <p:animEffect transition="in" filter="wipe(left)">
                                      <p:cBhvr>
                                        <p:cTn id="17" dur="500"/>
                                        <p:tgtEl>
                                          <p:spTgt spid="5621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2195"/>
                                        </p:tgtEl>
                                        <p:attrNameLst>
                                          <p:attrName>style.visibility</p:attrName>
                                        </p:attrNameLst>
                                      </p:cBhvr>
                                      <p:to>
                                        <p:strVal val="visible"/>
                                      </p:to>
                                    </p:set>
                                    <p:animEffect transition="in" filter="wipe(left)">
                                      <p:cBhvr>
                                        <p:cTn id="22" dur="500"/>
                                        <p:tgtEl>
                                          <p:spTgt spid="5621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2196"/>
                                        </p:tgtEl>
                                        <p:attrNameLst>
                                          <p:attrName>style.visibility</p:attrName>
                                        </p:attrNameLst>
                                      </p:cBhvr>
                                      <p:to>
                                        <p:strVal val="visible"/>
                                      </p:to>
                                    </p:set>
                                    <p:animEffect transition="in" filter="wipe(left)">
                                      <p:cBhvr>
                                        <p:cTn id="27" dur="500"/>
                                        <p:tgtEl>
                                          <p:spTgt spid="5621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2197"/>
                                        </p:tgtEl>
                                        <p:attrNameLst>
                                          <p:attrName>style.visibility</p:attrName>
                                        </p:attrNameLst>
                                      </p:cBhvr>
                                      <p:to>
                                        <p:strVal val="visible"/>
                                      </p:to>
                                    </p:set>
                                    <p:animEffect transition="in" filter="wipe(left)">
                                      <p:cBhvr>
                                        <p:cTn id="32" dur="500"/>
                                        <p:tgtEl>
                                          <p:spTgt spid="5621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2198"/>
                                        </p:tgtEl>
                                        <p:attrNameLst>
                                          <p:attrName>style.visibility</p:attrName>
                                        </p:attrNameLst>
                                      </p:cBhvr>
                                      <p:to>
                                        <p:strVal val="visible"/>
                                      </p:to>
                                    </p:set>
                                    <p:animEffect transition="in" filter="wipe(left)">
                                      <p:cBhvr>
                                        <p:cTn id="37" dur="500"/>
                                        <p:tgtEl>
                                          <p:spTgt spid="5621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2199"/>
                                        </p:tgtEl>
                                        <p:attrNameLst>
                                          <p:attrName>style.visibility</p:attrName>
                                        </p:attrNameLst>
                                      </p:cBhvr>
                                      <p:to>
                                        <p:strVal val="visible"/>
                                      </p:to>
                                    </p:set>
                                    <p:animEffect transition="in" filter="wipe(left)">
                                      <p:cBhvr>
                                        <p:cTn id="42" dur="500"/>
                                        <p:tgtEl>
                                          <p:spTgt spid="5621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2200"/>
                                        </p:tgtEl>
                                        <p:attrNameLst>
                                          <p:attrName>style.visibility</p:attrName>
                                        </p:attrNameLst>
                                      </p:cBhvr>
                                      <p:to>
                                        <p:strVal val="visible"/>
                                      </p:to>
                                    </p:set>
                                    <p:animEffect transition="in" filter="wipe(left)">
                                      <p:cBhvr>
                                        <p:cTn id="47" dur="500"/>
                                        <p:tgtEl>
                                          <p:spTgt spid="562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92" grpId="0" autoUpdateAnimBg="0"/>
      <p:bldP spid="562193" grpId="0" autoUpdateAnimBg="0"/>
      <p:bldP spid="562194" grpId="0" autoUpdateAnimBg="0"/>
      <p:bldP spid="562195" grpId="0" autoUpdateAnimBg="0"/>
      <p:bldP spid="562196" grpId="0" autoUpdateAnimBg="0"/>
      <p:bldP spid="562197" grpId="0" autoUpdateAnimBg="0"/>
      <p:bldP spid="562198" grpId="0" autoUpdateAnimBg="0"/>
      <p:bldP spid="562199" grpId="0" autoUpdateAnimBg="0"/>
      <p:bldP spid="56220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ext Box 2"/>
          <p:cNvSpPr txBox="1">
            <a:spLocks noChangeArrowheads="1"/>
          </p:cNvSpPr>
          <p:nvPr/>
        </p:nvSpPr>
        <p:spPr bwMode="auto">
          <a:xfrm>
            <a:off x="838200" y="1447800"/>
            <a:ext cx="7391400" cy="1887538"/>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60000"/>
              </a:spcBef>
            </a:pPr>
            <a:r>
              <a:rPr lang="en-US" sz="2600" b="1">
                <a:solidFill>
                  <a:srgbClr val="800000"/>
                </a:solidFill>
                <a:latin typeface="Arial" charset="0"/>
              </a:rPr>
              <a:t>Classified Balance Sheet</a:t>
            </a:r>
          </a:p>
          <a:p>
            <a:pPr marL="685800" lvl="1" indent="-457200" algn="l">
              <a:lnSpc>
                <a:spcPct val="125000"/>
              </a:lnSpc>
              <a:spcBef>
                <a:spcPct val="60000"/>
              </a:spcBef>
              <a:buClr>
                <a:srgbClr val="800000"/>
              </a:buClr>
              <a:buSzPct val="80000"/>
              <a:buFont typeface="Wingdings" pitchFamily="2" charset="2"/>
              <a:buChar char="u"/>
            </a:pPr>
            <a:r>
              <a:rPr lang="en-US" sz="2300">
                <a:latin typeface="Arial" charset="0"/>
              </a:rPr>
              <a:t>Account form</a:t>
            </a:r>
          </a:p>
          <a:p>
            <a:pPr marL="685800" lvl="1" indent="-457200" algn="l">
              <a:lnSpc>
                <a:spcPct val="125000"/>
              </a:lnSpc>
              <a:spcBef>
                <a:spcPct val="60000"/>
              </a:spcBef>
              <a:buClr>
                <a:srgbClr val="800000"/>
              </a:buClr>
              <a:buSzPct val="80000"/>
              <a:buFont typeface="Wingdings" pitchFamily="2" charset="2"/>
              <a:buChar char="u"/>
            </a:pPr>
            <a:r>
              <a:rPr lang="en-US" sz="2300">
                <a:latin typeface="Arial" charset="0"/>
              </a:rPr>
              <a:t>Report form</a:t>
            </a:r>
          </a:p>
        </p:txBody>
      </p:sp>
      <p:sp>
        <p:nvSpPr>
          <p:cNvPr id="530437"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Format</a:t>
            </a:r>
          </a:p>
        </p:txBody>
      </p:sp>
      <p:sp>
        <p:nvSpPr>
          <p:cNvPr id="530438" name="Rectangle 6"/>
          <p:cNvSpPr>
            <a:spLocks noChangeArrowheads="1"/>
          </p:cNvSpPr>
          <p:nvPr/>
        </p:nvSpPr>
        <p:spPr bwMode="auto">
          <a:xfrm>
            <a:off x="762000" y="3810000"/>
            <a:ext cx="7620000" cy="1698625"/>
          </a:xfrm>
          <a:prstGeom prst="rect">
            <a:avLst/>
          </a:prstGeom>
          <a:noFill/>
          <a:ln w="12700" cap="sq">
            <a:noFill/>
            <a:miter lim="800000"/>
            <a:headEnd type="none" w="sm" len="sm"/>
            <a:tailEnd type="none" w="sm" len="sm"/>
          </a:ln>
          <a:effectLst/>
        </p:spPr>
        <p:txBody>
          <a:bodyPr>
            <a:spAutoFit/>
          </a:bodyPr>
          <a:lstStyle/>
          <a:p>
            <a:pPr algn="l">
              <a:lnSpc>
                <a:spcPct val="120000"/>
              </a:lnSpc>
            </a:pPr>
            <a:r>
              <a:rPr lang="en-US" sz="2200" b="1" i="1">
                <a:latin typeface="Arial" charset="0"/>
              </a:rPr>
              <a:t>Accounting Trends and Techniques—2009</a:t>
            </a:r>
            <a:r>
              <a:rPr lang="en-US" sz="2200" i="1">
                <a:latin typeface="Arial" charset="0"/>
              </a:rPr>
              <a:t> </a:t>
            </a:r>
            <a:r>
              <a:rPr lang="en-US" sz="2200">
                <a:latin typeface="Arial" charset="0"/>
              </a:rPr>
              <a:t>(New York: AICPA) indicates that all of the 500 companies surveyed use either the “report form” (438) or the “account form” (62), sometimes collectively referred to as the “customary form.”</a:t>
            </a:r>
          </a:p>
        </p:txBody>
      </p:sp>
      <p:sp>
        <p:nvSpPr>
          <p:cNvPr id="530440" name="Text Box 8"/>
          <p:cNvSpPr txBox="1">
            <a:spLocks noChangeArrowheads="1"/>
          </p:cNvSpPr>
          <p:nvPr/>
        </p:nvSpPr>
        <p:spPr bwMode="auto">
          <a:xfrm>
            <a:off x="914400" y="6369050"/>
            <a:ext cx="8153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classified balance sheet using the report and account formats.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5" name="Text Box 7"/>
          <p:cNvSpPr txBox="1">
            <a:spLocks noChangeArrowheads="1"/>
          </p:cNvSpPr>
          <p:nvPr/>
        </p:nvSpPr>
        <p:spPr bwMode="auto">
          <a:xfrm>
            <a:off x="914400" y="6369050"/>
            <a:ext cx="8153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classified balance sheet using the report and account formats.</a:t>
            </a:r>
          </a:p>
        </p:txBody>
      </p:sp>
      <p:sp>
        <p:nvSpPr>
          <p:cNvPr id="585737"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Format</a:t>
            </a:r>
          </a:p>
        </p:txBody>
      </p:sp>
      <p:sp>
        <p:nvSpPr>
          <p:cNvPr id="585738" name="Text Box 10"/>
          <p:cNvSpPr txBox="1">
            <a:spLocks noChangeArrowheads="1"/>
          </p:cNvSpPr>
          <p:nvPr/>
        </p:nvSpPr>
        <p:spPr bwMode="auto">
          <a:xfrm>
            <a:off x="685800" y="1401763"/>
            <a:ext cx="2895600" cy="503237"/>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700">
                <a:latin typeface="Arial" charset="0"/>
              </a:rPr>
              <a:t>Account Form</a:t>
            </a:r>
          </a:p>
        </p:txBody>
      </p:sp>
      <p:sp>
        <p:nvSpPr>
          <p:cNvPr id="585739" name="Rectangle 11"/>
          <p:cNvSpPr>
            <a:spLocks noChangeArrowheads="1"/>
          </p:cNvSpPr>
          <p:nvPr/>
        </p:nvSpPr>
        <p:spPr bwMode="auto">
          <a:xfrm>
            <a:off x="7467600" y="1752600"/>
            <a:ext cx="1447800" cy="274638"/>
          </a:xfrm>
          <a:prstGeom prst="rect">
            <a:avLst/>
          </a:prstGeom>
          <a:solidFill>
            <a:schemeClr val="bg1"/>
          </a:solidFill>
          <a:ln w="28575" algn="ctr">
            <a:noFill/>
            <a:miter lim="800000"/>
            <a:headEnd type="none" w="sm" len="sm"/>
            <a:tailEnd type="none" w="sm" len="sm"/>
          </a:ln>
          <a:effectLst/>
        </p:spPr>
        <p:txBody>
          <a:bodyPr>
            <a:spAutoFit/>
          </a:bodyPr>
          <a:lstStyle/>
          <a:p>
            <a:pPr algn="r">
              <a:spcBef>
                <a:spcPct val="50000"/>
              </a:spcBef>
            </a:pPr>
            <a:r>
              <a:rPr lang="en-US" sz="1200" b="1">
                <a:solidFill>
                  <a:srgbClr val="800000"/>
                </a:solidFill>
                <a:latin typeface="Arial" charset="0"/>
              </a:rPr>
              <a:t>Illustration 5-16</a:t>
            </a:r>
          </a:p>
        </p:txBody>
      </p:sp>
      <p:pic>
        <p:nvPicPr>
          <p:cNvPr id="585740" name="Picture 12"/>
          <p:cNvPicPr>
            <a:picLocks noChangeAspect="1" noChangeArrowheads="1"/>
          </p:cNvPicPr>
          <p:nvPr/>
        </p:nvPicPr>
        <p:blipFill>
          <a:blip r:embed="rId3"/>
          <a:srcRect/>
          <a:stretch>
            <a:fillRect/>
          </a:stretch>
        </p:blipFill>
        <p:spPr bwMode="auto">
          <a:xfrm>
            <a:off x="304800" y="2133600"/>
            <a:ext cx="4191000" cy="3159125"/>
          </a:xfrm>
          <a:prstGeom prst="rect">
            <a:avLst/>
          </a:prstGeom>
          <a:noFill/>
          <a:ln w="12700" cap="sq">
            <a:noFill/>
            <a:miter lim="800000"/>
            <a:headEnd type="none" w="sm" len="sm"/>
            <a:tailEnd type="none" w="sm" len="sm"/>
          </a:ln>
          <a:effectLst/>
        </p:spPr>
      </p:pic>
      <p:pic>
        <p:nvPicPr>
          <p:cNvPr id="585741" name="Picture 13"/>
          <p:cNvPicPr>
            <a:picLocks noChangeAspect="1" noChangeArrowheads="1"/>
          </p:cNvPicPr>
          <p:nvPr/>
        </p:nvPicPr>
        <p:blipFill>
          <a:blip r:embed="rId4"/>
          <a:srcRect/>
          <a:stretch>
            <a:fillRect/>
          </a:stretch>
        </p:blipFill>
        <p:spPr bwMode="auto">
          <a:xfrm>
            <a:off x="4724400" y="2138363"/>
            <a:ext cx="4191000" cy="3186112"/>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5" name="Text Box 5"/>
          <p:cNvSpPr txBox="1">
            <a:spLocks noChangeArrowheads="1"/>
          </p:cNvSpPr>
          <p:nvPr/>
        </p:nvSpPr>
        <p:spPr bwMode="auto">
          <a:xfrm>
            <a:off x="8229600" y="6477000"/>
            <a:ext cx="838200" cy="30480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400" b="1" i="1">
                <a:solidFill>
                  <a:schemeClr val="bg2"/>
                </a:solidFill>
                <a:latin typeface="Arial" charset="0"/>
              </a:rPr>
              <a:t>LO 3</a:t>
            </a:r>
          </a:p>
        </p:txBody>
      </p:sp>
      <p:pic>
        <p:nvPicPr>
          <p:cNvPr id="583691" name="Picture 11"/>
          <p:cNvPicPr>
            <a:picLocks noChangeAspect="1" noChangeArrowheads="1"/>
          </p:cNvPicPr>
          <p:nvPr/>
        </p:nvPicPr>
        <p:blipFill>
          <a:blip r:embed="rId3"/>
          <a:srcRect/>
          <a:stretch>
            <a:fillRect/>
          </a:stretch>
        </p:blipFill>
        <p:spPr bwMode="auto">
          <a:xfrm>
            <a:off x="4191000" y="228600"/>
            <a:ext cx="4208463" cy="6400800"/>
          </a:xfrm>
          <a:prstGeom prst="rect">
            <a:avLst/>
          </a:prstGeom>
          <a:noFill/>
          <a:ln w="12700" cap="sq">
            <a:noFill/>
            <a:miter lim="800000"/>
            <a:headEnd type="none" w="sm" len="sm"/>
            <a:tailEnd type="none" w="sm" len="sm"/>
          </a:ln>
          <a:effectLst/>
        </p:spPr>
      </p:pic>
      <p:sp>
        <p:nvSpPr>
          <p:cNvPr id="583683" name="Rectangle 3"/>
          <p:cNvSpPr>
            <a:spLocks noGrp="1" noChangeArrowheads="1"/>
          </p:cNvSpPr>
          <p:nvPr>
            <p:ph type="title"/>
          </p:nvPr>
        </p:nvSpPr>
        <p:spPr>
          <a:xfrm>
            <a:off x="457200" y="457200"/>
            <a:ext cx="3352800" cy="1066800"/>
          </a:xfrm>
          <a:solidFill>
            <a:srgbClr val="0066FF"/>
          </a:solidFill>
          <a:ln cap="flat" algn="ctr"/>
        </p:spPr>
        <p:txBody>
          <a:bodyPr/>
          <a:lstStyle/>
          <a:p>
            <a:pPr marL="0"/>
            <a:r>
              <a:rPr lang="en-US" i="0">
                <a:solidFill>
                  <a:schemeClr val="bg1"/>
                </a:solidFill>
                <a:latin typeface="Arial" charset="0"/>
              </a:rPr>
              <a:t>Balance Sheet Format</a:t>
            </a:r>
          </a:p>
        </p:txBody>
      </p:sp>
      <p:sp>
        <p:nvSpPr>
          <p:cNvPr id="583689" name="Text Box 9"/>
          <p:cNvSpPr txBox="1">
            <a:spLocks noChangeArrowheads="1"/>
          </p:cNvSpPr>
          <p:nvPr/>
        </p:nvSpPr>
        <p:spPr bwMode="auto">
          <a:xfrm>
            <a:off x="685800" y="2819400"/>
            <a:ext cx="2895600" cy="503238"/>
          </a:xfrm>
          <a:prstGeom prst="rect">
            <a:avLst/>
          </a:prstGeom>
          <a:noFill/>
          <a:ln w="12700" cap="sq" algn="ctr">
            <a:noFill/>
            <a:miter lim="800000"/>
            <a:headEnd type="none" w="sm" len="sm"/>
            <a:tailEnd type="none" w="sm" len="sm"/>
          </a:ln>
          <a:effectLst/>
        </p:spPr>
        <p:txBody>
          <a:bodyPr>
            <a:spAutoFit/>
          </a:bodyPr>
          <a:lstStyle/>
          <a:p>
            <a:pPr>
              <a:spcBef>
                <a:spcPct val="50000"/>
              </a:spcBef>
            </a:pPr>
            <a:r>
              <a:rPr lang="en-US" sz="2700">
                <a:latin typeface="Arial" charset="0"/>
              </a:rPr>
              <a:t>Report Form</a:t>
            </a:r>
          </a:p>
        </p:txBody>
      </p:sp>
      <p:sp>
        <p:nvSpPr>
          <p:cNvPr id="583690" name="Rectangle 10"/>
          <p:cNvSpPr>
            <a:spLocks noChangeArrowheads="1"/>
          </p:cNvSpPr>
          <p:nvPr/>
        </p:nvSpPr>
        <p:spPr bwMode="auto">
          <a:xfrm>
            <a:off x="2590800" y="6172200"/>
            <a:ext cx="1447800" cy="274638"/>
          </a:xfrm>
          <a:prstGeom prst="rect">
            <a:avLst/>
          </a:prstGeom>
          <a:solidFill>
            <a:schemeClr val="bg1"/>
          </a:solidFill>
          <a:ln w="28575" algn="ctr">
            <a:noFill/>
            <a:miter lim="800000"/>
            <a:headEnd type="none" w="sm" len="sm"/>
            <a:tailEnd type="none" w="sm" len="sm"/>
          </a:ln>
          <a:effectLst/>
        </p:spPr>
        <p:txBody>
          <a:bodyPr>
            <a:spAutoFit/>
          </a:bodyPr>
          <a:lstStyle/>
          <a:p>
            <a:pPr algn="r">
              <a:spcBef>
                <a:spcPct val="50000"/>
              </a:spcBef>
            </a:pPr>
            <a:r>
              <a:rPr lang="en-US" sz="1200" b="1">
                <a:solidFill>
                  <a:srgbClr val="800000"/>
                </a:solidFill>
                <a:latin typeface="Arial" charset="0"/>
              </a:rPr>
              <a:t>Illustration 5-16</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9"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Supplemental Disclosures</a:t>
            </a:r>
          </a:p>
        </p:txBody>
      </p:sp>
      <p:sp>
        <p:nvSpPr>
          <p:cNvPr id="715780" name="Rectangle 4"/>
          <p:cNvSpPr>
            <a:spLocks noChangeArrowheads="1"/>
          </p:cNvSpPr>
          <p:nvPr/>
        </p:nvSpPr>
        <p:spPr bwMode="auto">
          <a:xfrm>
            <a:off x="685800" y="1371600"/>
            <a:ext cx="7924800" cy="898525"/>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300">
                <a:latin typeface="Arial" charset="0"/>
              </a:rPr>
              <a:t>Four types of information that are supplemental to account titles and amounts presented in the balance sheet:</a:t>
            </a:r>
          </a:p>
        </p:txBody>
      </p:sp>
      <p:sp>
        <p:nvSpPr>
          <p:cNvPr id="715781" name="Text Box 5"/>
          <p:cNvSpPr txBox="1">
            <a:spLocks noChangeArrowheads="1"/>
          </p:cNvSpPr>
          <p:nvPr/>
        </p:nvSpPr>
        <p:spPr bwMode="auto">
          <a:xfrm>
            <a:off x="3810000" y="6172200"/>
            <a:ext cx="51816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Determine which balance sheet information requires supplemental disclosure.</a:t>
            </a:r>
          </a:p>
        </p:txBody>
      </p:sp>
      <p:pic>
        <p:nvPicPr>
          <p:cNvPr id="715782" name="Picture 6"/>
          <p:cNvPicPr>
            <a:picLocks noChangeAspect="1" noChangeArrowheads="1"/>
          </p:cNvPicPr>
          <p:nvPr/>
        </p:nvPicPr>
        <p:blipFill>
          <a:blip r:embed="rId3"/>
          <a:srcRect/>
          <a:stretch>
            <a:fillRect/>
          </a:stretch>
        </p:blipFill>
        <p:spPr bwMode="auto">
          <a:xfrm>
            <a:off x="457200" y="2609850"/>
            <a:ext cx="8229600" cy="3181350"/>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Text Box 2"/>
          <p:cNvSpPr txBox="1">
            <a:spLocks noChangeArrowheads="1"/>
          </p:cNvSpPr>
          <p:nvPr/>
        </p:nvSpPr>
        <p:spPr bwMode="auto">
          <a:xfrm>
            <a:off x="838200" y="1524000"/>
            <a:ext cx="7391400" cy="3217863"/>
          </a:xfrm>
          <a:prstGeom prst="rect">
            <a:avLst/>
          </a:prstGeom>
          <a:noFill/>
          <a:ln w="28575" cap="sq">
            <a:noFill/>
            <a:miter lim="800000"/>
            <a:headEnd type="none" w="sm" len="sm"/>
            <a:tailEnd type="none" w="sm" len="sm"/>
          </a:ln>
          <a:effectLst/>
        </p:spPr>
        <p:txBody>
          <a:bodyPr>
            <a:spAutoFit/>
          </a:bodyPr>
          <a:lstStyle/>
          <a:p>
            <a:pPr marL="685800" lvl="1" indent="-457200" algn="l">
              <a:lnSpc>
                <a:spcPct val="115000"/>
              </a:lnSpc>
              <a:spcBef>
                <a:spcPct val="70000"/>
              </a:spcBef>
              <a:buClr>
                <a:srgbClr val="800000"/>
              </a:buClr>
              <a:buSzPct val="80000"/>
              <a:buFont typeface="Wingdings" pitchFamily="2" charset="2"/>
              <a:buChar char="u"/>
              <a:tabLst>
                <a:tab pos="858838" algn="l"/>
              </a:tabLst>
            </a:pPr>
            <a:r>
              <a:rPr lang="en-US" sz="2400">
                <a:latin typeface="Arial" charset="0"/>
              </a:rPr>
              <a:t>Parenthetical Explanations</a:t>
            </a:r>
          </a:p>
          <a:p>
            <a:pPr marL="685800" lvl="1" indent="-457200" algn="l">
              <a:lnSpc>
                <a:spcPct val="115000"/>
              </a:lnSpc>
              <a:spcBef>
                <a:spcPct val="70000"/>
              </a:spcBef>
              <a:buClr>
                <a:srgbClr val="800000"/>
              </a:buClr>
              <a:buSzPct val="80000"/>
              <a:buFont typeface="Wingdings" pitchFamily="2" charset="2"/>
              <a:buChar char="u"/>
              <a:tabLst>
                <a:tab pos="858838" algn="l"/>
              </a:tabLst>
            </a:pPr>
            <a:r>
              <a:rPr lang="en-US" sz="2400">
                <a:latin typeface="Arial" charset="0"/>
              </a:rPr>
              <a:t>Notes</a:t>
            </a:r>
          </a:p>
          <a:p>
            <a:pPr marL="685800" lvl="1" indent="-457200" algn="l">
              <a:lnSpc>
                <a:spcPct val="115000"/>
              </a:lnSpc>
              <a:spcBef>
                <a:spcPct val="70000"/>
              </a:spcBef>
              <a:buClr>
                <a:srgbClr val="800000"/>
              </a:buClr>
              <a:buSzPct val="80000"/>
              <a:buFont typeface="Wingdings" pitchFamily="2" charset="2"/>
              <a:buChar char="u"/>
              <a:tabLst>
                <a:tab pos="858838" algn="l"/>
              </a:tabLst>
            </a:pPr>
            <a:r>
              <a:rPr lang="en-US" sz="2400">
                <a:latin typeface="Arial" charset="0"/>
              </a:rPr>
              <a:t>Cross-Reference and Contra Items</a:t>
            </a:r>
          </a:p>
          <a:p>
            <a:pPr marL="685800" lvl="1" indent="-457200" algn="l">
              <a:lnSpc>
                <a:spcPct val="115000"/>
              </a:lnSpc>
              <a:spcBef>
                <a:spcPct val="70000"/>
              </a:spcBef>
              <a:buClr>
                <a:srgbClr val="800000"/>
              </a:buClr>
              <a:buSzPct val="80000"/>
              <a:buFont typeface="Wingdings" pitchFamily="2" charset="2"/>
              <a:buChar char="u"/>
              <a:tabLst>
                <a:tab pos="858838" algn="l"/>
              </a:tabLst>
            </a:pPr>
            <a:r>
              <a:rPr lang="en-US" sz="2400">
                <a:latin typeface="Arial" charset="0"/>
              </a:rPr>
              <a:t>Supporting Schedules</a:t>
            </a:r>
          </a:p>
          <a:p>
            <a:pPr marL="685800" lvl="1" indent="-457200" algn="l">
              <a:lnSpc>
                <a:spcPct val="115000"/>
              </a:lnSpc>
              <a:spcBef>
                <a:spcPct val="70000"/>
              </a:spcBef>
              <a:buClr>
                <a:srgbClr val="800000"/>
              </a:buClr>
              <a:buSzPct val="80000"/>
              <a:buFont typeface="Wingdings" pitchFamily="2" charset="2"/>
              <a:buChar char="u"/>
              <a:tabLst>
                <a:tab pos="858838" algn="l"/>
              </a:tabLst>
            </a:pPr>
            <a:r>
              <a:rPr lang="en-US" sz="2400">
                <a:latin typeface="Arial" charset="0"/>
              </a:rPr>
              <a:t>Terminology</a:t>
            </a:r>
          </a:p>
        </p:txBody>
      </p:sp>
      <p:sp>
        <p:nvSpPr>
          <p:cNvPr id="717827"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Techniques of Disclosure</a:t>
            </a:r>
          </a:p>
        </p:txBody>
      </p:sp>
      <p:sp>
        <p:nvSpPr>
          <p:cNvPr id="717828" name="Text Box 4"/>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9  Describe the major disclosure techniques for the balance sheet.</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726019" name="Rectangle 3"/>
          <p:cNvSpPr>
            <a:spLocks noChangeArrowheads="1"/>
          </p:cNvSpPr>
          <p:nvPr/>
        </p:nvSpPr>
        <p:spPr bwMode="auto">
          <a:xfrm>
            <a:off x="457200" y="1933575"/>
            <a:ext cx="8229600" cy="436245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recommends but does not require the use of the title “statement of financial position” rather than balance sheet.</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requires a classified statement of financial position except in very limited situations. IFRS follows the same guidelines as this textbook for distinguishing between current and noncurrent assets and liabilities. However under GAAP, public companies must follow SEC regulations, which require specific line items. In addition, specific GAAP standards mandate certain forms of reporting this information.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Under IFRS, current assets are usually listed in the reverse order of liquidity. For example, under GAAP cash is listed first, but under IFRS it is listed last.</a:t>
            </a:r>
          </a:p>
        </p:txBody>
      </p:sp>
      <p:pic>
        <p:nvPicPr>
          <p:cNvPr id="726020"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728067" name="Rectangle 3"/>
          <p:cNvSpPr>
            <a:spLocks noChangeArrowheads="1"/>
          </p:cNvSpPr>
          <p:nvPr/>
        </p:nvSpPr>
        <p:spPr bwMode="auto">
          <a:xfrm>
            <a:off x="457200" y="1933575"/>
            <a:ext cx="8229600" cy="436245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has many differences in terminology that you will notice in this textbook.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Both IFRS and GAAP require disclosures about (1) accounting policies followed, (2) judgments that management has made in the process of applying the entity’s accounting policies, and (3) the key assumptions and estimation uncertainty that could result in a material adjustment to the carrying amounts of assets and liabilities within the next financial year. Comparative prior period information must be presented and financial statements must be prepared annually.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Use of the term “reserve” is discouraged in GAAP, but there is no such prohibition in IFRS.</a:t>
            </a:r>
          </a:p>
        </p:txBody>
      </p:sp>
      <p:pic>
        <p:nvPicPr>
          <p:cNvPr id="72806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4" name="Rectangle 2"/>
          <p:cNvSpPr>
            <a:spLocks noChangeArrowheads="1"/>
          </p:cNvSpPr>
          <p:nvPr/>
        </p:nvSpPr>
        <p:spPr bwMode="auto">
          <a:xfrm>
            <a:off x="533400" y="1981200"/>
            <a:ext cx="8077200" cy="2422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a:latin typeface="Arial" charset="0"/>
              </a:rPr>
              <a:t>Current assets under IFRS are listed generally:</a:t>
            </a:r>
          </a:p>
          <a:p>
            <a:pPr marL="685800" lvl="1" indent="-457200" algn="l">
              <a:lnSpc>
                <a:spcPct val="125000"/>
              </a:lnSpc>
              <a:spcBef>
                <a:spcPct val="35000"/>
              </a:spcBef>
              <a:buFontTx/>
              <a:buAutoNum type="alphaLcPeriod"/>
            </a:pPr>
            <a:r>
              <a:rPr lang="en-US" sz="2000">
                <a:latin typeface="Arial" charset="0"/>
              </a:rPr>
              <a:t>by importance.</a:t>
            </a:r>
          </a:p>
          <a:p>
            <a:pPr marL="685800" lvl="1" indent="-457200" algn="l">
              <a:lnSpc>
                <a:spcPct val="125000"/>
              </a:lnSpc>
              <a:spcBef>
                <a:spcPct val="35000"/>
              </a:spcBef>
              <a:buFontTx/>
              <a:buAutoNum type="alphaLcPeriod"/>
            </a:pPr>
            <a:r>
              <a:rPr lang="en-US" sz="2000">
                <a:latin typeface="Arial" charset="0"/>
              </a:rPr>
              <a:t>in the reverse order of their expected conversion to cash.</a:t>
            </a:r>
          </a:p>
          <a:p>
            <a:pPr marL="685800" lvl="1" indent="-457200" algn="l">
              <a:lnSpc>
                <a:spcPct val="125000"/>
              </a:lnSpc>
              <a:spcBef>
                <a:spcPct val="35000"/>
              </a:spcBef>
              <a:buFontTx/>
              <a:buAutoNum type="alphaLcPeriod"/>
            </a:pPr>
            <a:r>
              <a:rPr lang="en-US" sz="2000">
                <a:latin typeface="Arial" charset="0"/>
              </a:rPr>
              <a:t>by longevity.</a:t>
            </a:r>
          </a:p>
          <a:p>
            <a:pPr marL="685800" lvl="1" indent="-457200" algn="l">
              <a:lnSpc>
                <a:spcPct val="125000"/>
              </a:lnSpc>
              <a:spcBef>
                <a:spcPct val="35000"/>
              </a:spcBef>
              <a:buFontTx/>
              <a:buAutoNum type="alphaLcPeriod"/>
            </a:pPr>
            <a:r>
              <a:rPr lang="en-US" sz="2000">
                <a:latin typeface="Arial" charset="0"/>
              </a:rPr>
              <a:t>alphabetically.</a:t>
            </a:r>
          </a:p>
        </p:txBody>
      </p:sp>
      <p:sp>
        <p:nvSpPr>
          <p:cNvPr id="73011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3011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730117" name="Oval 5"/>
          <p:cNvSpPr>
            <a:spLocks noChangeArrowheads="1"/>
          </p:cNvSpPr>
          <p:nvPr/>
        </p:nvSpPr>
        <p:spPr bwMode="auto">
          <a:xfrm>
            <a:off x="739775" y="2997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730118"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730119"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0117"/>
                                        </p:tgtEl>
                                        <p:attrNameLst>
                                          <p:attrName>style.visibility</p:attrName>
                                        </p:attrNameLst>
                                      </p:cBhvr>
                                      <p:to>
                                        <p:strVal val="visible"/>
                                      </p:to>
                                    </p:set>
                                    <p:animEffect transition="in" filter="wipe(left)">
                                      <p:cBhvr>
                                        <p:cTn id="7" dur="500"/>
                                        <p:tgtEl>
                                          <p:spTgt spid="73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Classification</a:t>
            </a:r>
          </a:p>
        </p:txBody>
      </p:sp>
      <p:pic>
        <p:nvPicPr>
          <p:cNvPr id="646150" name="Picture 6"/>
          <p:cNvPicPr>
            <a:picLocks noChangeAspect="1" noChangeArrowheads="1"/>
          </p:cNvPicPr>
          <p:nvPr/>
        </p:nvPicPr>
        <p:blipFill>
          <a:blip r:embed="rId3"/>
          <a:srcRect/>
          <a:stretch>
            <a:fillRect/>
          </a:stretch>
        </p:blipFill>
        <p:spPr bwMode="auto">
          <a:xfrm>
            <a:off x="533400" y="2286000"/>
            <a:ext cx="8077200" cy="3003550"/>
          </a:xfrm>
          <a:prstGeom prst="rect">
            <a:avLst/>
          </a:prstGeom>
          <a:noFill/>
          <a:ln w="12700" cap="sq">
            <a:noFill/>
            <a:miter lim="800000"/>
            <a:headEnd type="none" w="sm" len="sm"/>
            <a:tailEnd type="none" w="sm" len="sm"/>
          </a:ln>
          <a:effectLst/>
        </p:spPr>
      </p:pic>
      <p:sp>
        <p:nvSpPr>
          <p:cNvPr id="64615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
        <p:nvSpPr>
          <p:cNvPr id="646153"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2162" name="Rectangle 2"/>
          <p:cNvSpPr>
            <a:spLocks noChangeArrowheads="1"/>
          </p:cNvSpPr>
          <p:nvPr/>
        </p:nvSpPr>
        <p:spPr bwMode="auto">
          <a:xfrm>
            <a:off x="533400" y="1981200"/>
            <a:ext cx="8077200" cy="3946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a:latin typeface="Arial" charset="0"/>
              </a:rPr>
              <a:t>Companies that use IFRS:</a:t>
            </a:r>
          </a:p>
          <a:p>
            <a:pPr marL="685800" lvl="1" indent="-457200" algn="l">
              <a:lnSpc>
                <a:spcPct val="125000"/>
              </a:lnSpc>
              <a:spcBef>
                <a:spcPct val="35000"/>
              </a:spcBef>
              <a:buFontTx/>
              <a:buAutoNum type="alphaLcPeriod"/>
            </a:pPr>
            <a:r>
              <a:rPr lang="en-US" sz="2000">
                <a:latin typeface="Arial" charset="0"/>
              </a:rPr>
              <a:t>may report all their assets on the statement of financial position at fair value.</a:t>
            </a:r>
          </a:p>
          <a:p>
            <a:pPr marL="685800" lvl="1" indent="-457200" algn="l">
              <a:lnSpc>
                <a:spcPct val="125000"/>
              </a:lnSpc>
              <a:spcBef>
                <a:spcPct val="35000"/>
              </a:spcBef>
              <a:buFontTx/>
              <a:buAutoNum type="alphaLcPeriod"/>
            </a:pPr>
            <a:r>
              <a:rPr lang="en-US" sz="2000">
                <a:latin typeface="Arial" charset="0"/>
              </a:rPr>
              <a:t>are not allowed to net assets (assets 2 liabilities) on their statement of financial positions.</a:t>
            </a:r>
          </a:p>
          <a:p>
            <a:pPr marL="685800" lvl="1" indent="-457200" algn="l">
              <a:lnSpc>
                <a:spcPct val="125000"/>
              </a:lnSpc>
              <a:spcBef>
                <a:spcPct val="35000"/>
              </a:spcBef>
              <a:buFontTx/>
              <a:buAutoNum type="alphaLcPeriod"/>
            </a:pPr>
            <a:r>
              <a:rPr lang="en-US" sz="2000">
                <a:latin typeface="Arial" charset="0"/>
              </a:rPr>
              <a:t>may report noncurrent assets before current assets on the statement of financial position.</a:t>
            </a:r>
          </a:p>
          <a:p>
            <a:pPr marL="685800" lvl="1" indent="-457200" algn="l">
              <a:lnSpc>
                <a:spcPct val="125000"/>
              </a:lnSpc>
              <a:spcBef>
                <a:spcPct val="35000"/>
              </a:spcBef>
              <a:buFontTx/>
              <a:buAutoNum type="alphaLcPeriod"/>
            </a:pPr>
            <a:r>
              <a:rPr lang="en-US" sz="2000">
                <a:latin typeface="Arial" charset="0"/>
              </a:rPr>
              <a:t>do not have any guidelines as to what should be reported on the statement of financial position.</a:t>
            </a:r>
          </a:p>
        </p:txBody>
      </p:sp>
      <p:sp>
        <p:nvSpPr>
          <p:cNvPr id="73216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3216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732165" name="Picture 5"/>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732166" name="Oval 6"/>
          <p:cNvSpPr>
            <a:spLocks noChangeArrowheads="1"/>
          </p:cNvSpPr>
          <p:nvPr/>
        </p:nvSpPr>
        <p:spPr bwMode="auto">
          <a:xfrm>
            <a:off x="739775" y="4267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732167"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2166"/>
                                        </p:tgtEl>
                                        <p:attrNameLst>
                                          <p:attrName>style.visibility</p:attrName>
                                        </p:attrNameLst>
                                      </p:cBhvr>
                                      <p:to>
                                        <p:strVal val="visible"/>
                                      </p:to>
                                    </p:set>
                                    <p:animEffect transition="in" filter="wipe(left)">
                                      <p:cBhvr>
                                        <p:cTn id="7" dur="500"/>
                                        <p:tgtEl>
                                          <p:spTgt spid="7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4210" name="Rectangle 2"/>
          <p:cNvSpPr>
            <a:spLocks noChangeArrowheads="1"/>
          </p:cNvSpPr>
          <p:nvPr/>
        </p:nvSpPr>
        <p:spPr bwMode="auto">
          <a:xfrm>
            <a:off x="533400" y="1981200"/>
            <a:ext cx="8077200" cy="3565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a:latin typeface="Arial" charset="0"/>
              </a:rPr>
              <a:t>A company has purchased a tract of land and expects to build a production plant on the land in approximately 5 years. During the 5 years before construction, the land will be idle. Under IFRS, the land should be reported as: </a:t>
            </a:r>
          </a:p>
          <a:p>
            <a:pPr marL="685800" lvl="1" indent="-457200" algn="l">
              <a:lnSpc>
                <a:spcPct val="125000"/>
              </a:lnSpc>
              <a:spcBef>
                <a:spcPct val="35000"/>
              </a:spcBef>
              <a:buFontTx/>
              <a:buAutoNum type="alphaLcPeriod"/>
            </a:pPr>
            <a:r>
              <a:rPr lang="en-US" sz="2000">
                <a:latin typeface="Arial" charset="0"/>
              </a:rPr>
              <a:t>land expense.</a:t>
            </a:r>
          </a:p>
          <a:p>
            <a:pPr marL="685800" lvl="1" indent="-457200" algn="l">
              <a:lnSpc>
                <a:spcPct val="125000"/>
              </a:lnSpc>
              <a:spcBef>
                <a:spcPct val="35000"/>
              </a:spcBef>
              <a:buFontTx/>
              <a:buAutoNum type="alphaLcPeriod"/>
            </a:pPr>
            <a:r>
              <a:rPr lang="en-US" sz="2000">
                <a:latin typeface="Arial" charset="0"/>
              </a:rPr>
              <a:t>property, plant, and equipment.</a:t>
            </a:r>
          </a:p>
          <a:p>
            <a:pPr marL="685800" lvl="1" indent="-457200" algn="l">
              <a:lnSpc>
                <a:spcPct val="125000"/>
              </a:lnSpc>
              <a:spcBef>
                <a:spcPct val="35000"/>
              </a:spcBef>
              <a:buFontTx/>
              <a:buAutoNum type="alphaLcPeriod"/>
            </a:pPr>
            <a:r>
              <a:rPr lang="en-US" sz="2000">
                <a:latin typeface="Arial" charset="0"/>
              </a:rPr>
              <a:t>an intangible asset.</a:t>
            </a:r>
          </a:p>
          <a:p>
            <a:pPr marL="685800" lvl="1" indent="-457200" algn="l">
              <a:lnSpc>
                <a:spcPct val="125000"/>
              </a:lnSpc>
              <a:spcBef>
                <a:spcPct val="35000"/>
              </a:spcBef>
              <a:buFontTx/>
              <a:buAutoNum type="alphaLcPeriod"/>
            </a:pPr>
            <a:r>
              <a:rPr lang="en-US" sz="2000">
                <a:latin typeface="Arial" charset="0"/>
              </a:rPr>
              <a:t>a long-term investment.</a:t>
            </a:r>
          </a:p>
        </p:txBody>
      </p:sp>
      <p:sp>
        <p:nvSpPr>
          <p:cNvPr id="734211"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3421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734213" name="Oval 5"/>
          <p:cNvSpPr>
            <a:spLocks noChangeArrowheads="1"/>
          </p:cNvSpPr>
          <p:nvPr/>
        </p:nvSpPr>
        <p:spPr bwMode="auto">
          <a:xfrm>
            <a:off x="739775" y="5127625"/>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734214"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734215"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4213"/>
                                        </p:tgtEl>
                                        <p:attrNameLst>
                                          <p:attrName>style.visibility</p:attrName>
                                        </p:attrNameLst>
                                      </p:cBhvr>
                                      <p:to>
                                        <p:strVal val="visible"/>
                                      </p:to>
                                    </p:set>
                                    <p:animEffect transition="in" filter="wipe(left)">
                                      <p:cBhvr>
                                        <p:cTn id="7" dur="500"/>
                                        <p:tgtEl>
                                          <p:spTgt spid="73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8" name="Text Box 6"/>
          <p:cNvSpPr txBox="1">
            <a:spLocks noChangeArrowheads="1"/>
          </p:cNvSpPr>
          <p:nvPr/>
        </p:nvSpPr>
        <p:spPr bwMode="auto">
          <a:xfrm>
            <a:off x="7162800" y="2011363"/>
            <a:ext cx="16002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5-1</a:t>
            </a:r>
          </a:p>
        </p:txBody>
      </p:sp>
      <p:sp>
        <p:nvSpPr>
          <p:cNvPr id="648199" name="Rectangle 7"/>
          <p:cNvSpPr>
            <a:spLocks noChangeArrowheads="1"/>
          </p:cNvSpPr>
          <p:nvPr/>
        </p:nvSpPr>
        <p:spPr bwMode="auto">
          <a:xfrm>
            <a:off x="533400" y="5016500"/>
            <a:ext cx="8229600" cy="393700"/>
          </a:xfrm>
          <a:prstGeom prst="rect">
            <a:avLst/>
          </a:prstGeom>
          <a:noFill/>
          <a:ln w="12700" cap="sq">
            <a:noFill/>
            <a:miter lim="800000"/>
            <a:headEnd type="none" w="sm" len="sm"/>
            <a:tailEnd type="none" w="sm" len="sm"/>
          </a:ln>
          <a:effectLst/>
        </p:spPr>
        <p:txBody>
          <a:bodyPr>
            <a:spAutoFit/>
          </a:bodyPr>
          <a:lstStyle/>
          <a:p>
            <a:pPr algn="l">
              <a:lnSpc>
                <a:spcPct val="110000"/>
              </a:lnSpc>
            </a:pPr>
            <a:r>
              <a:rPr lang="en-US" sz="1800" b="1">
                <a:latin typeface="Arial" charset="0"/>
              </a:rPr>
              <a:t>In practice you usually see little departure from these major subdivisions.</a:t>
            </a:r>
          </a:p>
        </p:txBody>
      </p:sp>
      <p:sp>
        <p:nvSpPr>
          <p:cNvPr id="648201"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a:t>
            </a:r>
          </a:p>
        </p:txBody>
      </p:sp>
      <p:sp>
        <p:nvSpPr>
          <p:cNvPr id="648202" name="Text Box 10"/>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Classification</a:t>
            </a:r>
          </a:p>
        </p:txBody>
      </p:sp>
      <p:pic>
        <p:nvPicPr>
          <p:cNvPr id="648203" name="Picture 11"/>
          <p:cNvPicPr>
            <a:picLocks noChangeAspect="1" noChangeArrowheads="1"/>
          </p:cNvPicPr>
          <p:nvPr/>
        </p:nvPicPr>
        <p:blipFill>
          <a:blip r:embed="rId3"/>
          <a:srcRect/>
          <a:stretch>
            <a:fillRect/>
          </a:stretch>
        </p:blipFill>
        <p:spPr bwMode="auto">
          <a:xfrm>
            <a:off x="533400" y="2286000"/>
            <a:ext cx="8153400" cy="2463800"/>
          </a:xfrm>
          <a:prstGeom prst="rect">
            <a:avLst/>
          </a:prstGeom>
          <a:noFill/>
          <a:ln w="12700" cap="sq">
            <a:noFill/>
            <a:miter lim="800000"/>
            <a:headEnd type="none" w="sm" len="sm"/>
            <a:tailEnd type="none" w="sm" len="sm"/>
          </a:ln>
          <a:effectLst/>
        </p:spPr>
      </p:pic>
      <p:sp>
        <p:nvSpPr>
          <p:cNvPr id="648204"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685800" y="1997075"/>
            <a:ext cx="7620000" cy="1249363"/>
          </a:xfrm>
          <a:prstGeom prst="rect">
            <a:avLst/>
          </a:prstGeom>
          <a:noFill/>
          <a:ln w="28575" cap="sq">
            <a:noFill/>
            <a:miter lim="800000"/>
            <a:headEnd type="none" w="sm" len="sm"/>
            <a:tailEnd type="none" w="sm" len="sm"/>
          </a:ln>
          <a:effectLst/>
        </p:spPr>
        <p:txBody>
          <a:bodyPr>
            <a:spAutoFit/>
          </a:bodyPr>
          <a:lstStyle/>
          <a:p>
            <a:pPr marL="228600" algn="l">
              <a:lnSpc>
                <a:spcPct val="110000"/>
              </a:lnSpc>
              <a:spcBef>
                <a:spcPct val="30000"/>
              </a:spcBef>
              <a:buSzPct val="80000"/>
            </a:pPr>
            <a:r>
              <a:rPr lang="en-US" sz="2300">
                <a:latin typeface="Arial" charset="0"/>
              </a:rPr>
              <a:t>Cash and other assets a company expects to convert into cash, sell, or consume either in one year or in the operating cycle, whichever is longer. </a:t>
            </a:r>
          </a:p>
        </p:txBody>
      </p:sp>
      <p:sp>
        <p:nvSpPr>
          <p:cNvPr id="480259" name="Text Box 3"/>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Current Assets</a:t>
            </a:r>
          </a:p>
        </p:txBody>
      </p:sp>
      <p:sp>
        <p:nvSpPr>
          <p:cNvPr id="480261"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pic>
        <p:nvPicPr>
          <p:cNvPr id="480265" name="Picture 9"/>
          <p:cNvPicPr>
            <a:picLocks noChangeAspect="1" noChangeArrowheads="1"/>
          </p:cNvPicPr>
          <p:nvPr/>
        </p:nvPicPr>
        <p:blipFill>
          <a:blip r:embed="rId3"/>
          <a:srcRect/>
          <a:stretch>
            <a:fillRect/>
          </a:stretch>
        </p:blipFill>
        <p:spPr bwMode="auto">
          <a:xfrm>
            <a:off x="1066800" y="3871913"/>
            <a:ext cx="7010400" cy="2074862"/>
          </a:xfrm>
          <a:prstGeom prst="rect">
            <a:avLst/>
          </a:prstGeom>
          <a:noFill/>
          <a:ln w="12700" cap="sq">
            <a:noFill/>
            <a:miter lim="800000"/>
            <a:headEnd type="none" w="sm" len="sm"/>
            <a:tailEnd type="none" w="sm" len="sm"/>
          </a:ln>
          <a:effectLst/>
        </p:spPr>
      </p:pic>
      <p:sp>
        <p:nvSpPr>
          <p:cNvPr id="480266" name="Text Box 10"/>
          <p:cNvSpPr txBox="1">
            <a:spLocks noChangeArrowheads="1"/>
          </p:cNvSpPr>
          <p:nvPr/>
        </p:nvSpPr>
        <p:spPr bwMode="auto">
          <a:xfrm>
            <a:off x="7010400" y="3352800"/>
            <a:ext cx="1600200" cy="274638"/>
          </a:xfrm>
          <a:prstGeom prst="rect">
            <a:avLst/>
          </a:prstGeom>
          <a:solidFill>
            <a:schemeClr val="bg1"/>
          </a:solidFill>
          <a:ln w="28575">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5-2</a:t>
            </a:r>
            <a:endParaRPr lang="en-US" sz="1200">
              <a:solidFill>
                <a:srgbClr val="800000"/>
              </a:solidFill>
              <a:latin typeface="Arial" charset="0"/>
            </a:endParaRPr>
          </a:p>
        </p:txBody>
      </p:sp>
      <p:pic>
        <p:nvPicPr>
          <p:cNvPr id="480267" name="Picture 11"/>
          <p:cNvPicPr>
            <a:picLocks noChangeAspect="1" noChangeArrowheads="1"/>
          </p:cNvPicPr>
          <p:nvPr/>
        </p:nvPicPr>
        <p:blipFill>
          <a:blip r:embed="rId4"/>
          <a:srcRect/>
          <a:stretch>
            <a:fillRect/>
          </a:stretch>
        </p:blipFill>
        <p:spPr bwMode="auto">
          <a:xfrm>
            <a:off x="609600" y="3676650"/>
            <a:ext cx="7924800" cy="2236788"/>
          </a:xfrm>
          <a:prstGeom prst="rect">
            <a:avLst/>
          </a:prstGeom>
          <a:noFill/>
          <a:ln w="12700" cap="sq">
            <a:noFill/>
            <a:miter lim="800000"/>
            <a:headEnd type="none" w="sm" len="sm"/>
            <a:tailEnd type="none" w="sm" len="sm"/>
          </a:ln>
          <a:effectLst/>
        </p:spPr>
      </p:pic>
      <p:sp>
        <p:nvSpPr>
          <p:cNvPr id="480269" name="Text Box 1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050"/>
          <p:cNvSpPr>
            <a:spLocks noChangeArrowheads="1"/>
          </p:cNvSpPr>
          <p:nvPr/>
        </p:nvSpPr>
        <p:spPr bwMode="auto">
          <a:xfrm>
            <a:off x="6096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564227" name="Text Box 2051"/>
          <p:cNvSpPr txBox="1">
            <a:spLocks noChangeArrowheads="1"/>
          </p:cNvSpPr>
          <p:nvPr/>
        </p:nvSpPr>
        <p:spPr bwMode="auto">
          <a:xfrm>
            <a:off x="609600" y="2057400"/>
            <a:ext cx="8153400" cy="3886200"/>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10000"/>
              </a:lnSpc>
              <a:spcBef>
                <a:spcPct val="50000"/>
              </a:spcBef>
              <a:buClr>
                <a:schemeClr val="tx1"/>
              </a:buClr>
              <a:buFont typeface="Wingdings" pitchFamily="2" charset="2"/>
              <a:buNone/>
            </a:pPr>
            <a:r>
              <a:rPr lang="en-US" sz="2300">
                <a:solidFill>
                  <a:schemeClr val="bg2"/>
                </a:solidFill>
                <a:latin typeface="Arial" charset="0"/>
                <a:cs typeface="Times New Roman" pitchFamily="18" charset="0"/>
              </a:rPr>
              <a:t>The correct order to present current assets is</a:t>
            </a:r>
          </a:p>
          <a:p>
            <a:pPr marL="685800" lvl="1" indent="-457200" algn="l">
              <a:lnSpc>
                <a:spcPct val="110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Cash, accounts receivable, prepaid items, inventories.</a:t>
            </a:r>
          </a:p>
          <a:p>
            <a:pPr marL="685800" lvl="1" indent="-457200" algn="l">
              <a:lnSpc>
                <a:spcPct val="110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Cash, accounts receivable, inventories, prepaid items.</a:t>
            </a:r>
          </a:p>
          <a:p>
            <a:pPr marL="685800" lvl="1" indent="-457200" algn="l">
              <a:lnSpc>
                <a:spcPct val="110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Cash, inventories, accounts receivable, prepaid items.</a:t>
            </a:r>
          </a:p>
          <a:p>
            <a:pPr marL="685800" lvl="1" indent="-457200" algn="l">
              <a:lnSpc>
                <a:spcPct val="110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Cash, inventories, prepaid items, accounts receivable.</a:t>
            </a:r>
          </a:p>
        </p:txBody>
      </p:sp>
      <p:sp>
        <p:nvSpPr>
          <p:cNvPr id="564228" name="Oval 2052"/>
          <p:cNvSpPr>
            <a:spLocks noChangeArrowheads="1"/>
          </p:cNvSpPr>
          <p:nvPr/>
        </p:nvSpPr>
        <p:spPr bwMode="auto">
          <a:xfrm>
            <a:off x="904875" y="3208338"/>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64232" name="Rectangle 205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Classification in the Balance Sheet</a:t>
            </a:r>
          </a:p>
        </p:txBody>
      </p:sp>
      <p:sp>
        <p:nvSpPr>
          <p:cNvPr id="564234" name="Text Box 205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Identify the major classifications of the balance sheet.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228"/>
                                        </p:tgtEl>
                                        <p:attrNameLst>
                                          <p:attrName>style.visibility</p:attrName>
                                        </p:attrNameLst>
                                      </p:cBhvr>
                                      <p:to>
                                        <p:strVal val="visible"/>
                                      </p:to>
                                    </p:set>
                                    <p:animEffect transition="in" filter="wipe(left)">
                                      <p:cBhvr>
                                        <p:cTn id="7" dur="500"/>
                                        <p:tgtEl>
                                          <p:spTgt spid="564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p:cNvSpPr txBox="1">
            <a:spLocks noChangeArrowheads="1"/>
          </p:cNvSpPr>
          <p:nvPr/>
        </p:nvSpPr>
        <p:spPr bwMode="auto">
          <a:xfrm>
            <a:off x="685800" y="1981200"/>
            <a:ext cx="7848600" cy="1898650"/>
          </a:xfrm>
          <a:prstGeom prst="rect">
            <a:avLst/>
          </a:prstGeom>
          <a:noFill/>
          <a:ln w="28575" cap="sq">
            <a:noFill/>
            <a:miter lim="800000"/>
            <a:headEnd type="none" w="sm" len="sm"/>
            <a:tailEnd type="none" w="sm" len="sm"/>
          </a:ln>
          <a:effectLst/>
        </p:spPr>
        <p:txBody>
          <a:bodyPr>
            <a:spAutoFit/>
          </a:bodyPr>
          <a:lstStyle/>
          <a:p>
            <a:pPr marL="685800" lvl="1" indent="-457200" algn="l">
              <a:lnSpc>
                <a:spcPct val="120000"/>
              </a:lnSpc>
              <a:spcBef>
                <a:spcPct val="30000"/>
              </a:spcBef>
              <a:buClr>
                <a:srgbClr val="800000"/>
              </a:buClr>
              <a:buSzPct val="80000"/>
              <a:buFont typeface="Wingdings" pitchFamily="2" charset="2"/>
              <a:buChar char="u"/>
            </a:pPr>
            <a:r>
              <a:rPr lang="en-US" sz="2200">
                <a:latin typeface="Arial" charset="0"/>
              </a:rPr>
              <a:t>Generally any monies available “on demand.”</a:t>
            </a:r>
          </a:p>
          <a:p>
            <a:pPr marL="685800" lvl="1" indent="-457200" algn="l">
              <a:lnSpc>
                <a:spcPct val="120000"/>
              </a:lnSpc>
              <a:spcBef>
                <a:spcPct val="30000"/>
              </a:spcBef>
              <a:buClr>
                <a:srgbClr val="800000"/>
              </a:buClr>
              <a:buSzPct val="80000"/>
              <a:buFont typeface="Wingdings" pitchFamily="2" charset="2"/>
              <a:buChar char="u"/>
            </a:pPr>
            <a:r>
              <a:rPr lang="en-US" sz="2200" b="1">
                <a:solidFill>
                  <a:srgbClr val="800000"/>
                </a:solidFill>
                <a:latin typeface="Arial" charset="0"/>
              </a:rPr>
              <a:t>Cash equivalents</a:t>
            </a:r>
            <a:r>
              <a:rPr lang="en-US" sz="2200">
                <a:latin typeface="Arial" charset="0"/>
              </a:rPr>
              <a:t> - short-term highly liquid investments that mature within three months or less.</a:t>
            </a:r>
          </a:p>
          <a:p>
            <a:pPr marL="685800" lvl="1" indent="-457200" algn="l">
              <a:lnSpc>
                <a:spcPct val="120000"/>
              </a:lnSpc>
              <a:spcBef>
                <a:spcPct val="30000"/>
              </a:spcBef>
              <a:buClr>
                <a:srgbClr val="800000"/>
              </a:buClr>
              <a:buSzPct val="80000"/>
              <a:buFont typeface="Wingdings" pitchFamily="2" charset="2"/>
              <a:buChar char="u"/>
            </a:pPr>
            <a:r>
              <a:rPr lang="en-US" sz="2200">
                <a:latin typeface="Arial" charset="0"/>
              </a:rPr>
              <a:t>Restrictions or commitments must be disclosed. </a:t>
            </a:r>
          </a:p>
        </p:txBody>
      </p:sp>
      <p:sp>
        <p:nvSpPr>
          <p:cNvPr id="482307" name="Text Box 3"/>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Cash</a:t>
            </a:r>
          </a:p>
        </p:txBody>
      </p:sp>
      <p:sp>
        <p:nvSpPr>
          <p:cNvPr id="482315" name="Text Box 11"/>
          <p:cNvSpPr txBox="1">
            <a:spLocks noChangeArrowheads="1"/>
          </p:cNvSpPr>
          <p:nvPr/>
        </p:nvSpPr>
        <p:spPr bwMode="auto">
          <a:xfrm>
            <a:off x="8229600" y="63690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a:t>
            </a:r>
          </a:p>
        </p:txBody>
      </p:sp>
      <p:pic>
        <p:nvPicPr>
          <p:cNvPr id="482316" name="Picture 12"/>
          <p:cNvPicPr>
            <a:picLocks noChangeAspect="1" noChangeArrowheads="1"/>
          </p:cNvPicPr>
          <p:nvPr/>
        </p:nvPicPr>
        <p:blipFill>
          <a:blip r:embed="rId3"/>
          <a:srcRect/>
          <a:stretch>
            <a:fillRect/>
          </a:stretch>
        </p:blipFill>
        <p:spPr bwMode="auto">
          <a:xfrm>
            <a:off x="990600" y="4114800"/>
            <a:ext cx="7162800" cy="2249488"/>
          </a:xfrm>
          <a:prstGeom prst="rect">
            <a:avLst/>
          </a:prstGeom>
          <a:noFill/>
          <a:ln w="12700" cap="sq">
            <a:noFill/>
            <a:miter lim="800000"/>
            <a:headEnd type="none" w="sm" len="sm"/>
            <a:tailEnd type="none" w="sm" len="sm"/>
          </a:ln>
          <a:effectLst/>
        </p:spPr>
      </p:pic>
      <p:sp>
        <p:nvSpPr>
          <p:cNvPr id="482313" name="Text Box 9"/>
          <p:cNvSpPr txBox="1">
            <a:spLocks noChangeArrowheads="1"/>
          </p:cNvSpPr>
          <p:nvPr/>
        </p:nvSpPr>
        <p:spPr bwMode="auto">
          <a:xfrm>
            <a:off x="6781800" y="4221163"/>
            <a:ext cx="1371600" cy="274637"/>
          </a:xfrm>
          <a:prstGeom prst="rect">
            <a:avLst/>
          </a:prstGeom>
          <a:solidFill>
            <a:schemeClr val="bg1"/>
          </a:solidFill>
          <a:ln w="28575"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5-3</a:t>
            </a:r>
          </a:p>
        </p:txBody>
      </p:sp>
      <p:sp>
        <p:nvSpPr>
          <p:cNvPr id="482318" name="Rectangle 1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Balance Sheet – “Current Assets”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10042</TotalTime>
  <Pages>43</Pages>
  <Words>2242</Words>
  <Application>Microsoft Office PowerPoint</Application>
  <PresentationFormat>On-screen Show (4:3)</PresentationFormat>
  <Paragraphs>349</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movnglnc</vt:lpstr>
      <vt:lpstr>Worksheet</vt:lpstr>
      <vt:lpstr>PowerPoint Presentation</vt:lpstr>
      <vt:lpstr>Balance Sheet</vt:lpstr>
      <vt:lpstr>Balance Sheet</vt:lpstr>
      <vt:lpstr>Balance Sheet</vt:lpstr>
      <vt:lpstr>Balance Sheet</vt:lpstr>
      <vt:lpstr>Balance Sheet</vt:lpstr>
      <vt:lpstr>Classification in the Balance Sheet</vt:lpstr>
      <vt:lpstr>Classification in the Balance Sheet</vt:lpstr>
      <vt:lpstr>Balance Sheet – “Current Assets”</vt:lpstr>
      <vt:lpstr>Balance Sheet – “Current Assets”</vt:lpstr>
      <vt:lpstr>Balance Sheet – “Current Assets”</vt:lpstr>
      <vt:lpstr>Balance Sheet – “Current Assets”</vt:lpstr>
      <vt:lpstr>Balance Sheet – “Current Assets”</vt:lpstr>
      <vt:lpstr>Balance Sheet – “Current Assets”</vt:lpstr>
      <vt:lpstr>Balance Sheet – “Current Assets”</vt:lpstr>
      <vt:lpstr>Balance Sheet – “Current Assets”</vt:lpstr>
      <vt:lpstr>Balance Sheet – “Current Assets”</vt:lpstr>
      <vt:lpstr>Balance Sheet – “Current Assets”</vt:lpstr>
      <vt:lpstr>Classification in the Balance Sheet</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Balance Sheet – “Noncurrent Assets”</vt:lpstr>
      <vt:lpstr>Classification in the Balance Sheet</vt:lpstr>
      <vt:lpstr>Classification in the Balance Sheet</vt:lpstr>
      <vt:lpstr>Classification in the Balance Sheet</vt:lpstr>
      <vt:lpstr>Balance Sheet – “Long-Term Liabilities”</vt:lpstr>
      <vt:lpstr>Balance Sheet – “Long-Term Liabilities”</vt:lpstr>
      <vt:lpstr>Balance Sheet – “Owner’s Equity”</vt:lpstr>
      <vt:lpstr>Balance Sheet – “Owner’s Equity”</vt:lpstr>
      <vt:lpstr>Classification in the Balance Sheet</vt:lpstr>
      <vt:lpstr>Balance Sheet Format</vt:lpstr>
      <vt:lpstr>Balance Sheet Format</vt:lpstr>
      <vt:lpstr>Balance Sheet Format</vt:lpstr>
      <vt:lpstr>Supplemental Disclosures</vt:lpstr>
      <vt:lpstr>Techniques of Disclosure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1181</cp:revision>
  <cp:lastPrinted>1999-09-16T17:08:20Z</cp:lastPrinted>
  <dcterms:created xsi:type="dcterms:W3CDTF">1997-03-28T18:03:02Z</dcterms:created>
  <dcterms:modified xsi:type="dcterms:W3CDTF">2015-10-04T05:23:19Z</dcterms:modified>
</cp:coreProperties>
</file>