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679" r:id="rId2"/>
    <p:sldId id="354" r:id="rId3"/>
    <p:sldId id="593" r:id="rId4"/>
    <p:sldId id="595" r:id="rId5"/>
    <p:sldId id="668" r:id="rId6"/>
    <p:sldId id="596" r:id="rId7"/>
    <p:sldId id="597" r:id="rId8"/>
    <p:sldId id="680" r:id="rId9"/>
    <p:sldId id="681" r:id="rId10"/>
    <p:sldId id="602" r:id="rId11"/>
    <p:sldId id="616" r:id="rId12"/>
    <p:sldId id="617" r:id="rId13"/>
    <p:sldId id="618" r:id="rId14"/>
    <p:sldId id="650" r:id="rId15"/>
    <p:sldId id="651" r:id="rId16"/>
    <p:sldId id="652" r:id="rId17"/>
    <p:sldId id="653" r:id="rId18"/>
    <p:sldId id="655" r:id="rId19"/>
    <p:sldId id="656" r:id="rId20"/>
    <p:sldId id="658" r:id="rId21"/>
    <p:sldId id="682" r:id="rId22"/>
    <p:sldId id="683" r:id="rId23"/>
    <p:sldId id="684" r:id="rId24"/>
    <p:sldId id="685" r:id="rId25"/>
    <p:sldId id="659" r:id="rId26"/>
    <p:sldId id="645" r:id="rId27"/>
    <p:sldId id="646" r:id="rId28"/>
    <p:sldId id="647" r:id="rId29"/>
    <p:sldId id="670" r:id="rId30"/>
    <p:sldId id="671" r:id="rId31"/>
    <p:sldId id="629" r:id="rId32"/>
    <p:sldId id="664" r:id="rId33"/>
    <p:sldId id="630" r:id="rId34"/>
    <p:sldId id="631" r:id="rId35"/>
  </p:sldIdLst>
  <p:sldSz cx="9144000" cy="6858000" type="screen4x3"/>
  <p:notesSz cx="6858000" cy="91900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b="1" kern="1200">
        <a:solidFill>
          <a:schemeClr val="fol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fol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fol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fol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fol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fol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fol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fol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fol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99"/>
    <a:srgbClr val="FFFFCC"/>
    <a:srgbClr val="FFFF99"/>
    <a:srgbClr val="800000"/>
    <a:srgbClr val="005B88"/>
    <a:srgbClr val="000066"/>
    <a:srgbClr val="0033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77975" autoAdjust="0"/>
  </p:normalViewPr>
  <p:slideViewPr>
    <p:cSldViewPr>
      <p:cViewPr varScale="1">
        <p:scale>
          <a:sx n="57" d="100"/>
          <a:sy n="57" d="100"/>
        </p:scale>
        <p:origin x="-151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2442" y="-270"/>
      </p:cViewPr>
      <p:guideLst>
        <p:guide orient="horz" pos="289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18" Type="http://schemas.openxmlformats.org/officeDocument/2006/relationships/slide" Target="slides/slide19.xml"/><Relationship Id="rId26" Type="http://schemas.openxmlformats.org/officeDocument/2006/relationships/slide" Target="slides/slide27.xml"/><Relationship Id="rId3" Type="http://schemas.openxmlformats.org/officeDocument/2006/relationships/slide" Target="slides/slide4.xml"/><Relationship Id="rId21" Type="http://schemas.openxmlformats.org/officeDocument/2006/relationships/slide" Target="slides/slide22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18.xml"/><Relationship Id="rId25" Type="http://schemas.openxmlformats.org/officeDocument/2006/relationships/slide" Target="slides/slide26.xml"/><Relationship Id="rId33" Type="http://schemas.openxmlformats.org/officeDocument/2006/relationships/slide" Target="slides/slide34.xml"/><Relationship Id="rId2" Type="http://schemas.openxmlformats.org/officeDocument/2006/relationships/slide" Target="slides/slide3.xml"/><Relationship Id="rId16" Type="http://schemas.openxmlformats.org/officeDocument/2006/relationships/slide" Target="slides/slide17.xml"/><Relationship Id="rId20" Type="http://schemas.openxmlformats.org/officeDocument/2006/relationships/slide" Target="slides/slide21.xml"/><Relationship Id="rId29" Type="http://schemas.openxmlformats.org/officeDocument/2006/relationships/slide" Target="slides/slide30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24" Type="http://schemas.openxmlformats.org/officeDocument/2006/relationships/slide" Target="slides/slide25.xml"/><Relationship Id="rId32" Type="http://schemas.openxmlformats.org/officeDocument/2006/relationships/slide" Target="slides/slide33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23" Type="http://schemas.openxmlformats.org/officeDocument/2006/relationships/slide" Target="slides/slide24.xml"/><Relationship Id="rId28" Type="http://schemas.openxmlformats.org/officeDocument/2006/relationships/slide" Target="slides/slide29.xml"/><Relationship Id="rId10" Type="http://schemas.openxmlformats.org/officeDocument/2006/relationships/slide" Target="slides/slide11.xml"/><Relationship Id="rId19" Type="http://schemas.openxmlformats.org/officeDocument/2006/relationships/slide" Target="slides/slide20.xml"/><Relationship Id="rId31" Type="http://schemas.openxmlformats.org/officeDocument/2006/relationships/slide" Target="slides/slide32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Relationship Id="rId22" Type="http://schemas.openxmlformats.org/officeDocument/2006/relationships/slide" Target="slides/slide23.xml"/><Relationship Id="rId27" Type="http://schemas.openxmlformats.org/officeDocument/2006/relationships/slide" Target="slides/slide28.xml"/><Relationship Id="rId30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671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81000" y="4365625"/>
            <a:ext cx="6172200" cy="413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9825" y="695325"/>
            <a:ext cx="4578350" cy="3433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4249788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8350" cy="3433763"/>
          </a:xfrm>
          <a:ln/>
        </p:spPr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381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52920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71820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74638"/>
            <a:ext cx="2095500" cy="5668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134100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0949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79476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806252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3839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9125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16208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873794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885001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256022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76200" y="6430963"/>
            <a:ext cx="685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effectLst/>
                <a:latin typeface="Arial" charset="0"/>
              </a:rPr>
              <a:t>10-</a:t>
            </a:r>
            <a:fld id="{96E59085-41D9-42E2-B70C-2198BDBC7122}" type="slidenum">
              <a:rPr lang="en-US" sz="1200">
                <a:solidFill>
                  <a:schemeClr val="tx1"/>
                </a:solidFill>
                <a:effectLst/>
                <a:latin typeface="Arial" charset="0"/>
              </a:rPr>
              <a:pPr>
                <a:spcBef>
                  <a:spcPct val="50000"/>
                </a:spcBef>
              </a:pPr>
              <a:t>‹#›</a:t>
            </a:fld>
            <a:endParaRPr lang="en-US" sz="1200"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marL="109538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109538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marL="109538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marL="109538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marL="109538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566738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1023938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481138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938338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8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21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0499" name="Text Box 3"/>
          <p:cNvSpPr txBox="1">
            <a:spLocks noChangeArrowheads="1"/>
          </p:cNvSpPr>
          <p:nvPr/>
        </p:nvSpPr>
        <p:spPr bwMode="auto">
          <a:xfrm>
            <a:off x="228600" y="3559175"/>
            <a:ext cx="41148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40000"/>
              </a:spcBef>
            </a:pPr>
            <a:r>
              <a:rPr lang="en-US" altLang="en-US" sz="2400" b="0">
                <a:solidFill>
                  <a:schemeClr val="tx1"/>
                </a:solidFill>
                <a:effectLst/>
                <a:latin typeface="Trebuchet MS" pitchFamily="34" charset="0"/>
              </a:rPr>
              <a:t>Intermediate Accounting</a:t>
            </a:r>
          </a:p>
          <a:p>
            <a:pPr>
              <a:lnSpc>
                <a:spcPct val="120000"/>
              </a:lnSpc>
              <a:spcBef>
                <a:spcPct val="40000"/>
              </a:spcBef>
            </a:pPr>
            <a:r>
              <a:rPr lang="en-US" altLang="en-US" sz="2400" b="0">
                <a:solidFill>
                  <a:schemeClr val="tx1"/>
                </a:solidFill>
                <a:effectLst/>
                <a:latin typeface="Trebuchet MS" pitchFamily="34" charset="0"/>
              </a:rPr>
              <a:t>14th Edition</a:t>
            </a:r>
            <a:endParaRPr lang="en-US" sz="2000" b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30500" name="Rectangle 4"/>
          <p:cNvSpPr>
            <a:spLocks noChangeArrowheads="1"/>
          </p:cNvSpPr>
          <p:nvPr/>
        </p:nvSpPr>
        <p:spPr bwMode="auto">
          <a:xfrm>
            <a:off x="1066800" y="1474788"/>
            <a:ext cx="457200" cy="533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>
                <a:solidFill>
                  <a:schemeClr val="bg1"/>
                </a:solidFill>
                <a:effectLst/>
                <a:latin typeface="Arial" charset="0"/>
              </a:rPr>
              <a:t>10</a:t>
            </a:r>
          </a:p>
        </p:txBody>
      </p:sp>
      <p:sp>
        <p:nvSpPr>
          <p:cNvPr id="1130501" name="Rectangle 5"/>
          <p:cNvSpPr>
            <a:spLocks noChangeArrowheads="1"/>
          </p:cNvSpPr>
          <p:nvPr/>
        </p:nvSpPr>
        <p:spPr bwMode="auto">
          <a:xfrm>
            <a:off x="2057400" y="1447800"/>
            <a:ext cx="4800600" cy="533400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2" name="Rectangle 6"/>
          <p:cNvSpPr>
            <a:spLocks noChangeArrowheads="1"/>
          </p:cNvSpPr>
          <p:nvPr/>
        </p:nvSpPr>
        <p:spPr bwMode="auto">
          <a:xfrm>
            <a:off x="1981200" y="1143000"/>
            <a:ext cx="655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sz="3600">
                <a:solidFill>
                  <a:schemeClr val="bg1"/>
                </a:solidFill>
                <a:effectLst/>
                <a:latin typeface="Arial" charset="0"/>
              </a:rPr>
              <a:t>Acquisition and Disposition of Property, Plant, </a:t>
            </a:r>
          </a:p>
          <a:p>
            <a:pPr algn="l"/>
            <a:r>
              <a:rPr lang="en-US" sz="3600">
                <a:solidFill>
                  <a:schemeClr val="bg1"/>
                </a:solidFill>
                <a:effectLst/>
                <a:latin typeface="Arial" charset="0"/>
              </a:rPr>
              <a:t>and Equipment</a:t>
            </a:r>
          </a:p>
        </p:txBody>
      </p:sp>
      <p:pic>
        <p:nvPicPr>
          <p:cNvPr id="11305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3886200" cy="2419350"/>
          </a:xfrm>
          <a:prstGeom prst="rect">
            <a:avLst/>
          </a:prstGeom>
          <a:noFill/>
          <a:ln w="57150" cap="sq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0504" name="Text Box 8"/>
          <p:cNvSpPr txBox="1">
            <a:spLocks noChangeArrowheads="1"/>
          </p:cNvSpPr>
          <p:nvPr/>
        </p:nvSpPr>
        <p:spPr bwMode="auto">
          <a:xfrm>
            <a:off x="2286000" y="60960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2000" b="0">
                <a:solidFill>
                  <a:schemeClr val="tx1"/>
                </a:solidFill>
                <a:effectLst/>
                <a:latin typeface="Trebuchet MS" pitchFamily="34" charset="0"/>
              </a:rPr>
              <a:t>Kieso, Weygandt, and Warfield</a:t>
            </a:r>
            <a:r>
              <a:rPr lang="en-US" sz="2000" b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7" name="Text Box 3"/>
          <p:cNvSpPr txBox="1">
            <a:spLocks noChangeArrowheads="1"/>
          </p:cNvSpPr>
          <p:nvPr/>
        </p:nvSpPr>
        <p:spPr bwMode="auto">
          <a:xfrm>
            <a:off x="673100" y="1371600"/>
            <a:ext cx="80010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sz="2800">
                <a:solidFill>
                  <a:srgbClr val="800000"/>
                </a:solidFill>
                <a:effectLst/>
                <a:latin typeface="Arial" charset="0"/>
              </a:rPr>
              <a:t>Self-Constructed Assets</a:t>
            </a:r>
          </a:p>
        </p:txBody>
      </p:sp>
      <p:sp>
        <p:nvSpPr>
          <p:cNvPr id="953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60388"/>
          </a:xfrm>
          <a:solidFill>
            <a:srgbClr val="0066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>
              <a:lnSpc>
                <a:spcPct val="95000"/>
              </a:lnSpc>
            </a:pPr>
            <a:r>
              <a:rPr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Acquisition of PP&amp;E</a:t>
            </a:r>
          </a:p>
        </p:txBody>
      </p:sp>
      <p:sp>
        <p:nvSpPr>
          <p:cNvPr id="953350" name="Text Box 6"/>
          <p:cNvSpPr txBox="1">
            <a:spLocks noChangeArrowheads="1"/>
          </p:cNvSpPr>
          <p:nvPr/>
        </p:nvSpPr>
        <p:spPr bwMode="auto">
          <a:xfrm>
            <a:off x="685800" y="1981200"/>
            <a:ext cx="78613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5143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4000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289175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860675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31787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77507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23227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68947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Clr>
                <a:srgbClr val="800000"/>
              </a:buClr>
            </a:pPr>
            <a:r>
              <a:rPr lang="en-US" sz="2300" b="0">
                <a:effectLst/>
                <a:latin typeface="Arial" charset="0"/>
              </a:rPr>
              <a:t>Costs typically include:</a:t>
            </a:r>
          </a:p>
          <a:p>
            <a:pPr lvl="1">
              <a:lnSpc>
                <a:spcPct val="125000"/>
              </a:lnSpc>
              <a:spcBef>
                <a:spcPct val="50000"/>
              </a:spcBef>
              <a:buClr>
                <a:srgbClr val="800000"/>
              </a:buClr>
              <a:buFontTx/>
              <a:buAutoNum type="arabicParenBoth"/>
            </a:pPr>
            <a:r>
              <a:rPr lang="en-US" sz="2200" b="0">
                <a:effectLst/>
                <a:latin typeface="Arial" charset="0"/>
              </a:rPr>
              <a:t>Materials and direct labor</a:t>
            </a:r>
          </a:p>
          <a:p>
            <a:pPr lvl="1">
              <a:lnSpc>
                <a:spcPct val="125000"/>
              </a:lnSpc>
              <a:spcBef>
                <a:spcPct val="50000"/>
              </a:spcBef>
              <a:buClr>
                <a:srgbClr val="800000"/>
              </a:buClr>
              <a:buFontTx/>
              <a:buAutoNum type="arabicParenBoth"/>
            </a:pPr>
            <a:r>
              <a:rPr lang="en-US" sz="2200" b="0">
                <a:effectLst/>
                <a:latin typeface="Arial" charset="0"/>
              </a:rPr>
              <a:t>Overhead can be handled in two ways:</a:t>
            </a:r>
          </a:p>
          <a:p>
            <a:pPr lvl="2">
              <a:lnSpc>
                <a:spcPct val="125000"/>
              </a:lnSpc>
              <a:spcBef>
                <a:spcPct val="50000"/>
              </a:spcBef>
              <a:buClr>
                <a:srgbClr val="800000"/>
              </a:buClr>
              <a:buFontTx/>
              <a:buAutoNum type="arabicPeriod"/>
            </a:pPr>
            <a:r>
              <a:rPr lang="en-US" sz="2200" b="0">
                <a:effectLst/>
                <a:latin typeface="Arial" charset="0"/>
              </a:rPr>
              <a:t>Assign no fixed overhead</a:t>
            </a:r>
          </a:p>
          <a:p>
            <a:pPr lvl="2">
              <a:lnSpc>
                <a:spcPct val="125000"/>
              </a:lnSpc>
              <a:spcBef>
                <a:spcPct val="50000"/>
              </a:spcBef>
              <a:buClr>
                <a:srgbClr val="800000"/>
              </a:buClr>
              <a:buFontTx/>
              <a:buAutoNum type="arabicPeriod"/>
            </a:pPr>
            <a:r>
              <a:rPr lang="en-US" sz="2200" b="0">
                <a:effectLst/>
                <a:latin typeface="Arial" charset="0"/>
              </a:rPr>
              <a:t>Assign a portion of all overhead to the construction process.</a:t>
            </a:r>
          </a:p>
          <a:p>
            <a:pPr lvl="1">
              <a:lnSpc>
                <a:spcPct val="125000"/>
              </a:lnSpc>
              <a:spcBef>
                <a:spcPct val="50000"/>
              </a:spcBef>
              <a:buClr>
                <a:srgbClr val="800000"/>
              </a:buClr>
            </a:pPr>
            <a:r>
              <a:rPr lang="en-US" sz="2200" b="0">
                <a:effectLst/>
                <a:latin typeface="Arial" charset="0"/>
              </a:rPr>
              <a:t>Companies use the second method extensively.</a:t>
            </a:r>
          </a:p>
        </p:txBody>
      </p:sp>
      <p:sp>
        <p:nvSpPr>
          <p:cNvPr id="953351" name="Text Box 7"/>
          <p:cNvSpPr txBox="1">
            <a:spLocks noChangeArrowheads="1"/>
          </p:cNvSpPr>
          <p:nvPr/>
        </p:nvSpPr>
        <p:spPr bwMode="auto">
          <a:xfrm>
            <a:off x="914400" y="6369050"/>
            <a:ext cx="822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effectLst/>
                <a:latin typeface="Arial" charset="0"/>
              </a:rPr>
              <a:t>LO 3  Describe the accounting problems associated with self-constructed assets.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60388"/>
          </a:xfrm>
          <a:solidFill>
            <a:srgbClr val="0066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>
              <a:lnSpc>
                <a:spcPct val="95000"/>
              </a:lnSpc>
            </a:pPr>
            <a:r>
              <a:rPr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Valuation of PP&amp;E</a:t>
            </a:r>
          </a:p>
        </p:txBody>
      </p:sp>
      <p:sp>
        <p:nvSpPr>
          <p:cNvPr id="984068" name="Text Box 4"/>
          <p:cNvSpPr txBox="1">
            <a:spLocks noChangeArrowheads="1"/>
          </p:cNvSpPr>
          <p:nvPr/>
        </p:nvSpPr>
        <p:spPr bwMode="auto">
          <a:xfrm>
            <a:off x="914400" y="6369050"/>
            <a:ext cx="822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effectLst/>
                <a:latin typeface="Arial" charset="0"/>
              </a:rPr>
              <a:t>LO 5  Understand accounting issues related to acquiring and valuing plant assets.</a:t>
            </a:r>
          </a:p>
        </p:txBody>
      </p:sp>
      <p:sp>
        <p:nvSpPr>
          <p:cNvPr id="984069" name="Text Box 5"/>
          <p:cNvSpPr txBox="1">
            <a:spLocks noChangeArrowheads="1"/>
          </p:cNvSpPr>
          <p:nvPr/>
        </p:nvSpPr>
        <p:spPr bwMode="auto">
          <a:xfrm>
            <a:off x="838200" y="2057400"/>
            <a:ext cx="770890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00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1717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743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572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5000"/>
              </a:lnSpc>
              <a:spcBef>
                <a:spcPct val="40000"/>
              </a:spcBef>
              <a:buSzPct val="80000"/>
            </a:pPr>
            <a:r>
              <a:rPr lang="en-US" sz="2200" b="0">
                <a:solidFill>
                  <a:srgbClr val="000000"/>
                </a:solidFill>
                <a:effectLst/>
                <a:latin typeface="Arial" charset="0"/>
              </a:rPr>
              <a:t>Ordinarily accounted for on the basis of: </a:t>
            </a:r>
          </a:p>
          <a:p>
            <a:pPr lvl="1">
              <a:lnSpc>
                <a:spcPct val="125000"/>
              </a:lnSpc>
              <a:spcBef>
                <a:spcPct val="4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0">
                <a:solidFill>
                  <a:srgbClr val="000000"/>
                </a:solidFill>
                <a:effectLst/>
                <a:latin typeface="Arial" charset="0"/>
              </a:rPr>
              <a:t>the fair value of the asset given up or </a:t>
            </a:r>
          </a:p>
          <a:p>
            <a:pPr lvl="1">
              <a:lnSpc>
                <a:spcPct val="125000"/>
              </a:lnSpc>
              <a:spcBef>
                <a:spcPct val="4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0">
                <a:solidFill>
                  <a:srgbClr val="000000"/>
                </a:solidFill>
                <a:effectLst/>
                <a:latin typeface="Arial" charset="0"/>
              </a:rPr>
              <a:t>the fair value of the asset received,</a:t>
            </a:r>
          </a:p>
          <a:p>
            <a:pPr>
              <a:lnSpc>
                <a:spcPct val="125000"/>
              </a:lnSpc>
              <a:spcBef>
                <a:spcPct val="40000"/>
              </a:spcBef>
              <a:buSzPct val="80000"/>
            </a:pPr>
            <a:r>
              <a:rPr lang="en-US" sz="2200" b="0">
                <a:solidFill>
                  <a:srgbClr val="000000"/>
                </a:solidFill>
                <a:effectLst/>
                <a:latin typeface="Arial" charset="0"/>
              </a:rPr>
              <a:t>whichever is clearly more evident. </a:t>
            </a:r>
          </a:p>
        </p:txBody>
      </p:sp>
      <p:sp>
        <p:nvSpPr>
          <p:cNvPr id="984070" name="Text Box 6"/>
          <p:cNvSpPr txBox="1">
            <a:spLocks noChangeArrowheads="1"/>
          </p:cNvSpPr>
          <p:nvPr/>
        </p:nvSpPr>
        <p:spPr bwMode="auto">
          <a:xfrm>
            <a:off x="609600" y="1371600"/>
            <a:ext cx="80010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800">
                <a:solidFill>
                  <a:srgbClr val="800000"/>
                </a:solidFill>
                <a:effectLst/>
                <a:latin typeface="Arial" charset="0"/>
              </a:rPr>
              <a:t>Exchanges of Nonmonetary Assets</a:t>
            </a:r>
          </a:p>
        </p:txBody>
      </p:sp>
      <p:sp>
        <p:nvSpPr>
          <p:cNvPr id="984071" name="Text Box 7"/>
          <p:cNvSpPr txBox="1">
            <a:spLocks noChangeArrowheads="1"/>
          </p:cNvSpPr>
          <p:nvPr/>
        </p:nvSpPr>
        <p:spPr bwMode="auto">
          <a:xfrm>
            <a:off x="850900" y="4419600"/>
            <a:ext cx="793750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287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97025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168525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740025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1972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6544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1116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5688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30000"/>
              </a:spcBef>
              <a:buSzPct val="80000"/>
            </a:pPr>
            <a:r>
              <a:rPr lang="en-US" sz="2200" b="0">
                <a:solidFill>
                  <a:srgbClr val="000000"/>
                </a:solidFill>
                <a:effectLst/>
                <a:latin typeface="Arial" charset="0"/>
              </a:rPr>
              <a:t>Companies should recognize immediately any gains or losses on the exchange when the transaction has </a:t>
            </a:r>
            <a:r>
              <a:rPr lang="en-US" sz="2200">
                <a:solidFill>
                  <a:srgbClr val="800000"/>
                </a:solidFill>
                <a:effectLst/>
                <a:latin typeface="Arial" charset="0"/>
              </a:rPr>
              <a:t>commercial substance</a:t>
            </a:r>
            <a:r>
              <a:rPr lang="en-US" sz="2200" b="0">
                <a:solidFill>
                  <a:srgbClr val="000000"/>
                </a:solidFill>
                <a:effectLst/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6125" name="Picture 10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97300"/>
            <a:ext cx="6477000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61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60388"/>
          </a:xfrm>
          <a:solidFill>
            <a:srgbClr val="0066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>
              <a:lnSpc>
                <a:spcPct val="95000"/>
              </a:lnSpc>
            </a:pPr>
            <a:r>
              <a:rPr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Valuation of PP&amp;E</a:t>
            </a:r>
          </a:p>
        </p:txBody>
      </p:sp>
      <p:sp>
        <p:nvSpPr>
          <p:cNvPr id="986115" name="Text Box 1027"/>
          <p:cNvSpPr txBox="1">
            <a:spLocks noChangeArrowheads="1"/>
          </p:cNvSpPr>
          <p:nvPr/>
        </p:nvSpPr>
        <p:spPr bwMode="auto">
          <a:xfrm>
            <a:off x="914400" y="6369050"/>
            <a:ext cx="822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effectLst/>
                <a:latin typeface="Arial" charset="0"/>
              </a:rPr>
              <a:t>LO 5  Understand accounting issues related to acquiring and valuing plant assets.</a:t>
            </a:r>
          </a:p>
        </p:txBody>
      </p:sp>
      <p:sp>
        <p:nvSpPr>
          <p:cNvPr id="986117" name="Text Box 1029"/>
          <p:cNvSpPr txBox="1">
            <a:spLocks noChangeArrowheads="1"/>
          </p:cNvSpPr>
          <p:nvPr/>
        </p:nvSpPr>
        <p:spPr bwMode="auto">
          <a:xfrm>
            <a:off x="609600" y="1371600"/>
            <a:ext cx="8001000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600">
                <a:effectLst/>
                <a:latin typeface="Arial" charset="0"/>
              </a:rPr>
              <a:t>Meaning of Commercial Substance</a:t>
            </a:r>
            <a:endParaRPr lang="en-US" sz="2600" b="0">
              <a:effectLst/>
              <a:latin typeface="Arial" charset="0"/>
            </a:endParaRPr>
          </a:p>
        </p:txBody>
      </p:sp>
      <p:sp>
        <p:nvSpPr>
          <p:cNvPr id="986122" name="Rectangle 1034"/>
          <p:cNvSpPr>
            <a:spLocks noChangeArrowheads="1"/>
          </p:cNvSpPr>
          <p:nvPr/>
        </p:nvSpPr>
        <p:spPr bwMode="auto">
          <a:xfrm>
            <a:off x="609600" y="1981200"/>
            <a:ext cx="77724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en-US" sz="2100" b="0">
                <a:effectLst/>
                <a:latin typeface="Arial" charset="0"/>
              </a:rPr>
              <a:t>Exchange has </a:t>
            </a:r>
            <a:r>
              <a:rPr lang="en-US" sz="2100">
                <a:solidFill>
                  <a:srgbClr val="800000"/>
                </a:solidFill>
                <a:effectLst/>
                <a:latin typeface="Arial" charset="0"/>
              </a:rPr>
              <a:t>commercial substance</a:t>
            </a:r>
            <a:r>
              <a:rPr lang="en-US" sz="2100">
                <a:effectLst/>
                <a:latin typeface="Arial" charset="0"/>
              </a:rPr>
              <a:t> </a:t>
            </a:r>
            <a:r>
              <a:rPr lang="en-US" sz="2100" b="0">
                <a:effectLst/>
                <a:latin typeface="Arial" charset="0"/>
              </a:rPr>
              <a:t>if the future cash flows change as a result of the transaction. That is, if the two parties’ </a:t>
            </a:r>
            <a:r>
              <a:rPr lang="en-US" sz="2100">
                <a:solidFill>
                  <a:srgbClr val="800000"/>
                </a:solidFill>
                <a:effectLst/>
                <a:latin typeface="Arial" charset="0"/>
              </a:rPr>
              <a:t>economic positions change</a:t>
            </a:r>
            <a:r>
              <a:rPr lang="en-US" sz="2100" b="0">
                <a:effectLst/>
                <a:latin typeface="Arial" charset="0"/>
              </a:rPr>
              <a:t>, the transaction has commercial substance.</a:t>
            </a:r>
          </a:p>
        </p:txBody>
      </p:sp>
      <p:sp>
        <p:nvSpPr>
          <p:cNvPr id="986124" name="Text Box 1036"/>
          <p:cNvSpPr txBox="1">
            <a:spLocks noChangeArrowheads="1"/>
          </p:cNvSpPr>
          <p:nvPr/>
        </p:nvSpPr>
        <p:spPr bwMode="auto">
          <a:xfrm>
            <a:off x="5562600" y="35052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800000"/>
                </a:solidFill>
                <a:effectLst/>
                <a:latin typeface="Arial" charset="0"/>
              </a:rPr>
              <a:t>Illustration 10-10</a:t>
            </a:r>
          </a:p>
        </p:txBody>
      </p:sp>
      <p:sp>
        <p:nvSpPr>
          <p:cNvPr id="986126" name="Rectangle 1038"/>
          <p:cNvSpPr>
            <a:spLocks noChangeArrowheads="1"/>
          </p:cNvSpPr>
          <p:nvPr/>
        </p:nvSpPr>
        <p:spPr bwMode="auto">
          <a:xfrm>
            <a:off x="7315200" y="3657600"/>
            <a:ext cx="1524000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buSzPct val="80000"/>
            </a:pPr>
            <a:r>
              <a:rPr lang="en-US" sz="1400" b="0">
                <a:solidFill>
                  <a:srgbClr val="000000"/>
                </a:solidFill>
                <a:effectLst/>
                <a:latin typeface="Arial" charset="0"/>
              </a:rPr>
              <a:t>* If cash is 25% or more of the fair value of the exchange, recognize entire gain because earnings process is complete.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60388"/>
          </a:xfrm>
          <a:solidFill>
            <a:srgbClr val="0066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>
              <a:lnSpc>
                <a:spcPct val="95000"/>
              </a:lnSpc>
            </a:pPr>
            <a:r>
              <a:rPr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Valuation of PP&amp;E</a:t>
            </a:r>
          </a:p>
        </p:txBody>
      </p:sp>
      <p:sp>
        <p:nvSpPr>
          <p:cNvPr id="988163" name="Text Box 3"/>
          <p:cNvSpPr txBox="1">
            <a:spLocks noChangeArrowheads="1"/>
          </p:cNvSpPr>
          <p:nvPr/>
        </p:nvSpPr>
        <p:spPr bwMode="auto">
          <a:xfrm>
            <a:off x="914400" y="6369050"/>
            <a:ext cx="822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effectLst/>
                <a:latin typeface="Arial" charset="0"/>
              </a:rPr>
              <a:t>LO 5  Understand accounting issues related to acquiring and valuing plant assets.</a:t>
            </a:r>
          </a:p>
        </p:txBody>
      </p:sp>
      <p:sp>
        <p:nvSpPr>
          <p:cNvPr id="988164" name="Text Box 4"/>
          <p:cNvSpPr txBox="1">
            <a:spLocks noChangeArrowheads="1"/>
          </p:cNvSpPr>
          <p:nvPr/>
        </p:nvSpPr>
        <p:spPr bwMode="auto">
          <a:xfrm>
            <a:off x="609600" y="1981200"/>
            <a:ext cx="8077200" cy="21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8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en-US" sz="2100" b="0">
                <a:effectLst/>
                <a:latin typeface="Arial" charset="0"/>
              </a:rPr>
              <a:t>Companies recognize a </a:t>
            </a:r>
            <a:r>
              <a:rPr lang="en-US" sz="2100">
                <a:solidFill>
                  <a:srgbClr val="800000"/>
                </a:solidFill>
                <a:effectLst/>
                <a:latin typeface="Arial" charset="0"/>
              </a:rPr>
              <a:t>loss immediately</a:t>
            </a:r>
            <a:r>
              <a:rPr lang="en-US" sz="2100" b="0">
                <a:effectLst/>
                <a:latin typeface="Arial" charset="0"/>
              </a:rPr>
              <a:t> whether the exchange has commercial substance or not.</a:t>
            </a:r>
          </a:p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en-US" sz="2100">
                <a:solidFill>
                  <a:srgbClr val="800000"/>
                </a:solidFill>
                <a:effectLst/>
                <a:latin typeface="Arial" charset="0"/>
              </a:rPr>
              <a:t>Rationale:</a:t>
            </a:r>
            <a:r>
              <a:rPr lang="en-US" sz="2100" b="0">
                <a:effectLst/>
                <a:latin typeface="Arial" charset="0"/>
              </a:rPr>
              <a:t> Companies should not value assets at more than their cash equivalent price; if the loss were deferred, assets would be overstated.</a:t>
            </a:r>
          </a:p>
        </p:txBody>
      </p:sp>
      <p:sp>
        <p:nvSpPr>
          <p:cNvPr id="988165" name="Text Box 5"/>
          <p:cNvSpPr txBox="1">
            <a:spLocks noChangeArrowheads="1"/>
          </p:cNvSpPr>
          <p:nvPr/>
        </p:nvSpPr>
        <p:spPr bwMode="auto">
          <a:xfrm>
            <a:off x="609600" y="1371600"/>
            <a:ext cx="8001000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600">
                <a:effectLst/>
                <a:latin typeface="Arial" charset="0"/>
              </a:rPr>
              <a:t>Exchanges - Loss Situation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60388"/>
          </a:xfrm>
          <a:solidFill>
            <a:srgbClr val="0066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>
              <a:lnSpc>
                <a:spcPct val="95000"/>
              </a:lnSpc>
            </a:pPr>
            <a:r>
              <a:rPr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Valuation of PP&amp;E</a:t>
            </a:r>
          </a:p>
        </p:txBody>
      </p:sp>
      <p:sp>
        <p:nvSpPr>
          <p:cNvPr id="1065987" name="Text Box 3"/>
          <p:cNvSpPr txBox="1">
            <a:spLocks noChangeArrowheads="1"/>
          </p:cNvSpPr>
          <p:nvPr/>
        </p:nvSpPr>
        <p:spPr bwMode="auto">
          <a:xfrm>
            <a:off x="914400" y="6369050"/>
            <a:ext cx="822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effectLst/>
                <a:latin typeface="Arial" charset="0"/>
              </a:rPr>
              <a:t>LO 5  Understand accounting issues related to acquiring and valuing plant assets.</a:t>
            </a:r>
          </a:p>
        </p:txBody>
      </p:sp>
      <p:sp>
        <p:nvSpPr>
          <p:cNvPr id="1065990" name="Rectangle 6"/>
          <p:cNvSpPr>
            <a:spLocks noChangeArrowheads="1"/>
          </p:cNvSpPr>
          <p:nvPr/>
        </p:nvSpPr>
        <p:spPr bwMode="auto">
          <a:xfrm>
            <a:off x="609600" y="1382713"/>
            <a:ext cx="8229600" cy="28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2000">
                <a:solidFill>
                  <a:srgbClr val="800000"/>
                </a:solidFill>
                <a:effectLst/>
                <a:latin typeface="Arial" charset="0"/>
              </a:rPr>
              <a:t>Illustration:</a:t>
            </a:r>
            <a:r>
              <a:rPr lang="en-US" sz="2000" b="0">
                <a:effectLst/>
                <a:latin typeface="Arial" charset="0"/>
              </a:rPr>
              <a:t>  Information Processing, Inc. trades its used machine for a new model at Jerrod Business Solutions Inc. The exchange has commercial substance. The used machine has a book value of $8,000 (original cost $12,000 less $4,000 accumulated depreciation) and a fair value of $6,000. The new model lists for $16,000. Jerrod gives Information Processing a trade-in allowance of $9,000 for the used machine. Information Processing computes the cost of the new asset as follows.</a:t>
            </a:r>
          </a:p>
        </p:txBody>
      </p:sp>
      <p:sp>
        <p:nvSpPr>
          <p:cNvPr id="1065992" name="Text Box 8"/>
          <p:cNvSpPr txBox="1">
            <a:spLocks noChangeArrowheads="1"/>
          </p:cNvSpPr>
          <p:nvPr/>
        </p:nvSpPr>
        <p:spPr bwMode="auto">
          <a:xfrm>
            <a:off x="533400" y="5821363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800000"/>
                </a:solidFill>
                <a:effectLst/>
                <a:latin typeface="Arial" charset="0"/>
              </a:rPr>
              <a:t>Illustration 10-11</a:t>
            </a:r>
          </a:p>
        </p:txBody>
      </p:sp>
      <p:pic>
        <p:nvPicPr>
          <p:cNvPr id="106599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91000"/>
            <a:ext cx="6357938" cy="197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9" name="Rectangle 7"/>
          <p:cNvSpPr>
            <a:spLocks noChangeArrowheads="1"/>
          </p:cNvSpPr>
          <p:nvPr/>
        </p:nvSpPr>
        <p:spPr bwMode="auto">
          <a:xfrm>
            <a:off x="1066800" y="2297113"/>
            <a:ext cx="74676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63550" indent="-463550" algn="l">
              <a:lnSpc>
                <a:spcPct val="125000"/>
              </a:lnSpc>
              <a:spcBef>
                <a:spcPct val="20000"/>
              </a:spcBef>
              <a:tabLst>
                <a:tab pos="5718175" algn="r"/>
                <a:tab pos="7083425" algn="r"/>
              </a:tabLst>
            </a:pPr>
            <a:r>
              <a:rPr lang="en-US" sz="2000" b="0">
                <a:effectLst/>
                <a:latin typeface="Arial" charset="0"/>
              </a:rPr>
              <a:t>Equipment 	13,000</a:t>
            </a:r>
          </a:p>
          <a:p>
            <a:pPr marL="463550" indent="-463550" algn="l">
              <a:lnSpc>
                <a:spcPct val="125000"/>
              </a:lnSpc>
              <a:spcBef>
                <a:spcPct val="20000"/>
              </a:spcBef>
              <a:tabLst>
                <a:tab pos="5718175" algn="r"/>
                <a:tab pos="7083425" algn="r"/>
              </a:tabLst>
            </a:pPr>
            <a:r>
              <a:rPr lang="en-US" sz="2000" b="0">
                <a:effectLst/>
                <a:latin typeface="Arial" charset="0"/>
              </a:rPr>
              <a:t>Accumulated Depreciation—Equipment 	4,000</a:t>
            </a:r>
          </a:p>
          <a:p>
            <a:pPr marL="463550" indent="-463550" algn="l">
              <a:lnSpc>
                <a:spcPct val="125000"/>
              </a:lnSpc>
              <a:spcBef>
                <a:spcPct val="20000"/>
              </a:spcBef>
              <a:tabLst>
                <a:tab pos="5718175" algn="r"/>
                <a:tab pos="7083425" algn="r"/>
              </a:tabLst>
            </a:pPr>
            <a:r>
              <a:rPr lang="en-US" sz="2000" b="0">
                <a:effectLst/>
                <a:latin typeface="Arial" charset="0"/>
              </a:rPr>
              <a:t>Loss on Disposal of Equipment 	2,000</a:t>
            </a:r>
          </a:p>
          <a:p>
            <a:pPr marL="463550" indent="-463550" algn="l">
              <a:lnSpc>
                <a:spcPct val="125000"/>
              </a:lnSpc>
              <a:spcBef>
                <a:spcPct val="20000"/>
              </a:spcBef>
              <a:tabLst>
                <a:tab pos="5718175" algn="r"/>
                <a:tab pos="7083425" algn="r"/>
              </a:tabLst>
            </a:pPr>
            <a:r>
              <a:rPr lang="en-US" sz="2000" b="0">
                <a:effectLst/>
                <a:latin typeface="Arial" charset="0"/>
              </a:rPr>
              <a:t>	Equipment 		12,000</a:t>
            </a:r>
          </a:p>
          <a:p>
            <a:pPr marL="463550" indent="-463550" algn="l">
              <a:lnSpc>
                <a:spcPct val="125000"/>
              </a:lnSpc>
              <a:spcBef>
                <a:spcPct val="20000"/>
              </a:spcBef>
              <a:tabLst>
                <a:tab pos="5718175" algn="r"/>
                <a:tab pos="7083425" algn="r"/>
              </a:tabLst>
            </a:pPr>
            <a:r>
              <a:rPr lang="en-US" sz="2000" b="0">
                <a:effectLst/>
                <a:latin typeface="Arial" charset="0"/>
              </a:rPr>
              <a:t>	Cash 		7,000</a:t>
            </a:r>
          </a:p>
        </p:txBody>
      </p:sp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60388"/>
          </a:xfrm>
          <a:solidFill>
            <a:srgbClr val="0066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>
              <a:lnSpc>
                <a:spcPct val="95000"/>
              </a:lnSpc>
            </a:pPr>
            <a:r>
              <a:rPr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Valuation of PP&amp;E</a:t>
            </a:r>
          </a:p>
        </p:txBody>
      </p:sp>
      <p:sp>
        <p:nvSpPr>
          <p:cNvPr id="1068035" name="Text Box 3"/>
          <p:cNvSpPr txBox="1">
            <a:spLocks noChangeArrowheads="1"/>
          </p:cNvSpPr>
          <p:nvPr/>
        </p:nvSpPr>
        <p:spPr bwMode="auto">
          <a:xfrm>
            <a:off x="914400" y="6369050"/>
            <a:ext cx="822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effectLst/>
                <a:latin typeface="Arial" charset="0"/>
              </a:rPr>
              <a:t>LO 5  Understand accounting issues related to acquiring and valuing plant assets.</a:t>
            </a:r>
          </a:p>
        </p:txBody>
      </p:sp>
      <p:sp>
        <p:nvSpPr>
          <p:cNvPr id="1068036" name="Rectangle 4"/>
          <p:cNvSpPr>
            <a:spLocks noChangeArrowheads="1"/>
          </p:cNvSpPr>
          <p:nvPr/>
        </p:nvSpPr>
        <p:spPr bwMode="auto">
          <a:xfrm>
            <a:off x="609600" y="1382713"/>
            <a:ext cx="8229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2000">
                <a:solidFill>
                  <a:srgbClr val="800000"/>
                </a:solidFill>
                <a:effectLst/>
                <a:latin typeface="Arial" charset="0"/>
              </a:rPr>
              <a:t>Illustration:</a:t>
            </a:r>
            <a:r>
              <a:rPr lang="en-US" sz="2000" b="0">
                <a:effectLst/>
                <a:latin typeface="Arial" charset="0"/>
              </a:rPr>
              <a:t>  Information Processing records this transaction as follows:</a:t>
            </a:r>
          </a:p>
        </p:txBody>
      </p:sp>
      <p:sp>
        <p:nvSpPr>
          <p:cNvPr id="1068038" name="Text Box 6"/>
          <p:cNvSpPr txBox="1">
            <a:spLocks noChangeArrowheads="1"/>
          </p:cNvSpPr>
          <p:nvPr/>
        </p:nvSpPr>
        <p:spPr bwMode="auto">
          <a:xfrm>
            <a:off x="7391400" y="48006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solidFill>
                  <a:srgbClr val="800000"/>
                </a:solidFill>
                <a:effectLst/>
                <a:latin typeface="Arial" charset="0"/>
              </a:rPr>
              <a:t>Illustration 10-12</a:t>
            </a:r>
          </a:p>
        </p:txBody>
      </p:sp>
      <p:sp>
        <p:nvSpPr>
          <p:cNvPr id="1068041" name="Rectangle 9"/>
          <p:cNvSpPr>
            <a:spLocks noChangeArrowheads="1"/>
          </p:cNvSpPr>
          <p:nvPr/>
        </p:nvSpPr>
        <p:spPr bwMode="auto">
          <a:xfrm>
            <a:off x="457200" y="4953000"/>
            <a:ext cx="1371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>
                <a:solidFill>
                  <a:srgbClr val="800000"/>
                </a:solidFill>
                <a:effectLst/>
                <a:latin typeface="Arial" charset="0"/>
              </a:rPr>
              <a:t>Loss on Disposal</a:t>
            </a:r>
            <a:endParaRPr lang="en-US" sz="2000" b="0">
              <a:effectLst/>
              <a:latin typeface="Arial" charset="0"/>
            </a:endParaRPr>
          </a:p>
        </p:txBody>
      </p:sp>
      <p:pic>
        <p:nvPicPr>
          <p:cNvPr id="106804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19650"/>
            <a:ext cx="50292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8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8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68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68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60388"/>
          </a:xfrm>
          <a:solidFill>
            <a:srgbClr val="0066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>
              <a:lnSpc>
                <a:spcPct val="95000"/>
              </a:lnSpc>
            </a:pPr>
            <a:r>
              <a:rPr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Valuation of PP&amp;E</a:t>
            </a:r>
          </a:p>
        </p:txBody>
      </p:sp>
      <p:sp>
        <p:nvSpPr>
          <p:cNvPr id="1070083" name="Text Box 3"/>
          <p:cNvSpPr txBox="1">
            <a:spLocks noChangeArrowheads="1"/>
          </p:cNvSpPr>
          <p:nvPr/>
        </p:nvSpPr>
        <p:spPr bwMode="auto">
          <a:xfrm>
            <a:off x="914400" y="6369050"/>
            <a:ext cx="822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effectLst/>
                <a:latin typeface="Arial" charset="0"/>
              </a:rPr>
              <a:t>LO 5  Understand accounting issues related to acquiring and valuing plant assets.</a:t>
            </a:r>
          </a:p>
        </p:txBody>
      </p:sp>
      <p:sp>
        <p:nvSpPr>
          <p:cNvPr id="1070085" name="Text Box 5"/>
          <p:cNvSpPr txBox="1">
            <a:spLocks noChangeArrowheads="1"/>
          </p:cNvSpPr>
          <p:nvPr/>
        </p:nvSpPr>
        <p:spPr bwMode="auto">
          <a:xfrm>
            <a:off x="609600" y="1371600"/>
            <a:ext cx="8001000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600">
                <a:effectLst/>
                <a:latin typeface="Arial" charset="0"/>
              </a:rPr>
              <a:t>Exchanges - Gain Situation</a:t>
            </a:r>
          </a:p>
        </p:txBody>
      </p:sp>
      <p:sp>
        <p:nvSpPr>
          <p:cNvPr id="1070086" name="Rectangle 6"/>
          <p:cNvSpPr>
            <a:spLocks noChangeArrowheads="1"/>
          </p:cNvSpPr>
          <p:nvPr/>
        </p:nvSpPr>
        <p:spPr bwMode="auto">
          <a:xfrm>
            <a:off x="609600" y="1981200"/>
            <a:ext cx="7696200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2200">
                <a:solidFill>
                  <a:srgbClr val="800000"/>
                </a:solidFill>
                <a:effectLst/>
                <a:latin typeface="Arial" charset="0"/>
              </a:rPr>
              <a:t>Has Commercial Substance</a:t>
            </a:r>
            <a:r>
              <a:rPr lang="en-US" sz="2200">
                <a:effectLst/>
                <a:latin typeface="Arial" charset="0"/>
              </a:rPr>
              <a:t>. </a:t>
            </a:r>
            <a:r>
              <a:rPr lang="en-US" sz="2200" b="0">
                <a:effectLst/>
                <a:latin typeface="Arial" charset="0"/>
              </a:rPr>
              <a:t>Company usually records the cost of a nonmonetary asset acquired in exchange for another nonmonetary asset at the </a:t>
            </a:r>
            <a:r>
              <a:rPr lang="en-US" sz="2200">
                <a:effectLst/>
                <a:latin typeface="Arial" charset="0"/>
              </a:rPr>
              <a:t>fair value of the asset given up</a:t>
            </a:r>
            <a:r>
              <a:rPr lang="en-US" sz="2200" b="0">
                <a:effectLst/>
                <a:latin typeface="Arial" charset="0"/>
              </a:rPr>
              <a:t>, and immediately recognizes a gain.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60388"/>
          </a:xfrm>
          <a:solidFill>
            <a:srgbClr val="0066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>
              <a:lnSpc>
                <a:spcPct val="95000"/>
              </a:lnSpc>
            </a:pPr>
            <a:r>
              <a:rPr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Valuation of PP&amp;E</a:t>
            </a:r>
          </a:p>
        </p:txBody>
      </p:sp>
      <p:sp>
        <p:nvSpPr>
          <p:cNvPr id="1072131" name="Text Box 3"/>
          <p:cNvSpPr txBox="1">
            <a:spLocks noChangeArrowheads="1"/>
          </p:cNvSpPr>
          <p:nvPr/>
        </p:nvSpPr>
        <p:spPr bwMode="auto">
          <a:xfrm>
            <a:off x="914400" y="6369050"/>
            <a:ext cx="822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effectLst/>
                <a:latin typeface="Arial" charset="0"/>
              </a:rPr>
              <a:t>LO 5  Understand accounting issues related to acquiring and valuing plant assets.</a:t>
            </a:r>
          </a:p>
        </p:txBody>
      </p:sp>
      <p:sp>
        <p:nvSpPr>
          <p:cNvPr id="1072134" name="Rectangle 6"/>
          <p:cNvSpPr>
            <a:spLocks noChangeArrowheads="1"/>
          </p:cNvSpPr>
          <p:nvPr/>
        </p:nvSpPr>
        <p:spPr bwMode="auto">
          <a:xfrm>
            <a:off x="685800" y="1371600"/>
            <a:ext cx="8077200" cy="28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2000">
                <a:solidFill>
                  <a:srgbClr val="800000"/>
                </a:solidFill>
                <a:effectLst/>
                <a:latin typeface="Arial" charset="0"/>
              </a:rPr>
              <a:t>Illustration:</a:t>
            </a:r>
            <a:r>
              <a:rPr lang="en-US" sz="2000" b="0">
                <a:effectLst/>
                <a:latin typeface="Arial" charset="0"/>
              </a:rPr>
              <a:t>  Interstate Transportation Company exchanged a number of used trucks plus cash for a semi-truck. The used trucks have a combined book value of $42,000 (cost $64,000 less $22,000 accumulated depreciation). Interstate’s purchasing agent, experienced in the second-hand market, indicates that the used trucks have a fair market value of $49,000. In addition to the trucks, Interstate must pay $11,000 cash for the semi-truck. Interstate computes the cost of the semi-truck as follows.</a:t>
            </a:r>
          </a:p>
        </p:txBody>
      </p:sp>
      <p:sp>
        <p:nvSpPr>
          <p:cNvPr id="1072136" name="Text Box 8"/>
          <p:cNvSpPr txBox="1">
            <a:spLocks noChangeArrowheads="1"/>
          </p:cNvSpPr>
          <p:nvPr/>
        </p:nvSpPr>
        <p:spPr bwMode="auto">
          <a:xfrm>
            <a:off x="7467600" y="4495800"/>
            <a:ext cx="1447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solidFill>
                  <a:srgbClr val="800000"/>
                </a:solidFill>
                <a:effectLst/>
                <a:latin typeface="Arial" charset="0"/>
              </a:rPr>
              <a:t>Illustration 10-13</a:t>
            </a:r>
          </a:p>
        </p:txBody>
      </p:sp>
      <p:pic>
        <p:nvPicPr>
          <p:cNvPr id="107213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95800"/>
            <a:ext cx="6172200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ChangeArrowheads="1"/>
          </p:cNvSpPr>
          <p:nvPr/>
        </p:nvSpPr>
        <p:spPr bwMode="auto">
          <a:xfrm>
            <a:off x="990600" y="2057400"/>
            <a:ext cx="746760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63550" indent="-463550" algn="l">
              <a:lnSpc>
                <a:spcPct val="115000"/>
              </a:lnSpc>
              <a:spcBef>
                <a:spcPct val="20000"/>
              </a:spcBef>
              <a:tabLst>
                <a:tab pos="5718175" algn="r"/>
                <a:tab pos="7083425" algn="r"/>
              </a:tabLst>
            </a:pPr>
            <a:r>
              <a:rPr lang="en-US" sz="2000" b="0">
                <a:effectLst/>
                <a:latin typeface="Arial" charset="0"/>
              </a:rPr>
              <a:t>Semi-truck 	60,000</a:t>
            </a:r>
          </a:p>
          <a:p>
            <a:pPr marL="463550" indent="-463550" algn="l">
              <a:lnSpc>
                <a:spcPct val="115000"/>
              </a:lnSpc>
              <a:spcBef>
                <a:spcPct val="20000"/>
              </a:spcBef>
              <a:tabLst>
                <a:tab pos="5718175" algn="r"/>
                <a:tab pos="7083425" algn="r"/>
              </a:tabLst>
            </a:pPr>
            <a:r>
              <a:rPr lang="en-US" sz="2000" b="0">
                <a:effectLst/>
                <a:latin typeface="Arial" charset="0"/>
              </a:rPr>
              <a:t>Accumulated Depreciation—Trucks 	22,000</a:t>
            </a:r>
          </a:p>
          <a:p>
            <a:pPr marL="463550" indent="-463550" algn="l">
              <a:lnSpc>
                <a:spcPct val="115000"/>
              </a:lnSpc>
              <a:spcBef>
                <a:spcPct val="20000"/>
              </a:spcBef>
              <a:tabLst>
                <a:tab pos="5718175" algn="r"/>
                <a:tab pos="7083425" algn="r"/>
              </a:tabLst>
            </a:pPr>
            <a:r>
              <a:rPr lang="en-US" sz="2000" b="0">
                <a:effectLst/>
                <a:latin typeface="Arial" charset="0"/>
              </a:rPr>
              <a:t>	Trucks (used)		64,000</a:t>
            </a:r>
          </a:p>
          <a:p>
            <a:pPr marL="463550" indent="-463550" algn="l">
              <a:lnSpc>
                <a:spcPct val="115000"/>
              </a:lnSpc>
              <a:spcBef>
                <a:spcPct val="20000"/>
              </a:spcBef>
              <a:tabLst>
                <a:tab pos="5718175" algn="r"/>
                <a:tab pos="7083425" algn="r"/>
              </a:tabLst>
            </a:pPr>
            <a:r>
              <a:rPr lang="en-US" sz="2000" b="0">
                <a:effectLst/>
                <a:latin typeface="Arial" charset="0"/>
              </a:rPr>
              <a:t>	Gain on disposal of Used Trucks		7,000</a:t>
            </a:r>
          </a:p>
          <a:p>
            <a:pPr marL="463550" indent="-463550" algn="l">
              <a:lnSpc>
                <a:spcPct val="115000"/>
              </a:lnSpc>
              <a:spcBef>
                <a:spcPct val="20000"/>
              </a:spcBef>
              <a:tabLst>
                <a:tab pos="5718175" algn="r"/>
                <a:tab pos="7083425" algn="r"/>
              </a:tabLst>
            </a:pPr>
            <a:r>
              <a:rPr lang="en-US" sz="2000" b="0">
                <a:effectLst/>
                <a:latin typeface="Arial" charset="0"/>
              </a:rPr>
              <a:t>	Cash 		11,000</a:t>
            </a:r>
          </a:p>
        </p:txBody>
      </p:sp>
      <p:sp>
        <p:nvSpPr>
          <p:cNvPr id="10762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60388"/>
          </a:xfrm>
          <a:solidFill>
            <a:srgbClr val="0066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>
              <a:lnSpc>
                <a:spcPct val="95000"/>
              </a:lnSpc>
            </a:pPr>
            <a:r>
              <a:rPr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Valuation of PP&amp;E</a:t>
            </a:r>
          </a:p>
        </p:txBody>
      </p:sp>
      <p:sp>
        <p:nvSpPr>
          <p:cNvPr id="1076228" name="Text Box 4"/>
          <p:cNvSpPr txBox="1">
            <a:spLocks noChangeArrowheads="1"/>
          </p:cNvSpPr>
          <p:nvPr/>
        </p:nvSpPr>
        <p:spPr bwMode="auto">
          <a:xfrm>
            <a:off x="914400" y="6369050"/>
            <a:ext cx="822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effectLst/>
                <a:latin typeface="Arial" charset="0"/>
              </a:rPr>
              <a:t>LO 5  Understand accounting issues related to acquiring and valuing plant assets.</a:t>
            </a:r>
          </a:p>
        </p:txBody>
      </p:sp>
      <p:sp>
        <p:nvSpPr>
          <p:cNvPr id="1076229" name="Rectangle 5"/>
          <p:cNvSpPr>
            <a:spLocks noChangeArrowheads="1"/>
          </p:cNvSpPr>
          <p:nvPr/>
        </p:nvSpPr>
        <p:spPr bwMode="auto">
          <a:xfrm>
            <a:off x="609600" y="1382713"/>
            <a:ext cx="822960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2000">
                <a:solidFill>
                  <a:srgbClr val="800000"/>
                </a:solidFill>
                <a:effectLst/>
                <a:latin typeface="Arial" charset="0"/>
              </a:rPr>
              <a:t>Illustration:</a:t>
            </a:r>
            <a:r>
              <a:rPr lang="en-US" sz="2000" b="0">
                <a:effectLst/>
                <a:latin typeface="Arial" charset="0"/>
              </a:rPr>
              <a:t>  Interstate records the exchange transaction as follows:</a:t>
            </a:r>
          </a:p>
        </p:txBody>
      </p:sp>
      <p:sp>
        <p:nvSpPr>
          <p:cNvPr id="1076230" name="Text Box 6"/>
          <p:cNvSpPr txBox="1">
            <a:spLocks noChangeArrowheads="1"/>
          </p:cNvSpPr>
          <p:nvPr/>
        </p:nvSpPr>
        <p:spPr bwMode="auto">
          <a:xfrm>
            <a:off x="7467600" y="451485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solidFill>
                  <a:srgbClr val="800000"/>
                </a:solidFill>
                <a:effectLst/>
                <a:latin typeface="Arial" charset="0"/>
              </a:rPr>
              <a:t>Illustration 10-14</a:t>
            </a:r>
          </a:p>
        </p:txBody>
      </p:sp>
      <p:sp>
        <p:nvSpPr>
          <p:cNvPr id="1076232" name="Rectangle 8"/>
          <p:cNvSpPr>
            <a:spLocks noChangeArrowheads="1"/>
          </p:cNvSpPr>
          <p:nvPr/>
        </p:nvSpPr>
        <p:spPr bwMode="auto">
          <a:xfrm>
            <a:off x="457200" y="4789488"/>
            <a:ext cx="1371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>
                <a:solidFill>
                  <a:srgbClr val="800000"/>
                </a:solidFill>
                <a:effectLst/>
                <a:latin typeface="Arial" charset="0"/>
              </a:rPr>
              <a:t>Gain on Disposal</a:t>
            </a:r>
            <a:endParaRPr lang="en-US" sz="2000" b="0">
              <a:effectLst/>
              <a:latin typeface="Arial" charset="0"/>
            </a:endParaRPr>
          </a:p>
        </p:txBody>
      </p:sp>
      <p:pic>
        <p:nvPicPr>
          <p:cNvPr id="10762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11675"/>
            <a:ext cx="5181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6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6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6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6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6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22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60388"/>
          </a:xfrm>
          <a:solidFill>
            <a:srgbClr val="0066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>
              <a:lnSpc>
                <a:spcPct val="95000"/>
              </a:lnSpc>
            </a:pPr>
            <a:r>
              <a:rPr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Valuation of PP&amp;E</a:t>
            </a:r>
          </a:p>
        </p:txBody>
      </p:sp>
      <p:sp>
        <p:nvSpPr>
          <p:cNvPr id="1078275" name="Text Box 3"/>
          <p:cNvSpPr txBox="1">
            <a:spLocks noChangeArrowheads="1"/>
          </p:cNvSpPr>
          <p:nvPr/>
        </p:nvSpPr>
        <p:spPr bwMode="auto">
          <a:xfrm>
            <a:off x="914400" y="6369050"/>
            <a:ext cx="822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effectLst/>
                <a:latin typeface="Arial" charset="0"/>
              </a:rPr>
              <a:t>LO 5  Understand accounting issues related to acquiring and valuing plant assets.</a:t>
            </a:r>
          </a:p>
        </p:txBody>
      </p:sp>
      <p:sp>
        <p:nvSpPr>
          <p:cNvPr id="1078276" name="Text Box 4"/>
          <p:cNvSpPr txBox="1">
            <a:spLocks noChangeArrowheads="1"/>
          </p:cNvSpPr>
          <p:nvPr/>
        </p:nvSpPr>
        <p:spPr bwMode="auto">
          <a:xfrm>
            <a:off x="609600" y="1371600"/>
            <a:ext cx="8001000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600">
                <a:effectLst/>
                <a:latin typeface="Arial" charset="0"/>
              </a:rPr>
              <a:t>Exchanges - Gain Situation</a:t>
            </a:r>
          </a:p>
        </p:txBody>
      </p:sp>
      <p:sp>
        <p:nvSpPr>
          <p:cNvPr id="1078277" name="Rectangle 5"/>
          <p:cNvSpPr>
            <a:spLocks noChangeArrowheads="1"/>
          </p:cNvSpPr>
          <p:nvPr/>
        </p:nvSpPr>
        <p:spPr bwMode="auto">
          <a:xfrm>
            <a:off x="609600" y="1981200"/>
            <a:ext cx="7696200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2200">
                <a:solidFill>
                  <a:srgbClr val="800000"/>
                </a:solidFill>
                <a:effectLst/>
                <a:latin typeface="Arial" charset="0"/>
              </a:rPr>
              <a:t>Lacks Commercial Substance—No Cash Received.</a:t>
            </a:r>
            <a:r>
              <a:rPr lang="en-US" sz="2200" b="0">
                <a:effectLst/>
                <a:latin typeface="Arial" charset="0"/>
              </a:rPr>
              <a:t> Now assume that Interstate Transportation Company exchange lacks commercial substance. That is, the economic position of Interstate did not change significantly as a result of this exchange. In this case, Interstate defers the gain of $7,000 and reduces the basis of the semi-truck. </a:t>
            </a:r>
          </a:p>
          <a:p>
            <a:pPr algn="l">
              <a:lnSpc>
                <a:spcPct val="130000"/>
              </a:lnSpc>
            </a:pPr>
            <a:endParaRPr lang="en-US" sz="2200" b="0">
              <a:effectLst/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53" name="Text Box 21"/>
          <p:cNvSpPr txBox="1">
            <a:spLocks noChangeArrowheads="1"/>
          </p:cNvSpPr>
          <p:nvPr/>
        </p:nvSpPr>
        <p:spPr bwMode="auto">
          <a:xfrm>
            <a:off x="838200" y="2860675"/>
            <a:ext cx="4648200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30000"/>
              </a:lnSpc>
              <a:spcBef>
                <a:spcPct val="40000"/>
              </a:spcBef>
              <a:buClr>
                <a:srgbClr val="800000"/>
              </a:buClr>
              <a:buSzPct val="90000"/>
              <a:buFont typeface="Arial" charset="0"/>
              <a:buChar char="►"/>
            </a:pPr>
            <a:r>
              <a:rPr lang="en-US" sz="2000" b="0">
                <a:effectLst/>
                <a:latin typeface="Arial" charset="0"/>
              </a:rPr>
              <a:t>“</a:t>
            </a:r>
            <a:r>
              <a:rPr lang="en-US" sz="2000">
                <a:solidFill>
                  <a:srgbClr val="800000"/>
                </a:solidFill>
                <a:effectLst/>
                <a:latin typeface="Arial" charset="0"/>
              </a:rPr>
              <a:t>Used in operations</a:t>
            </a:r>
            <a:r>
              <a:rPr lang="en-US" sz="2000" b="0">
                <a:effectLst/>
                <a:latin typeface="Arial" charset="0"/>
              </a:rPr>
              <a:t>” and not for resale.</a:t>
            </a:r>
          </a:p>
          <a:p>
            <a:pPr>
              <a:lnSpc>
                <a:spcPct val="130000"/>
              </a:lnSpc>
              <a:spcBef>
                <a:spcPct val="40000"/>
              </a:spcBef>
              <a:buClr>
                <a:srgbClr val="800000"/>
              </a:buClr>
              <a:buSzPct val="90000"/>
              <a:buFont typeface="Arial" charset="0"/>
              <a:buChar char="►"/>
            </a:pPr>
            <a:r>
              <a:rPr lang="en-US" sz="2000">
                <a:solidFill>
                  <a:srgbClr val="800000"/>
                </a:solidFill>
                <a:effectLst/>
                <a:latin typeface="Arial" charset="0"/>
              </a:rPr>
              <a:t>Long-term</a:t>
            </a:r>
            <a:r>
              <a:rPr lang="en-US" sz="2000" b="0">
                <a:effectLst/>
                <a:latin typeface="Arial" charset="0"/>
              </a:rPr>
              <a:t> in nature and usually depreciated.</a:t>
            </a:r>
          </a:p>
          <a:p>
            <a:pPr>
              <a:lnSpc>
                <a:spcPct val="130000"/>
              </a:lnSpc>
              <a:spcBef>
                <a:spcPct val="40000"/>
              </a:spcBef>
              <a:buClr>
                <a:srgbClr val="800000"/>
              </a:buClr>
              <a:buSzPct val="90000"/>
              <a:buFont typeface="Arial" charset="0"/>
              <a:buChar char="►"/>
            </a:pPr>
            <a:r>
              <a:rPr lang="en-US" sz="2000" b="0">
                <a:effectLst/>
                <a:latin typeface="Arial" charset="0"/>
              </a:rPr>
              <a:t>Possess </a:t>
            </a:r>
            <a:r>
              <a:rPr lang="en-US" sz="2000">
                <a:solidFill>
                  <a:srgbClr val="800000"/>
                </a:solidFill>
                <a:effectLst/>
                <a:latin typeface="Arial" charset="0"/>
              </a:rPr>
              <a:t>physical substance</a:t>
            </a:r>
            <a:r>
              <a:rPr lang="en-US" sz="2000" b="0">
                <a:effectLst/>
                <a:latin typeface="Arial" charset="0"/>
              </a:rPr>
              <a:t>.</a:t>
            </a:r>
          </a:p>
        </p:txBody>
      </p:sp>
      <p:sp>
        <p:nvSpPr>
          <p:cNvPr id="223244" name="Text Box 12"/>
          <p:cNvSpPr txBox="1">
            <a:spLocks noChangeArrowheads="1"/>
          </p:cNvSpPr>
          <p:nvPr/>
        </p:nvSpPr>
        <p:spPr bwMode="auto">
          <a:xfrm>
            <a:off x="685800" y="1371600"/>
            <a:ext cx="8001000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SzPct val="80000"/>
            </a:pPr>
            <a:r>
              <a:rPr lang="en-US" sz="2200">
                <a:solidFill>
                  <a:srgbClr val="800000"/>
                </a:solidFill>
                <a:effectLst/>
                <a:latin typeface="Arial" charset="0"/>
              </a:rPr>
              <a:t>Property, plant, and equipment</a:t>
            </a:r>
            <a:r>
              <a:rPr lang="en-US" sz="2200" b="0">
                <a:effectLst/>
                <a:latin typeface="Arial" charset="0"/>
              </a:rPr>
              <a:t> are assets of a durable nature. Other terms commonly used are </a:t>
            </a:r>
            <a:r>
              <a:rPr lang="en-US" sz="2200">
                <a:solidFill>
                  <a:srgbClr val="003399"/>
                </a:solidFill>
                <a:effectLst/>
                <a:latin typeface="Arial" charset="0"/>
              </a:rPr>
              <a:t>plant assets</a:t>
            </a:r>
            <a:r>
              <a:rPr lang="en-US" sz="2200" b="0">
                <a:effectLst/>
                <a:latin typeface="Arial" charset="0"/>
              </a:rPr>
              <a:t> and </a:t>
            </a:r>
            <a:r>
              <a:rPr lang="en-US" sz="2200">
                <a:solidFill>
                  <a:srgbClr val="003399"/>
                </a:solidFill>
                <a:effectLst/>
                <a:latin typeface="Arial" charset="0"/>
              </a:rPr>
              <a:t>fixed assets</a:t>
            </a:r>
            <a:r>
              <a:rPr lang="en-US" sz="2200" b="0">
                <a:effectLst/>
                <a:latin typeface="Arial" charset="0"/>
              </a:rPr>
              <a:t>.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60388"/>
          </a:xfrm>
          <a:solidFill>
            <a:srgbClr val="0066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>
              <a:lnSpc>
                <a:spcPct val="95000"/>
              </a:lnSpc>
            </a:pPr>
            <a:r>
              <a:rPr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Property, Plant, and Equipment</a:t>
            </a:r>
          </a:p>
        </p:txBody>
      </p:sp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1295400" y="6369050"/>
            <a:ext cx="7696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effectLst/>
                <a:latin typeface="Arial" charset="0"/>
              </a:rPr>
              <a:t>LO 1  Describe property, plant, and equipment.</a:t>
            </a:r>
          </a:p>
        </p:txBody>
      </p:sp>
      <p:sp>
        <p:nvSpPr>
          <p:cNvPr id="223255" name="Rectangle 23"/>
          <p:cNvSpPr>
            <a:spLocks noChangeArrowheads="1"/>
          </p:cNvSpPr>
          <p:nvPr/>
        </p:nvSpPr>
        <p:spPr bwMode="auto">
          <a:xfrm>
            <a:off x="5867400" y="2743200"/>
            <a:ext cx="2590800" cy="2709863"/>
          </a:xfrm>
          <a:prstGeom prst="rect">
            <a:avLst/>
          </a:prstGeom>
          <a:noFill/>
          <a:ln w="28575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lnSpc>
                <a:spcPct val="115000"/>
              </a:lnSpc>
              <a:spcBef>
                <a:spcPct val="20000"/>
              </a:spcBef>
            </a:pPr>
            <a:r>
              <a:rPr lang="en-US">
                <a:solidFill>
                  <a:srgbClr val="800000"/>
                </a:solidFill>
                <a:effectLst/>
                <a:latin typeface="Arial" charset="0"/>
              </a:rPr>
              <a:t>Includes:</a:t>
            </a:r>
          </a:p>
          <a:p>
            <a:pPr marL="228600" indent="-228600" algn="l">
              <a:lnSpc>
                <a:spcPct val="115000"/>
              </a:lnSpc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§"/>
            </a:pPr>
            <a:r>
              <a:rPr lang="en-US" b="0">
                <a:effectLst/>
                <a:latin typeface="Arial" charset="0"/>
              </a:rPr>
              <a:t>Land, </a:t>
            </a:r>
          </a:p>
          <a:p>
            <a:pPr marL="228600" indent="-228600" algn="l">
              <a:lnSpc>
                <a:spcPct val="115000"/>
              </a:lnSpc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§"/>
            </a:pPr>
            <a:r>
              <a:rPr lang="en-US" b="0">
                <a:effectLst/>
                <a:latin typeface="Arial" charset="0"/>
              </a:rPr>
              <a:t>Building structures </a:t>
            </a:r>
            <a:r>
              <a:rPr lang="en-US" sz="1600" b="0">
                <a:effectLst/>
                <a:latin typeface="Arial" charset="0"/>
              </a:rPr>
              <a:t>(offices, factories, warehouses)</a:t>
            </a:r>
            <a:r>
              <a:rPr lang="en-US" b="0">
                <a:effectLst/>
                <a:latin typeface="Arial" charset="0"/>
              </a:rPr>
              <a:t>, and </a:t>
            </a:r>
          </a:p>
          <a:p>
            <a:pPr marL="228600" indent="-228600" algn="l">
              <a:lnSpc>
                <a:spcPct val="115000"/>
              </a:lnSpc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§"/>
            </a:pPr>
            <a:r>
              <a:rPr lang="en-US" b="0">
                <a:effectLst/>
                <a:latin typeface="Arial" charset="0"/>
              </a:rPr>
              <a:t>Equipment </a:t>
            </a:r>
            <a:r>
              <a:rPr lang="en-US" sz="1600" b="0">
                <a:effectLst/>
                <a:latin typeface="Arial" charset="0"/>
              </a:rPr>
              <a:t>(machinery, furniture, tools).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ChangeArrowheads="1"/>
          </p:cNvSpPr>
          <p:nvPr/>
        </p:nvSpPr>
        <p:spPr bwMode="auto">
          <a:xfrm>
            <a:off x="990600" y="2355850"/>
            <a:ext cx="74676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63550" indent="-463550" algn="l">
              <a:lnSpc>
                <a:spcPct val="115000"/>
              </a:lnSpc>
              <a:spcBef>
                <a:spcPct val="20000"/>
              </a:spcBef>
              <a:tabLst>
                <a:tab pos="5718175" algn="r"/>
                <a:tab pos="7083425" algn="r"/>
              </a:tabLst>
            </a:pPr>
            <a:r>
              <a:rPr lang="en-US" sz="2200" b="0">
                <a:effectLst/>
                <a:latin typeface="Arial" charset="0"/>
              </a:rPr>
              <a:t>Trucks (semi) 	53,000</a:t>
            </a:r>
          </a:p>
          <a:p>
            <a:pPr marL="463550" indent="-463550" algn="l">
              <a:lnSpc>
                <a:spcPct val="115000"/>
              </a:lnSpc>
              <a:spcBef>
                <a:spcPct val="20000"/>
              </a:spcBef>
              <a:tabLst>
                <a:tab pos="5718175" algn="r"/>
                <a:tab pos="7083425" algn="r"/>
              </a:tabLst>
            </a:pPr>
            <a:r>
              <a:rPr lang="en-US" sz="2200" b="0">
                <a:effectLst/>
                <a:latin typeface="Arial" charset="0"/>
              </a:rPr>
              <a:t>Accumulated Depreciation—Trucks 	22,000</a:t>
            </a:r>
          </a:p>
          <a:p>
            <a:pPr marL="463550" indent="-463550" algn="l">
              <a:lnSpc>
                <a:spcPct val="115000"/>
              </a:lnSpc>
              <a:spcBef>
                <a:spcPct val="20000"/>
              </a:spcBef>
              <a:tabLst>
                <a:tab pos="5718175" algn="r"/>
                <a:tab pos="7083425" algn="r"/>
              </a:tabLst>
            </a:pPr>
            <a:r>
              <a:rPr lang="en-US" sz="2200" b="0">
                <a:effectLst/>
                <a:latin typeface="Arial" charset="0"/>
              </a:rPr>
              <a:t>	Trucks (used)		64,000</a:t>
            </a:r>
          </a:p>
          <a:p>
            <a:pPr marL="463550" indent="-463550" algn="l">
              <a:lnSpc>
                <a:spcPct val="115000"/>
              </a:lnSpc>
              <a:spcBef>
                <a:spcPct val="20000"/>
              </a:spcBef>
              <a:tabLst>
                <a:tab pos="5718175" algn="r"/>
                <a:tab pos="7083425" algn="r"/>
              </a:tabLst>
            </a:pPr>
            <a:r>
              <a:rPr lang="en-US" sz="2200" b="0">
                <a:effectLst/>
                <a:latin typeface="Arial" charset="0"/>
              </a:rPr>
              <a:t>	Cash 		11,000</a:t>
            </a:r>
          </a:p>
        </p:txBody>
      </p:sp>
      <p:sp>
        <p:nvSpPr>
          <p:cNvPr id="10823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60388"/>
          </a:xfrm>
          <a:solidFill>
            <a:srgbClr val="0066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>
              <a:lnSpc>
                <a:spcPct val="95000"/>
              </a:lnSpc>
            </a:pPr>
            <a:r>
              <a:rPr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Valuation of PP&amp;E</a:t>
            </a:r>
          </a:p>
        </p:txBody>
      </p:sp>
      <p:sp>
        <p:nvSpPr>
          <p:cNvPr id="1082372" name="Text Box 4"/>
          <p:cNvSpPr txBox="1">
            <a:spLocks noChangeArrowheads="1"/>
          </p:cNvSpPr>
          <p:nvPr/>
        </p:nvSpPr>
        <p:spPr bwMode="auto">
          <a:xfrm>
            <a:off x="914400" y="6369050"/>
            <a:ext cx="822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effectLst/>
                <a:latin typeface="Arial" charset="0"/>
              </a:rPr>
              <a:t>LO 5  Understand accounting issues related to acquiring and valuing plant assets.</a:t>
            </a:r>
          </a:p>
        </p:txBody>
      </p:sp>
      <p:sp>
        <p:nvSpPr>
          <p:cNvPr id="1082373" name="Rectangle 5"/>
          <p:cNvSpPr>
            <a:spLocks noChangeArrowheads="1"/>
          </p:cNvSpPr>
          <p:nvPr/>
        </p:nvSpPr>
        <p:spPr bwMode="auto">
          <a:xfrm>
            <a:off x="609600" y="1382713"/>
            <a:ext cx="8229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2200">
                <a:solidFill>
                  <a:srgbClr val="800000"/>
                </a:solidFill>
                <a:effectLst/>
                <a:latin typeface="Arial" charset="0"/>
              </a:rPr>
              <a:t>Illustration:</a:t>
            </a:r>
            <a:r>
              <a:rPr lang="en-US" sz="2200" b="0">
                <a:effectLst/>
                <a:latin typeface="Arial" charset="0"/>
              </a:rPr>
              <a:t>  Interstate records the exchange transaction as follows:</a:t>
            </a:r>
          </a:p>
        </p:txBody>
      </p:sp>
      <p:sp>
        <p:nvSpPr>
          <p:cNvPr id="1082374" name="Text Box 6"/>
          <p:cNvSpPr txBox="1">
            <a:spLocks noChangeArrowheads="1"/>
          </p:cNvSpPr>
          <p:nvPr/>
        </p:nvSpPr>
        <p:spPr bwMode="auto">
          <a:xfrm>
            <a:off x="7239000" y="44958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800000"/>
                </a:solidFill>
                <a:effectLst/>
                <a:latin typeface="Arial" charset="0"/>
              </a:rPr>
              <a:t>Illustration 10-15</a:t>
            </a:r>
          </a:p>
        </p:txBody>
      </p:sp>
      <p:pic>
        <p:nvPicPr>
          <p:cNvPr id="10823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8305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2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2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2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82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237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60388"/>
          </a:xfrm>
          <a:solidFill>
            <a:srgbClr val="0066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>
              <a:lnSpc>
                <a:spcPct val="95000"/>
              </a:lnSpc>
            </a:pPr>
            <a:r>
              <a:rPr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Valuation of PP&amp;E</a:t>
            </a:r>
          </a:p>
        </p:txBody>
      </p:sp>
      <p:sp>
        <p:nvSpPr>
          <p:cNvPr id="1138691" name="Text Box 3"/>
          <p:cNvSpPr txBox="1">
            <a:spLocks noChangeArrowheads="1"/>
          </p:cNvSpPr>
          <p:nvPr/>
        </p:nvSpPr>
        <p:spPr bwMode="auto">
          <a:xfrm>
            <a:off x="914400" y="6369050"/>
            <a:ext cx="822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effectLst/>
                <a:latin typeface="Arial" charset="0"/>
              </a:rPr>
              <a:t>LO 5  Understand accounting issues related to acquiring and valuing plant assets.</a:t>
            </a:r>
          </a:p>
        </p:txBody>
      </p:sp>
      <p:sp>
        <p:nvSpPr>
          <p:cNvPr id="1138692" name="Text Box 4"/>
          <p:cNvSpPr txBox="1">
            <a:spLocks noChangeArrowheads="1"/>
          </p:cNvSpPr>
          <p:nvPr/>
        </p:nvSpPr>
        <p:spPr bwMode="auto">
          <a:xfrm>
            <a:off x="609600" y="1371600"/>
            <a:ext cx="80010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800">
                <a:solidFill>
                  <a:srgbClr val="800000"/>
                </a:solidFill>
                <a:effectLst/>
                <a:latin typeface="Arial" charset="0"/>
              </a:rPr>
              <a:t>Exchanges - Gain Situation</a:t>
            </a:r>
            <a:endParaRPr lang="en-US" sz="2800" b="0">
              <a:effectLst/>
              <a:latin typeface="Arial" charset="0"/>
            </a:endParaRPr>
          </a:p>
        </p:txBody>
      </p:sp>
      <p:sp>
        <p:nvSpPr>
          <p:cNvPr id="1138693" name="Rectangle 5"/>
          <p:cNvSpPr>
            <a:spLocks noChangeArrowheads="1"/>
          </p:cNvSpPr>
          <p:nvPr/>
        </p:nvSpPr>
        <p:spPr bwMode="auto">
          <a:xfrm>
            <a:off x="609600" y="2022475"/>
            <a:ext cx="7696200" cy="27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2200">
                <a:solidFill>
                  <a:srgbClr val="800000"/>
                </a:solidFill>
                <a:effectLst/>
                <a:latin typeface="Arial" charset="0"/>
              </a:rPr>
              <a:t>Lacks Commercial Substance—Some Cash Received.</a:t>
            </a:r>
            <a:r>
              <a:rPr lang="en-US" sz="2200" b="0">
                <a:effectLst/>
                <a:latin typeface="Arial" charset="0"/>
              </a:rPr>
              <a:t> When a company receives cash (sometimes referred to as “boot”) in an exchange that lacks commercial substance, it may immediately recognize a portion of the gain. The general formula for gain recognition when an exchange includes some cash is as follows:</a:t>
            </a:r>
          </a:p>
        </p:txBody>
      </p:sp>
      <p:sp>
        <p:nvSpPr>
          <p:cNvPr id="1138695" name="Text Box 7"/>
          <p:cNvSpPr txBox="1">
            <a:spLocks noChangeArrowheads="1"/>
          </p:cNvSpPr>
          <p:nvPr/>
        </p:nvSpPr>
        <p:spPr bwMode="auto">
          <a:xfrm>
            <a:off x="7086600" y="47244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800000"/>
                </a:solidFill>
                <a:effectLst/>
                <a:latin typeface="Arial" charset="0"/>
              </a:rPr>
              <a:t>Illustration 10-16</a:t>
            </a:r>
          </a:p>
        </p:txBody>
      </p:sp>
      <p:pic>
        <p:nvPicPr>
          <p:cNvPr id="11386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80010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60388"/>
          </a:xfrm>
          <a:solidFill>
            <a:srgbClr val="0066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>
              <a:lnSpc>
                <a:spcPct val="95000"/>
              </a:lnSpc>
            </a:pPr>
            <a:r>
              <a:rPr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Valuation of PP&amp;E</a:t>
            </a:r>
          </a:p>
        </p:txBody>
      </p:sp>
      <p:sp>
        <p:nvSpPr>
          <p:cNvPr id="1140739" name="Text Box 3"/>
          <p:cNvSpPr txBox="1">
            <a:spLocks noChangeArrowheads="1"/>
          </p:cNvSpPr>
          <p:nvPr/>
        </p:nvSpPr>
        <p:spPr bwMode="auto">
          <a:xfrm>
            <a:off x="914400" y="6369050"/>
            <a:ext cx="822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effectLst/>
                <a:latin typeface="Arial" charset="0"/>
              </a:rPr>
              <a:t>LO 5  Understand accounting issues related to acquiring and valuing plant assets.</a:t>
            </a:r>
          </a:p>
        </p:txBody>
      </p:sp>
      <p:sp>
        <p:nvSpPr>
          <p:cNvPr id="1140740" name="Rectangle 4"/>
          <p:cNvSpPr>
            <a:spLocks noChangeArrowheads="1"/>
          </p:cNvSpPr>
          <p:nvPr/>
        </p:nvSpPr>
        <p:spPr bwMode="auto">
          <a:xfrm>
            <a:off x="609600" y="1408113"/>
            <a:ext cx="82296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spcBef>
                <a:spcPct val="40000"/>
              </a:spcBef>
            </a:pPr>
            <a:r>
              <a:rPr lang="en-US" sz="2200">
                <a:solidFill>
                  <a:srgbClr val="800000"/>
                </a:solidFill>
                <a:effectLst/>
                <a:latin typeface="Arial" charset="0"/>
              </a:rPr>
              <a:t>Illustration:</a:t>
            </a:r>
            <a:r>
              <a:rPr lang="en-US" sz="2200" b="0">
                <a:effectLst/>
                <a:latin typeface="Arial" charset="0"/>
              </a:rPr>
              <a:t>  Queenan Corporation traded in used machinery with a book value of $60,000 (cost $110,000 less accumulated depreciation $50,000) and a fair value of $100,000. It receives in exchange a machine with a fair value of $90,000 plus cash of $10,000.</a:t>
            </a:r>
          </a:p>
        </p:txBody>
      </p:sp>
      <p:sp>
        <p:nvSpPr>
          <p:cNvPr id="1140741" name="Text Box 5"/>
          <p:cNvSpPr txBox="1">
            <a:spLocks noChangeArrowheads="1"/>
          </p:cNvSpPr>
          <p:nvPr/>
        </p:nvSpPr>
        <p:spPr bwMode="auto">
          <a:xfrm>
            <a:off x="6477000" y="3863975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800000"/>
                </a:solidFill>
                <a:effectLst/>
                <a:latin typeface="Arial" charset="0"/>
              </a:rPr>
              <a:t>Illustration 10-17</a:t>
            </a:r>
          </a:p>
        </p:txBody>
      </p:sp>
      <p:pic>
        <p:nvPicPr>
          <p:cNvPr id="11407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65600"/>
            <a:ext cx="6858000" cy="154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279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3130550"/>
            <a:ext cx="6834187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27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60388"/>
          </a:xfrm>
          <a:solidFill>
            <a:srgbClr val="0066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>
              <a:lnSpc>
                <a:spcPct val="95000"/>
              </a:lnSpc>
            </a:pPr>
            <a:r>
              <a:rPr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Valuation of PP&amp;E</a:t>
            </a:r>
          </a:p>
        </p:txBody>
      </p:sp>
      <p:sp>
        <p:nvSpPr>
          <p:cNvPr id="1142788" name="Text Box 4"/>
          <p:cNvSpPr txBox="1">
            <a:spLocks noChangeArrowheads="1"/>
          </p:cNvSpPr>
          <p:nvPr/>
        </p:nvSpPr>
        <p:spPr bwMode="auto">
          <a:xfrm>
            <a:off x="914400" y="6369050"/>
            <a:ext cx="822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effectLst/>
                <a:latin typeface="Arial" charset="0"/>
              </a:rPr>
              <a:t>LO 5  Understand accounting issues related to acquiring and valuing plant assets.</a:t>
            </a:r>
          </a:p>
        </p:txBody>
      </p:sp>
      <p:sp>
        <p:nvSpPr>
          <p:cNvPr id="1142790" name="Text Box 6"/>
          <p:cNvSpPr txBox="1">
            <a:spLocks noChangeArrowheads="1"/>
          </p:cNvSpPr>
          <p:nvPr/>
        </p:nvSpPr>
        <p:spPr bwMode="auto">
          <a:xfrm>
            <a:off x="6477000" y="2879725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800000"/>
                </a:solidFill>
                <a:effectLst/>
                <a:latin typeface="Arial" charset="0"/>
              </a:rPr>
              <a:t>Illustration 10-18</a:t>
            </a:r>
          </a:p>
        </p:txBody>
      </p:sp>
      <p:sp>
        <p:nvSpPr>
          <p:cNvPr id="1142791" name="Rectangle 7"/>
          <p:cNvSpPr>
            <a:spLocks noChangeArrowheads="1"/>
          </p:cNvSpPr>
          <p:nvPr/>
        </p:nvSpPr>
        <p:spPr bwMode="auto">
          <a:xfrm>
            <a:off x="2209800" y="3459163"/>
            <a:ext cx="1600200" cy="381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2792" name="Rectangle 8"/>
          <p:cNvSpPr>
            <a:spLocks noChangeArrowheads="1"/>
          </p:cNvSpPr>
          <p:nvPr/>
        </p:nvSpPr>
        <p:spPr bwMode="auto">
          <a:xfrm>
            <a:off x="1524000" y="3916363"/>
            <a:ext cx="1295400" cy="381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2793" name="Rectangle 9"/>
          <p:cNvSpPr>
            <a:spLocks noChangeArrowheads="1"/>
          </p:cNvSpPr>
          <p:nvPr/>
        </p:nvSpPr>
        <p:spPr bwMode="auto">
          <a:xfrm>
            <a:off x="3200400" y="3916363"/>
            <a:ext cx="1295400" cy="381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2794" name="Rectangle 10"/>
          <p:cNvSpPr>
            <a:spLocks noChangeArrowheads="1"/>
          </p:cNvSpPr>
          <p:nvPr/>
        </p:nvSpPr>
        <p:spPr bwMode="auto">
          <a:xfrm>
            <a:off x="6553200" y="3687763"/>
            <a:ext cx="1371600" cy="381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2796" name="Rectangle 12"/>
          <p:cNvSpPr>
            <a:spLocks noChangeArrowheads="1"/>
          </p:cNvSpPr>
          <p:nvPr/>
        </p:nvSpPr>
        <p:spPr bwMode="auto">
          <a:xfrm>
            <a:off x="609600" y="1408113"/>
            <a:ext cx="82296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spcBef>
                <a:spcPct val="40000"/>
              </a:spcBef>
            </a:pPr>
            <a:r>
              <a:rPr lang="en-US" sz="2200" b="0">
                <a:effectLst/>
                <a:latin typeface="Arial" charset="0"/>
              </a:rPr>
              <a:t>The portion of the gain a company recognizes is the ratio of monetary assets (cash in this case) to the total consideration received.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42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14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142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142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2791" grpId="0" animBg="1"/>
      <p:bldP spid="1142792" grpId="0" animBg="1"/>
      <p:bldP spid="1142793" grpId="0" animBg="1"/>
      <p:bldP spid="114279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60388"/>
          </a:xfrm>
          <a:solidFill>
            <a:srgbClr val="0066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>
              <a:lnSpc>
                <a:spcPct val="95000"/>
              </a:lnSpc>
            </a:pPr>
            <a:r>
              <a:rPr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Valuation of PP&amp;E</a:t>
            </a:r>
          </a:p>
        </p:txBody>
      </p:sp>
      <p:sp>
        <p:nvSpPr>
          <p:cNvPr id="1144835" name="Text Box 3"/>
          <p:cNvSpPr txBox="1">
            <a:spLocks noChangeArrowheads="1"/>
          </p:cNvSpPr>
          <p:nvPr/>
        </p:nvSpPr>
        <p:spPr bwMode="auto">
          <a:xfrm>
            <a:off x="914400" y="6369050"/>
            <a:ext cx="822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effectLst/>
                <a:latin typeface="Arial" charset="0"/>
              </a:rPr>
              <a:t>LO 5  Understand accounting issues related to acquiring and valuing plant assets.</a:t>
            </a:r>
          </a:p>
        </p:txBody>
      </p:sp>
      <p:sp>
        <p:nvSpPr>
          <p:cNvPr id="1144836" name="Rectangle 4"/>
          <p:cNvSpPr>
            <a:spLocks noChangeArrowheads="1"/>
          </p:cNvSpPr>
          <p:nvPr/>
        </p:nvSpPr>
        <p:spPr bwMode="auto">
          <a:xfrm>
            <a:off x="609600" y="1371600"/>
            <a:ext cx="59436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spcBef>
                <a:spcPct val="40000"/>
              </a:spcBef>
            </a:pPr>
            <a:r>
              <a:rPr lang="en-US" sz="2200" b="0">
                <a:effectLst/>
                <a:latin typeface="Arial" charset="0"/>
              </a:rPr>
              <a:t>Queenan would record the following entry.</a:t>
            </a:r>
          </a:p>
        </p:txBody>
      </p:sp>
      <p:sp>
        <p:nvSpPr>
          <p:cNvPr id="1144837" name="Text Box 5"/>
          <p:cNvSpPr txBox="1">
            <a:spLocks noChangeArrowheads="1"/>
          </p:cNvSpPr>
          <p:nvPr/>
        </p:nvSpPr>
        <p:spPr bwMode="auto">
          <a:xfrm>
            <a:off x="7162800" y="18288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800000"/>
                </a:solidFill>
                <a:effectLst/>
                <a:latin typeface="Arial" charset="0"/>
              </a:rPr>
              <a:t>Illustration 10-19</a:t>
            </a:r>
          </a:p>
        </p:txBody>
      </p:sp>
      <p:sp>
        <p:nvSpPr>
          <p:cNvPr id="1144839" name="Rectangle 7"/>
          <p:cNvSpPr>
            <a:spLocks noChangeArrowheads="1"/>
          </p:cNvSpPr>
          <p:nvPr/>
        </p:nvSpPr>
        <p:spPr bwMode="auto">
          <a:xfrm>
            <a:off x="1066800" y="4038600"/>
            <a:ext cx="746760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63550" indent="-463550" algn="l">
              <a:lnSpc>
                <a:spcPct val="115000"/>
              </a:lnSpc>
              <a:spcBef>
                <a:spcPct val="20000"/>
              </a:spcBef>
              <a:tabLst>
                <a:tab pos="5718175" algn="r"/>
                <a:tab pos="7083425" algn="r"/>
              </a:tabLst>
            </a:pPr>
            <a:r>
              <a:rPr lang="en-US" sz="2000" b="0">
                <a:effectLst/>
                <a:latin typeface="Arial" charset="0"/>
              </a:rPr>
              <a:t>Cash	10,000</a:t>
            </a:r>
          </a:p>
          <a:p>
            <a:pPr marL="463550" indent="-463550" algn="l">
              <a:lnSpc>
                <a:spcPct val="115000"/>
              </a:lnSpc>
              <a:spcBef>
                <a:spcPct val="20000"/>
              </a:spcBef>
              <a:tabLst>
                <a:tab pos="5718175" algn="r"/>
                <a:tab pos="7083425" algn="r"/>
              </a:tabLst>
            </a:pPr>
            <a:r>
              <a:rPr lang="en-US" sz="2000" b="0">
                <a:effectLst/>
                <a:latin typeface="Arial" charset="0"/>
              </a:rPr>
              <a:t>Machine	54,000</a:t>
            </a:r>
          </a:p>
          <a:p>
            <a:pPr marL="463550" indent="-463550" algn="l">
              <a:lnSpc>
                <a:spcPct val="115000"/>
              </a:lnSpc>
              <a:spcBef>
                <a:spcPct val="20000"/>
              </a:spcBef>
              <a:tabLst>
                <a:tab pos="5718175" algn="r"/>
                <a:tab pos="7083425" algn="r"/>
              </a:tabLst>
            </a:pPr>
            <a:r>
              <a:rPr lang="en-US" sz="2000" b="0">
                <a:effectLst/>
                <a:latin typeface="Arial" charset="0"/>
              </a:rPr>
              <a:t>Accumulated Depreciation—Machine	50,000</a:t>
            </a:r>
          </a:p>
          <a:p>
            <a:pPr marL="463550" indent="-463550" algn="l">
              <a:lnSpc>
                <a:spcPct val="115000"/>
              </a:lnSpc>
              <a:spcBef>
                <a:spcPct val="20000"/>
              </a:spcBef>
              <a:tabLst>
                <a:tab pos="5718175" algn="r"/>
                <a:tab pos="7083425" algn="r"/>
              </a:tabLst>
            </a:pPr>
            <a:r>
              <a:rPr lang="en-US" sz="2000" b="0">
                <a:effectLst/>
                <a:latin typeface="Arial" charset="0"/>
              </a:rPr>
              <a:t>	Machine 		110,000</a:t>
            </a:r>
          </a:p>
          <a:p>
            <a:pPr marL="463550" indent="-463550" algn="l">
              <a:lnSpc>
                <a:spcPct val="115000"/>
              </a:lnSpc>
              <a:spcBef>
                <a:spcPct val="20000"/>
              </a:spcBef>
              <a:tabLst>
                <a:tab pos="5718175" algn="r"/>
                <a:tab pos="7083425" algn="r"/>
              </a:tabLst>
            </a:pPr>
            <a:r>
              <a:rPr lang="en-US" sz="2000" b="0">
                <a:effectLst/>
                <a:latin typeface="Arial" charset="0"/>
              </a:rPr>
              <a:t>	Gain on disposal of machine		4,000</a:t>
            </a:r>
          </a:p>
        </p:txBody>
      </p:sp>
      <p:pic>
        <p:nvPicPr>
          <p:cNvPr id="11448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81534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4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4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4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44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4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483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60388"/>
          </a:xfrm>
          <a:solidFill>
            <a:srgbClr val="0066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>
              <a:lnSpc>
                <a:spcPct val="95000"/>
              </a:lnSpc>
            </a:pPr>
            <a:r>
              <a:rPr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Valuation of PP&amp;E</a:t>
            </a:r>
          </a:p>
        </p:txBody>
      </p:sp>
      <p:sp>
        <p:nvSpPr>
          <p:cNvPr id="1084419" name="Text Box 3"/>
          <p:cNvSpPr txBox="1">
            <a:spLocks noChangeArrowheads="1"/>
          </p:cNvSpPr>
          <p:nvPr/>
        </p:nvSpPr>
        <p:spPr bwMode="auto">
          <a:xfrm>
            <a:off x="914400" y="6369050"/>
            <a:ext cx="822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effectLst/>
                <a:latin typeface="Arial" charset="0"/>
              </a:rPr>
              <a:t>LO 5  Understand accounting issues related to acquiring and valuing plant assets.</a:t>
            </a:r>
          </a:p>
        </p:txBody>
      </p:sp>
      <p:sp>
        <p:nvSpPr>
          <p:cNvPr id="1084425" name="Rectangle 9"/>
          <p:cNvSpPr>
            <a:spLocks noChangeArrowheads="1"/>
          </p:cNvSpPr>
          <p:nvPr/>
        </p:nvSpPr>
        <p:spPr bwMode="auto">
          <a:xfrm>
            <a:off x="457200" y="1336675"/>
            <a:ext cx="53340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2100">
                <a:effectLst/>
                <a:latin typeface="Arial" charset="0"/>
              </a:rPr>
              <a:t>Summary of Gain and Loss Recognition on Exchanges of Non-Monetary Assets</a:t>
            </a:r>
          </a:p>
        </p:txBody>
      </p:sp>
      <p:sp>
        <p:nvSpPr>
          <p:cNvPr id="1084427" name="Rectangle 11"/>
          <p:cNvSpPr>
            <a:spLocks noChangeArrowheads="1"/>
          </p:cNvSpPr>
          <p:nvPr/>
        </p:nvSpPr>
        <p:spPr bwMode="auto">
          <a:xfrm>
            <a:off x="6858000" y="2033588"/>
            <a:ext cx="1905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800000"/>
                </a:solidFill>
                <a:effectLst/>
                <a:latin typeface="Arial" charset="0"/>
              </a:rPr>
              <a:t>Illustration 10-20</a:t>
            </a:r>
          </a:p>
        </p:txBody>
      </p:sp>
      <p:pic>
        <p:nvPicPr>
          <p:cNvPr id="108442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8388"/>
            <a:ext cx="8305800" cy="322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Text Box 2"/>
          <p:cNvSpPr txBox="1">
            <a:spLocks noChangeArrowheads="1"/>
          </p:cNvSpPr>
          <p:nvPr/>
        </p:nvSpPr>
        <p:spPr bwMode="auto">
          <a:xfrm>
            <a:off x="533400" y="1371600"/>
            <a:ext cx="815340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30000"/>
              </a:spcBef>
              <a:buSzPct val="80000"/>
            </a:pPr>
            <a:r>
              <a:rPr lang="en-US" sz="2200">
                <a:solidFill>
                  <a:srgbClr val="800000"/>
                </a:solidFill>
                <a:effectLst/>
                <a:latin typeface="Arial" charset="0"/>
              </a:rPr>
              <a:t>E10-19:</a:t>
            </a:r>
            <a:r>
              <a:rPr lang="en-US" sz="2200" b="0">
                <a:solidFill>
                  <a:srgbClr val="800000"/>
                </a:solidFill>
                <a:effectLst/>
                <a:latin typeface="Arial" charset="0"/>
              </a:rPr>
              <a:t>  </a:t>
            </a:r>
            <a:r>
              <a:rPr lang="en-US" sz="2000" b="0">
                <a:effectLst/>
                <a:latin typeface="Arial" charset="0"/>
              </a:rPr>
              <a:t>Santana Company exchanged equipment used in its manufacturing operations plus $2,000 in cash for similar equipment used in the operations of Delaware Company. The following information pertains to the exchange.</a:t>
            </a:r>
          </a:p>
        </p:txBody>
      </p:sp>
      <p:sp>
        <p:nvSpPr>
          <p:cNvPr id="1055748" name="Text Box 4"/>
          <p:cNvSpPr txBox="1">
            <a:spLocks noChangeArrowheads="1"/>
          </p:cNvSpPr>
          <p:nvPr/>
        </p:nvSpPr>
        <p:spPr bwMode="auto">
          <a:xfrm>
            <a:off x="914400" y="6369050"/>
            <a:ext cx="822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effectLst/>
                <a:latin typeface="Arial" charset="0"/>
              </a:rPr>
              <a:t>LO 5  Understand accounting issues related to acquiring and valuing plant assets.</a:t>
            </a:r>
          </a:p>
        </p:txBody>
      </p:sp>
      <p:graphicFrame>
        <p:nvGraphicFramePr>
          <p:cNvPr id="1055749" name="Object 5"/>
          <p:cNvGraphicFramePr>
            <a:graphicFrameLocks noChangeAspect="1"/>
          </p:cNvGraphicFramePr>
          <p:nvPr/>
        </p:nvGraphicFramePr>
        <p:xfrm>
          <a:off x="989013" y="3048000"/>
          <a:ext cx="6324600" cy="188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758" name="Worksheet" r:id="rId4" imgW="3562529" imgH="1057215" progId="Excel.Sheet.8">
                  <p:embed/>
                </p:oleObj>
              </mc:Choice>
              <mc:Fallback>
                <p:oleObj name="Worksheet" r:id="rId4" imgW="3562529" imgH="1057215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3048000"/>
                        <a:ext cx="6324600" cy="188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cap="sq">
                            <a:solidFill>
                              <a:srgbClr val="8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750" name="Text Box 6"/>
          <p:cNvSpPr txBox="1">
            <a:spLocks noChangeArrowheads="1"/>
          </p:cNvSpPr>
          <p:nvPr/>
        </p:nvSpPr>
        <p:spPr bwMode="auto">
          <a:xfrm>
            <a:off x="533400" y="5149850"/>
            <a:ext cx="81534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30000"/>
              </a:spcBef>
              <a:buSzPct val="80000"/>
            </a:pPr>
            <a:r>
              <a:rPr lang="en-US" sz="2000">
                <a:solidFill>
                  <a:srgbClr val="800000"/>
                </a:solidFill>
                <a:effectLst/>
                <a:latin typeface="Arial" charset="0"/>
              </a:rPr>
              <a:t>Instructions:</a:t>
            </a:r>
            <a:r>
              <a:rPr lang="en-US" sz="2000" b="0">
                <a:effectLst/>
                <a:latin typeface="Arial" charset="0"/>
              </a:rPr>
              <a:t>  Prepare the journal entries to record the exchange on the books of both companies. </a:t>
            </a:r>
          </a:p>
        </p:txBody>
      </p:sp>
      <p:sp>
        <p:nvSpPr>
          <p:cNvPr id="10557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60388"/>
          </a:xfrm>
          <a:solidFill>
            <a:srgbClr val="0066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>
              <a:lnSpc>
                <a:spcPct val="95000"/>
              </a:lnSpc>
            </a:pPr>
            <a:r>
              <a:rPr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Valuation of PP&amp;E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Text Box 2"/>
          <p:cNvSpPr txBox="1">
            <a:spLocks noChangeArrowheads="1"/>
          </p:cNvSpPr>
          <p:nvPr/>
        </p:nvSpPr>
        <p:spPr bwMode="auto">
          <a:xfrm>
            <a:off x="533400" y="1447800"/>
            <a:ext cx="8153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>
                <a:solidFill>
                  <a:srgbClr val="800000"/>
                </a:solidFill>
                <a:effectLst/>
                <a:latin typeface="Arial" charset="0"/>
              </a:rPr>
              <a:t>Calculation of Gain or Loss</a:t>
            </a:r>
          </a:p>
        </p:txBody>
      </p:sp>
      <p:sp>
        <p:nvSpPr>
          <p:cNvPr id="1057796" name="Text Box 4"/>
          <p:cNvSpPr txBox="1">
            <a:spLocks noChangeArrowheads="1"/>
          </p:cNvSpPr>
          <p:nvPr/>
        </p:nvSpPr>
        <p:spPr bwMode="auto">
          <a:xfrm>
            <a:off x="914400" y="6369050"/>
            <a:ext cx="822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effectLst/>
                <a:latin typeface="Arial" charset="0"/>
              </a:rPr>
              <a:t>LO 5  Understand accounting issues related to acquiring and valuing plant assets.</a:t>
            </a:r>
          </a:p>
        </p:txBody>
      </p:sp>
      <p:graphicFrame>
        <p:nvGraphicFramePr>
          <p:cNvPr id="1057797" name="Object 5"/>
          <p:cNvGraphicFramePr>
            <a:graphicFrameLocks noChangeAspect="1"/>
          </p:cNvGraphicFramePr>
          <p:nvPr/>
        </p:nvGraphicFramePr>
        <p:xfrm>
          <a:off x="381000" y="1905000"/>
          <a:ext cx="8077200" cy="337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804" name="Worksheet" r:id="rId4" imgW="4171771" imgH="1743135" progId="Excel.Sheet.8">
                  <p:embed/>
                </p:oleObj>
              </mc:Choice>
              <mc:Fallback>
                <p:oleObj name="Worksheet" r:id="rId4" imgW="4171771" imgH="1743135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05000"/>
                        <a:ext cx="8077200" cy="337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cap="sq">
                            <a:solidFill>
                              <a:srgbClr val="8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780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60388"/>
          </a:xfrm>
          <a:solidFill>
            <a:srgbClr val="0066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>
              <a:lnSpc>
                <a:spcPct val="95000"/>
              </a:lnSpc>
            </a:pPr>
            <a:r>
              <a:rPr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Valuation of PP&amp;E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ChangeArrowheads="1"/>
          </p:cNvSpPr>
          <p:nvPr/>
        </p:nvSpPr>
        <p:spPr bwMode="auto">
          <a:xfrm>
            <a:off x="685800" y="4038600"/>
            <a:ext cx="7772400" cy="2209800"/>
          </a:xfrm>
          <a:prstGeom prst="rect">
            <a:avLst/>
          </a:prstGeom>
          <a:solidFill>
            <a:srgbClr val="FFFFCC"/>
          </a:solidFill>
          <a:ln w="28575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9843" name="Rectangle 3"/>
          <p:cNvSpPr>
            <a:spLocks noChangeArrowheads="1"/>
          </p:cNvSpPr>
          <p:nvPr/>
        </p:nvSpPr>
        <p:spPr bwMode="auto">
          <a:xfrm>
            <a:off x="685800" y="1752600"/>
            <a:ext cx="7772400" cy="2286000"/>
          </a:xfrm>
          <a:prstGeom prst="rect">
            <a:avLst/>
          </a:prstGeom>
          <a:solidFill>
            <a:srgbClr val="FFFFCC"/>
          </a:solidFill>
          <a:ln w="28575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984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153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>
                <a:effectLst/>
                <a:latin typeface="Arial" charset="0"/>
              </a:rPr>
              <a:t>Has Commercial Substance</a:t>
            </a:r>
          </a:p>
        </p:txBody>
      </p:sp>
      <p:sp>
        <p:nvSpPr>
          <p:cNvPr id="1059846" name="Text Box 6"/>
          <p:cNvSpPr txBox="1">
            <a:spLocks noChangeArrowheads="1"/>
          </p:cNvSpPr>
          <p:nvPr/>
        </p:nvSpPr>
        <p:spPr bwMode="auto">
          <a:xfrm>
            <a:off x="914400" y="6369050"/>
            <a:ext cx="822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effectLst/>
                <a:latin typeface="Arial" charset="0"/>
              </a:rPr>
              <a:t>LO 5  Understand accounting issues related to acquiring and valuing plant assets.</a:t>
            </a:r>
          </a:p>
        </p:txBody>
      </p:sp>
      <p:sp>
        <p:nvSpPr>
          <p:cNvPr id="1059847" name="Text Box 7"/>
          <p:cNvSpPr txBox="1">
            <a:spLocks noChangeArrowheads="1"/>
          </p:cNvSpPr>
          <p:nvPr/>
        </p:nvSpPr>
        <p:spPr bwMode="auto">
          <a:xfrm>
            <a:off x="685800" y="1752600"/>
            <a:ext cx="5410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9846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200">
                <a:solidFill>
                  <a:srgbClr val="800000"/>
                </a:solidFill>
                <a:effectLst/>
                <a:latin typeface="Arial" charset="0"/>
              </a:rPr>
              <a:t>Santana:</a:t>
            </a:r>
            <a:endParaRPr lang="en-US" sz="2200" b="0">
              <a:solidFill>
                <a:srgbClr val="800000"/>
              </a:solidFill>
              <a:effectLst/>
              <a:latin typeface="Arial" charset="0"/>
            </a:endParaRPr>
          </a:p>
        </p:txBody>
      </p:sp>
      <p:sp>
        <p:nvSpPr>
          <p:cNvPr id="1059848" name="Text Box 8"/>
          <p:cNvSpPr txBox="1">
            <a:spLocks noChangeArrowheads="1"/>
          </p:cNvSpPr>
          <p:nvPr/>
        </p:nvSpPr>
        <p:spPr bwMode="auto">
          <a:xfrm>
            <a:off x="685800" y="2201863"/>
            <a:ext cx="74676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28700" indent="-574675" algn="l">
              <a:tabLst>
                <a:tab pos="5548313" algn="r"/>
                <a:tab pos="72056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544638" algn="l">
              <a:tabLst>
                <a:tab pos="5548313" algn="r"/>
                <a:tab pos="72056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58938" algn="l">
              <a:tabLst>
                <a:tab pos="5548313" algn="r"/>
                <a:tab pos="72056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73238" algn="l">
              <a:tabLst>
                <a:tab pos="5548313" algn="r"/>
                <a:tab pos="72056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87538" algn="l">
              <a:tabLst>
                <a:tab pos="5548313" algn="r"/>
                <a:tab pos="72056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44738" eaLnBrk="0" fontAlgn="base" hangingPunct="0">
              <a:spcBef>
                <a:spcPct val="0"/>
              </a:spcBef>
              <a:spcAft>
                <a:spcPct val="0"/>
              </a:spcAft>
              <a:tabLst>
                <a:tab pos="5548313" algn="r"/>
                <a:tab pos="72056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01938" eaLnBrk="0" fontAlgn="base" hangingPunct="0">
              <a:spcBef>
                <a:spcPct val="0"/>
              </a:spcBef>
              <a:spcAft>
                <a:spcPct val="0"/>
              </a:spcAft>
              <a:tabLst>
                <a:tab pos="5548313" algn="r"/>
                <a:tab pos="72056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59138" eaLnBrk="0" fontAlgn="base" hangingPunct="0">
              <a:spcBef>
                <a:spcPct val="0"/>
              </a:spcBef>
              <a:spcAft>
                <a:spcPct val="0"/>
              </a:spcAft>
              <a:tabLst>
                <a:tab pos="5548313" algn="r"/>
                <a:tab pos="72056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16338" eaLnBrk="0" fontAlgn="base" hangingPunct="0">
              <a:spcBef>
                <a:spcPct val="0"/>
              </a:spcBef>
              <a:spcAft>
                <a:spcPct val="0"/>
              </a:spcAft>
              <a:tabLst>
                <a:tab pos="5548313" algn="r"/>
                <a:tab pos="72056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10000"/>
              </a:spcAft>
              <a:buSzPct val="80000"/>
            </a:pPr>
            <a:r>
              <a:rPr lang="en-US" sz="1900" b="0">
                <a:effectLst/>
                <a:latin typeface="Arial" charset="0"/>
              </a:rPr>
              <a:t>Equipment 	15,500</a:t>
            </a:r>
          </a:p>
          <a:p>
            <a:pPr>
              <a:spcAft>
                <a:spcPct val="10000"/>
              </a:spcAft>
              <a:buSzPct val="80000"/>
            </a:pPr>
            <a:r>
              <a:rPr lang="en-US" sz="1900" b="0">
                <a:effectLst/>
                <a:latin typeface="Arial" charset="0"/>
              </a:rPr>
              <a:t>Accumulated depreciation	19,000</a:t>
            </a:r>
          </a:p>
          <a:p>
            <a:pPr>
              <a:spcAft>
                <a:spcPct val="10000"/>
              </a:spcAft>
              <a:buSzPct val="80000"/>
            </a:pPr>
            <a:r>
              <a:rPr lang="en-US" sz="1900" b="0">
                <a:effectLst/>
                <a:latin typeface="Arial" charset="0"/>
              </a:rPr>
              <a:t>	Cash		2,000</a:t>
            </a:r>
          </a:p>
          <a:p>
            <a:pPr>
              <a:spcAft>
                <a:spcPct val="10000"/>
              </a:spcAft>
              <a:buSzPct val="80000"/>
            </a:pPr>
            <a:r>
              <a:rPr lang="en-US" sz="1900" b="0">
                <a:effectLst/>
                <a:latin typeface="Arial" charset="0"/>
              </a:rPr>
              <a:t>	Equipment		28,000</a:t>
            </a:r>
          </a:p>
          <a:p>
            <a:pPr>
              <a:spcAft>
                <a:spcPct val="10000"/>
              </a:spcAft>
              <a:buSzPct val="80000"/>
            </a:pPr>
            <a:r>
              <a:rPr lang="en-US" sz="1900" b="0">
                <a:effectLst/>
                <a:latin typeface="Arial" charset="0"/>
              </a:rPr>
              <a:t>	Gain on exchange		4,500</a:t>
            </a:r>
          </a:p>
        </p:txBody>
      </p:sp>
      <p:sp>
        <p:nvSpPr>
          <p:cNvPr id="1059849" name="Text Box 9"/>
          <p:cNvSpPr txBox="1">
            <a:spLocks noChangeArrowheads="1"/>
          </p:cNvSpPr>
          <p:nvPr/>
        </p:nvSpPr>
        <p:spPr bwMode="auto">
          <a:xfrm>
            <a:off x="685800" y="4038600"/>
            <a:ext cx="5410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9846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200">
                <a:solidFill>
                  <a:srgbClr val="800000"/>
                </a:solidFill>
                <a:effectLst/>
                <a:latin typeface="Arial" charset="0"/>
              </a:rPr>
              <a:t>Delaware:</a:t>
            </a:r>
            <a:endParaRPr lang="en-US" sz="2200" b="0">
              <a:solidFill>
                <a:srgbClr val="800000"/>
              </a:solidFill>
              <a:effectLst/>
              <a:latin typeface="Arial" charset="0"/>
            </a:endParaRPr>
          </a:p>
        </p:txBody>
      </p:sp>
      <p:sp>
        <p:nvSpPr>
          <p:cNvPr id="1059850" name="Text Box 10"/>
          <p:cNvSpPr txBox="1">
            <a:spLocks noChangeArrowheads="1"/>
          </p:cNvSpPr>
          <p:nvPr/>
        </p:nvSpPr>
        <p:spPr bwMode="auto">
          <a:xfrm>
            <a:off x="685800" y="4440238"/>
            <a:ext cx="74676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28700" indent="-574675" algn="l">
              <a:tabLst>
                <a:tab pos="5481638" algn="r"/>
                <a:tab pos="7138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544638" algn="l">
              <a:tabLst>
                <a:tab pos="5481638" algn="r"/>
                <a:tab pos="7138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58938" algn="l">
              <a:tabLst>
                <a:tab pos="5481638" algn="r"/>
                <a:tab pos="7138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73238" algn="l">
              <a:tabLst>
                <a:tab pos="5481638" algn="r"/>
                <a:tab pos="7138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87538" algn="l">
              <a:tabLst>
                <a:tab pos="5481638" algn="r"/>
                <a:tab pos="7138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44738" eaLnBrk="0" fontAlgn="base" hangingPunct="0">
              <a:spcBef>
                <a:spcPct val="0"/>
              </a:spcBef>
              <a:spcAft>
                <a:spcPct val="0"/>
              </a:spcAft>
              <a:tabLst>
                <a:tab pos="5481638" algn="r"/>
                <a:tab pos="7138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01938" eaLnBrk="0" fontAlgn="base" hangingPunct="0">
              <a:spcBef>
                <a:spcPct val="0"/>
              </a:spcBef>
              <a:spcAft>
                <a:spcPct val="0"/>
              </a:spcAft>
              <a:tabLst>
                <a:tab pos="5481638" algn="r"/>
                <a:tab pos="7138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59138" eaLnBrk="0" fontAlgn="base" hangingPunct="0">
              <a:spcBef>
                <a:spcPct val="0"/>
              </a:spcBef>
              <a:spcAft>
                <a:spcPct val="0"/>
              </a:spcAft>
              <a:tabLst>
                <a:tab pos="5481638" algn="r"/>
                <a:tab pos="7138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16338" eaLnBrk="0" fontAlgn="base" hangingPunct="0">
              <a:spcBef>
                <a:spcPct val="0"/>
              </a:spcBef>
              <a:spcAft>
                <a:spcPct val="0"/>
              </a:spcAft>
              <a:tabLst>
                <a:tab pos="5481638" algn="r"/>
                <a:tab pos="7138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10000"/>
              </a:spcAft>
              <a:buSzPct val="80000"/>
            </a:pPr>
            <a:r>
              <a:rPr lang="en-US" sz="1900" b="0">
                <a:effectLst/>
                <a:latin typeface="Arial" charset="0"/>
              </a:rPr>
              <a:t>Cash		2,000</a:t>
            </a:r>
          </a:p>
          <a:p>
            <a:pPr>
              <a:spcAft>
                <a:spcPct val="10000"/>
              </a:spcAft>
              <a:buSzPct val="80000"/>
            </a:pPr>
            <a:r>
              <a:rPr lang="en-US" sz="1900" b="0">
                <a:effectLst/>
                <a:latin typeface="Arial" charset="0"/>
              </a:rPr>
              <a:t>Equipment 	13,500</a:t>
            </a:r>
          </a:p>
          <a:p>
            <a:pPr>
              <a:spcAft>
                <a:spcPct val="10000"/>
              </a:spcAft>
              <a:buSzPct val="80000"/>
            </a:pPr>
            <a:r>
              <a:rPr lang="en-US" sz="1900" b="0">
                <a:effectLst/>
                <a:latin typeface="Arial" charset="0"/>
              </a:rPr>
              <a:t>Accumulated depreciation	10,000</a:t>
            </a:r>
          </a:p>
          <a:p>
            <a:pPr>
              <a:spcAft>
                <a:spcPct val="10000"/>
              </a:spcAft>
              <a:buSzPct val="80000"/>
            </a:pPr>
            <a:r>
              <a:rPr lang="en-US" sz="1900" b="0">
                <a:effectLst/>
                <a:latin typeface="Arial" charset="0"/>
              </a:rPr>
              <a:t>Loss on exchange	2,500</a:t>
            </a:r>
          </a:p>
          <a:p>
            <a:pPr>
              <a:spcAft>
                <a:spcPct val="10000"/>
              </a:spcAft>
              <a:buSzPct val="80000"/>
            </a:pPr>
            <a:r>
              <a:rPr lang="en-US" sz="1900" b="0">
                <a:effectLst/>
                <a:latin typeface="Arial" charset="0"/>
              </a:rPr>
              <a:t>	Equipment		28,000</a:t>
            </a:r>
          </a:p>
        </p:txBody>
      </p:sp>
      <p:sp>
        <p:nvSpPr>
          <p:cNvPr id="105985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560388"/>
          </a:xfrm>
          <a:solidFill>
            <a:srgbClr val="0066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>
              <a:lnSpc>
                <a:spcPct val="95000"/>
              </a:lnSpc>
            </a:pPr>
            <a:r>
              <a:rPr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Valuation of PP&amp;E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9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9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9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59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598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59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59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59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59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59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9848" grpId="0" build="p"/>
      <p:bldP spid="105985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ChangeArrowheads="1"/>
          </p:cNvSpPr>
          <p:nvPr/>
        </p:nvSpPr>
        <p:spPr bwMode="auto">
          <a:xfrm>
            <a:off x="685800" y="4038600"/>
            <a:ext cx="7772400" cy="2209800"/>
          </a:xfrm>
          <a:prstGeom prst="rect">
            <a:avLst/>
          </a:prstGeom>
          <a:solidFill>
            <a:srgbClr val="FFFFCC"/>
          </a:solidFill>
          <a:ln w="28575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2067" name="Rectangle 3"/>
          <p:cNvSpPr>
            <a:spLocks noChangeArrowheads="1"/>
          </p:cNvSpPr>
          <p:nvPr/>
        </p:nvSpPr>
        <p:spPr bwMode="auto">
          <a:xfrm>
            <a:off x="685800" y="1371600"/>
            <a:ext cx="7772400" cy="2286000"/>
          </a:xfrm>
          <a:prstGeom prst="rect">
            <a:avLst/>
          </a:prstGeom>
          <a:solidFill>
            <a:srgbClr val="FFFFCC"/>
          </a:solidFill>
          <a:ln w="28575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2069" name="Text Box 5"/>
          <p:cNvSpPr txBox="1">
            <a:spLocks noChangeArrowheads="1"/>
          </p:cNvSpPr>
          <p:nvPr/>
        </p:nvSpPr>
        <p:spPr bwMode="auto">
          <a:xfrm>
            <a:off x="914400" y="6369050"/>
            <a:ext cx="822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effectLst/>
                <a:latin typeface="Arial" charset="0"/>
              </a:rPr>
              <a:t>LO 5  Understand accounting issues related to acquiring and valuing plant assets.</a:t>
            </a:r>
          </a:p>
        </p:txBody>
      </p:sp>
      <p:sp>
        <p:nvSpPr>
          <p:cNvPr id="1112070" name="Text Box 6"/>
          <p:cNvSpPr txBox="1">
            <a:spLocks noChangeArrowheads="1"/>
          </p:cNvSpPr>
          <p:nvPr/>
        </p:nvSpPr>
        <p:spPr bwMode="auto">
          <a:xfrm>
            <a:off x="685800" y="1371600"/>
            <a:ext cx="5410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9846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200">
                <a:solidFill>
                  <a:srgbClr val="800000"/>
                </a:solidFill>
                <a:effectLst/>
                <a:latin typeface="Arial" charset="0"/>
              </a:rPr>
              <a:t>Santana </a:t>
            </a:r>
            <a:r>
              <a:rPr lang="en-US" sz="2200">
                <a:effectLst/>
                <a:latin typeface="Arial" charset="0"/>
              </a:rPr>
              <a:t>(Has Commercial Substance)</a:t>
            </a:r>
            <a:r>
              <a:rPr lang="en-US" sz="2200">
                <a:solidFill>
                  <a:srgbClr val="800000"/>
                </a:solidFill>
                <a:effectLst/>
                <a:latin typeface="Arial" charset="0"/>
              </a:rPr>
              <a:t>:</a:t>
            </a:r>
            <a:endParaRPr lang="en-US" sz="2200" b="0">
              <a:solidFill>
                <a:srgbClr val="800000"/>
              </a:solidFill>
              <a:effectLst/>
              <a:latin typeface="Arial" charset="0"/>
            </a:endParaRPr>
          </a:p>
        </p:txBody>
      </p:sp>
      <p:sp>
        <p:nvSpPr>
          <p:cNvPr id="1112071" name="Text Box 7"/>
          <p:cNvSpPr txBox="1">
            <a:spLocks noChangeArrowheads="1"/>
          </p:cNvSpPr>
          <p:nvPr/>
        </p:nvSpPr>
        <p:spPr bwMode="auto">
          <a:xfrm>
            <a:off x="685800" y="1820863"/>
            <a:ext cx="74676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28700" indent="-574675" algn="l">
              <a:tabLst>
                <a:tab pos="5548313" algn="r"/>
                <a:tab pos="72056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544638" algn="l">
              <a:tabLst>
                <a:tab pos="5548313" algn="r"/>
                <a:tab pos="72056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58938" algn="l">
              <a:tabLst>
                <a:tab pos="5548313" algn="r"/>
                <a:tab pos="72056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73238" algn="l">
              <a:tabLst>
                <a:tab pos="5548313" algn="r"/>
                <a:tab pos="72056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87538" algn="l">
              <a:tabLst>
                <a:tab pos="5548313" algn="r"/>
                <a:tab pos="72056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44738" eaLnBrk="0" fontAlgn="base" hangingPunct="0">
              <a:spcBef>
                <a:spcPct val="0"/>
              </a:spcBef>
              <a:spcAft>
                <a:spcPct val="0"/>
              </a:spcAft>
              <a:tabLst>
                <a:tab pos="5548313" algn="r"/>
                <a:tab pos="72056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01938" eaLnBrk="0" fontAlgn="base" hangingPunct="0">
              <a:spcBef>
                <a:spcPct val="0"/>
              </a:spcBef>
              <a:spcAft>
                <a:spcPct val="0"/>
              </a:spcAft>
              <a:tabLst>
                <a:tab pos="5548313" algn="r"/>
                <a:tab pos="72056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59138" eaLnBrk="0" fontAlgn="base" hangingPunct="0">
              <a:spcBef>
                <a:spcPct val="0"/>
              </a:spcBef>
              <a:spcAft>
                <a:spcPct val="0"/>
              </a:spcAft>
              <a:tabLst>
                <a:tab pos="5548313" algn="r"/>
                <a:tab pos="72056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16338" eaLnBrk="0" fontAlgn="base" hangingPunct="0">
              <a:spcBef>
                <a:spcPct val="0"/>
              </a:spcBef>
              <a:spcAft>
                <a:spcPct val="0"/>
              </a:spcAft>
              <a:tabLst>
                <a:tab pos="5548313" algn="r"/>
                <a:tab pos="72056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10000"/>
              </a:spcAft>
              <a:buSzPct val="80000"/>
            </a:pPr>
            <a:r>
              <a:rPr lang="en-US" sz="1900" b="0">
                <a:effectLst/>
                <a:latin typeface="Arial" charset="0"/>
              </a:rPr>
              <a:t>Equipment 	15,500</a:t>
            </a:r>
          </a:p>
          <a:p>
            <a:pPr>
              <a:spcAft>
                <a:spcPct val="10000"/>
              </a:spcAft>
              <a:buSzPct val="80000"/>
            </a:pPr>
            <a:r>
              <a:rPr lang="en-US" sz="1900" b="0">
                <a:effectLst/>
                <a:latin typeface="Arial" charset="0"/>
              </a:rPr>
              <a:t>Accumulated depreciation	19,000</a:t>
            </a:r>
          </a:p>
          <a:p>
            <a:pPr>
              <a:spcAft>
                <a:spcPct val="10000"/>
              </a:spcAft>
              <a:buSzPct val="80000"/>
            </a:pPr>
            <a:r>
              <a:rPr lang="en-US" sz="1900" b="0">
                <a:effectLst/>
                <a:latin typeface="Arial" charset="0"/>
              </a:rPr>
              <a:t>	Cash		2,000</a:t>
            </a:r>
          </a:p>
          <a:p>
            <a:pPr>
              <a:spcAft>
                <a:spcPct val="10000"/>
              </a:spcAft>
              <a:buSzPct val="80000"/>
            </a:pPr>
            <a:r>
              <a:rPr lang="en-US" sz="1900" b="0">
                <a:effectLst/>
                <a:latin typeface="Arial" charset="0"/>
              </a:rPr>
              <a:t>	Equipment		28,000</a:t>
            </a:r>
          </a:p>
          <a:p>
            <a:pPr>
              <a:spcAft>
                <a:spcPct val="10000"/>
              </a:spcAft>
              <a:buSzPct val="80000"/>
            </a:pPr>
            <a:r>
              <a:rPr lang="en-US" sz="1900" b="0">
                <a:effectLst/>
                <a:latin typeface="Arial" charset="0"/>
              </a:rPr>
              <a:t>	Gain on disposal of equipment		4,500</a:t>
            </a:r>
          </a:p>
        </p:txBody>
      </p:sp>
      <p:sp>
        <p:nvSpPr>
          <p:cNvPr id="111207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560388"/>
          </a:xfrm>
          <a:solidFill>
            <a:srgbClr val="0066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>
              <a:lnSpc>
                <a:spcPct val="95000"/>
              </a:lnSpc>
            </a:pPr>
            <a:r>
              <a:rPr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Valuation of PP&amp;E</a:t>
            </a:r>
          </a:p>
        </p:txBody>
      </p:sp>
      <p:sp>
        <p:nvSpPr>
          <p:cNvPr id="1112075" name="Text Box 11"/>
          <p:cNvSpPr txBox="1">
            <a:spLocks noChangeArrowheads="1"/>
          </p:cNvSpPr>
          <p:nvPr/>
        </p:nvSpPr>
        <p:spPr bwMode="auto">
          <a:xfrm>
            <a:off x="685800" y="4071938"/>
            <a:ext cx="6172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9846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200">
                <a:solidFill>
                  <a:srgbClr val="800000"/>
                </a:solidFill>
                <a:effectLst/>
                <a:latin typeface="Arial" charset="0"/>
              </a:rPr>
              <a:t>Santana </a:t>
            </a:r>
            <a:r>
              <a:rPr lang="en-US" sz="2200">
                <a:effectLst/>
                <a:latin typeface="Arial" charset="0"/>
              </a:rPr>
              <a:t>(</a:t>
            </a:r>
            <a:r>
              <a:rPr lang="en-US" sz="2200">
                <a:solidFill>
                  <a:srgbClr val="800000"/>
                </a:solidFill>
                <a:effectLst/>
                <a:latin typeface="Arial" charset="0"/>
              </a:rPr>
              <a:t>LACKS</a:t>
            </a:r>
            <a:r>
              <a:rPr lang="en-US" sz="2200">
                <a:effectLst/>
                <a:latin typeface="Arial" charset="0"/>
              </a:rPr>
              <a:t> Commercial Substance)</a:t>
            </a:r>
            <a:r>
              <a:rPr lang="en-US" sz="2200">
                <a:solidFill>
                  <a:srgbClr val="800000"/>
                </a:solidFill>
                <a:effectLst/>
                <a:latin typeface="Arial" charset="0"/>
              </a:rPr>
              <a:t>:</a:t>
            </a:r>
          </a:p>
        </p:txBody>
      </p:sp>
      <p:sp>
        <p:nvSpPr>
          <p:cNvPr id="1112076" name="Text Box 12"/>
          <p:cNvSpPr txBox="1">
            <a:spLocks noChangeArrowheads="1"/>
          </p:cNvSpPr>
          <p:nvPr/>
        </p:nvSpPr>
        <p:spPr bwMode="auto">
          <a:xfrm>
            <a:off x="685800" y="4610100"/>
            <a:ext cx="74676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28700" indent="-574675" algn="l">
              <a:tabLst>
                <a:tab pos="5548313" algn="r"/>
                <a:tab pos="72056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544638" algn="l">
              <a:tabLst>
                <a:tab pos="5548313" algn="r"/>
                <a:tab pos="72056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58938" algn="l">
              <a:tabLst>
                <a:tab pos="5548313" algn="r"/>
                <a:tab pos="72056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73238" algn="l">
              <a:tabLst>
                <a:tab pos="5548313" algn="r"/>
                <a:tab pos="72056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87538" algn="l">
              <a:tabLst>
                <a:tab pos="5548313" algn="r"/>
                <a:tab pos="72056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44738" eaLnBrk="0" fontAlgn="base" hangingPunct="0">
              <a:spcBef>
                <a:spcPct val="0"/>
              </a:spcBef>
              <a:spcAft>
                <a:spcPct val="0"/>
              </a:spcAft>
              <a:tabLst>
                <a:tab pos="5548313" algn="r"/>
                <a:tab pos="72056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01938" eaLnBrk="0" fontAlgn="base" hangingPunct="0">
              <a:spcBef>
                <a:spcPct val="0"/>
              </a:spcBef>
              <a:spcAft>
                <a:spcPct val="0"/>
              </a:spcAft>
              <a:tabLst>
                <a:tab pos="5548313" algn="r"/>
                <a:tab pos="72056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59138" eaLnBrk="0" fontAlgn="base" hangingPunct="0">
              <a:spcBef>
                <a:spcPct val="0"/>
              </a:spcBef>
              <a:spcAft>
                <a:spcPct val="0"/>
              </a:spcAft>
              <a:tabLst>
                <a:tab pos="5548313" algn="r"/>
                <a:tab pos="72056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16338" eaLnBrk="0" fontAlgn="base" hangingPunct="0">
              <a:spcBef>
                <a:spcPct val="0"/>
              </a:spcBef>
              <a:spcAft>
                <a:spcPct val="0"/>
              </a:spcAft>
              <a:tabLst>
                <a:tab pos="5548313" algn="r"/>
                <a:tab pos="720566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10000"/>
              </a:spcAft>
              <a:buSzPct val="80000"/>
            </a:pPr>
            <a:r>
              <a:rPr lang="en-US" sz="1900" b="0">
                <a:effectLst/>
                <a:latin typeface="Arial" charset="0"/>
              </a:rPr>
              <a:t>Equipment   </a:t>
            </a:r>
            <a:r>
              <a:rPr lang="en-US" sz="1500" b="0">
                <a:effectLst/>
                <a:latin typeface="Arial" charset="0"/>
              </a:rPr>
              <a:t>(15,500 – 4,500)</a:t>
            </a:r>
            <a:r>
              <a:rPr lang="en-US" sz="1900" b="0">
                <a:effectLst/>
                <a:latin typeface="Arial" charset="0"/>
              </a:rPr>
              <a:t> 	11,000</a:t>
            </a:r>
          </a:p>
          <a:p>
            <a:pPr>
              <a:spcAft>
                <a:spcPct val="10000"/>
              </a:spcAft>
              <a:buSzPct val="80000"/>
            </a:pPr>
            <a:r>
              <a:rPr lang="en-US" sz="1900" b="0">
                <a:effectLst/>
                <a:latin typeface="Arial" charset="0"/>
              </a:rPr>
              <a:t>Accumulated depreciation	19,000</a:t>
            </a:r>
          </a:p>
          <a:p>
            <a:pPr>
              <a:spcAft>
                <a:spcPct val="10000"/>
              </a:spcAft>
              <a:buSzPct val="80000"/>
            </a:pPr>
            <a:r>
              <a:rPr lang="en-US" sz="1900" b="0">
                <a:effectLst/>
                <a:latin typeface="Arial" charset="0"/>
              </a:rPr>
              <a:t>	Cash		2,000</a:t>
            </a:r>
          </a:p>
          <a:p>
            <a:pPr>
              <a:spcAft>
                <a:spcPct val="10000"/>
              </a:spcAft>
              <a:buSzPct val="80000"/>
            </a:pPr>
            <a:r>
              <a:rPr lang="en-US" sz="1900" b="0">
                <a:effectLst/>
                <a:latin typeface="Arial" charset="0"/>
              </a:rPr>
              <a:t>	Equipment		28,000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2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2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20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20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2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2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2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2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071" grpId="0" build="p"/>
      <p:bldP spid="111207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5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848600" cy="404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5000"/>
              </a:lnSpc>
              <a:spcBef>
                <a:spcPct val="60000"/>
              </a:spcBef>
            </a:pPr>
            <a:r>
              <a:rPr lang="en-US" sz="2200">
                <a:solidFill>
                  <a:srgbClr val="800000"/>
                </a:solidFill>
                <a:effectLst/>
                <a:latin typeface="Arial" charset="0"/>
              </a:rPr>
              <a:t>Historical cost</a:t>
            </a:r>
            <a:r>
              <a:rPr lang="en-US" sz="2200">
                <a:solidFill>
                  <a:schemeClr val="folHlink"/>
                </a:solidFill>
                <a:effectLst/>
                <a:latin typeface="Arial" charset="0"/>
              </a:rPr>
              <a:t> </a:t>
            </a:r>
            <a:r>
              <a:rPr lang="en-US" sz="2200" b="0">
                <a:solidFill>
                  <a:schemeClr val="folHlink"/>
                </a:solidFill>
                <a:effectLst/>
                <a:latin typeface="Arial" charset="0"/>
              </a:rPr>
              <a:t>measures the cash or cash equivalent price of obtaining the asset and bringing it to the location and condition necessary for its intended use.</a:t>
            </a:r>
          </a:p>
          <a:p>
            <a:pPr>
              <a:lnSpc>
                <a:spcPct val="125000"/>
              </a:lnSpc>
              <a:spcBef>
                <a:spcPct val="60000"/>
              </a:spcBef>
            </a:pPr>
            <a:r>
              <a:rPr lang="en-US" sz="2200" b="0">
                <a:solidFill>
                  <a:schemeClr val="folHlink"/>
                </a:solidFill>
                <a:effectLst/>
                <a:latin typeface="Arial" charset="0"/>
              </a:rPr>
              <a:t>Main reasons for historical cost valuation: </a:t>
            </a:r>
          </a:p>
          <a:p>
            <a:pPr lvl="1">
              <a:lnSpc>
                <a:spcPct val="125000"/>
              </a:lnSpc>
              <a:spcBef>
                <a:spcPct val="6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0">
                <a:solidFill>
                  <a:schemeClr val="folHlink"/>
                </a:solidFill>
                <a:effectLst/>
                <a:latin typeface="Arial" charset="0"/>
              </a:rPr>
              <a:t>Historical cost is reliable.</a:t>
            </a:r>
          </a:p>
          <a:p>
            <a:pPr lvl="1">
              <a:lnSpc>
                <a:spcPct val="125000"/>
              </a:lnSpc>
              <a:spcBef>
                <a:spcPct val="6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0">
                <a:solidFill>
                  <a:schemeClr val="folHlink"/>
                </a:solidFill>
                <a:effectLst/>
                <a:latin typeface="Arial" charset="0"/>
              </a:rPr>
              <a:t>Companies should not anticipate gains and losses but should recognize gains and losses only when the asset is sold.</a:t>
            </a:r>
          </a:p>
        </p:txBody>
      </p:sp>
      <p:sp>
        <p:nvSpPr>
          <p:cNvPr id="9349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60388"/>
          </a:xfrm>
          <a:solidFill>
            <a:srgbClr val="0066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>
              <a:lnSpc>
                <a:spcPct val="95000"/>
              </a:lnSpc>
            </a:pPr>
            <a:r>
              <a:rPr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Acquisition of PP&amp;E</a:t>
            </a:r>
          </a:p>
        </p:txBody>
      </p:sp>
      <p:sp>
        <p:nvSpPr>
          <p:cNvPr id="934917" name="Text Box 5"/>
          <p:cNvSpPr txBox="1">
            <a:spLocks noChangeArrowheads="1"/>
          </p:cNvSpPr>
          <p:nvPr/>
        </p:nvSpPr>
        <p:spPr bwMode="auto">
          <a:xfrm>
            <a:off x="3429000" y="6248400"/>
            <a:ext cx="5562600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effectLst/>
                <a:latin typeface="Arial" charset="0"/>
              </a:rPr>
              <a:t>LO 2  Identify the costs to include in initial valuation of property, plant, and equipment.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114" name="Rectangle 2"/>
          <p:cNvSpPr>
            <a:spLocks noChangeArrowheads="1"/>
          </p:cNvSpPr>
          <p:nvPr/>
        </p:nvSpPr>
        <p:spPr bwMode="auto">
          <a:xfrm>
            <a:off x="685800" y="4038600"/>
            <a:ext cx="7772400" cy="2209800"/>
          </a:xfrm>
          <a:prstGeom prst="rect">
            <a:avLst/>
          </a:prstGeom>
          <a:solidFill>
            <a:srgbClr val="FFFFCC"/>
          </a:solidFill>
          <a:ln w="28575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4115" name="Rectangle 3"/>
          <p:cNvSpPr>
            <a:spLocks noChangeArrowheads="1"/>
          </p:cNvSpPr>
          <p:nvPr/>
        </p:nvSpPr>
        <p:spPr bwMode="auto">
          <a:xfrm>
            <a:off x="685800" y="1371600"/>
            <a:ext cx="7772400" cy="2286000"/>
          </a:xfrm>
          <a:prstGeom prst="rect">
            <a:avLst/>
          </a:prstGeom>
          <a:solidFill>
            <a:srgbClr val="FFFFCC"/>
          </a:solidFill>
          <a:ln w="28575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4117" name="Text Box 5"/>
          <p:cNvSpPr txBox="1">
            <a:spLocks noChangeArrowheads="1"/>
          </p:cNvSpPr>
          <p:nvPr/>
        </p:nvSpPr>
        <p:spPr bwMode="auto">
          <a:xfrm>
            <a:off x="914400" y="6369050"/>
            <a:ext cx="822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effectLst/>
                <a:latin typeface="Arial" charset="0"/>
              </a:rPr>
              <a:t>LO 5  Understand accounting issues related to acquiring and valuing plant assets.</a:t>
            </a:r>
          </a:p>
        </p:txBody>
      </p:sp>
      <p:sp>
        <p:nvSpPr>
          <p:cNvPr id="1114118" name="Text Box 6"/>
          <p:cNvSpPr txBox="1">
            <a:spLocks noChangeArrowheads="1"/>
          </p:cNvSpPr>
          <p:nvPr/>
        </p:nvSpPr>
        <p:spPr bwMode="auto">
          <a:xfrm>
            <a:off x="685800" y="1371600"/>
            <a:ext cx="6477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9846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200">
                <a:solidFill>
                  <a:srgbClr val="800000"/>
                </a:solidFill>
                <a:effectLst/>
                <a:latin typeface="Arial" charset="0"/>
              </a:rPr>
              <a:t>Delaware </a:t>
            </a:r>
            <a:r>
              <a:rPr lang="en-US" sz="2200">
                <a:effectLst/>
                <a:latin typeface="Arial" charset="0"/>
              </a:rPr>
              <a:t>(Has Commercial Substance)</a:t>
            </a:r>
            <a:r>
              <a:rPr lang="en-US" sz="2200">
                <a:solidFill>
                  <a:srgbClr val="800000"/>
                </a:solidFill>
                <a:effectLst/>
                <a:latin typeface="Arial" charset="0"/>
              </a:rPr>
              <a:t>:</a:t>
            </a:r>
            <a:endParaRPr lang="en-US" sz="2200" b="0">
              <a:solidFill>
                <a:srgbClr val="800000"/>
              </a:solidFill>
              <a:effectLst/>
              <a:latin typeface="Arial" charset="0"/>
            </a:endParaRPr>
          </a:p>
        </p:txBody>
      </p:sp>
      <p:sp>
        <p:nvSpPr>
          <p:cNvPr id="111412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560388"/>
          </a:xfrm>
          <a:solidFill>
            <a:srgbClr val="0066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>
              <a:lnSpc>
                <a:spcPct val="95000"/>
              </a:lnSpc>
            </a:pPr>
            <a:r>
              <a:rPr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Valuation of PP&amp;E</a:t>
            </a:r>
          </a:p>
        </p:txBody>
      </p:sp>
      <p:sp>
        <p:nvSpPr>
          <p:cNvPr id="1114121" name="Text Box 9"/>
          <p:cNvSpPr txBox="1">
            <a:spLocks noChangeArrowheads="1"/>
          </p:cNvSpPr>
          <p:nvPr/>
        </p:nvSpPr>
        <p:spPr bwMode="auto">
          <a:xfrm>
            <a:off x="685800" y="4071938"/>
            <a:ext cx="6172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9846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200">
                <a:solidFill>
                  <a:srgbClr val="800000"/>
                </a:solidFill>
                <a:effectLst/>
                <a:latin typeface="Arial" charset="0"/>
              </a:rPr>
              <a:t>Delaware </a:t>
            </a:r>
            <a:r>
              <a:rPr lang="en-US" sz="2200">
                <a:effectLst/>
                <a:latin typeface="Arial" charset="0"/>
              </a:rPr>
              <a:t>(</a:t>
            </a:r>
            <a:r>
              <a:rPr lang="en-US" sz="2200">
                <a:solidFill>
                  <a:srgbClr val="800000"/>
                </a:solidFill>
                <a:effectLst/>
                <a:latin typeface="Arial" charset="0"/>
              </a:rPr>
              <a:t>LACKS</a:t>
            </a:r>
            <a:r>
              <a:rPr lang="en-US" sz="2200">
                <a:effectLst/>
                <a:latin typeface="Arial" charset="0"/>
              </a:rPr>
              <a:t> Commercial Substance)</a:t>
            </a:r>
            <a:r>
              <a:rPr lang="en-US" sz="2200">
                <a:solidFill>
                  <a:srgbClr val="800000"/>
                </a:solidFill>
                <a:effectLst/>
                <a:latin typeface="Arial" charset="0"/>
              </a:rPr>
              <a:t>:</a:t>
            </a:r>
          </a:p>
        </p:txBody>
      </p:sp>
      <p:sp>
        <p:nvSpPr>
          <p:cNvPr id="1114123" name="Text Box 11"/>
          <p:cNvSpPr txBox="1">
            <a:spLocks noChangeArrowheads="1"/>
          </p:cNvSpPr>
          <p:nvPr/>
        </p:nvSpPr>
        <p:spPr bwMode="auto">
          <a:xfrm>
            <a:off x="685800" y="1828800"/>
            <a:ext cx="74676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28700" indent="-574675" algn="l">
              <a:tabLst>
                <a:tab pos="5481638" algn="r"/>
                <a:tab pos="7138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544638" algn="l">
              <a:tabLst>
                <a:tab pos="5481638" algn="r"/>
                <a:tab pos="7138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58938" algn="l">
              <a:tabLst>
                <a:tab pos="5481638" algn="r"/>
                <a:tab pos="7138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73238" algn="l">
              <a:tabLst>
                <a:tab pos="5481638" algn="r"/>
                <a:tab pos="7138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87538" algn="l">
              <a:tabLst>
                <a:tab pos="5481638" algn="r"/>
                <a:tab pos="7138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44738" eaLnBrk="0" fontAlgn="base" hangingPunct="0">
              <a:spcBef>
                <a:spcPct val="0"/>
              </a:spcBef>
              <a:spcAft>
                <a:spcPct val="0"/>
              </a:spcAft>
              <a:tabLst>
                <a:tab pos="5481638" algn="r"/>
                <a:tab pos="7138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01938" eaLnBrk="0" fontAlgn="base" hangingPunct="0">
              <a:spcBef>
                <a:spcPct val="0"/>
              </a:spcBef>
              <a:spcAft>
                <a:spcPct val="0"/>
              </a:spcAft>
              <a:tabLst>
                <a:tab pos="5481638" algn="r"/>
                <a:tab pos="7138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59138" eaLnBrk="0" fontAlgn="base" hangingPunct="0">
              <a:spcBef>
                <a:spcPct val="0"/>
              </a:spcBef>
              <a:spcAft>
                <a:spcPct val="0"/>
              </a:spcAft>
              <a:tabLst>
                <a:tab pos="5481638" algn="r"/>
                <a:tab pos="7138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16338" eaLnBrk="0" fontAlgn="base" hangingPunct="0">
              <a:spcBef>
                <a:spcPct val="0"/>
              </a:spcBef>
              <a:spcAft>
                <a:spcPct val="0"/>
              </a:spcAft>
              <a:tabLst>
                <a:tab pos="5481638" algn="r"/>
                <a:tab pos="7138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10000"/>
              </a:spcAft>
              <a:buSzPct val="80000"/>
            </a:pPr>
            <a:r>
              <a:rPr lang="en-US" sz="1900" b="0">
                <a:effectLst/>
                <a:latin typeface="Arial" charset="0"/>
              </a:rPr>
              <a:t>Cash		2,000</a:t>
            </a:r>
          </a:p>
          <a:p>
            <a:pPr>
              <a:spcAft>
                <a:spcPct val="10000"/>
              </a:spcAft>
              <a:buSzPct val="80000"/>
            </a:pPr>
            <a:r>
              <a:rPr lang="en-US" sz="1900" b="0">
                <a:effectLst/>
                <a:latin typeface="Arial" charset="0"/>
              </a:rPr>
              <a:t>Equipment 	13,500</a:t>
            </a:r>
          </a:p>
          <a:p>
            <a:pPr>
              <a:spcAft>
                <a:spcPct val="10000"/>
              </a:spcAft>
              <a:buSzPct val="80000"/>
            </a:pPr>
            <a:r>
              <a:rPr lang="en-US" sz="1900" b="0">
                <a:effectLst/>
                <a:latin typeface="Arial" charset="0"/>
              </a:rPr>
              <a:t>Accumulated depreciation	10,000</a:t>
            </a:r>
          </a:p>
          <a:p>
            <a:pPr>
              <a:spcAft>
                <a:spcPct val="10000"/>
              </a:spcAft>
              <a:buSzPct val="80000"/>
            </a:pPr>
            <a:r>
              <a:rPr lang="en-US" sz="1900" b="0">
                <a:effectLst/>
                <a:latin typeface="Arial" charset="0"/>
              </a:rPr>
              <a:t>Loss on disposal of equipment	2,500</a:t>
            </a:r>
          </a:p>
          <a:p>
            <a:pPr>
              <a:spcAft>
                <a:spcPct val="10000"/>
              </a:spcAft>
              <a:buSzPct val="80000"/>
            </a:pPr>
            <a:r>
              <a:rPr lang="en-US" sz="1900" b="0">
                <a:effectLst/>
                <a:latin typeface="Arial" charset="0"/>
              </a:rPr>
              <a:t>	Equipment		28,000</a:t>
            </a:r>
          </a:p>
        </p:txBody>
      </p:sp>
      <p:sp>
        <p:nvSpPr>
          <p:cNvPr id="1114124" name="Text Box 12"/>
          <p:cNvSpPr txBox="1">
            <a:spLocks noChangeArrowheads="1"/>
          </p:cNvSpPr>
          <p:nvPr/>
        </p:nvSpPr>
        <p:spPr bwMode="auto">
          <a:xfrm>
            <a:off x="685800" y="4495800"/>
            <a:ext cx="74676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28700" indent="-574675" algn="l">
              <a:tabLst>
                <a:tab pos="5481638" algn="r"/>
                <a:tab pos="7138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544638" algn="l">
              <a:tabLst>
                <a:tab pos="5481638" algn="r"/>
                <a:tab pos="7138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58938" algn="l">
              <a:tabLst>
                <a:tab pos="5481638" algn="r"/>
                <a:tab pos="7138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73238" algn="l">
              <a:tabLst>
                <a:tab pos="5481638" algn="r"/>
                <a:tab pos="7138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87538" algn="l">
              <a:tabLst>
                <a:tab pos="5481638" algn="r"/>
                <a:tab pos="7138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44738" eaLnBrk="0" fontAlgn="base" hangingPunct="0">
              <a:spcBef>
                <a:spcPct val="0"/>
              </a:spcBef>
              <a:spcAft>
                <a:spcPct val="0"/>
              </a:spcAft>
              <a:tabLst>
                <a:tab pos="5481638" algn="r"/>
                <a:tab pos="7138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01938" eaLnBrk="0" fontAlgn="base" hangingPunct="0">
              <a:spcBef>
                <a:spcPct val="0"/>
              </a:spcBef>
              <a:spcAft>
                <a:spcPct val="0"/>
              </a:spcAft>
              <a:tabLst>
                <a:tab pos="5481638" algn="r"/>
                <a:tab pos="7138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59138" eaLnBrk="0" fontAlgn="base" hangingPunct="0">
              <a:spcBef>
                <a:spcPct val="0"/>
              </a:spcBef>
              <a:spcAft>
                <a:spcPct val="0"/>
              </a:spcAft>
              <a:tabLst>
                <a:tab pos="5481638" algn="r"/>
                <a:tab pos="7138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16338" eaLnBrk="0" fontAlgn="base" hangingPunct="0">
              <a:spcBef>
                <a:spcPct val="0"/>
              </a:spcBef>
              <a:spcAft>
                <a:spcPct val="0"/>
              </a:spcAft>
              <a:tabLst>
                <a:tab pos="5481638" algn="r"/>
                <a:tab pos="7138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10000"/>
              </a:spcAft>
              <a:buSzPct val="80000"/>
            </a:pPr>
            <a:r>
              <a:rPr lang="en-US" sz="1900" b="0">
                <a:effectLst/>
                <a:latin typeface="Arial" charset="0"/>
              </a:rPr>
              <a:t>Cash		2,000</a:t>
            </a:r>
          </a:p>
          <a:p>
            <a:pPr>
              <a:spcAft>
                <a:spcPct val="10000"/>
              </a:spcAft>
              <a:buSzPct val="80000"/>
            </a:pPr>
            <a:r>
              <a:rPr lang="en-US" sz="1900" b="0">
                <a:effectLst/>
                <a:latin typeface="Arial" charset="0"/>
              </a:rPr>
              <a:t>Equipment 	13,500</a:t>
            </a:r>
          </a:p>
          <a:p>
            <a:pPr>
              <a:spcAft>
                <a:spcPct val="10000"/>
              </a:spcAft>
              <a:buSzPct val="80000"/>
            </a:pPr>
            <a:r>
              <a:rPr lang="en-US" sz="1900" b="0">
                <a:effectLst/>
                <a:latin typeface="Arial" charset="0"/>
              </a:rPr>
              <a:t>Accumulated depreciation	10,000</a:t>
            </a:r>
          </a:p>
          <a:p>
            <a:pPr>
              <a:spcAft>
                <a:spcPct val="10000"/>
              </a:spcAft>
              <a:buSzPct val="80000"/>
            </a:pPr>
            <a:r>
              <a:rPr lang="en-US" sz="1900" b="0">
                <a:effectLst/>
                <a:latin typeface="Arial" charset="0"/>
              </a:rPr>
              <a:t>Loss on disposal of equipment	2,500</a:t>
            </a:r>
          </a:p>
          <a:p>
            <a:pPr>
              <a:spcAft>
                <a:spcPct val="10000"/>
              </a:spcAft>
              <a:buSzPct val="80000"/>
            </a:pPr>
            <a:r>
              <a:rPr lang="en-US" sz="1900" b="0">
                <a:effectLst/>
                <a:latin typeface="Arial" charset="0"/>
              </a:rPr>
              <a:t>	Equipment		28,000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4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4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4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4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4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4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4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4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4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4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123" grpId="0" build="p"/>
      <p:bldP spid="111412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60388"/>
          </a:xfrm>
          <a:solidFill>
            <a:srgbClr val="0066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>
              <a:lnSpc>
                <a:spcPct val="95000"/>
              </a:lnSpc>
            </a:pPr>
            <a:r>
              <a:rPr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Disposition of PP&amp;E</a:t>
            </a:r>
          </a:p>
        </p:txBody>
      </p:sp>
      <p:sp>
        <p:nvSpPr>
          <p:cNvPr id="1012739" name="Text Box 1027"/>
          <p:cNvSpPr txBox="1">
            <a:spLocks noChangeArrowheads="1"/>
          </p:cNvSpPr>
          <p:nvPr/>
        </p:nvSpPr>
        <p:spPr bwMode="auto">
          <a:xfrm>
            <a:off x="3657600" y="6248400"/>
            <a:ext cx="5410200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effectLst/>
                <a:latin typeface="Arial" charset="0"/>
              </a:rPr>
              <a:t>LO 7  Describe the accounting treatment for the disposal of property, plant, and equipment.</a:t>
            </a:r>
          </a:p>
        </p:txBody>
      </p:sp>
      <p:sp>
        <p:nvSpPr>
          <p:cNvPr id="1012744" name="Rectangle 1032"/>
          <p:cNvSpPr>
            <a:spLocks noChangeArrowheads="1"/>
          </p:cNvSpPr>
          <p:nvPr/>
        </p:nvSpPr>
        <p:spPr bwMode="auto">
          <a:xfrm>
            <a:off x="685800" y="1371600"/>
            <a:ext cx="80772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spcBef>
                <a:spcPct val="50000"/>
              </a:spcBef>
            </a:pPr>
            <a:r>
              <a:rPr lang="en-US" sz="2300" b="0">
                <a:effectLst/>
                <a:latin typeface="Arial" charset="0"/>
              </a:rPr>
              <a:t>A company may retire plant assets voluntarily or dispose of them by</a:t>
            </a:r>
          </a:p>
          <a:p>
            <a:pPr marL="682625" lvl="1" indent="-450850" algn="l">
              <a:lnSpc>
                <a:spcPct val="13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300" b="0">
                <a:effectLst/>
                <a:latin typeface="Arial" charset="0"/>
              </a:rPr>
              <a:t>Sale.</a:t>
            </a:r>
          </a:p>
          <a:p>
            <a:pPr marL="682625" lvl="1" indent="-450850" algn="l">
              <a:lnSpc>
                <a:spcPct val="13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300" b="0">
                <a:effectLst/>
                <a:latin typeface="Arial" charset="0"/>
              </a:rPr>
              <a:t>involuntary conversion. </a:t>
            </a:r>
          </a:p>
        </p:txBody>
      </p:sp>
      <p:sp>
        <p:nvSpPr>
          <p:cNvPr id="1012745" name="Rectangle 1033"/>
          <p:cNvSpPr>
            <a:spLocks noChangeArrowheads="1"/>
          </p:cNvSpPr>
          <p:nvPr/>
        </p:nvSpPr>
        <p:spPr bwMode="auto">
          <a:xfrm>
            <a:off x="685800" y="3886200"/>
            <a:ext cx="80772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88975" lvl="1" indent="-457200" algn="l">
              <a:lnSpc>
                <a:spcPct val="130000"/>
              </a:lnSpc>
              <a:buClr>
                <a:srgbClr val="800000"/>
              </a:buClr>
              <a:buFont typeface="Wingdings" pitchFamily="2" charset="2"/>
              <a:buNone/>
            </a:pPr>
            <a:r>
              <a:rPr lang="en-US" sz="2200" b="0">
                <a:effectLst/>
                <a:latin typeface="Arial" charset="0"/>
              </a:rPr>
              <a:t>Depreciation must be taken up to the date of disposition.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60388"/>
          </a:xfrm>
          <a:solidFill>
            <a:srgbClr val="0066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>
              <a:lnSpc>
                <a:spcPct val="95000"/>
              </a:lnSpc>
            </a:pPr>
            <a:r>
              <a:rPr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Disposition of PP&amp;E</a:t>
            </a:r>
          </a:p>
        </p:txBody>
      </p:sp>
      <p:sp>
        <p:nvSpPr>
          <p:cNvPr id="1096709" name="Text Box 5"/>
          <p:cNvSpPr txBox="1">
            <a:spLocks noChangeArrowheads="1"/>
          </p:cNvSpPr>
          <p:nvPr/>
        </p:nvSpPr>
        <p:spPr bwMode="auto">
          <a:xfrm>
            <a:off x="609600" y="2005013"/>
            <a:ext cx="8153400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00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1717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743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572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sz="2100">
                <a:solidFill>
                  <a:srgbClr val="800000"/>
                </a:solidFill>
                <a:effectLst/>
                <a:latin typeface="Arial" charset="0"/>
              </a:rPr>
              <a:t>BE10-14:</a:t>
            </a:r>
            <a:r>
              <a:rPr lang="en-US" sz="2100">
                <a:effectLst/>
                <a:latin typeface="Arial" charset="0"/>
              </a:rPr>
              <a:t>  </a:t>
            </a:r>
            <a:r>
              <a:rPr lang="en-US" sz="2100" b="0">
                <a:solidFill>
                  <a:schemeClr val="folHlink"/>
                </a:solidFill>
                <a:effectLst/>
                <a:latin typeface="Arial" charset="0"/>
              </a:rPr>
              <a:t>Ottawa Corporation owns machinery that cost $20,000 when purchased on July 1, 2009.  Depreciation has been recorded at a rate of $2,400 per year, resulting in a balance in accumulated depreciation of $8,400 at December 31, 2012.  The machinery is sold on September 1, 2013, for $10,500.  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sz="2100" b="0">
                <a:solidFill>
                  <a:schemeClr val="folHlink"/>
                </a:solidFill>
                <a:effectLst/>
                <a:latin typeface="Arial" charset="0"/>
              </a:rPr>
              <a:t>Prepare journal entries to </a:t>
            </a:r>
          </a:p>
          <a:p>
            <a:pPr lvl="1">
              <a:lnSpc>
                <a:spcPct val="125000"/>
              </a:lnSpc>
              <a:spcBef>
                <a:spcPct val="50000"/>
              </a:spcBef>
              <a:buFontTx/>
              <a:buAutoNum type="alphaLcParenR"/>
            </a:pPr>
            <a:r>
              <a:rPr lang="en-US" sz="2100" b="0">
                <a:solidFill>
                  <a:schemeClr val="folHlink"/>
                </a:solidFill>
                <a:effectLst/>
                <a:latin typeface="Arial" charset="0"/>
              </a:rPr>
              <a:t>update depreciation for 2013 and </a:t>
            </a:r>
          </a:p>
          <a:p>
            <a:pPr lvl="1">
              <a:lnSpc>
                <a:spcPct val="125000"/>
              </a:lnSpc>
              <a:spcBef>
                <a:spcPct val="50000"/>
              </a:spcBef>
              <a:buFontTx/>
              <a:buAutoNum type="alphaLcParenR"/>
            </a:pPr>
            <a:r>
              <a:rPr lang="en-US" sz="2100" b="0">
                <a:solidFill>
                  <a:schemeClr val="folHlink"/>
                </a:solidFill>
                <a:effectLst/>
                <a:latin typeface="Arial" charset="0"/>
              </a:rPr>
              <a:t>record the sale.</a:t>
            </a:r>
          </a:p>
        </p:txBody>
      </p:sp>
      <p:sp>
        <p:nvSpPr>
          <p:cNvPr id="1096710" name="Text Box 6"/>
          <p:cNvSpPr txBox="1">
            <a:spLocks noChangeArrowheads="1"/>
          </p:cNvSpPr>
          <p:nvPr/>
        </p:nvSpPr>
        <p:spPr bwMode="auto">
          <a:xfrm>
            <a:off x="3657600" y="6248400"/>
            <a:ext cx="5410200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effectLst/>
                <a:latin typeface="Arial" charset="0"/>
              </a:rPr>
              <a:t>LO 7  Describe the accounting treatment for the disposal of property, plant, and equipment.</a:t>
            </a:r>
          </a:p>
        </p:txBody>
      </p:sp>
      <p:sp>
        <p:nvSpPr>
          <p:cNvPr id="1096711" name="Text Box 7"/>
          <p:cNvSpPr txBox="1">
            <a:spLocks noChangeArrowheads="1"/>
          </p:cNvSpPr>
          <p:nvPr/>
        </p:nvSpPr>
        <p:spPr bwMode="auto">
          <a:xfrm>
            <a:off x="609600" y="1371600"/>
            <a:ext cx="80010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800">
                <a:solidFill>
                  <a:srgbClr val="800000"/>
                </a:solidFill>
                <a:effectLst/>
                <a:latin typeface="Arial" charset="0"/>
              </a:rPr>
              <a:t>Sale of Plant Assets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7" name="Text Box 3"/>
          <p:cNvSpPr txBox="1">
            <a:spLocks noChangeArrowheads="1"/>
          </p:cNvSpPr>
          <p:nvPr/>
        </p:nvSpPr>
        <p:spPr bwMode="auto">
          <a:xfrm>
            <a:off x="533400" y="1504950"/>
            <a:ext cx="8153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>
                <a:solidFill>
                  <a:srgbClr val="800000"/>
                </a:solidFill>
                <a:effectLst/>
                <a:latin typeface="Arial" charset="0"/>
              </a:rPr>
              <a:t>a) Depreciation for 2013</a:t>
            </a:r>
          </a:p>
        </p:txBody>
      </p:sp>
      <p:sp>
        <p:nvSpPr>
          <p:cNvPr id="1014791" name="Text Box 7"/>
          <p:cNvSpPr txBox="1">
            <a:spLocks noChangeArrowheads="1"/>
          </p:cNvSpPr>
          <p:nvPr/>
        </p:nvSpPr>
        <p:spPr bwMode="auto">
          <a:xfrm>
            <a:off x="685800" y="2201863"/>
            <a:ext cx="8229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01688" indent="-574675" algn="l">
              <a:tabLst>
                <a:tab pos="6456363" algn="r"/>
                <a:tab pos="79406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544638" algn="l">
              <a:tabLst>
                <a:tab pos="6456363" algn="r"/>
                <a:tab pos="79406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58938" algn="l">
              <a:tabLst>
                <a:tab pos="6456363" algn="r"/>
                <a:tab pos="79406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73238" algn="l">
              <a:tabLst>
                <a:tab pos="6456363" algn="r"/>
                <a:tab pos="79406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87538" algn="l">
              <a:tabLst>
                <a:tab pos="6456363" algn="r"/>
                <a:tab pos="79406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44738" eaLnBrk="0" fontAlgn="base" hangingPunct="0">
              <a:spcBef>
                <a:spcPct val="0"/>
              </a:spcBef>
              <a:spcAft>
                <a:spcPct val="0"/>
              </a:spcAft>
              <a:tabLst>
                <a:tab pos="6456363" algn="r"/>
                <a:tab pos="79406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01938" eaLnBrk="0" fontAlgn="base" hangingPunct="0">
              <a:spcBef>
                <a:spcPct val="0"/>
              </a:spcBef>
              <a:spcAft>
                <a:spcPct val="0"/>
              </a:spcAft>
              <a:tabLst>
                <a:tab pos="6456363" algn="r"/>
                <a:tab pos="79406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59138" eaLnBrk="0" fontAlgn="base" hangingPunct="0">
              <a:spcBef>
                <a:spcPct val="0"/>
              </a:spcBef>
              <a:spcAft>
                <a:spcPct val="0"/>
              </a:spcAft>
              <a:tabLst>
                <a:tab pos="6456363" algn="r"/>
                <a:tab pos="79406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16338" eaLnBrk="0" fontAlgn="base" hangingPunct="0">
              <a:spcBef>
                <a:spcPct val="0"/>
              </a:spcBef>
              <a:spcAft>
                <a:spcPct val="0"/>
              </a:spcAft>
              <a:tabLst>
                <a:tab pos="6456363" algn="r"/>
                <a:tab pos="79406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spcAft>
                <a:spcPct val="10000"/>
              </a:spcAft>
              <a:buSzPct val="80000"/>
            </a:pPr>
            <a:r>
              <a:rPr lang="en-US" sz="2200" b="0">
                <a:effectLst/>
                <a:latin typeface="Arial" charset="0"/>
              </a:rPr>
              <a:t>Depreciation expense ($2,400 x 8/12)	1,600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SzPct val="80000"/>
            </a:pPr>
            <a:r>
              <a:rPr lang="en-US" sz="2200" b="0">
                <a:effectLst/>
                <a:latin typeface="Arial" charset="0"/>
              </a:rPr>
              <a:t>	Accumulated depreciation		1,600</a:t>
            </a:r>
          </a:p>
        </p:txBody>
      </p:sp>
      <p:sp>
        <p:nvSpPr>
          <p:cNvPr id="1014816" name="Text Box 32"/>
          <p:cNvSpPr txBox="1">
            <a:spLocks noChangeArrowheads="1"/>
          </p:cNvSpPr>
          <p:nvPr/>
        </p:nvSpPr>
        <p:spPr bwMode="auto">
          <a:xfrm>
            <a:off x="533400" y="3360738"/>
            <a:ext cx="8153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>
                <a:solidFill>
                  <a:srgbClr val="800000"/>
                </a:solidFill>
                <a:effectLst/>
                <a:latin typeface="Arial" charset="0"/>
              </a:rPr>
              <a:t>b) Record the sale</a:t>
            </a:r>
          </a:p>
        </p:txBody>
      </p:sp>
      <p:sp>
        <p:nvSpPr>
          <p:cNvPr id="1014817" name="Text Box 33"/>
          <p:cNvSpPr txBox="1">
            <a:spLocks noChangeArrowheads="1"/>
          </p:cNvSpPr>
          <p:nvPr/>
        </p:nvSpPr>
        <p:spPr bwMode="auto">
          <a:xfrm>
            <a:off x="685800" y="4057650"/>
            <a:ext cx="8229600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01688" indent="-574675" algn="l">
              <a:tabLst>
                <a:tab pos="6403975" algn="r"/>
                <a:tab pos="78867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544638" algn="l">
              <a:tabLst>
                <a:tab pos="6403975" algn="r"/>
                <a:tab pos="78867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58938" algn="l">
              <a:tabLst>
                <a:tab pos="6403975" algn="r"/>
                <a:tab pos="78867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73238" algn="l">
              <a:tabLst>
                <a:tab pos="6403975" algn="r"/>
                <a:tab pos="78867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87538" algn="l">
              <a:tabLst>
                <a:tab pos="6403975" algn="r"/>
                <a:tab pos="78867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44738" eaLnBrk="0" fontAlgn="base" hangingPunct="0">
              <a:spcBef>
                <a:spcPct val="0"/>
              </a:spcBef>
              <a:spcAft>
                <a:spcPct val="0"/>
              </a:spcAft>
              <a:tabLst>
                <a:tab pos="6403975" algn="r"/>
                <a:tab pos="78867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01938" eaLnBrk="0" fontAlgn="base" hangingPunct="0">
              <a:spcBef>
                <a:spcPct val="0"/>
              </a:spcBef>
              <a:spcAft>
                <a:spcPct val="0"/>
              </a:spcAft>
              <a:tabLst>
                <a:tab pos="6403975" algn="r"/>
                <a:tab pos="78867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59138" eaLnBrk="0" fontAlgn="base" hangingPunct="0">
              <a:spcBef>
                <a:spcPct val="0"/>
              </a:spcBef>
              <a:spcAft>
                <a:spcPct val="0"/>
              </a:spcAft>
              <a:tabLst>
                <a:tab pos="6403975" algn="r"/>
                <a:tab pos="78867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16338" eaLnBrk="0" fontAlgn="base" hangingPunct="0">
              <a:spcBef>
                <a:spcPct val="0"/>
              </a:spcBef>
              <a:spcAft>
                <a:spcPct val="0"/>
              </a:spcAft>
              <a:tabLst>
                <a:tab pos="6403975" algn="r"/>
                <a:tab pos="78867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spcAft>
                <a:spcPct val="10000"/>
              </a:spcAft>
              <a:buSzPct val="80000"/>
            </a:pPr>
            <a:r>
              <a:rPr lang="en-US" sz="2200" b="0">
                <a:effectLst/>
                <a:latin typeface="Arial" charset="0"/>
              </a:rPr>
              <a:t>Cash	10,500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SzPct val="80000"/>
            </a:pPr>
            <a:r>
              <a:rPr lang="en-US" sz="2200" b="0">
                <a:effectLst/>
                <a:latin typeface="Arial" charset="0"/>
              </a:rPr>
              <a:t>Accumulated depreciation	10,000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SzPct val="80000"/>
            </a:pPr>
            <a:r>
              <a:rPr lang="en-US" sz="2200" b="0">
                <a:effectLst/>
                <a:latin typeface="Arial" charset="0"/>
              </a:rPr>
              <a:t>	Machinery		20,000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SzPct val="80000"/>
            </a:pPr>
            <a:r>
              <a:rPr lang="en-US" sz="2200" b="0">
                <a:effectLst/>
                <a:latin typeface="Arial" charset="0"/>
              </a:rPr>
              <a:t>	Gain on sale		500</a:t>
            </a:r>
          </a:p>
        </p:txBody>
      </p:sp>
      <p:sp>
        <p:nvSpPr>
          <p:cNvPr id="1014819" name="Rectangle 3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60388"/>
          </a:xfrm>
          <a:solidFill>
            <a:srgbClr val="0066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>
              <a:lnSpc>
                <a:spcPct val="95000"/>
              </a:lnSpc>
            </a:pPr>
            <a:r>
              <a:rPr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Disposition of PP&amp;E</a:t>
            </a:r>
          </a:p>
        </p:txBody>
      </p:sp>
      <p:sp>
        <p:nvSpPr>
          <p:cNvPr id="1014821" name="Text Box 37"/>
          <p:cNvSpPr txBox="1">
            <a:spLocks noChangeArrowheads="1"/>
          </p:cNvSpPr>
          <p:nvPr/>
        </p:nvSpPr>
        <p:spPr bwMode="auto">
          <a:xfrm>
            <a:off x="1219200" y="632460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*</a:t>
            </a:r>
            <a:r>
              <a:rPr lang="en-US" sz="1400" b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$8,400 + $1,600 = $10,000</a:t>
            </a:r>
          </a:p>
        </p:txBody>
      </p:sp>
      <p:sp>
        <p:nvSpPr>
          <p:cNvPr id="1014822" name="Text Box 38"/>
          <p:cNvSpPr txBox="1">
            <a:spLocks noChangeArrowheads="1"/>
          </p:cNvSpPr>
          <p:nvPr/>
        </p:nvSpPr>
        <p:spPr bwMode="auto">
          <a:xfrm>
            <a:off x="7162800" y="45720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*</a:t>
            </a:r>
            <a:endParaRPr lang="en-US" sz="1400" b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14823" name="Text Box 39"/>
          <p:cNvSpPr txBox="1">
            <a:spLocks noChangeArrowheads="1"/>
          </p:cNvSpPr>
          <p:nvPr/>
        </p:nvSpPr>
        <p:spPr bwMode="auto">
          <a:xfrm>
            <a:off x="3657600" y="6248400"/>
            <a:ext cx="5410200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effectLst/>
                <a:latin typeface="Arial" charset="0"/>
              </a:rPr>
              <a:t>LO 7  Describe the accounting treatment for the disposal of property, plant, and equipment.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4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14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1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91" grpId="0" build="p"/>
      <p:bldP spid="101481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6" name="Text Box 1028"/>
          <p:cNvSpPr txBox="1">
            <a:spLocks noChangeArrowheads="1"/>
          </p:cNvSpPr>
          <p:nvPr/>
        </p:nvSpPr>
        <p:spPr bwMode="auto">
          <a:xfrm>
            <a:off x="609600" y="1974850"/>
            <a:ext cx="80772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200" b="0">
                <a:solidFill>
                  <a:srgbClr val="000000"/>
                </a:solidFill>
                <a:effectLst/>
                <a:latin typeface="Arial" charset="0"/>
              </a:rPr>
              <a:t>Sometimes an asset’s service is terminated through some type of </a:t>
            </a:r>
            <a:r>
              <a:rPr lang="en-US" sz="2200">
                <a:solidFill>
                  <a:srgbClr val="800000"/>
                </a:solidFill>
                <a:effectLst/>
                <a:latin typeface="Arial" charset="0"/>
              </a:rPr>
              <a:t>involuntary conversion</a:t>
            </a:r>
            <a:r>
              <a:rPr lang="en-US" sz="2200">
                <a:solidFill>
                  <a:srgbClr val="009AA6"/>
                </a:solidFill>
                <a:effectLst/>
                <a:latin typeface="Arial" charset="0"/>
              </a:rPr>
              <a:t> </a:t>
            </a:r>
            <a:r>
              <a:rPr lang="en-US" sz="2200" b="0">
                <a:solidFill>
                  <a:srgbClr val="000000"/>
                </a:solidFill>
                <a:effectLst/>
                <a:latin typeface="Arial" charset="0"/>
              </a:rPr>
              <a:t>such as fire, flood, theft, or condemnation. </a:t>
            </a:r>
          </a:p>
          <a:p>
            <a:pPr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200" b="0">
                <a:solidFill>
                  <a:srgbClr val="000000"/>
                </a:solidFill>
                <a:effectLst/>
                <a:latin typeface="Arial" charset="0"/>
              </a:rPr>
              <a:t>Companies report the difference between the amount recovered (e.g., from a condemnation award or insurance recovery), if any, and the asset’s book value as a gain or loss. </a:t>
            </a:r>
          </a:p>
          <a:p>
            <a:pPr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200" b="0">
                <a:solidFill>
                  <a:srgbClr val="000000"/>
                </a:solidFill>
                <a:effectLst/>
                <a:latin typeface="Arial" charset="0"/>
              </a:rPr>
              <a:t>They treat these gains or losses like any other type of disposition. </a:t>
            </a:r>
          </a:p>
        </p:txBody>
      </p:sp>
      <p:sp>
        <p:nvSpPr>
          <p:cNvPr id="1016837" name="Text Box 1029"/>
          <p:cNvSpPr txBox="1">
            <a:spLocks noChangeArrowheads="1"/>
          </p:cNvSpPr>
          <p:nvPr/>
        </p:nvSpPr>
        <p:spPr bwMode="auto">
          <a:xfrm>
            <a:off x="609600" y="1325563"/>
            <a:ext cx="80010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800">
                <a:solidFill>
                  <a:srgbClr val="800000"/>
                </a:solidFill>
                <a:effectLst/>
                <a:latin typeface="Arial" charset="0"/>
              </a:rPr>
              <a:t>Involuntary Conversion</a:t>
            </a:r>
          </a:p>
        </p:txBody>
      </p:sp>
      <p:sp>
        <p:nvSpPr>
          <p:cNvPr id="1016841" name="Rectangle 103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60388"/>
          </a:xfrm>
          <a:solidFill>
            <a:srgbClr val="0066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>
              <a:lnSpc>
                <a:spcPct val="95000"/>
              </a:lnSpc>
            </a:pPr>
            <a:r>
              <a:rPr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Disposition of PP&amp;E</a:t>
            </a:r>
          </a:p>
        </p:txBody>
      </p:sp>
      <p:sp>
        <p:nvSpPr>
          <p:cNvPr id="1016842" name="Text Box 1034"/>
          <p:cNvSpPr txBox="1">
            <a:spLocks noChangeArrowheads="1"/>
          </p:cNvSpPr>
          <p:nvPr/>
        </p:nvSpPr>
        <p:spPr bwMode="auto">
          <a:xfrm>
            <a:off x="3657600" y="6248400"/>
            <a:ext cx="5410200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effectLst/>
                <a:latin typeface="Arial" charset="0"/>
              </a:rPr>
              <a:t>LO 7  Describe the accounting treatment for the disposal of property, plant, and equipment.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Text Box 2"/>
          <p:cNvSpPr txBox="1">
            <a:spLocks noChangeArrowheads="1"/>
          </p:cNvSpPr>
          <p:nvPr/>
        </p:nvSpPr>
        <p:spPr bwMode="auto">
          <a:xfrm>
            <a:off x="685800" y="1905000"/>
            <a:ext cx="77724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5000"/>
              </a:lnSpc>
              <a:spcBef>
                <a:spcPct val="60000"/>
              </a:spcBef>
              <a:buSzPct val="80000"/>
            </a:pPr>
            <a:r>
              <a:rPr lang="en-US" sz="2200" b="0">
                <a:effectLst/>
                <a:latin typeface="Arial" charset="0"/>
              </a:rPr>
              <a:t>Includes all costs to acquire land and ready it for use. Costs typically include:</a:t>
            </a:r>
          </a:p>
        </p:txBody>
      </p:sp>
      <p:sp>
        <p:nvSpPr>
          <p:cNvPr id="939011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80010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sz="2800">
                <a:solidFill>
                  <a:srgbClr val="800000"/>
                </a:solidFill>
                <a:effectLst/>
                <a:latin typeface="Arial" charset="0"/>
              </a:rPr>
              <a:t>Cost of Land</a:t>
            </a:r>
          </a:p>
        </p:txBody>
      </p:sp>
      <p:sp>
        <p:nvSpPr>
          <p:cNvPr id="9390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60388"/>
          </a:xfrm>
          <a:solidFill>
            <a:srgbClr val="0066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>
              <a:lnSpc>
                <a:spcPct val="95000"/>
              </a:lnSpc>
            </a:pPr>
            <a:r>
              <a:rPr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Acquisition of PP&amp;E</a:t>
            </a:r>
          </a:p>
        </p:txBody>
      </p:sp>
      <p:sp>
        <p:nvSpPr>
          <p:cNvPr id="939013" name="Text Box 5"/>
          <p:cNvSpPr txBox="1">
            <a:spLocks noChangeArrowheads="1"/>
          </p:cNvSpPr>
          <p:nvPr/>
        </p:nvSpPr>
        <p:spPr bwMode="auto">
          <a:xfrm>
            <a:off x="3429000" y="6369050"/>
            <a:ext cx="5562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effectLst/>
                <a:latin typeface="Arial" charset="0"/>
              </a:rPr>
              <a:t>LO 2</a:t>
            </a:r>
          </a:p>
        </p:txBody>
      </p:sp>
      <p:sp>
        <p:nvSpPr>
          <p:cNvPr id="939015" name="Text Box 7"/>
          <p:cNvSpPr txBox="1">
            <a:spLocks noChangeArrowheads="1"/>
          </p:cNvSpPr>
          <p:nvPr/>
        </p:nvSpPr>
        <p:spPr bwMode="auto">
          <a:xfrm>
            <a:off x="698500" y="2895600"/>
            <a:ext cx="7861300" cy="329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17675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289175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860675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31787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77507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23227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68947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25000"/>
              </a:lnSpc>
              <a:spcBef>
                <a:spcPct val="30000"/>
              </a:spcBef>
              <a:buClr>
                <a:srgbClr val="800000"/>
              </a:buClr>
              <a:buFontTx/>
              <a:buAutoNum type="arabicParenBoth"/>
            </a:pPr>
            <a:r>
              <a:rPr lang="en-US" sz="2100" b="0">
                <a:effectLst/>
                <a:latin typeface="Arial" charset="0"/>
              </a:rPr>
              <a:t>purchase price;</a:t>
            </a:r>
          </a:p>
          <a:p>
            <a:pPr lvl="1">
              <a:lnSpc>
                <a:spcPct val="125000"/>
              </a:lnSpc>
              <a:spcBef>
                <a:spcPct val="30000"/>
              </a:spcBef>
              <a:buClr>
                <a:srgbClr val="800000"/>
              </a:buClr>
              <a:buFontTx/>
              <a:buAutoNum type="arabicParenBoth"/>
            </a:pPr>
            <a:r>
              <a:rPr lang="en-US" sz="2100" b="0">
                <a:effectLst/>
                <a:latin typeface="Arial" charset="0"/>
              </a:rPr>
              <a:t>closing costs, such as title to the land, attorney’s fees, and recording fees; </a:t>
            </a:r>
          </a:p>
          <a:p>
            <a:pPr lvl="1">
              <a:lnSpc>
                <a:spcPct val="125000"/>
              </a:lnSpc>
              <a:spcBef>
                <a:spcPct val="30000"/>
              </a:spcBef>
              <a:buClr>
                <a:srgbClr val="800000"/>
              </a:buClr>
              <a:buFontTx/>
              <a:buAutoNum type="arabicParenBoth"/>
            </a:pPr>
            <a:r>
              <a:rPr lang="en-US" sz="2100" b="0">
                <a:effectLst/>
                <a:latin typeface="Arial" charset="0"/>
              </a:rPr>
              <a:t>costs of grading, filling, draining, and clearing;</a:t>
            </a:r>
          </a:p>
          <a:p>
            <a:pPr lvl="1">
              <a:lnSpc>
                <a:spcPct val="125000"/>
              </a:lnSpc>
              <a:spcBef>
                <a:spcPct val="30000"/>
              </a:spcBef>
              <a:buClr>
                <a:srgbClr val="800000"/>
              </a:buClr>
              <a:buFontTx/>
              <a:buAutoNum type="arabicParenBoth"/>
            </a:pPr>
            <a:r>
              <a:rPr lang="en-US" sz="2100" b="0">
                <a:effectLst/>
                <a:latin typeface="Arial" charset="0"/>
              </a:rPr>
              <a:t>assumption of any liens, mortgages, or encumbrances on the property; and </a:t>
            </a:r>
          </a:p>
          <a:p>
            <a:pPr lvl="1">
              <a:lnSpc>
                <a:spcPct val="125000"/>
              </a:lnSpc>
              <a:spcBef>
                <a:spcPct val="30000"/>
              </a:spcBef>
              <a:buClr>
                <a:srgbClr val="800000"/>
              </a:buClr>
              <a:buFontTx/>
              <a:buAutoNum type="arabicParenBoth"/>
            </a:pPr>
            <a:r>
              <a:rPr lang="en-US" sz="2100" b="0">
                <a:effectLst/>
                <a:latin typeface="Arial" charset="0"/>
              </a:rPr>
              <a:t>additional land improvements that have an indefinite life.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Text Box 2"/>
          <p:cNvSpPr txBox="1">
            <a:spLocks noChangeArrowheads="1"/>
          </p:cNvSpPr>
          <p:nvPr/>
        </p:nvSpPr>
        <p:spPr bwMode="auto">
          <a:xfrm>
            <a:off x="685800" y="1924050"/>
            <a:ext cx="7543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5000"/>
              </a:lnSpc>
              <a:spcBef>
                <a:spcPct val="60000"/>
              </a:spcBef>
              <a:buSzPct val="80000"/>
            </a:pPr>
            <a:r>
              <a:rPr lang="en-US" sz="2200">
                <a:effectLst/>
                <a:latin typeface="Arial" charset="0"/>
              </a:rPr>
              <a:t>Improvements with limited lives</a:t>
            </a:r>
            <a:r>
              <a:rPr lang="en-US" sz="2200" b="0">
                <a:effectLst/>
                <a:latin typeface="Arial" charset="0"/>
              </a:rPr>
              <a:t>, such as private driveways, walks, fences, and parking lots, are recorded as </a:t>
            </a:r>
            <a:r>
              <a:rPr lang="en-US" sz="2200">
                <a:solidFill>
                  <a:srgbClr val="800000"/>
                </a:solidFill>
                <a:effectLst/>
                <a:latin typeface="Arial" charset="0"/>
              </a:rPr>
              <a:t>Land Improvements</a:t>
            </a:r>
            <a:r>
              <a:rPr lang="en-US" sz="2200" b="0">
                <a:effectLst/>
                <a:latin typeface="Arial" charset="0"/>
              </a:rPr>
              <a:t> and depreciated.</a:t>
            </a:r>
          </a:p>
          <a:p>
            <a:pPr lvl="1">
              <a:lnSpc>
                <a:spcPct val="125000"/>
              </a:lnSpc>
              <a:spcBef>
                <a:spcPct val="6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0">
                <a:effectLst/>
                <a:latin typeface="Arial" charset="0"/>
              </a:rPr>
              <a:t>Land acquired and held for speculation is classified as an </a:t>
            </a:r>
            <a:r>
              <a:rPr lang="en-US" sz="2200">
                <a:solidFill>
                  <a:srgbClr val="800000"/>
                </a:solidFill>
                <a:effectLst/>
                <a:latin typeface="Arial" charset="0"/>
              </a:rPr>
              <a:t>investment</a:t>
            </a:r>
            <a:r>
              <a:rPr lang="en-US" sz="2200" b="0">
                <a:effectLst/>
                <a:latin typeface="Arial" charset="0"/>
              </a:rPr>
              <a:t>.</a:t>
            </a:r>
          </a:p>
          <a:p>
            <a:pPr lvl="1">
              <a:lnSpc>
                <a:spcPct val="125000"/>
              </a:lnSpc>
              <a:spcBef>
                <a:spcPct val="6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0">
                <a:effectLst/>
                <a:latin typeface="Arial" charset="0"/>
              </a:rPr>
              <a:t>Land held by a real estate concern for resale should be classified as </a:t>
            </a:r>
            <a:r>
              <a:rPr lang="en-US" sz="2200">
                <a:solidFill>
                  <a:srgbClr val="800000"/>
                </a:solidFill>
                <a:effectLst/>
                <a:latin typeface="Arial" charset="0"/>
              </a:rPr>
              <a:t>inventory</a:t>
            </a:r>
            <a:r>
              <a:rPr lang="en-US" sz="2200" b="0">
                <a:effectLst/>
                <a:latin typeface="Arial" charset="0"/>
              </a:rPr>
              <a:t>.</a:t>
            </a:r>
          </a:p>
        </p:txBody>
      </p:sp>
      <p:sp>
        <p:nvSpPr>
          <p:cNvPr id="11038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60388"/>
          </a:xfrm>
          <a:solidFill>
            <a:srgbClr val="0066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>
              <a:lnSpc>
                <a:spcPct val="95000"/>
              </a:lnSpc>
            </a:pPr>
            <a:r>
              <a:rPr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Acquisition of PP&amp;E</a:t>
            </a:r>
          </a:p>
        </p:txBody>
      </p:sp>
      <p:sp>
        <p:nvSpPr>
          <p:cNvPr id="1103877" name="Text Box 5"/>
          <p:cNvSpPr txBox="1">
            <a:spLocks noChangeArrowheads="1"/>
          </p:cNvSpPr>
          <p:nvPr/>
        </p:nvSpPr>
        <p:spPr bwMode="auto">
          <a:xfrm>
            <a:off x="3429000" y="6248400"/>
            <a:ext cx="5562600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effectLst/>
                <a:latin typeface="Arial" charset="0"/>
              </a:rPr>
              <a:t>LO 2  Identify the costs to include in initial valuation of property, plant, and equipment.</a:t>
            </a:r>
          </a:p>
        </p:txBody>
      </p:sp>
      <p:sp>
        <p:nvSpPr>
          <p:cNvPr id="1103879" name="Text Box 7"/>
          <p:cNvSpPr txBox="1">
            <a:spLocks noChangeArrowheads="1"/>
          </p:cNvSpPr>
          <p:nvPr/>
        </p:nvSpPr>
        <p:spPr bwMode="auto">
          <a:xfrm>
            <a:off x="685800" y="1371600"/>
            <a:ext cx="80010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sz="2800">
                <a:solidFill>
                  <a:srgbClr val="800000"/>
                </a:solidFill>
                <a:effectLst/>
                <a:latin typeface="Arial" charset="0"/>
              </a:rPr>
              <a:t>Cost of Land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65" name="Text Box 9"/>
          <p:cNvSpPr txBox="1">
            <a:spLocks noChangeArrowheads="1"/>
          </p:cNvSpPr>
          <p:nvPr/>
        </p:nvSpPr>
        <p:spPr bwMode="auto">
          <a:xfrm>
            <a:off x="685800" y="1924050"/>
            <a:ext cx="7543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5000"/>
              </a:lnSpc>
              <a:spcBef>
                <a:spcPct val="60000"/>
              </a:spcBef>
              <a:buSzPct val="80000"/>
            </a:pPr>
            <a:r>
              <a:rPr lang="en-US" sz="2200" b="0">
                <a:effectLst/>
                <a:latin typeface="Arial" charset="0"/>
              </a:rPr>
              <a:t>Includes all costs related directly to acquisition or construction.  Cost typically include:</a:t>
            </a:r>
          </a:p>
          <a:p>
            <a:pPr lvl="1">
              <a:lnSpc>
                <a:spcPct val="125000"/>
              </a:lnSpc>
              <a:spcBef>
                <a:spcPct val="6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0">
                <a:effectLst/>
                <a:latin typeface="Arial" charset="0"/>
              </a:rPr>
              <a:t>materials, labor, and overhead costs incurred during construction and </a:t>
            </a:r>
          </a:p>
          <a:p>
            <a:pPr lvl="1">
              <a:lnSpc>
                <a:spcPct val="125000"/>
              </a:lnSpc>
              <a:spcBef>
                <a:spcPct val="6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0">
                <a:effectLst/>
                <a:latin typeface="Arial" charset="0"/>
              </a:rPr>
              <a:t>professional fees and building permits.</a:t>
            </a:r>
          </a:p>
        </p:txBody>
      </p:sp>
      <p:sp>
        <p:nvSpPr>
          <p:cNvPr id="941059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80010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sz="2800">
                <a:solidFill>
                  <a:srgbClr val="800000"/>
                </a:solidFill>
                <a:effectLst/>
                <a:latin typeface="Arial" charset="0"/>
              </a:rPr>
              <a:t>Cost of Buildings</a:t>
            </a:r>
          </a:p>
        </p:txBody>
      </p:sp>
      <p:sp>
        <p:nvSpPr>
          <p:cNvPr id="941061" name="Text Box 5"/>
          <p:cNvSpPr txBox="1">
            <a:spLocks noChangeArrowheads="1"/>
          </p:cNvSpPr>
          <p:nvPr/>
        </p:nvSpPr>
        <p:spPr bwMode="auto">
          <a:xfrm>
            <a:off x="3429000" y="6248400"/>
            <a:ext cx="5562600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effectLst/>
                <a:latin typeface="Arial" charset="0"/>
              </a:rPr>
              <a:t>LO 2  Identify the costs to include in initial valuation of property, plant, and equipment.</a:t>
            </a:r>
          </a:p>
        </p:txBody>
      </p:sp>
      <p:sp>
        <p:nvSpPr>
          <p:cNvPr id="94106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60388"/>
          </a:xfrm>
          <a:solidFill>
            <a:srgbClr val="0066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>
              <a:lnSpc>
                <a:spcPct val="95000"/>
              </a:lnSpc>
            </a:pPr>
            <a:r>
              <a:rPr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Acquisition of PP&amp;E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9" name="Text Box 5"/>
          <p:cNvSpPr txBox="1">
            <a:spLocks noChangeArrowheads="1"/>
          </p:cNvSpPr>
          <p:nvPr/>
        </p:nvSpPr>
        <p:spPr bwMode="auto">
          <a:xfrm>
            <a:off x="8229600" y="6369050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effectLst/>
                <a:latin typeface="Arial" charset="0"/>
              </a:rPr>
              <a:t>LO 2</a:t>
            </a:r>
          </a:p>
        </p:txBody>
      </p:sp>
      <p:sp>
        <p:nvSpPr>
          <p:cNvPr id="9431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60388"/>
          </a:xfrm>
          <a:solidFill>
            <a:srgbClr val="0066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>
              <a:lnSpc>
                <a:spcPct val="95000"/>
              </a:lnSpc>
            </a:pPr>
            <a:r>
              <a:rPr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Acquisition of PP&amp;E</a:t>
            </a:r>
          </a:p>
        </p:txBody>
      </p:sp>
      <p:sp>
        <p:nvSpPr>
          <p:cNvPr id="943113" name="Text Box 9"/>
          <p:cNvSpPr txBox="1">
            <a:spLocks noChangeArrowheads="1"/>
          </p:cNvSpPr>
          <p:nvPr/>
        </p:nvSpPr>
        <p:spPr bwMode="auto">
          <a:xfrm>
            <a:off x="685800" y="1371600"/>
            <a:ext cx="80010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sz="2800">
                <a:solidFill>
                  <a:srgbClr val="800000"/>
                </a:solidFill>
                <a:effectLst/>
                <a:latin typeface="Arial" charset="0"/>
              </a:rPr>
              <a:t>Cost of Equipment</a:t>
            </a:r>
          </a:p>
        </p:txBody>
      </p:sp>
      <p:sp>
        <p:nvSpPr>
          <p:cNvPr id="943114" name="Text Box 10"/>
          <p:cNvSpPr txBox="1">
            <a:spLocks noChangeArrowheads="1"/>
          </p:cNvSpPr>
          <p:nvPr/>
        </p:nvSpPr>
        <p:spPr bwMode="auto">
          <a:xfrm>
            <a:off x="685800" y="1924050"/>
            <a:ext cx="7543800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4305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11455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68605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1432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6004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0576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5148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5000"/>
              </a:lnSpc>
              <a:spcBef>
                <a:spcPct val="45000"/>
              </a:spcBef>
              <a:buSzPct val="80000"/>
            </a:pPr>
            <a:r>
              <a:rPr lang="en-US" sz="2200" b="0">
                <a:effectLst/>
                <a:latin typeface="Arial" charset="0"/>
              </a:rPr>
              <a:t>Include all costs incurred in acquiring the equipment and preparing it for use.  Costs typically include:</a:t>
            </a:r>
          </a:p>
          <a:p>
            <a:pPr lvl="1">
              <a:lnSpc>
                <a:spcPct val="120000"/>
              </a:lnSpc>
              <a:spcBef>
                <a:spcPct val="40000"/>
              </a:spcBef>
              <a:buClr>
                <a:srgbClr val="800000"/>
              </a:buClr>
              <a:buFontTx/>
              <a:buAutoNum type="arabicParenR"/>
            </a:pPr>
            <a:r>
              <a:rPr lang="en-US" sz="2200" b="0">
                <a:effectLst/>
                <a:latin typeface="Arial" charset="0"/>
              </a:rPr>
              <a:t>purchase price, </a:t>
            </a:r>
          </a:p>
          <a:p>
            <a:pPr lvl="1">
              <a:lnSpc>
                <a:spcPct val="120000"/>
              </a:lnSpc>
              <a:spcBef>
                <a:spcPct val="40000"/>
              </a:spcBef>
              <a:buClr>
                <a:srgbClr val="800000"/>
              </a:buClr>
              <a:buFontTx/>
              <a:buAutoNum type="arabicParenR"/>
            </a:pPr>
            <a:r>
              <a:rPr lang="en-US" sz="2200" b="0">
                <a:effectLst/>
                <a:latin typeface="Arial" charset="0"/>
              </a:rPr>
              <a:t>freight and handling charges, </a:t>
            </a:r>
          </a:p>
          <a:p>
            <a:pPr lvl="1">
              <a:lnSpc>
                <a:spcPct val="120000"/>
              </a:lnSpc>
              <a:spcBef>
                <a:spcPct val="40000"/>
              </a:spcBef>
              <a:buClr>
                <a:srgbClr val="800000"/>
              </a:buClr>
              <a:buFontTx/>
              <a:buAutoNum type="arabicParenR"/>
            </a:pPr>
            <a:r>
              <a:rPr lang="en-US" sz="2200" b="0">
                <a:effectLst/>
                <a:latin typeface="Arial" charset="0"/>
              </a:rPr>
              <a:t>insurance on the equipment while in transit, </a:t>
            </a:r>
          </a:p>
          <a:p>
            <a:pPr lvl="1">
              <a:lnSpc>
                <a:spcPct val="120000"/>
              </a:lnSpc>
              <a:spcBef>
                <a:spcPct val="40000"/>
              </a:spcBef>
              <a:buClr>
                <a:srgbClr val="800000"/>
              </a:buClr>
              <a:buFontTx/>
              <a:buAutoNum type="arabicParenR"/>
            </a:pPr>
            <a:r>
              <a:rPr lang="en-US" sz="2200" b="0">
                <a:effectLst/>
                <a:latin typeface="Arial" charset="0"/>
              </a:rPr>
              <a:t>cost of special foundations if required, </a:t>
            </a:r>
          </a:p>
          <a:p>
            <a:pPr lvl="1">
              <a:lnSpc>
                <a:spcPct val="120000"/>
              </a:lnSpc>
              <a:spcBef>
                <a:spcPct val="40000"/>
              </a:spcBef>
              <a:buClr>
                <a:srgbClr val="800000"/>
              </a:buClr>
              <a:buFontTx/>
              <a:buAutoNum type="arabicParenR"/>
            </a:pPr>
            <a:r>
              <a:rPr lang="en-US" sz="2200" b="0">
                <a:effectLst/>
                <a:latin typeface="Arial" charset="0"/>
              </a:rPr>
              <a:t>assembling and installation costs, and </a:t>
            </a:r>
          </a:p>
          <a:p>
            <a:pPr lvl="1">
              <a:lnSpc>
                <a:spcPct val="120000"/>
              </a:lnSpc>
              <a:spcBef>
                <a:spcPct val="40000"/>
              </a:spcBef>
              <a:buClr>
                <a:srgbClr val="800000"/>
              </a:buClr>
              <a:buFontTx/>
              <a:buAutoNum type="arabicParenR"/>
            </a:pPr>
            <a:r>
              <a:rPr lang="en-US" sz="2200" b="0">
                <a:effectLst/>
                <a:latin typeface="Arial" charset="0"/>
              </a:rPr>
              <a:t>costs of conducting trial runs.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60388"/>
          </a:xfrm>
          <a:solidFill>
            <a:srgbClr val="0066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>
              <a:lnSpc>
                <a:spcPct val="95000"/>
              </a:lnSpc>
            </a:pPr>
            <a:r>
              <a:rPr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Acquisition of PP&amp;E</a:t>
            </a:r>
          </a:p>
        </p:txBody>
      </p:sp>
      <p:sp>
        <p:nvSpPr>
          <p:cNvPr id="1134596" name="Rectangle 4"/>
          <p:cNvSpPr>
            <a:spLocks noChangeArrowheads="1"/>
          </p:cNvSpPr>
          <p:nvPr/>
        </p:nvSpPr>
        <p:spPr bwMode="auto">
          <a:xfrm>
            <a:off x="457200" y="2286000"/>
            <a:ext cx="5867400" cy="3671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08000" indent="-508000" algn="l">
              <a:lnSpc>
                <a:spcPct val="110000"/>
              </a:lnSpc>
              <a:spcBef>
                <a:spcPct val="50000"/>
              </a:spcBef>
              <a:buFontTx/>
              <a:buAutoNum type="alphaLcParenBoth"/>
              <a:tabLst>
                <a:tab pos="7886700" algn="r"/>
              </a:tabLst>
            </a:pPr>
            <a:r>
              <a:rPr lang="en-US" sz="1900" b="0">
                <a:effectLst/>
                <a:latin typeface="Arial" charset="0"/>
              </a:rPr>
              <a:t>Money borrowed to pay building contractor </a:t>
            </a:r>
          </a:p>
          <a:p>
            <a:pPr marL="508000" indent="-508000" algn="l">
              <a:lnSpc>
                <a:spcPct val="110000"/>
              </a:lnSpc>
              <a:spcBef>
                <a:spcPct val="50000"/>
              </a:spcBef>
              <a:buFontTx/>
              <a:buAutoNum type="alphaLcParenBoth"/>
              <a:tabLst>
                <a:tab pos="7886700" algn="r"/>
              </a:tabLst>
            </a:pPr>
            <a:r>
              <a:rPr lang="en-US" sz="1900" b="0">
                <a:effectLst/>
                <a:latin typeface="Arial" charset="0"/>
              </a:rPr>
              <a:t>Payment for construction from note proceeds</a:t>
            </a:r>
          </a:p>
          <a:p>
            <a:pPr marL="508000" indent="-508000" algn="l">
              <a:lnSpc>
                <a:spcPct val="110000"/>
              </a:lnSpc>
              <a:spcBef>
                <a:spcPct val="50000"/>
              </a:spcBef>
              <a:buFontTx/>
              <a:buAutoNum type="alphaLcParenBoth"/>
              <a:tabLst>
                <a:tab pos="7886700" algn="r"/>
              </a:tabLst>
            </a:pPr>
            <a:r>
              <a:rPr lang="en-US" sz="1900" b="0">
                <a:effectLst/>
                <a:latin typeface="Arial" charset="0"/>
              </a:rPr>
              <a:t>Cost of land fill and clearing</a:t>
            </a:r>
          </a:p>
          <a:p>
            <a:pPr marL="508000" indent="-508000" algn="l">
              <a:lnSpc>
                <a:spcPct val="110000"/>
              </a:lnSpc>
              <a:spcBef>
                <a:spcPct val="50000"/>
              </a:spcBef>
              <a:buFontTx/>
              <a:buAutoNum type="alphaLcParenBoth"/>
              <a:tabLst>
                <a:tab pos="7886700" algn="r"/>
              </a:tabLst>
            </a:pPr>
            <a:r>
              <a:rPr lang="en-US" sz="1900" b="0">
                <a:effectLst/>
                <a:latin typeface="Arial" charset="0"/>
              </a:rPr>
              <a:t>Delinquent real estate taxes on property assumed</a:t>
            </a:r>
          </a:p>
          <a:p>
            <a:pPr marL="508000" indent="-508000" algn="l">
              <a:lnSpc>
                <a:spcPct val="110000"/>
              </a:lnSpc>
              <a:spcBef>
                <a:spcPct val="50000"/>
              </a:spcBef>
              <a:buFontTx/>
              <a:buAutoNum type="alphaLcParenBoth"/>
              <a:tabLst>
                <a:tab pos="7886700" algn="r"/>
              </a:tabLst>
            </a:pPr>
            <a:r>
              <a:rPr lang="en-US" sz="1900" b="0">
                <a:effectLst/>
                <a:latin typeface="Arial" charset="0"/>
              </a:rPr>
              <a:t>Premium on 6-month insurance policy during construction</a:t>
            </a:r>
          </a:p>
          <a:p>
            <a:pPr marL="508000" indent="-508000" algn="l">
              <a:lnSpc>
                <a:spcPct val="110000"/>
              </a:lnSpc>
              <a:spcBef>
                <a:spcPct val="50000"/>
              </a:spcBef>
              <a:buFontTx/>
              <a:buAutoNum type="alphaLcParenBoth"/>
              <a:tabLst>
                <a:tab pos="7886700" algn="r"/>
              </a:tabLst>
            </a:pPr>
            <a:r>
              <a:rPr lang="en-US" sz="1900" b="0">
                <a:effectLst/>
                <a:latin typeface="Arial" charset="0"/>
              </a:rPr>
              <a:t>Refund of 1-month insurance premium because construction completed early</a:t>
            </a:r>
          </a:p>
        </p:txBody>
      </p:sp>
      <p:sp>
        <p:nvSpPr>
          <p:cNvPr id="1134597" name="Line 5"/>
          <p:cNvSpPr>
            <a:spLocks noChangeShapeType="1"/>
          </p:cNvSpPr>
          <p:nvPr/>
        </p:nvSpPr>
        <p:spPr bwMode="auto">
          <a:xfrm>
            <a:off x="6858000" y="2514600"/>
            <a:ext cx="13716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599" name="Text Box 7"/>
          <p:cNvSpPr txBox="1">
            <a:spLocks noChangeArrowheads="1"/>
          </p:cNvSpPr>
          <p:nvPr/>
        </p:nvSpPr>
        <p:spPr bwMode="auto">
          <a:xfrm>
            <a:off x="8229600" y="6369050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effectLst/>
                <a:latin typeface="Arial" charset="0"/>
              </a:rPr>
              <a:t>LO 2</a:t>
            </a:r>
          </a:p>
        </p:txBody>
      </p:sp>
      <p:sp>
        <p:nvSpPr>
          <p:cNvPr id="1134607" name="Text Box 15"/>
          <p:cNvSpPr txBox="1">
            <a:spLocks noChangeArrowheads="1"/>
          </p:cNvSpPr>
          <p:nvPr/>
        </p:nvSpPr>
        <p:spPr bwMode="auto">
          <a:xfrm>
            <a:off x="457200" y="1066800"/>
            <a:ext cx="8153400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30000"/>
              </a:spcBef>
              <a:buSzPct val="80000"/>
            </a:pPr>
            <a:r>
              <a:rPr lang="en-US" sz="1900">
                <a:solidFill>
                  <a:srgbClr val="800000"/>
                </a:solidFill>
                <a:effectLst/>
                <a:latin typeface="Arial" charset="0"/>
              </a:rPr>
              <a:t>E10-1 (variation):</a:t>
            </a:r>
            <a:r>
              <a:rPr lang="en-US" sz="1900">
                <a:effectLst/>
                <a:latin typeface="Arial" charset="0"/>
              </a:rPr>
              <a:t> </a:t>
            </a:r>
            <a:r>
              <a:rPr lang="en-US" sz="1900" b="0">
                <a:effectLst/>
                <a:latin typeface="Arial" charset="0"/>
              </a:rPr>
              <a:t>The expenditures and receipts below are related to land, land improvements, and buildings acquired for use in a business enterprise.  Determine how the following should be </a:t>
            </a:r>
            <a:r>
              <a:rPr lang="en-US" sz="1900">
                <a:effectLst/>
                <a:latin typeface="Arial" charset="0"/>
              </a:rPr>
              <a:t>classified</a:t>
            </a:r>
            <a:r>
              <a:rPr lang="en-US" sz="1900" b="0">
                <a:effectLst/>
                <a:latin typeface="Arial" charset="0"/>
              </a:rPr>
              <a:t>:</a:t>
            </a:r>
          </a:p>
        </p:txBody>
      </p:sp>
      <p:sp>
        <p:nvSpPr>
          <p:cNvPr id="1134609" name="Text Box 17"/>
          <p:cNvSpPr txBox="1">
            <a:spLocks noChangeArrowheads="1"/>
          </p:cNvSpPr>
          <p:nvPr/>
        </p:nvSpPr>
        <p:spPr bwMode="auto">
          <a:xfrm>
            <a:off x="6477000" y="2362200"/>
            <a:ext cx="220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</a:pPr>
            <a:r>
              <a:rPr lang="en-US" sz="2000">
                <a:solidFill>
                  <a:srgbClr val="000066"/>
                </a:solidFill>
                <a:effectLst/>
                <a:latin typeface="Arial" charset="0"/>
              </a:rPr>
              <a:t>Notes Payable</a:t>
            </a:r>
          </a:p>
        </p:txBody>
      </p:sp>
      <p:sp>
        <p:nvSpPr>
          <p:cNvPr id="1134610" name="Text Box 18"/>
          <p:cNvSpPr txBox="1">
            <a:spLocks noChangeArrowheads="1"/>
          </p:cNvSpPr>
          <p:nvPr/>
        </p:nvSpPr>
        <p:spPr bwMode="auto">
          <a:xfrm>
            <a:off x="6477000" y="2819400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66"/>
                </a:solidFill>
                <a:effectLst/>
                <a:latin typeface="Arial" charset="0"/>
              </a:rPr>
              <a:t>Building</a:t>
            </a:r>
          </a:p>
        </p:txBody>
      </p:sp>
      <p:sp>
        <p:nvSpPr>
          <p:cNvPr id="1134611" name="Text Box 19"/>
          <p:cNvSpPr txBox="1">
            <a:spLocks noChangeArrowheads="1"/>
          </p:cNvSpPr>
          <p:nvPr/>
        </p:nvSpPr>
        <p:spPr bwMode="auto">
          <a:xfrm>
            <a:off x="6477000" y="3270250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66"/>
                </a:solidFill>
                <a:effectLst/>
                <a:latin typeface="Arial" charset="0"/>
              </a:rPr>
              <a:t>Land</a:t>
            </a:r>
          </a:p>
        </p:txBody>
      </p:sp>
      <p:sp>
        <p:nvSpPr>
          <p:cNvPr id="1134612" name="Text Box 20"/>
          <p:cNvSpPr txBox="1">
            <a:spLocks noChangeArrowheads="1"/>
          </p:cNvSpPr>
          <p:nvPr/>
        </p:nvSpPr>
        <p:spPr bwMode="auto">
          <a:xfrm>
            <a:off x="6477000" y="3803650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66"/>
                </a:solidFill>
                <a:effectLst/>
                <a:latin typeface="Arial" charset="0"/>
              </a:rPr>
              <a:t>Land</a:t>
            </a:r>
          </a:p>
        </p:txBody>
      </p:sp>
      <p:sp>
        <p:nvSpPr>
          <p:cNvPr id="1134613" name="Text Box 21"/>
          <p:cNvSpPr txBox="1">
            <a:spLocks noChangeArrowheads="1"/>
          </p:cNvSpPr>
          <p:nvPr/>
        </p:nvSpPr>
        <p:spPr bwMode="auto">
          <a:xfrm>
            <a:off x="6477000" y="4511675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66"/>
                </a:solidFill>
                <a:effectLst/>
                <a:latin typeface="Arial" charset="0"/>
              </a:rPr>
              <a:t>Building</a:t>
            </a:r>
          </a:p>
        </p:txBody>
      </p:sp>
      <p:sp>
        <p:nvSpPr>
          <p:cNvPr id="1134614" name="Text Box 22"/>
          <p:cNvSpPr txBox="1">
            <a:spLocks noChangeArrowheads="1"/>
          </p:cNvSpPr>
          <p:nvPr/>
        </p:nvSpPr>
        <p:spPr bwMode="auto">
          <a:xfrm>
            <a:off x="6477000" y="5318125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800000"/>
                </a:solidFill>
                <a:effectLst/>
                <a:latin typeface="Arial" charset="0"/>
              </a:rPr>
              <a:t>(Building)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3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3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609" grpId="0" autoUpdateAnimBg="0"/>
      <p:bldP spid="1134610" grpId="0" autoUpdateAnimBg="0"/>
      <p:bldP spid="1134611" grpId="0" autoUpdateAnimBg="0"/>
      <p:bldP spid="1134612" grpId="0" autoUpdateAnimBg="0"/>
      <p:bldP spid="1134613" grpId="0" autoUpdateAnimBg="0"/>
      <p:bldP spid="113461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60388"/>
          </a:xfrm>
          <a:solidFill>
            <a:srgbClr val="0066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>
              <a:lnSpc>
                <a:spcPct val="95000"/>
              </a:lnSpc>
            </a:pPr>
            <a:r>
              <a:rPr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Acquisition of PP&amp;E</a:t>
            </a:r>
          </a:p>
        </p:txBody>
      </p:sp>
      <p:sp>
        <p:nvSpPr>
          <p:cNvPr id="1136643" name="Rectangle 3"/>
          <p:cNvSpPr>
            <a:spLocks noChangeArrowheads="1"/>
          </p:cNvSpPr>
          <p:nvPr/>
        </p:nvSpPr>
        <p:spPr bwMode="auto">
          <a:xfrm>
            <a:off x="457200" y="2286000"/>
            <a:ext cx="5867400" cy="3960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08000" indent="-508000" algn="l">
              <a:lnSpc>
                <a:spcPct val="110000"/>
              </a:lnSpc>
              <a:spcBef>
                <a:spcPct val="50000"/>
              </a:spcBef>
              <a:tabLst>
                <a:tab pos="7886700" algn="r"/>
              </a:tabLst>
            </a:pPr>
            <a:r>
              <a:rPr lang="en-US" sz="1900" b="0">
                <a:solidFill>
                  <a:srgbClr val="000000"/>
                </a:solidFill>
                <a:effectLst/>
                <a:latin typeface="Arial" charset="0"/>
              </a:rPr>
              <a:t>(g) 	</a:t>
            </a:r>
            <a:r>
              <a:rPr lang="en-US" sz="1900" b="0">
                <a:effectLst/>
                <a:latin typeface="Arial" charset="0"/>
              </a:rPr>
              <a:t>Architect’s fee on building</a:t>
            </a:r>
          </a:p>
          <a:p>
            <a:pPr marL="508000" indent="-508000" algn="l">
              <a:lnSpc>
                <a:spcPct val="110000"/>
              </a:lnSpc>
              <a:spcBef>
                <a:spcPct val="50000"/>
              </a:spcBef>
              <a:tabLst>
                <a:tab pos="7886700" algn="r"/>
              </a:tabLst>
            </a:pPr>
            <a:r>
              <a:rPr lang="en-US" sz="1900" b="0">
                <a:effectLst/>
                <a:latin typeface="Arial" charset="0"/>
              </a:rPr>
              <a:t>(h) 	Cost of real estate purchased as a plant site (land $200,000 and building $50,000)</a:t>
            </a:r>
          </a:p>
          <a:p>
            <a:pPr marL="508000" indent="-508000" algn="l">
              <a:lnSpc>
                <a:spcPct val="110000"/>
              </a:lnSpc>
              <a:spcBef>
                <a:spcPct val="50000"/>
              </a:spcBef>
              <a:tabLst>
                <a:tab pos="7886700" algn="r"/>
              </a:tabLst>
            </a:pPr>
            <a:r>
              <a:rPr lang="en-US" sz="1900" b="0">
                <a:effectLst/>
                <a:latin typeface="Arial" charset="0"/>
              </a:rPr>
              <a:t>(i) 	Commission fee paid to real estate agency</a:t>
            </a:r>
          </a:p>
          <a:p>
            <a:pPr marL="508000" indent="-508000" algn="l">
              <a:lnSpc>
                <a:spcPct val="110000"/>
              </a:lnSpc>
              <a:spcBef>
                <a:spcPct val="50000"/>
              </a:spcBef>
              <a:tabLst>
                <a:tab pos="7886700" algn="r"/>
              </a:tabLst>
            </a:pPr>
            <a:r>
              <a:rPr lang="en-US" sz="1900" b="0">
                <a:effectLst/>
                <a:latin typeface="Arial" charset="0"/>
              </a:rPr>
              <a:t>(j) 	Installation of fences around property</a:t>
            </a:r>
          </a:p>
          <a:p>
            <a:pPr marL="508000" indent="-508000" algn="l">
              <a:lnSpc>
                <a:spcPct val="110000"/>
              </a:lnSpc>
              <a:spcBef>
                <a:spcPct val="50000"/>
              </a:spcBef>
              <a:tabLst>
                <a:tab pos="7886700" algn="r"/>
              </a:tabLst>
            </a:pPr>
            <a:r>
              <a:rPr lang="en-US" sz="1900" b="0">
                <a:solidFill>
                  <a:srgbClr val="000000"/>
                </a:solidFill>
                <a:effectLst/>
                <a:latin typeface="Arial" charset="0"/>
              </a:rPr>
              <a:t>(k) 	Cost of razing and removing building</a:t>
            </a:r>
          </a:p>
          <a:p>
            <a:pPr marL="508000" indent="-508000" algn="l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Tx/>
              <a:buAutoNum type="alphaLcParenBoth" startAt="12"/>
              <a:tabLst>
                <a:tab pos="7886700" algn="r"/>
              </a:tabLst>
            </a:pPr>
            <a:r>
              <a:rPr lang="en-US" sz="1900" b="0">
                <a:solidFill>
                  <a:srgbClr val="800000"/>
                </a:solidFill>
                <a:effectLst/>
                <a:latin typeface="Arial" charset="0"/>
              </a:rPr>
              <a:t>Proceeds</a:t>
            </a:r>
            <a:r>
              <a:rPr lang="en-US" sz="1900" b="0">
                <a:solidFill>
                  <a:srgbClr val="000000"/>
                </a:solidFill>
                <a:effectLst/>
                <a:latin typeface="Arial" charset="0"/>
              </a:rPr>
              <a:t> from salvage of demolished building</a:t>
            </a:r>
          </a:p>
          <a:p>
            <a:pPr marL="508000" indent="-508000" algn="l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Tx/>
              <a:buAutoNum type="alphaLcParenBoth" startAt="12"/>
              <a:tabLst>
                <a:tab pos="7886700" algn="r"/>
              </a:tabLst>
            </a:pPr>
            <a:r>
              <a:rPr lang="en-US" sz="1900" b="0">
                <a:solidFill>
                  <a:srgbClr val="000000"/>
                </a:solidFill>
                <a:effectLst/>
                <a:latin typeface="Arial" charset="0"/>
              </a:rPr>
              <a:t>Cost of parking lots and driveways</a:t>
            </a:r>
          </a:p>
          <a:p>
            <a:pPr marL="508000" indent="-508000" algn="l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Tx/>
              <a:buAutoNum type="alphaLcParenBoth" startAt="12"/>
              <a:tabLst>
                <a:tab pos="7886700" algn="r"/>
              </a:tabLst>
            </a:pPr>
            <a:r>
              <a:rPr lang="en-US" sz="1900" b="0">
                <a:solidFill>
                  <a:srgbClr val="000000"/>
                </a:solidFill>
                <a:effectLst/>
                <a:latin typeface="Arial" charset="0"/>
              </a:rPr>
              <a:t>Cost of trees and shrubbery (permanent)</a:t>
            </a:r>
          </a:p>
        </p:txBody>
      </p:sp>
      <p:sp>
        <p:nvSpPr>
          <p:cNvPr id="1136644" name="Line 4"/>
          <p:cNvSpPr>
            <a:spLocks noChangeShapeType="1"/>
          </p:cNvSpPr>
          <p:nvPr/>
        </p:nvSpPr>
        <p:spPr bwMode="auto">
          <a:xfrm>
            <a:off x="6858000" y="2514600"/>
            <a:ext cx="13716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645" name="Text Box 5"/>
          <p:cNvSpPr txBox="1">
            <a:spLocks noChangeArrowheads="1"/>
          </p:cNvSpPr>
          <p:nvPr/>
        </p:nvSpPr>
        <p:spPr bwMode="auto">
          <a:xfrm>
            <a:off x="6477000" y="2362200"/>
            <a:ext cx="220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</a:pPr>
            <a:r>
              <a:rPr lang="en-US" sz="2000">
                <a:solidFill>
                  <a:srgbClr val="000066"/>
                </a:solidFill>
                <a:effectLst/>
                <a:latin typeface="Arial" charset="0"/>
              </a:rPr>
              <a:t>Building</a:t>
            </a:r>
          </a:p>
        </p:txBody>
      </p:sp>
      <p:sp>
        <p:nvSpPr>
          <p:cNvPr id="1136646" name="Text Box 6"/>
          <p:cNvSpPr txBox="1">
            <a:spLocks noChangeArrowheads="1"/>
          </p:cNvSpPr>
          <p:nvPr/>
        </p:nvSpPr>
        <p:spPr bwMode="auto">
          <a:xfrm>
            <a:off x="8229600" y="6369050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effectLst/>
                <a:latin typeface="Arial" charset="0"/>
              </a:rPr>
              <a:t>LO 2</a:t>
            </a:r>
          </a:p>
        </p:txBody>
      </p:sp>
      <p:sp>
        <p:nvSpPr>
          <p:cNvPr id="1136647" name="Text Box 7"/>
          <p:cNvSpPr txBox="1">
            <a:spLocks noChangeArrowheads="1"/>
          </p:cNvSpPr>
          <p:nvPr/>
        </p:nvSpPr>
        <p:spPr bwMode="auto">
          <a:xfrm>
            <a:off x="6477000" y="2895600"/>
            <a:ext cx="220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</a:pPr>
            <a:r>
              <a:rPr lang="en-US" sz="2000">
                <a:solidFill>
                  <a:srgbClr val="000066"/>
                </a:solidFill>
                <a:effectLst/>
                <a:latin typeface="Arial" charset="0"/>
              </a:rPr>
              <a:t>Land</a:t>
            </a:r>
          </a:p>
        </p:txBody>
      </p:sp>
      <p:sp>
        <p:nvSpPr>
          <p:cNvPr id="1136648" name="Text Box 8"/>
          <p:cNvSpPr txBox="1">
            <a:spLocks noChangeArrowheads="1"/>
          </p:cNvSpPr>
          <p:nvPr/>
        </p:nvSpPr>
        <p:spPr bwMode="auto">
          <a:xfrm>
            <a:off x="6477000" y="3581400"/>
            <a:ext cx="220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</a:pPr>
            <a:r>
              <a:rPr lang="en-US" sz="2000">
                <a:solidFill>
                  <a:srgbClr val="000066"/>
                </a:solidFill>
                <a:effectLst/>
                <a:latin typeface="Arial" charset="0"/>
              </a:rPr>
              <a:t>Land</a:t>
            </a:r>
          </a:p>
        </p:txBody>
      </p:sp>
      <p:sp>
        <p:nvSpPr>
          <p:cNvPr id="1136649" name="Text Box 9"/>
          <p:cNvSpPr txBox="1">
            <a:spLocks noChangeArrowheads="1"/>
          </p:cNvSpPr>
          <p:nvPr/>
        </p:nvSpPr>
        <p:spPr bwMode="auto">
          <a:xfrm>
            <a:off x="6172200" y="4038600"/>
            <a:ext cx="2743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</a:pPr>
            <a:r>
              <a:rPr lang="en-US" sz="2000">
                <a:solidFill>
                  <a:srgbClr val="000066"/>
                </a:solidFill>
                <a:effectLst/>
                <a:latin typeface="Arial" charset="0"/>
              </a:rPr>
              <a:t>Land Improvements</a:t>
            </a:r>
          </a:p>
        </p:txBody>
      </p:sp>
      <p:sp>
        <p:nvSpPr>
          <p:cNvPr id="1136650" name="Text Box 10"/>
          <p:cNvSpPr txBox="1">
            <a:spLocks noChangeArrowheads="1"/>
          </p:cNvSpPr>
          <p:nvPr/>
        </p:nvSpPr>
        <p:spPr bwMode="auto">
          <a:xfrm>
            <a:off x="6172200" y="4495800"/>
            <a:ext cx="2743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</a:pPr>
            <a:r>
              <a:rPr lang="en-US" sz="2000">
                <a:solidFill>
                  <a:srgbClr val="000066"/>
                </a:solidFill>
                <a:effectLst/>
                <a:latin typeface="Arial" charset="0"/>
              </a:rPr>
              <a:t>Land</a:t>
            </a:r>
          </a:p>
        </p:txBody>
      </p:sp>
      <p:sp>
        <p:nvSpPr>
          <p:cNvPr id="1136651" name="Text Box 11"/>
          <p:cNvSpPr txBox="1">
            <a:spLocks noChangeArrowheads="1"/>
          </p:cNvSpPr>
          <p:nvPr/>
        </p:nvSpPr>
        <p:spPr bwMode="auto">
          <a:xfrm>
            <a:off x="6477000" y="4953000"/>
            <a:ext cx="220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</a:pPr>
            <a:r>
              <a:rPr lang="en-US" sz="2000">
                <a:solidFill>
                  <a:srgbClr val="800000"/>
                </a:solidFill>
                <a:effectLst/>
                <a:latin typeface="Arial" charset="0"/>
              </a:rPr>
              <a:t>(Land)</a:t>
            </a:r>
          </a:p>
        </p:txBody>
      </p:sp>
      <p:sp>
        <p:nvSpPr>
          <p:cNvPr id="1136652" name="Text Box 12"/>
          <p:cNvSpPr txBox="1">
            <a:spLocks noChangeArrowheads="1"/>
          </p:cNvSpPr>
          <p:nvPr/>
        </p:nvSpPr>
        <p:spPr bwMode="auto">
          <a:xfrm>
            <a:off x="6172200" y="5410200"/>
            <a:ext cx="2743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</a:pPr>
            <a:r>
              <a:rPr lang="en-US" sz="2000">
                <a:solidFill>
                  <a:srgbClr val="000066"/>
                </a:solidFill>
                <a:effectLst/>
                <a:latin typeface="Arial" charset="0"/>
              </a:rPr>
              <a:t>Land Improvements</a:t>
            </a:r>
          </a:p>
        </p:txBody>
      </p:sp>
      <p:sp>
        <p:nvSpPr>
          <p:cNvPr id="1136653" name="Text Box 13"/>
          <p:cNvSpPr txBox="1">
            <a:spLocks noChangeArrowheads="1"/>
          </p:cNvSpPr>
          <p:nvPr/>
        </p:nvSpPr>
        <p:spPr bwMode="auto">
          <a:xfrm>
            <a:off x="6172200" y="5867400"/>
            <a:ext cx="2743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</a:pPr>
            <a:r>
              <a:rPr lang="en-US" sz="2000">
                <a:solidFill>
                  <a:srgbClr val="000066"/>
                </a:solidFill>
                <a:effectLst/>
                <a:latin typeface="Arial" charset="0"/>
              </a:rPr>
              <a:t>Land</a:t>
            </a:r>
          </a:p>
        </p:txBody>
      </p:sp>
      <p:sp>
        <p:nvSpPr>
          <p:cNvPr id="1136654" name="Text Box 14"/>
          <p:cNvSpPr txBox="1">
            <a:spLocks noChangeArrowheads="1"/>
          </p:cNvSpPr>
          <p:nvPr/>
        </p:nvSpPr>
        <p:spPr bwMode="auto">
          <a:xfrm>
            <a:off x="457200" y="1066800"/>
            <a:ext cx="8153400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30000"/>
              </a:spcBef>
              <a:buSzPct val="80000"/>
            </a:pPr>
            <a:r>
              <a:rPr lang="en-US" sz="1900">
                <a:solidFill>
                  <a:srgbClr val="800000"/>
                </a:solidFill>
                <a:effectLst/>
                <a:latin typeface="Arial" charset="0"/>
              </a:rPr>
              <a:t>E10-1 (variation):</a:t>
            </a:r>
            <a:r>
              <a:rPr lang="en-US" sz="1900">
                <a:effectLst/>
                <a:latin typeface="Arial" charset="0"/>
              </a:rPr>
              <a:t> </a:t>
            </a:r>
            <a:r>
              <a:rPr lang="en-US" sz="1900" b="0">
                <a:effectLst/>
                <a:latin typeface="Arial" charset="0"/>
              </a:rPr>
              <a:t>The expenditures and receipts below are related to land, land improvements, and buildings acquired for use in a business enterprise.  Determine how the following should be </a:t>
            </a:r>
            <a:r>
              <a:rPr lang="en-US" sz="1900">
                <a:effectLst/>
                <a:latin typeface="Arial" charset="0"/>
              </a:rPr>
              <a:t>classified</a:t>
            </a:r>
            <a:r>
              <a:rPr lang="en-US" sz="1900" b="0">
                <a:effectLst/>
                <a:latin typeface="Arial" charset="0"/>
              </a:rPr>
              <a:t>: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3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3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3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3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5" grpId="0" autoUpdateAnimBg="0"/>
      <p:bldP spid="1136647" grpId="0" autoUpdateAnimBg="0"/>
      <p:bldP spid="1136648" grpId="0" autoUpdateAnimBg="0"/>
      <p:bldP spid="1136649" grpId="0" autoUpdateAnimBg="0"/>
      <p:bldP spid="1136650" grpId="0" autoUpdateAnimBg="0"/>
      <p:bldP spid="1136651" grpId="0" autoUpdateAnimBg="0"/>
      <p:bldP spid="1136652" grpId="0" autoUpdateAnimBg="0"/>
      <p:bldP spid="1136653" grpId="0" autoUpdateAnimBg="0"/>
    </p:bldLst>
  </p:timing>
</p:sld>
</file>

<file path=ppt/theme/theme1.xml><?xml version="1.0" encoding="utf-8"?>
<a:theme xmlns:a="http://schemas.openxmlformats.org/drawingml/2006/main" name="movnglnc">
  <a:themeElements>
    <a:clrScheme name="">
      <a:dk1>
        <a:srgbClr val="000000"/>
      </a:dk1>
      <a:lt1>
        <a:srgbClr val="FFFFFF"/>
      </a:lt1>
      <a:dk2>
        <a:srgbClr val="0000FF"/>
      </a:dk2>
      <a:lt2>
        <a:srgbClr val="000000"/>
      </a:lt2>
      <a:accent1>
        <a:srgbClr val="00FF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FFFF"/>
      </a:accent5>
      <a:accent6>
        <a:srgbClr val="E70000"/>
      </a:accent6>
      <a:hlink>
        <a:srgbClr val="000099"/>
      </a:hlink>
      <a:folHlink>
        <a:srgbClr val="000000"/>
      </a:folHlink>
    </a:clrScheme>
    <a:fontScheme name="movnglnc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sq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sq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movngln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ngln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Office\Templates\1033\Company Handbook.pot</Template>
  <TotalTime>14998</TotalTime>
  <Pages>43</Pages>
  <Words>2015</Words>
  <Application>Microsoft Office PowerPoint</Application>
  <PresentationFormat>On-screen Show (4:3)</PresentationFormat>
  <Paragraphs>265</Paragraphs>
  <Slides>34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movnglnc</vt:lpstr>
      <vt:lpstr>Worksheet</vt:lpstr>
      <vt:lpstr>PowerPoint Presentation</vt:lpstr>
      <vt:lpstr>Property, Plant, and Equipment</vt:lpstr>
      <vt:lpstr>Acquisition of PP&amp;E</vt:lpstr>
      <vt:lpstr>Acquisition of PP&amp;E</vt:lpstr>
      <vt:lpstr>Acquisition of PP&amp;E</vt:lpstr>
      <vt:lpstr>Acquisition of PP&amp;E</vt:lpstr>
      <vt:lpstr>Acquisition of PP&amp;E</vt:lpstr>
      <vt:lpstr>Acquisition of PP&amp;E</vt:lpstr>
      <vt:lpstr>Acquisition of PP&amp;E</vt:lpstr>
      <vt:lpstr>Acquisition of PP&amp;E</vt:lpstr>
      <vt:lpstr>Valuation of PP&amp;E</vt:lpstr>
      <vt:lpstr>Valuation of PP&amp;E</vt:lpstr>
      <vt:lpstr>Valuation of PP&amp;E</vt:lpstr>
      <vt:lpstr>Valuation of PP&amp;E</vt:lpstr>
      <vt:lpstr>Valuation of PP&amp;E</vt:lpstr>
      <vt:lpstr>Valuation of PP&amp;E</vt:lpstr>
      <vt:lpstr>Valuation of PP&amp;E</vt:lpstr>
      <vt:lpstr>Valuation of PP&amp;E</vt:lpstr>
      <vt:lpstr>Valuation of PP&amp;E</vt:lpstr>
      <vt:lpstr>Valuation of PP&amp;E</vt:lpstr>
      <vt:lpstr>Valuation of PP&amp;E</vt:lpstr>
      <vt:lpstr>Valuation of PP&amp;E</vt:lpstr>
      <vt:lpstr>Valuation of PP&amp;E</vt:lpstr>
      <vt:lpstr>Valuation of PP&amp;E</vt:lpstr>
      <vt:lpstr>Valuation of PP&amp;E</vt:lpstr>
      <vt:lpstr>Valuation of PP&amp;E</vt:lpstr>
      <vt:lpstr>Valuation of PP&amp;E</vt:lpstr>
      <vt:lpstr>Valuation of PP&amp;E</vt:lpstr>
      <vt:lpstr>Valuation of PP&amp;E</vt:lpstr>
      <vt:lpstr>Valuation of PP&amp;E</vt:lpstr>
      <vt:lpstr>Disposition of PP&amp;E</vt:lpstr>
      <vt:lpstr>Disposition of PP&amp;E</vt:lpstr>
      <vt:lpstr>Disposition of PP&amp;E</vt:lpstr>
      <vt:lpstr>Disposition of PP&amp;E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Accounting and Accounting Standards</dc:title>
  <dc:creator>Coby Harmon</dc:creator>
  <cp:lastModifiedBy>Hp</cp:lastModifiedBy>
  <cp:revision>2164</cp:revision>
  <cp:lastPrinted>1999-09-16T17:08:20Z</cp:lastPrinted>
  <dcterms:created xsi:type="dcterms:W3CDTF">1997-03-28T18:03:02Z</dcterms:created>
  <dcterms:modified xsi:type="dcterms:W3CDTF">2015-11-15T01:31:47Z</dcterms:modified>
</cp:coreProperties>
</file>