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765" r:id="rId2"/>
    <p:sldId id="633" r:id="rId3"/>
    <p:sldId id="679" r:id="rId4"/>
    <p:sldId id="742" r:id="rId5"/>
    <p:sldId id="680" r:id="rId6"/>
    <p:sldId id="745" r:id="rId7"/>
    <p:sldId id="688" r:id="rId8"/>
    <p:sldId id="691" r:id="rId9"/>
    <p:sldId id="729" r:id="rId10"/>
    <p:sldId id="730" r:id="rId11"/>
    <p:sldId id="731" r:id="rId12"/>
    <p:sldId id="766" r:id="rId13"/>
    <p:sldId id="767" r:id="rId14"/>
    <p:sldId id="768" r:id="rId15"/>
    <p:sldId id="769" r:id="rId16"/>
    <p:sldId id="694" r:id="rId17"/>
    <p:sldId id="770" r:id="rId18"/>
    <p:sldId id="771" r:id="rId19"/>
    <p:sldId id="772" r:id="rId20"/>
    <p:sldId id="773" r:id="rId21"/>
    <p:sldId id="774" r:id="rId22"/>
    <p:sldId id="775" r:id="rId23"/>
    <p:sldId id="776" r:id="rId24"/>
    <p:sldId id="777" r:id="rId25"/>
    <p:sldId id="778" r:id="rId26"/>
    <p:sldId id="779" r:id="rId27"/>
    <p:sldId id="780" r:id="rId28"/>
    <p:sldId id="781" r:id="rId29"/>
    <p:sldId id="706" r:id="rId30"/>
    <p:sldId id="717" r:id="rId31"/>
    <p:sldId id="759" r:id="rId32"/>
    <p:sldId id="782" r:id="rId33"/>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C77"/>
    <a:srgbClr val="087A86"/>
    <a:srgbClr val="FFFF00"/>
    <a:srgbClr val="800000"/>
    <a:srgbClr val="098D9B"/>
    <a:srgbClr val="087E8A"/>
    <a:srgbClr val="339933"/>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3" autoAdjust="0"/>
    <p:restoredTop sz="79894" autoAdjust="0"/>
  </p:normalViewPr>
  <p:slideViewPr>
    <p:cSldViewPr>
      <p:cViewPr varScale="1">
        <p:scale>
          <a:sx n="58" d="100"/>
          <a:sy n="58" d="100"/>
        </p:scale>
        <p:origin x="-168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sorterViewPr>
    <p:cViewPr>
      <p:scale>
        <a:sx n="100" d="100"/>
        <a:sy n="100" d="100"/>
      </p:scale>
      <p:origin x="0" y="6468"/>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4.xml"/><Relationship Id="rId21" Type="http://schemas.openxmlformats.org/officeDocument/2006/relationships/slide" Target="slides/slide22.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40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942253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Rot="1" noChangeAspect="1" noChangeArrowheads="1" noTextEdit="1"/>
          </p:cNvSpPr>
          <p:nvPr>
            <p:ph type="sldImg"/>
          </p:nvPr>
        </p:nvSpPr>
        <p:spPr>
          <a:xfrm>
            <a:off x="1141413" y="695325"/>
            <a:ext cx="4578350" cy="3433763"/>
          </a:xfrm>
          <a:ln/>
        </p:spPr>
      </p:sp>
      <p:sp>
        <p:nvSpPr>
          <p:cNvPr id="125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Rot="1" noChangeAspect="1" noChangeArrowheads="1" noTextEdit="1"/>
          </p:cNvSpPr>
          <p:nvPr>
            <p:ph type="sldImg"/>
          </p:nvPr>
        </p:nvSpPr>
        <p:spPr>
          <a:ln/>
        </p:spPr>
      </p:sp>
      <p:sp>
        <p:nvSpPr>
          <p:cNvPr id="132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Rot="1" noChangeAspect="1" noChangeArrowheads="1" noTextEdit="1"/>
          </p:cNvSpPr>
          <p:nvPr>
            <p:ph type="sldImg"/>
          </p:nvPr>
        </p:nvSpPr>
        <p:spPr>
          <a:ln/>
        </p:spPr>
      </p:sp>
      <p:sp>
        <p:nvSpPr>
          <p:cNvPr id="132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Rot="1" noChangeAspect="1" noChangeArrowheads="1" noTextEdit="1"/>
          </p:cNvSpPr>
          <p:nvPr>
            <p:ph type="sldImg"/>
          </p:nvPr>
        </p:nvSpPr>
        <p:spPr>
          <a:ln/>
        </p:spPr>
      </p:sp>
      <p:sp>
        <p:nvSpPr>
          <p:cNvPr id="132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Rot="1" noChangeAspect="1" noChangeArrowheads="1" noTextEdit="1"/>
          </p:cNvSpPr>
          <p:nvPr>
            <p:ph type="sldImg"/>
          </p:nvPr>
        </p:nvSpPr>
        <p:spPr>
          <a:ln/>
        </p:spPr>
      </p:sp>
      <p:sp>
        <p:nvSpPr>
          <p:cNvPr id="126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Rot="1" noChangeAspect="1" noChangeArrowheads="1" noTextEdit="1"/>
          </p:cNvSpPr>
          <p:nvPr>
            <p:ph type="sldImg"/>
          </p:nvPr>
        </p:nvSpPr>
        <p:spPr>
          <a:ln/>
        </p:spPr>
      </p:sp>
      <p:sp>
        <p:nvSpPr>
          <p:cNvPr id="131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Rot="1" noChangeAspect="1" noChangeArrowheads="1" noTextEdit="1"/>
          </p:cNvSpPr>
          <p:nvPr>
            <p:ph type="sldImg"/>
          </p:nvPr>
        </p:nvSpPr>
        <p:spPr>
          <a:ln/>
        </p:spPr>
      </p:sp>
      <p:sp>
        <p:nvSpPr>
          <p:cNvPr id="126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Rot="1" noChangeAspect="1" noChangeArrowheads="1" noTextEdit="1"/>
          </p:cNvSpPr>
          <p:nvPr>
            <p:ph type="sldImg"/>
          </p:nvPr>
        </p:nvSpPr>
        <p:spPr>
          <a:ln/>
        </p:spPr>
      </p:sp>
      <p:sp>
        <p:nvSpPr>
          <p:cNvPr id="126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Rot="1" noChangeAspect="1" noChangeArrowheads="1" noTextEdit="1"/>
          </p:cNvSpPr>
          <p:nvPr>
            <p:ph type="sldImg"/>
          </p:nvPr>
        </p:nvSpPr>
        <p:spPr>
          <a:ln/>
        </p:spPr>
      </p:sp>
      <p:sp>
        <p:nvSpPr>
          <p:cNvPr id="131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Rot="1" noChangeAspect="1" noChangeArrowheads="1" noTextEdit="1"/>
          </p:cNvSpPr>
          <p:nvPr>
            <p:ph type="sldImg"/>
          </p:nvPr>
        </p:nvSpPr>
        <p:spPr>
          <a:ln/>
        </p:spPr>
      </p:sp>
      <p:sp>
        <p:nvSpPr>
          <p:cNvPr id="131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Rot="1" noChangeAspect="1" noChangeArrowheads="1" noTextEdit="1"/>
          </p:cNvSpPr>
          <p:nvPr>
            <p:ph type="sldImg"/>
          </p:nvPr>
        </p:nvSpPr>
        <p:spPr>
          <a:ln/>
        </p:spPr>
      </p:sp>
      <p:sp>
        <p:nvSpPr>
          <p:cNvPr id="131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Rot="1" noChangeAspect="1" noChangeArrowheads="1" noTextEdit="1"/>
          </p:cNvSpPr>
          <p:nvPr>
            <p:ph type="sldImg"/>
          </p:nvPr>
        </p:nvSpPr>
        <p:spPr>
          <a:ln/>
        </p:spPr>
      </p:sp>
      <p:sp>
        <p:nvSpPr>
          <p:cNvPr id="127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Grp="1" noRot="1" noChangeAspect="1" noChangeArrowheads="1" noTextEdit="1"/>
          </p:cNvSpPr>
          <p:nvPr>
            <p:ph type="sldImg"/>
          </p:nvPr>
        </p:nvSpPr>
        <p:spPr>
          <a:ln/>
        </p:spPr>
      </p:sp>
      <p:sp>
        <p:nvSpPr>
          <p:cNvPr id="1273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noTextEdit="1"/>
          </p:cNvSpPr>
          <p:nvPr>
            <p:ph type="sldImg"/>
          </p:nvPr>
        </p:nvSpPr>
        <p:spPr>
          <a:ln/>
        </p:spPr>
      </p:sp>
      <p:sp>
        <p:nvSpPr>
          <p:cNvPr id="127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Rot="1" noChangeAspect="1" noChangeArrowheads="1" noTextEdit="1"/>
          </p:cNvSpPr>
          <p:nvPr>
            <p:ph type="sldImg"/>
          </p:nvPr>
        </p:nvSpPr>
        <p:spPr>
          <a:ln/>
        </p:spPr>
      </p:sp>
      <p:sp>
        <p:nvSpPr>
          <p:cNvPr id="131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Rot="1" noChangeAspec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Rot="1" noChangeAspect="1" noChangeArrowheads="1" noTextEdit="1"/>
          </p:cNvSpPr>
          <p:nvPr>
            <p:ph type="sldImg"/>
          </p:nvPr>
        </p:nvSpPr>
        <p:spPr>
          <a:ln/>
        </p:spPr>
      </p:sp>
      <p:sp>
        <p:nvSpPr>
          <p:cNvPr id="131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p:cNvSpPr>
            <a:spLocks noGrp="1" noRot="1" noChangeAspect="1" noChangeArrowheads="1" noTextEdit="1"/>
          </p:cNvSpPr>
          <p:nvPr>
            <p:ph type="sldImg"/>
          </p:nvPr>
        </p:nvSpPr>
        <p:spPr>
          <a:ln/>
        </p:spPr>
      </p:sp>
      <p:sp>
        <p:nvSpPr>
          <p:cNvPr id="131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Rot="1" noChangeAspect="1" noChangeArrowheads="1" noTextEdit="1"/>
          </p:cNvSpPr>
          <p:nvPr>
            <p:ph type="sldImg"/>
          </p:nvPr>
        </p:nvSpPr>
        <p:spPr>
          <a:ln/>
        </p:spPr>
      </p:sp>
      <p:sp>
        <p:nvSpPr>
          <p:cNvPr id="124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Grp="1" noRot="1" noChangeAspect="1" noChangeArrowheads="1" noTextEdit="1"/>
          </p:cNvSpPr>
          <p:nvPr>
            <p:ph type="sldImg"/>
          </p:nvPr>
        </p:nvSpPr>
        <p:spPr>
          <a:ln/>
        </p:spPr>
      </p:sp>
      <p:sp>
        <p:nvSpPr>
          <p:cNvPr id="128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Rot="1" noChangeAspect="1" noChangeArrowheads="1" noTextEdit="1"/>
          </p:cNvSpPr>
          <p:nvPr>
            <p:ph type="sldImg"/>
          </p:nvPr>
        </p:nvSpPr>
        <p:spPr>
          <a:ln/>
        </p:spPr>
      </p:sp>
      <p:sp>
        <p:nvSpPr>
          <p:cNvPr id="121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Rot="1" noChangeAspect="1" noChangeArrowheads="1" noTextEdit="1"/>
          </p:cNvSpPr>
          <p:nvPr>
            <p:ph type="sldImg"/>
          </p:nvPr>
        </p:nvSpPr>
        <p:spPr>
          <a:ln/>
        </p:spPr>
      </p:sp>
      <p:sp>
        <p:nvSpPr>
          <p:cNvPr id="132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Rot="1" noChangeAspect="1" noChangeArrowheads="1" noTextEdit="1"/>
          </p:cNvSpPr>
          <p:nvPr>
            <p:ph type="sldImg"/>
          </p:nvPr>
        </p:nvSpPr>
        <p:spPr>
          <a:ln/>
        </p:spPr>
      </p:sp>
      <p:sp>
        <p:nvSpPr>
          <p:cNvPr id="1324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838200" cy="274638"/>
          </a:xfrm>
          <a:prstGeom prst="rect">
            <a:avLst/>
          </a:prstGeom>
          <a:noFill/>
          <a:ln w="12700">
            <a:noFill/>
            <a:miter lim="800000"/>
            <a:headEnd/>
            <a:tailEnd/>
          </a:ln>
          <a:effectLst/>
        </p:spPr>
        <p:txBody>
          <a:bodyPr>
            <a:spAutoFit/>
          </a:bodyPr>
          <a:lstStyle/>
          <a:p>
            <a:pPr>
              <a:spcBef>
                <a:spcPct val="50000"/>
              </a:spcBef>
            </a:pPr>
            <a:r>
              <a:rPr lang="en-US" sz="1200">
                <a:solidFill>
                  <a:schemeClr val="tx1"/>
                </a:solidFill>
                <a:effectLst/>
                <a:latin typeface="Arial" charset="0"/>
              </a:rPr>
              <a:t>12-</a:t>
            </a:r>
            <a:fld id="{AC7BCE46-066D-46E0-92A2-EA937094E1C9}" type="slidenum">
              <a:rPr lang="en-US" sz="1200">
                <a:solidFill>
                  <a:schemeClr val="tx1"/>
                </a:solidFill>
                <a:effectLst/>
                <a:latin typeface="Arial" charset="0"/>
              </a:rPr>
              <a:pPr>
                <a:spcBef>
                  <a:spcPct val="50000"/>
                </a:spcBef>
              </a:pPr>
              <a:t>‹#›</a:t>
            </a:fld>
            <a:endParaRPr lang="en-US" sz="1200">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oleObject" Target="../embeddings/Microsoft_Excel_97-2003_Worksheet7.xls"/><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6450" name="Picture 2"/>
          <p:cNvPicPr>
            <a:picLocks noChangeAspect="1" noChangeArrowheads="1"/>
          </p:cNvPicPr>
          <p:nvPr/>
        </p:nvPicPr>
        <p:blipFill>
          <a:blip r:embed="rId3"/>
          <a:srcRect/>
          <a:stretch>
            <a:fillRect/>
          </a:stretch>
        </p:blipFill>
        <p:spPr bwMode="auto">
          <a:xfrm>
            <a:off x="0" y="609600"/>
            <a:ext cx="9144000" cy="2128838"/>
          </a:xfrm>
          <a:prstGeom prst="rect">
            <a:avLst/>
          </a:prstGeom>
          <a:noFill/>
          <a:ln w="12700" cap="sq">
            <a:noFill/>
            <a:miter lim="800000"/>
            <a:headEnd type="none" w="sm" len="sm"/>
            <a:tailEnd type="none" w="sm" len="sm"/>
          </a:ln>
          <a:effectLst/>
        </p:spPr>
      </p:pic>
      <p:sp>
        <p:nvSpPr>
          <p:cNvPr id="1256451" name="Text Box 3"/>
          <p:cNvSpPr txBox="1">
            <a:spLocks noChangeArrowheads="1"/>
          </p:cNvSpPr>
          <p:nvPr/>
        </p:nvSpPr>
        <p:spPr bwMode="auto">
          <a:xfrm>
            <a:off x="228600" y="3559175"/>
            <a:ext cx="4114800" cy="495392"/>
          </a:xfrm>
          <a:prstGeom prst="rect">
            <a:avLst/>
          </a:prstGeom>
          <a:noFill/>
          <a:ln w="12700" cap="sq">
            <a:noFill/>
            <a:miter lim="800000"/>
            <a:headEnd type="none" w="sm" len="sm"/>
            <a:tailEnd type="none" w="sm" len="sm"/>
          </a:ln>
          <a:effectLst/>
        </p:spPr>
        <p:txBody>
          <a:bodyPr>
            <a:spAutoFit/>
          </a:bodyPr>
          <a:lstStyle/>
          <a:p>
            <a:pPr>
              <a:lnSpc>
                <a:spcPct val="120000"/>
              </a:lnSpc>
              <a:spcBef>
                <a:spcPct val="40000"/>
              </a:spcBef>
            </a:pPr>
            <a:r>
              <a:rPr lang="en-US" altLang="en-US" sz="2400" b="0" dirty="0">
                <a:solidFill>
                  <a:schemeClr val="tx1"/>
                </a:solidFill>
                <a:effectLst/>
                <a:latin typeface="Trebuchet MS" pitchFamily="34" charset="0"/>
              </a:rPr>
              <a:t>Intermediate </a:t>
            </a:r>
            <a:r>
              <a:rPr lang="en-US" altLang="en-US" sz="2400" b="0" dirty="0" smtClean="0">
                <a:solidFill>
                  <a:schemeClr val="tx1"/>
                </a:solidFill>
                <a:effectLst/>
                <a:latin typeface="Trebuchet MS" pitchFamily="34" charset="0"/>
              </a:rPr>
              <a:t>Accounting</a:t>
            </a:r>
            <a:endParaRPr lang="en-US" altLang="en-US" sz="2400" b="0" dirty="0">
              <a:solidFill>
                <a:schemeClr val="tx1"/>
              </a:solidFill>
              <a:effectLst/>
              <a:latin typeface="Trebuchet MS" pitchFamily="34" charset="0"/>
            </a:endParaRPr>
          </a:p>
        </p:txBody>
      </p:sp>
      <p:sp>
        <p:nvSpPr>
          <p:cNvPr id="1256452" name="Rectangle 4"/>
          <p:cNvSpPr>
            <a:spLocks noChangeArrowheads="1"/>
          </p:cNvSpPr>
          <p:nvPr/>
        </p:nvSpPr>
        <p:spPr bwMode="auto">
          <a:xfrm>
            <a:off x="1066800" y="1474788"/>
            <a:ext cx="457200" cy="53340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r>
              <a:rPr lang="en-US" sz="4000">
                <a:solidFill>
                  <a:schemeClr val="bg1"/>
                </a:solidFill>
                <a:effectLst/>
                <a:latin typeface="Arial" charset="0"/>
              </a:rPr>
              <a:t>12</a:t>
            </a:r>
          </a:p>
        </p:txBody>
      </p:sp>
      <p:sp>
        <p:nvSpPr>
          <p:cNvPr id="1256453" name="Rectangle 5"/>
          <p:cNvSpPr>
            <a:spLocks noChangeArrowheads="1"/>
          </p:cNvSpPr>
          <p:nvPr/>
        </p:nvSpPr>
        <p:spPr bwMode="auto">
          <a:xfrm>
            <a:off x="2057400" y="1447800"/>
            <a:ext cx="4800600" cy="533400"/>
          </a:xfrm>
          <a:prstGeom prst="rect">
            <a:avLst/>
          </a:prstGeom>
          <a:solidFill>
            <a:srgbClr val="A50021"/>
          </a:solidFill>
          <a:ln w="12700" cap="sq">
            <a:noFill/>
            <a:miter lim="800000"/>
            <a:headEnd type="none" w="sm" len="sm"/>
            <a:tailEnd type="none" w="sm" len="sm"/>
          </a:ln>
          <a:effectLst/>
        </p:spPr>
        <p:txBody>
          <a:bodyPr wrap="none" anchor="ctr"/>
          <a:lstStyle/>
          <a:p>
            <a:endParaRPr lang="en-US"/>
          </a:p>
        </p:txBody>
      </p:sp>
      <p:sp>
        <p:nvSpPr>
          <p:cNvPr id="1256454" name="Rectangle 6"/>
          <p:cNvSpPr>
            <a:spLocks noChangeArrowheads="1"/>
          </p:cNvSpPr>
          <p:nvPr/>
        </p:nvSpPr>
        <p:spPr bwMode="auto">
          <a:xfrm>
            <a:off x="1981200" y="1143000"/>
            <a:ext cx="6553200" cy="1066800"/>
          </a:xfrm>
          <a:prstGeom prst="rect">
            <a:avLst/>
          </a:prstGeom>
          <a:noFill/>
          <a:ln w="28575" cap="sq">
            <a:noFill/>
            <a:miter lim="800000"/>
            <a:headEnd/>
            <a:tailEnd/>
          </a:ln>
          <a:effectLst/>
        </p:spPr>
        <p:txBody>
          <a:bodyPr anchor="ctr"/>
          <a:lstStyle/>
          <a:p>
            <a:pPr algn="l"/>
            <a:r>
              <a:rPr lang="en-US" sz="3600">
                <a:solidFill>
                  <a:schemeClr val="bg1"/>
                </a:solidFill>
                <a:effectLst/>
                <a:latin typeface="Arial" charset="0"/>
              </a:rPr>
              <a:t>Intangible Assets</a:t>
            </a:r>
          </a:p>
        </p:txBody>
      </p:sp>
      <p:pic>
        <p:nvPicPr>
          <p:cNvPr id="1256455" name="Picture 7"/>
          <p:cNvPicPr>
            <a:picLocks noChangeAspect="1" noChangeArrowheads="1"/>
          </p:cNvPicPr>
          <p:nvPr/>
        </p:nvPicPr>
        <p:blipFill>
          <a:blip r:embed="rId4"/>
          <a:srcRect/>
          <a:stretch>
            <a:fillRect/>
          </a:stretch>
        </p:blipFill>
        <p:spPr bwMode="auto">
          <a:xfrm>
            <a:off x="4648200" y="3124200"/>
            <a:ext cx="3886200" cy="2419350"/>
          </a:xfrm>
          <a:prstGeom prst="rect">
            <a:avLst/>
          </a:prstGeom>
          <a:noFill/>
          <a:ln w="57150" cap="sq">
            <a:solidFill>
              <a:srgbClr val="800000"/>
            </a:solidFill>
            <a:miter lim="800000"/>
            <a:headEnd type="none" w="sm" len="sm"/>
            <a:tailEnd type="none" w="sm" len="sm"/>
          </a:ln>
          <a:effectLst/>
        </p:spPr>
      </p:pic>
      <p:sp>
        <p:nvSpPr>
          <p:cNvPr id="1256456" name="Text Box 8"/>
          <p:cNvSpPr txBox="1">
            <a:spLocks noChangeArrowheads="1"/>
          </p:cNvSpPr>
          <p:nvPr/>
        </p:nvSpPr>
        <p:spPr bwMode="auto">
          <a:xfrm>
            <a:off x="2286000" y="6096000"/>
            <a:ext cx="4572000" cy="457200"/>
          </a:xfrm>
          <a:prstGeom prst="rect">
            <a:avLst/>
          </a:prstGeom>
          <a:noFill/>
          <a:ln w="12700" cap="sq">
            <a:noFill/>
            <a:miter lim="800000"/>
            <a:headEnd type="none" w="sm" len="sm"/>
            <a:tailEnd type="none" w="sm" len="sm"/>
          </a:ln>
          <a:effectLst/>
        </p:spPr>
        <p:txBody>
          <a:bodyPr>
            <a:spAutoFit/>
          </a:bodyPr>
          <a:lstStyle/>
          <a:p>
            <a:pPr>
              <a:lnSpc>
                <a:spcPct val="120000"/>
              </a:lnSpc>
            </a:pPr>
            <a:r>
              <a:rPr lang="en-US" altLang="en-US" sz="2000" b="0">
                <a:solidFill>
                  <a:schemeClr val="tx1"/>
                </a:solidFill>
                <a:effectLst/>
                <a:latin typeface="Trebuchet MS" pitchFamily="34" charset="0"/>
              </a:rPr>
              <a:t>Kieso, Weygandt, and Warfield</a:t>
            </a:r>
            <a:r>
              <a:rPr lang="en-US" sz="2000" b="0">
                <a:solidFill>
                  <a:schemeClr val="tx1"/>
                </a:solidFill>
                <a:effectLst/>
                <a:latin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1"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189892" name="Text Box 4"/>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Describe the accounting procedures for recording goodwill.</a:t>
            </a:r>
          </a:p>
        </p:txBody>
      </p:sp>
      <p:sp>
        <p:nvSpPr>
          <p:cNvPr id="1189894" name="Text Box 6"/>
          <p:cNvSpPr txBox="1">
            <a:spLocks noChangeArrowheads="1"/>
          </p:cNvSpPr>
          <p:nvPr/>
        </p:nvSpPr>
        <p:spPr bwMode="auto">
          <a:xfrm>
            <a:off x="7467600" y="2011363"/>
            <a:ext cx="1524000" cy="274637"/>
          </a:xfrm>
          <a:prstGeom prst="rect">
            <a:avLst/>
          </a:prstGeom>
          <a:noFill/>
          <a:ln w="12700" algn="ctr">
            <a:noFill/>
            <a:miter lim="800000"/>
            <a:headEnd/>
            <a:tailEnd/>
          </a:ln>
          <a:effectLst/>
        </p:spPr>
        <p:txBody>
          <a:bodyPr>
            <a:spAutoFit/>
          </a:bodyPr>
          <a:lstStyle/>
          <a:p>
            <a:pPr>
              <a:spcBef>
                <a:spcPct val="50000"/>
              </a:spcBef>
            </a:pPr>
            <a:r>
              <a:rPr lang="en-US" sz="1200">
                <a:solidFill>
                  <a:srgbClr val="800000"/>
                </a:solidFill>
                <a:effectLst/>
                <a:latin typeface="Arial" charset="0"/>
              </a:rPr>
              <a:t>Illustration 12-5      </a:t>
            </a:r>
          </a:p>
        </p:txBody>
      </p:sp>
      <p:pic>
        <p:nvPicPr>
          <p:cNvPr id="1189898" name="Picture 10"/>
          <p:cNvPicPr>
            <a:picLocks noChangeAspect="1" noChangeArrowheads="1"/>
          </p:cNvPicPr>
          <p:nvPr/>
        </p:nvPicPr>
        <p:blipFill>
          <a:blip r:embed="rId3"/>
          <a:srcRect/>
          <a:stretch>
            <a:fillRect/>
          </a:stretch>
        </p:blipFill>
        <p:spPr bwMode="auto">
          <a:xfrm>
            <a:off x="381000" y="2327275"/>
            <a:ext cx="8458200" cy="3006725"/>
          </a:xfrm>
          <a:prstGeom prst="rect">
            <a:avLst/>
          </a:prstGeom>
          <a:noFill/>
          <a:ln w="28575" cap="sq">
            <a:noFill/>
            <a:miter lim="800000"/>
            <a:headEnd/>
            <a:tailEnd/>
          </a:ln>
          <a:effectLst/>
        </p:spPr>
      </p:pic>
      <p:sp>
        <p:nvSpPr>
          <p:cNvPr id="1189899" name="Text Box 11"/>
          <p:cNvSpPr txBox="1">
            <a:spLocks noChangeArrowheads="1"/>
          </p:cNvSpPr>
          <p:nvPr/>
        </p:nvSpPr>
        <p:spPr bwMode="auto">
          <a:xfrm>
            <a:off x="609600" y="1371600"/>
            <a:ext cx="8077200" cy="476250"/>
          </a:xfrm>
          <a:prstGeom prst="rect">
            <a:avLst/>
          </a:prstGeom>
          <a:noFill/>
          <a:ln w="12700" algn="ctr">
            <a:noFill/>
            <a:miter lim="800000"/>
            <a:headEnd/>
            <a:tailEnd/>
          </a:ln>
          <a:effectLst/>
        </p:spPr>
        <p:txBody>
          <a:bodyPr>
            <a:spAutoFit/>
          </a:bodyPr>
          <a:lstStyle/>
          <a:p>
            <a:pPr algn="l">
              <a:lnSpc>
                <a:spcPct val="120000"/>
              </a:lnSpc>
            </a:pPr>
            <a:r>
              <a:rPr lang="en-US" sz="2100">
                <a:solidFill>
                  <a:srgbClr val="800000"/>
                </a:solidFill>
                <a:effectLst/>
                <a:latin typeface="Arial" charset="0"/>
              </a:rPr>
              <a:t>Illustration:</a:t>
            </a:r>
            <a:r>
              <a:rPr lang="en-US" sz="2100" b="0">
                <a:effectLst/>
                <a:latin typeface="Arial" charset="0"/>
              </a:rPr>
              <a:t>  Determination of Goodwill.</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5"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190916" name="Text Box 4"/>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Describe the accounting procedures for recording goodwill.</a:t>
            </a:r>
          </a:p>
        </p:txBody>
      </p:sp>
      <p:sp>
        <p:nvSpPr>
          <p:cNvPr id="1190920" name="Rectangle 8"/>
          <p:cNvSpPr>
            <a:spLocks noChangeArrowheads="1"/>
          </p:cNvSpPr>
          <p:nvPr/>
        </p:nvSpPr>
        <p:spPr bwMode="auto">
          <a:xfrm>
            <a:off x="838200" y="2081213"/>
            <a:ext cx="8001000" cy="3557587"/>
          </a:xfrm>
          <a:prstGeom prst="rect">
            <a:avLst/>
          </a:prstGeom>
          <a:noFill/>
          <a:ln w="28575" cap="sq">
            <a:noFill/>
            <a:miter lim="800000"/>
            <a:headEnd/>
            <a:tailEnd/>
          </a:ln>
          <a:effectLst/>
        </p:spPr>
        <p:txBody>
          <a:bodyPr>
            <a:spAutoFit/>
          </a:bodyPr>
          <a:lstStyle/>
          <a:p>
            <a:pPr marL="457200" indent="-457200" algn="l">
              <a:spcBef>
                <a:spcPct val="40000"/>
              </a:spcBef>
              <a:tabLst>
                <a:tab pos="5943600" algn="r"/>
                <a:tab pos="7258050" algn="r"/>
              </a:tabLst>
            </a:pPr>
            <a:r>
              <a:rPr lang="en-US" sz="2100" b="0">
                <a:effectLst/>
                <a:latin typeface="Arial" charset="0"/>
              </a:rPr>
              <a:t>Property, Plant, and Equipment 	205,000</a:t>
            </a:r>
          </a:p>
          <a:p>
            <a:pPr marL="457200" indent="-457200" algn="l">
              <a:spcBef>
                <a:spcPct val="40000"/>
              </a:spcBef>
              <a:tabLst>
                <a:tab pos="5943600" algn="r"/>
                <a:tab pos="7258050" algn="r"/>
              </a:tabLst>
            </a:pPr>
            <a:r>
              <a:rPr lang="en-US" sz="2100" b="0">
                <a:effectLst/>
                <a:latin typeface="Arial" charset="0"/>
              </a:rPr>
              <a:t>Patents 	18,000</a:t>
            </a:r>
          </a:p>
          <a:p>
            <a:pPr marL="457200" indent="-457200" algn="l">
              <a:spcBef>
                <a:spcPct val="40000"/>
              </a:spcBef>
              <a:tabLst>
                <a:tab pos="5943600" algn="r"/>
                <a:tab pos="7258050" algn="r"/>
              </a:tabLst>
            </a:pPr>
            <a:r>
              <a:rPr lang="en-US" sz="2100" b="0">
                <a:effectLst/>
                <a:latin typeface="Arial" charset="0"/>
              </a:rPr>
              <a:t>Inventories 	122,000</a:t>
            </a:r>
          </a:p>
          <a:p>
            <a:pPr marL="457200" indent="-457200" algn="l">
              <a:spcBef>
                <a:spcPct val="40000"/>
              </a:spcBef>
              <a:tabLst>
                <a:tab pos="5943600" algn="r"/>
                <a:tab pos="7258050" algn="r"/>
              </a:tabLst>
            </a:pPr>
            <a:r>
              <a:rPr lang="en-US" sz="2100" b="0">
                <a:effectLst/>
                <a:latin typeface="Arial" charset="0"/>
              </a:rPr>
              <a:t>Receivables 	35,000</a:t>
            </a:r>
          </a:p>
          <a:p>
            <a:pPr marL="457200" indent="-457200" algn="l">
              <a:spcBef>
                <a:spcPct val="40000"/>
              </a:spcBef>
              <a:tabLst>
                <a:tab pos="5943600" algn="r"/>
                <a:tab pos="7258050" algn="r"/>
              </a:tabLst>
            </a:pPr>
            <a:r>
              <a:rPr lang="en-US" sz="2100" b="0">
                <a:effectLst/>
                <a:latin typeface="Arial" charset="0"/>
              </a:rPr>
              <a:t>Cash 	25,000</a:t>
            </a:r>
          </a:p>
          <a:p>
            <a:pPr marL="457200" indent="-457200" algn="l">
              <a:spcBef>
                <a:spcPct val="40000"/>
              </a:spcBef>
              <a:tabLst>
                <a:tab pos="5943600" algn="r"/>
                <a:tab pos="7258050" algn="r"/>
              </a:tabLst>
            </a:pPr>
            <a:r>
              <a:rPr lang="en-US" sz="2100" b="0">
                <a:effectLst/>
                <a:latin typeface="Arial" charset="0"/>
              </a:rPr>
              <a:t>Goodwill 	50,000</a:t>
            </a:r>
          </a:p>
          <a:p>
            <a:pPr marL="457200" indent="-457200" algn="l">
              <a:spcBef>
                <a:spcPct val="40000"/>
              </a:spcBef>
              <a:tabLst>
                <a:tab pos="5943600" algn="r"/>
                <a:tab pos="7258050" algn="r"/>
              </a:tabLst>
            </a:pPr>
            <a:r>
              <a:rPr lang="en-US" sz="2100" b="0">
                <a:effectLst/>
                <a:latin typeface="Arial" charset="0"/>
              </a:rPr>
              <a:t>	Liabilities 		55,000</a:t>
            </a:r>
          </a:p>
          <a:p>
            <a:pPr marL="457200" indent="-457200" algn="l">
              <a:spcBef>
                <a:spcPct val="40000"/>
              </a:spcBef>
              <a:tabLst>
                <a:tab pos="5943600" algn="r"/>
                <a:tab pos="7258050" algn="r"/>
              </a:tabLst>
            </a:pPr>
            <a:r>
              <a:rPr lang="en-US" sz="2100" b="0">
                <a:effectLst/>
                <a:latin typeface="Arial" charset="0"/>
              </a:rPr>
              <a:t>	Cash 		400,000</a:t>
            </a:r>
          </a:p>
        </p:txBody>
      </p:sp>
      <p:sp>
        <p:nvSpPr>
          <p:cNvPr id="1190921" name="Text Box 9"/>
          <p:cNvSpPr txBox="1">
            <a:spLocks noChangeArrowheads="1"/>
          </p:cNvSpPr>
          <p:nvPr/>
        </p:nvSpPr>
        <p:spPr bwMode="auto">
          <a:xfrm>
            <a:off x="609600" y="1371600"/>
            <a:ext cx="8077200" cy="476250"/>
          </a:xfrm>
          <a:prstGeom prst="rect">
            <a:avLst/>
          </a:prstGeom>
          <a:noFill/>
          <a:ln w="12700" algn="ctr">
            <a:noFill/>
            <a:miter lim="800000"/>
            <a:headEnd/>
            <a:tailEnd/>
          </a:ln>
          <a:effectLst/>
        </p:spPr>
        <p:txBody>
          <a:bodyPr>
            <a:spAutoFit/>
          </a:bodyPr>
          <a:lstStyle/>
          <a:p>
            <a:pPr algn="l">
              <a:lnSpc>
                <a:spcPct val="120000"/>
              </a:lnSpc>
            </a:pPr>
            <a:r>
              <a:rPr lang="en-US" sz="2100">
                <a:solidFill>
                  <a:srgbClr val="800000"/>
                </a:solidFill>
                <a:effectLst/>
                <a:latin typeface="Arial" charset="0"/>
              </a:rPr>
              <a:t>Illustration:</a:t>
            </a:r>
            <a:r>
              <a:rPr lang="en-US" sz="2100" b="0">
                <a:effectLst/>
                <a:latin typeface="Arial" charset="0"/>
              </a:rPr>
              <a:t>  Multi-Diversified records this transaction as follows.</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Text Box 2"/>
          <p:cNvSpPr txBox="1">
            <a:spLocks noChangeArrowheads="1"/>
          </p:cNvSpPr>
          <p:nvPr/>
        </p:nvSpPr>
        <p:spPr bwMode="auto">
          <a:xfrm>
            <a:off x="609600" y="1295400"/>
            <a:ext cx="8077200" cy="1087438"/>
          </a:xfrm>
          <a:prstGeom prst="rect">
            <a:avLst/>
          </a:prstGeom>
          <a:noFill/>
          <a:ln w="12700">
            <a:noFill/>
            <a:miter lim="800000"/>
            <a:headEnd/>
            <a:tailEnd/>
          </a:ln>
          <a:effectLst/>
        </p:spPr>
        <p:txBody>
          <a:bodyPr>
            <a:spAutoFit/>
          </a:bodyPr>
          <a:lstStyle/>
          <a:p>
            <a:pPr algn="l">
              <a:lnSpc>
                <a:spcPct val="115000"/>
              </a:lnSpc>
              <a:spcBef>
                <a:spcPct val="50000"/>
              </a:spcBef>
            </a:pPr>
            <a:r>
              <a:rPr lang="en-US" sz="1900">
                <a:solidFill>
                  <a:srgbClr val="800000"/>
                </a:solidFill>
                <a:effectLst/>
                <a:latin typeface="Arial" charset="0"/>
              </a:rPr>
              <a:t>Example:</a:t>
            </a:r>
            <a:r>
              <a:rPr lang="en-US" sz="1900">
                <a:solidFill>
                  <a:schemeClr val="tx1"/>
                </a:solidFill>
                <a:effectLst/>
                <a:latin typeface="Arial" charset="0"/>
              </a:rPr>
              <a:t> </a:t>
            </a:r>
            <a:r>
              <a:rPr lang="en-US" sz="1900" b="0">
                <a:solidFill>
                  <a:schemeClr val="bg2"/>
                </a:solidFill>
                <a:effectLst/>
                <a:latin typeface="Arial" charset="0"/>
              </a:rPr>
              <a:t>Global Corporation purchased the net assets of Local Company for $300,000 on December 31, 2012.  The balance sheet of Local Company just prior to acquisition is:</a:t>
            </a:r>
          </a:p>
        </p:txBody>
      </p:sp>
      <p:sp>
        <p:nvSpPr>
          <p:cNvPr id="1258499"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258500" name="Text Box 4"/>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Describe the accounting procedures for recording goodwill.</a:t>
            </a:r>
          </a:p>
        </p:txBody>
      </p:sp>
      <p:graphicFrame>
        <p:nvGraphicFramePr>
          <p:cNvPr id="1258501" name="Object 5">
            <a:hlinkClick r:id="" action="ppaction://ole?verb=0"/>
          </p:cNvPr>
          <p:cNvGraphicFramePr>
            <a:graphicFrameLocks/>
          </p:cNvGraphicFramePr>
          <p:nvPr/>
        </p:nvGraphicFramePr>
        <p:xfrm>
          <a:off x="1143000" y="2598738"/>
          <a:ext cx="6129338" cy="3649662"/>
        </p:xfrm>
        <a:graphic>
          <a:graphicData uri="http://schemas.openxmlformats.org/presentationml/2006/ole">
            <mc:AlternateContent xmlns:mc="http://schemas.openxmlformats.org/markup-compatibility/2006">
              <mc:Choice xmlns:v="urn:schemas-microsoft-com:vml" Requires="v">
                <p:oleObj spid="_x0000_s1258503" name="Worksheet" r:id="rId5" imgW="6886694" imgH="4200525" progId="Excel.Sheet.8">
                  <p:embed/>
                </p:oleObj>
              </mc:Choice>
              <mc:Fallback>
                <p:oleObj name="Worksheet" r:id="rId5" imgW="6886694" imgH="4200525" progId="Excel.Sheet.8">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598738"/>
                        <a:ext cx="6129338" cy="364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8502" name="AutoShape 6"/>
          <p:cNvSpPr>
            <a:spLocks/>
          </p:cNvSpPr>
          <p:nvPr/>
        </p:nvSpPr>
        <p:spPr bwMode="auto">
          <a:xfrm>
            <a:off x="7086600" y="4114800"/>
            <a:ext cx="304800" cy="1143000"/>
          </a:xfrm>
          <a:prstGeom prst="rightBrace">
            <a:avLst>
              <a:gd name="adj1" fmla="val 31250"/>
              <a:gd name="adj2" fmla="val 50000"/>
            </a:avLst>
          </a:prstGeom>
          <a:noFill/>
          <a:ln w="28575" cap="sq">
            <a:solidFill>
              <a:srgbClr val="800000"/>
            </a:solidFill>
            <a:round/>
            <a:headEnd/>
            <a:tailEnd/>
          </a:ln>
          <a:effectLst/>
        </p:spPr>
        <p:txBody>
          <a:bodyPr wrap="none" anchor="ctr"/>
          <a:lstStyle/>
          <a:p>
            <a:endParaRPr lang="en-US"/>
          </a:p>
        </p:txBody>
      </p:sp>
      <p:sp>
        <p:nvSpPr>
          <p:cNvPr id="1258503" name="Text Box 7"/>
          <p:cNvSpPr txBox="1">
            <a:spLocks noChangeArrowheads="1"/>
          </p:cNvSpPr>
          <p:nvPr/>
        </p:nvSpPr>
        <p:spPr bwMode="auto">
          <a:xfrm>
            <a:off x="7315200" y="4189413"/>
            <a:ext cx="1600200" cy="915987"/>
          </a:xfrm>
          <a:prstGeom prst="rect">
            <a:avLst/>
          </a:prstGeom>
          <a:noFill/>
          <a:ln w="28575" cap="sq">
            <a:noFill/>
            <a:miter lim="800000"/>
            <a:headEnd/>
            <a:tailEnd/>
          </a:ln>
          <a:effectLst/>
        </p:spPr>
        <p:txBody>
          <a:bodyPr>
            <a:spAutoFit/>
          </a:bodyPr>
          <a:lstStyle/>
          <a:p>
            <a:pPr>
              <a:spcBef>
                <a:spcPct val="50000"/>
              </a:spcBef>
            </a:pPr>
            <a:r>
              <a:rPr lang="en-US">
                <a:solidFill>
                  <a:srgbClr val="800000"/>
                </a:solidFill>
                <a:effectLst/>
                <a:latin typeface="Arial" charset="0"/>
              </a:rPr>
              <a:t>FMV of Net Assets = $200,000</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Text Box 2"/>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Describe the accounting procedures for recording goodwill.</a:t>
            </a:r>
          </a:p>
        </p:txBody>
      </p:sp>
      <p:sp>
        <p:nvSpPr>
          <p:cNvPr id="1259523" name="Rectangle 3"/>
          <p:cNvSpPr>
            <a:spLocks noChangeArrowheads="1"/>
          </p:cNvSpPr>
          <p:nvPr/>
        </p:nvSpPr>
        <p:spPr bwMode="auto">
          <a:xfrm>
            <a:off x="768350" y="2679700"/>
            <a:ext cx="4711700" cy="825500"/>
          </a:xfrm>
          <a:prstGeom prst="rect">
            <a:avLst/>
          </a:prstGeom>
          <a:solidFill>
            <a:srgbClr val="FFFF99"/>
          </a:solidFill>
          <a:ln w="28575">
            <a:solidFill>
              <a:schemeClr val="tx1"/>
            </a:solidFill>
            <a:miter lim="800000"/>
            <a:headEnd/>
            <a:tailEnd/>
          </a:ln>
          <a:effectLst/>
        </p:spPr>
        <p:txBody>
          <a:bodyPr wrap="none" lIns="90488" tIns="44450" rIns="90488" bIns="44450" anchor="ctr"/>
          <a:lstStyle/>
          <a:p>
            <a:r>
              <a:rPr lang="en-US" sz="2500">
                <a:solidFill>
                  <a:srgbClr val="000000"/>
                </a:solidFill>
                <a:effectLst/>
                <a:latin typeface="Arial" charset="0"/>
              </a:rPr>
              <a:t>Book Value = $130,000</a:t>
            </a:r>
          </a:p>
        </p:txBody>
      </p:sp>
      <p:sp>
        <p:nvSpPr>
          <p:cNvPr id="1259524" name="Rectangle 4"/>
          <p:cNvSpPr>
            <a:spLocks noChangeArrowheads="1"/>
          </p:cNvSpPr>
          <p:nvPr/>
        </p:nvSpPr>
        <p:spPr bwMode="auto">
          <a:xfrm>
            <a:off x="768350" y="3898900"/>
            <a:ext cx="4711700" cy="825500"/>
          </a:xfrm>
          <a:prstGeom prst="rect">
            <a:avLst/>
          </a:prstGeom>
          <a:solidFill>
            <a:srgbClr val="FFFF99"/>
          </a:solidFill>
          <a:ln w="28575">
            <a:solidFill>
              <a:schemeClr val="tx1"/>
            </a:solidFill>
            <a:miter lim="800000"/>
            <a:headEnd/>
            <a:tailEnd/>
          </a:ln>
          <a:effectLst/>
        </p:spPr>
        <p:txBody>
          <a:bodyPr wrap="none" lIns="90488" tIns="44450" rIns="90488" bIns="44450" anchor="ctr"/>
          <a:lstStyle/>
          <a:p>
            <a:r>
              <a:rPr lang="en-US" sz="2500">
                <a:solidFill>
                  <a:srgbClr val="000000"/>
                </a:solidFill>
                <a:effectLst/>
                <a:latin typeface="Arial" charset="0"/>
              </a:rPr>
              <a:t>Fair Value = $200,000</a:t>
            </a:r>
          </a:p>
        </p:txBody>
      </p:sp>
      <p:sp>
        <p:nvSpPr>
          <p:cNvPr id="1259525" name="Rectangle 5"/>
          <p:cNvSpPr>
            <a:spLocks noChangeArrowheads="1"/>
          </p:cNvSpPr>
          <p:nvPr/>
        </p:nvSpPr>
        <p:spPr bwMode="auto">
          <a:xfrm>
            <a:off x="768350" y="5118100"/>
            <a:ext cx="4711700" cy="825500"/>
          </a:xfrm>
          <a:prstGeom prst="rect">
            <a:avLst/>
          </a:prstGeom>
          <a:solidFill>
            <a:srgbClr val="FFFF99"/>
          </a:solidFill>
          <a:ln w="28575">
            <a:solidFill>
              <a:schemeClr val="tx1"/>
            </a:solidFill>
            <a:miter lim="800000"/>
            <a:headEnd/>
            <a:tailEnd/>
          </a:ln>
          <a:effectLst/>
        </p:spPr>
        <p:txBody>
          <a:bodyPr wrap="none" lIns="90488" tIns="44450" rIns="90488" bIns="44450" anchor="ctr"/>
          <a:lstStyle/>
          <a:p>
            <a:r>
              <a:rPr lang="en-US" sz="2500">
                <a:solidFill>
                  <a:srgbClr val="000000"/>
                </a:solidFill>
                <a:effectLst/>
                <a:latin typeface="Arial" charset="0"/>
              </a:rPr>
              <a:t>Purchase Price = $300,000</a:t>
            </a:r>
          </a:p>
        </p:txBody>
      </p:sp>
      <p:sp>
        <p:nvSpPr>
          <p:cNvPr id="1259526" name="Rectangle 6"/>
          <p:cNvSpPr>
            <a:spLocks noChangeArrowheads="1"/>
          </p:cNvSpPr>
          <p:nvPr/>
        </p:nvSpPr>
        <p:spPr bwMode="auto">
          <a:xfrm>
            <a:off x="5803900" y="3060700"/>
            <a:ext cx="96838" cy="250825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1259527" name="Rectangle 7"/>
          <p:cNvSpPr>
            <a:spLocks noChangeArrowheads="1"/>
          </p:cNvSpPr>
          <p:nvPr/>
        </p:nvSpPr>
        <p:spPr bwMode="auto">
          <a:xfrm>
            <a:off x="6261100" y="3295650"/>
            <a:ext cx="2425700" cy="825500"/>
          </a:xfrm>
          <a:prstGeom prst="rect">
            <a:avLst/>
          </a:prstGeom>
          <a:solidFill>
            <a:schemeClr val="accent1"/>
          </a:solidFill>
          <a:ln w="28575">
            <a:solidFill>
              <a:schemeClr val="tx1"/>
            </a:solidFill>
            <a:miter lim="800000"/>
            <a:headEnd/>
            <a:tailEnd/>
          </a:ln>
          <a:effectLst/>
        </p:spPr>
        <p:txBody>
          <a:bodyPr wrap="none" lIns="90488" tIns="44450" rIns="90488" bIns="44450" anchor="ctr"/>
          <a:lstStyle/>
          <a:p>
            <a:r>
              <a:rPr lang="en-US" sz="2400">
                <a:solidFill>
                  <a:srgbClr val="000000"/>
                </a:solidFill>
                <a:effectLst/>
                <a:latin typeface="Arial" charset="0"/>
              </a:rPr>
              <a:t>Revaluation</a:t>
            </a:r>
          </a:p>
          <a:p>
            <a:r>
              <a:rPr lang="en-US" sz="2400">
                <a:solidFill>
                  <a:srgbClr val="000000"/>
                </a:solidFill>
                <a:effectLst/>
                <a:latin typeface="Arial" charset="0"/>
              </a:rPr>
              <a:t>$70,000</a:t>
            </a:r>
          </a:p>
        </p:txBody>
      </p:sp>
      <p:sp>
        <p:nvSpPr>
          <p:cNvPr id="1259528" name="Rectangle 8"/>
          <p:cNvSpPr>
            <a:spLocks noChangeArrowheads="1"/>
          </p:cNvSpPr>
          <p:nvPr/>
        </p:nvSpPr>
        <p:spPr bwMode="auto">
          <a:xfrm>
            <a:off x="6261100" y="4508500"/>
            <a:ext cx="2425700" cy="825500"/>
          </a:xfrm>
          <a:prstGeom prst="rect">
            <a:avLst/>
          </a:prstGeom>
          <a:solidFill>
            <a:srgbClr val="FAFD00"/>
          </a:solidFill>
          <a:ln w="28575">
            <a:solidFill>
              <a:schemeClr val="tx1"/>
            </a:solidFill>
            <a:miter lim="800000"/>
            <a:headEnd/>
            <a:tailEnd/>
          </a:ln>
          <a:effectLst/>
        </p:spPr>
        <p:txBody>
          <a:bodyPr wrap="none" lIns="90488" tIns="44450" rIns="90488" bIns="44450" anchor="ctr"/>
          <a:lstStyle/>
          <a:p>
            <a:r>
              <a:rPr lang="en-US" sz="2400">
                <a:solidFill>
                  <a:srgbClr val="000000"/>
                </a:solidFill>
                <a:effectLst/>
                <a:latin typeface="Arial" charset="0"/>
              </a:rPr>
              <a:t>Goodwill</a:t>
            </a:r>
          </a:p>
          <a:p>
            <a:r>
              <a:rPr lang="en-US" sz="2400">
                <a:solidFill>
                  <a:srgbClr val="000000"/>
                </a:solidFill>
                <a:effectLst/>
                <a:latin typeface="Arial" charset="0"/>
              </a:rPr>
              <a:t>$100,000</a:t>
            </a:r>
          </a:p>
        </p:txBody>
      </p:sp>
      <p:sp>
        <p:nvSpPr>
          <p:cNvPr id="1259529" name="Rectangle 9"/>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259530" name="Rectangle 10"/>
          <p:cNvSpPr>
            <a:spLocks noChangeArrowheads="1"/>
          </p:cNvSpPr>
          <p:nvPr/>
        </p:nvSpPr>
        <p:spPr bwMode="auto">
          <a:xfrm rot="5400000">
            <a:off x="5634037" y="5335588"/>
            <a:ext cx="85725" cy="3810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1259531" name="Rectangle 11"/>
          <p:cNvSpPr>
            <a:spLocks noChangeArrowheads="1"/>
          </p:cNvSpPr>
          <p:nvPr/>
        </p:nvSpPr>
        <p:spPr bwMode="auto">
          <a:xfrm rot="5400000">
            <a:off x="5634037" y="4125913"/>
            <a:ext cx="85725" cy="3810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1259532" name="Rectangle 12"/>
          <p:cNvSpPr>
            <a:spLocks noChangeArrowheads="1"/>
          </p:cNvSpPr>
          <p:nvPr/>
        </p:nvSpPr>
        <p:spPr bwMode="auto">
          <a:xfrm rot="5400000">
            <a:off x="6015037" y="3522663"/>
            <a:ext cx="85725" cy="3810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1259533" name="Rectangle 13"/>
          <p:cNvSpPr>
            <a:spLocks noChangeArrowheads="1"/>
          </p:cNvSpPr>
          <p:nvPr/>
        </p:nvSpPr>
        <p:spPr bwMode="auto">
          <a:xfrm rot="5400000">
            <a:off x="6015037" y="4725988"/>
            <a:ext cx="85725" cy="3810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1259534" name="Rectangle 14"/>
          <p:cNvSpPr>
            <a:spLocks noChangeArrowheads="1"/>
          </p:cNvSpPr>
          <p:nvPr/>
        </p:nvSpPr>
        <p:spPr bwMode="auto">
          <a:xfrm rot="5400000">
            <a:off x="5634037" y="2906713"/>
            <a:ext cx="85725" cy="381000"/>
          </a:xfrm>
          <a:prstGeom prst="rect">
            <a:avLst/>
          </a:prstGeom>
          <a:solidFill>
            <a:schemeClr val="tx1"/>
          </a:solidFill>
          <a:ln w="12700">
            <a:solidFill>
              <a:schemeClr val="tx1"/>
            </a:solidFill>
            <a:miter lim="800000"/>
            <a:headEnd/>
            <a:tailEnd/>
          </a:ln>
          <a:effectLst/>
        </p:spPr>
        <p:txBody>
          <a:bodyPr wrap="none" anchor="ctr"/>
          <a:lstStyle/>
          <a:p>
            <a:endParaRPr lang="en-US"/>
          </a:p>
        </p:txBody>
      </p:sp>
      <p:sp>
        <p:nvSpPr>
          <p:cNvPr id="1259536" name="Text Box 16"/>
          <p:cNvSpPr txBox="1">
            <a:spLocks noChangeArrowheads="1"/>
          </p:cNvSpPr>
          <p:nvPr/>
        </p:nvSpPr>
        <p:spPr bwMode="auto">
          <a:xfrm>
            <a:off x="609600" y="1295400"/>
            <a:ext cx="8077200" cy="1087438"/>
          </a:xfrm>
          <a:prstGeom prst="rect">
            <a:avLst/>
          </a:prstGeom>
          <a:noFill/>
          <a:ln w="12700">
            <a:noFill/>
            <a:miter lim="800000"/>
            <a:headEnd/>
            <a:tailEnd/>
          </a:ln>
          <a:effectLst/>
        </p:spPr>
        <p:txBody>
          <a:bodyPr>
            <a:spAutoFit/>
          </a:bodyPr>
          <a:lstStyle/>
          <a:p>
            <a:pPr algn="l">
              <a:lnSpc>
                <a:spcPct val="115000"/>
              </a:lnSpc>
              <a:spcBef>
                <a:spcPct val="50000"/>
              </a:spcBef>
            </a:pPr>
            <a:r>
              <a:rPr lang="en-US" sz="1900">
                <a:solidFill>
                  <a:srgbClr val="800000"/>
                </a:solidFill>
                <a:effectLst/>
                <a:latin typeface="Arial" charset="0"/>
              </a:rPr>
              <a:t>Example:</a:t>
            </a:r>
            <a:r>
              <a:rPr lang="en-US" sz="1900">
                <a:solidFill>
                  <a:schemeClr val="tx1"/>
                </a:solidFill>
                <a:effectLst/>
                <a:latin typeface="Arial" charset="0"/>
              </a:rPr>
              <a:t> </a:t>
            </a:r>
            <a:r>
              <a:rPr lang="en-US" sz="1900" b="0">
                <a:solidFill>
                  <a:schemeClr val="bg2"/>
                </a:solidFill>
                <a:effectLst/>
                <a:latin typeface="Arial" charset="0"/>
              </a:rPr>
              <a:t>Global Corporation purchased the net assets of Local Company for $300,000 on December 31, 2012. The value assigned to goodwill is determined as follows:</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1"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261572" name="Text Box 4"/>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Describe the accounting procedures for recording goodwill.</a:t>
            </a:r>
          </a:p>
        </p:txBody>
      </p:sp>
      <p:graphicFrame>
        <p:nvGraphicFramePr>
          <p:cNvPr id="1261573" name="Object 5">
            <a:hlinkClick r:id="" action="ppaction://ole?verb=0"/>
          </p:cNvPr>
          <p:cNvGraphicFramePr>
            <a:graphicFrameLocks/>
          </p:cNvGraphicFramePr>
          <p:nvPr/>
        </p:nvGraphicFramePr>
        <p:xfrm>
          <a:off x="1219200" y="2522538"/>
          <a:ext cx="6438900" cy="3344862"/>
        </p:xfrm>
        <a:graphic>
          <a:graphicData uri="http://schemas.openxmlformats.org/presentationml/2006/ole">
            <mc:AlternateContent xmlns:mc="http://schemas.openxmlformats.org/markup-compatibility/2006">
              <mc:Choice xmlns:v="urn:schemas-microsoft-com:vml" Requires="v">
                <p:oleObj spid="_x0000_s1261575" name="Worksheet" r:id="rId5" imgW="7210485" imgH="3743385" progId="Excel.Sheet.8">
                  <p:embed/>
                </p:oleObj>
              </mc:Choice>
              <mc:Fallback>
                <p:oleObj name="Worksheet" r:id="rId5" imgW="7210485" imgH="3743385" progId="Excel.Sheet.8">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522538"/>
                        <a:ext cx="6438900" cy="334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1574" name="Text Box 6"/>
          <p:cNvSpPr txBox="1">
            <a:spLocks noChangeArrowheads="1"/>
          </p:cNvSpPr>
          <p:nvPr/>
        </p:nvSpPr>
        <p:spPr bwMode="auto">
          <a:xfrm>
            <a:off x="609600" y="1295400"/>
            <a:ext cx="8077200" cy="1087438"/>
          </a:xfrm>
          <a:prstGeom prst="rect">
            <a:avLst/>
          </a:prstGeom>
          <a:noFill/>
          <a:ln w="12700">
            <a:noFill/>
            <a:miter lim="800000"/>
            <a:headEnd/>
            <a:tailEnd/>
          </a:ln>
          <a:effectLst/>
        </p:spPr>
        <p:txBody>
          <a:bodyPr>
            <a:spAutoFit/>
          </a:bodyPr>
          <a:lstStyle/>
          <a:p>
            <a:pPr algn="l">
              <a:lnSpc>
                <a:spcPct val="115000"/>
              </a:lnSpc>
              <a:spcBef>
                <a:spcPct val="50000"/>
              </a:spcBef>
            </a:pPr>
            <a:r>
              <a:rPr lang="en-US" sz="1900">
                <a:solidFill>
                  <a:srgbClr val="800000"/>
                </a:solidFill>
                <a:effectLst/>
                <a:latin typeface="Arial" charset="0"/>
              </a:rPr>
              <a:t>Example:</a:t>
            </a:r>
            <a:r>
              <a:rPr lang="en-US" sz="1900">
                <a:solidFill>
                  <a:schemeClr val="tx1"/>
                </a:solidFill>
                <a:effectLst/>
                <a:latin typeface="Arial" charset="0"/>
              </a:rPr>
              <a:t> </a:t>
            </a:r>
            <a:r>
              <a:rPr lang="en-US" sz="1900" b="0">
                <a:solidFill>
                  <a:schemeClr val="bg2"/>
                </a:solidFill>
                <a:effectLst/>
                <a:latin typeface="Arial" charset="0"/>
              </a:rPr>
              <a:t>Global Corporation purchased the net assets of Local Company for $300,000 on December 31, 2012. The value assigned to goodwill is determined as follows:</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Text Box 2"/>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Describe the accounting procedures for recording goodwill.</a:t>
            </a:r>
          </a:p>
        </p:txBody>
      </p:sp>
      <p:sp>
        <p:nvSpPr>
          <p:cNvPr id="1262595"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262597" name="Text Box 5"/>
          <p:cNvSpPr txBox="1">
            <a:spLocks noChangeArrowheads="1"/>
          </p:cNvSpPr>
          <p:nvPr/>
        </p:nvSpPr>
        <p:spPr bwMode="auto">
          <a:xfrm>
            <a:off x="609600" y="2514600"/>
            <a:ext cx="7696200" cy="4270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200">
                <a:solidFill>
                  <a:srgbClr val="800000"/>
                </a:solidFill>
                <a:effectLst/>
                <a:latin typeface="Arial" charset="0"/>
              </a:rPr>
              <a:t>Journal entry recorded by Global:</a:t>
            </a:r>
          </a:p>
        </p:txBody>
      </p:sp>
      <p:sp>
        <p:nvSpPr>
          <p:cNvPr id="1262598" name="Text Box 6"/>
          <p:cNvSpPr txBox="1">
            <a:spLocks noChangeArrowheads="1"/>
          </p:cNvSpPr>
          <p:nvPr/>
        </p:nvSpPr>
        <p:spPr bwMode="auto">
          <a:xfrm>
            <a:off x="990600" y="3063875"/>
            <a:ext cx="7620000" cy="2955925"/>
          </a:xfrm>
          <a:prstGeom prst="rect">
            <a:avLst/>
          </a:prstGeom>
          <a:noFill/>
          <a:ln w="28575">
            <a:noFill/>
            <a:miter lim="800000"/>
            <a:headEnd/>
            <a:tailEnd/>
          </a:ln>
          <a:effectLst/>
        </p:spPr>
        <p:txBody>
          <a:bodyPr>
            <a:spAutoFit/>
          </a:bodyPr>
          <a:lstStyle/>
          <a:p>
            <a:pPr marL="508000" indent="-508000" algn="l">
              <a:lnSpc>
                <a:spcPct val="115000"/>
              </a:lnSpc>
              <a:spcBef>
                <a:spcPct val="15000"/>
              </a:spcBef>
              <a:tabLst>
                <a:tab pos="5653088" algn="r"/>
                <a:tab pos="7085013" algn="r"/>
              </a:tabLst>
            </a:pPr>
            <a:r>
              <a:rPr lang="en-US" sz="2100" b="0">
                <a:solidFill>
                  <a:schemeClr val="tx1"/>
                </a:solidFill>
                <a:effectLst/>
                <a:latin typeface="Arial" charset="0"/>
                <a:cs typeface="Arial" charset="0"/>
              </a:rPr>
              <a:t>Cash  	15,000</a:t>
            </a:r>
          </a:p>
          <a:p>
            <a:pPr marL="508000" indent="-508000" algn="l">
              <a:lnSpc>
                <a:spcPct val="115000"/>
              </a:lnSpc>
              <a:spcBef>
                <a:spcPct val="15000"/>
              </a:spcBef>
              <a:tabLst>
                <a:tab pos="5653088" algn="r"/>
                <a:tab pos="7085013" algn="r"/>
              </a:tabLst>
            </a:pPr>
            <a:r>
              <a:rPr lang="en-US" sz="2100" b="0">
                <a:solidFill>
                  <a:schemeClr val="tx1"/>
                </a:solidFill>
                <a:effectLst/>
                <a:latin typeface="Arial" charset="0"/>
                <a:cs typeface="Arial" charset="0"/>
              </a:rPr>
              <a:t>Receivables	10,000</a:t>
            </a:r>
          </a:p>
          <a:p>
            <a:pPr marL="508000" indent="-508000" algn="l">
              <a:lnSpc>
                <a:spcPct val="115000"/>
              </a:lnSpc>
              <a:spcBef>
                <a:spcPct val="15000"/>
              </a:spcBef>
              <a:tabLst>
                <a:tab pos="5653088" algn="r"/>
                <a:tab pos="7085013" algn="r"/>
              </a:tabLst>
            </a:pPr>
            <a:r>
              <a:rPr lang="en-US" sz="2100" b="0">
                <a:solidFill>
                  <a:schemeClr val="tx1"/>
                </a:solidFill>
                <a:effectLst/>
                <a:latin typeface="Arial" charset="0"/>
                <a:cs typeface="Arial" charset="0"/>
              </a:rPr>
              <a:t>Inventory	70,000</a:t>
            </a:r>
          </a:p>
          <a:p>
            <a:pPr marL="508000" indent="-508000" algn="l">
              <a:lnSpc>
                <a:spcPct val="115000"/>
              </a:lnSpc>
              <a:spcBef>
                <a:spcPct val="15000"/>
              </a:spcBef>
              <a:tabLst>
                <a:tab pos="5653088" algn="r"/>
                <a:tab pos="7085013" algn="r"/>
              </a:tabLst>
            </a:pPr>
            <a:r>
              <a:rPr lang="en-US" sz="2100" b="0">
                <a:solidFill>
                  <a:schemeClr val="tx1"/>
                </a:solidFill>
                <a:effectLst/>
                <a:latin typeface="Arial" charset="0"/>
                <a:cs typeface="Arial" charset="0"/>
              </a:rPr>
              <a:t>Equipment	130,000</a:t>
            </a:r>
          </a:p>
          <a:p>
            <a:pPr marL="508000" indent="-508000" algn="l">
              <a:lnSpc>
                <a:spcPct val="115000"/>
              </a:lnSpc>
              <a:spcBef>
                <a:spcPct val="15000"/>
              </a:spcBef>
              <a:tabLst>
                <a:tab pos="5653088" algn="r"/>
                <a:tab pos="7085013" algn="r"/>
              </a:tabLst>
            </a:pPr>
            <a:r>
              <a:rPr lang="en-US" sz="2100" b="0">
                <a:solidFill>
                  <a:schemeClr val="tx1"/>
                </a:solidFill>
                <a:effectLst/>
                <a:latin typeface="Arial" charset="0"/>
                <a:cs typeface="Arial" charset="0"/>
              </a:rPr>
              <a:t>Goodwill	100,000</a:t>
            </a:r>
          </a:p>
          <a:p>
            <a:pPr marL="508000" indent="-508000" algn="l">
              <a:lnSpc>
                <a:spcPct val="115000"/>
              </a:lnSpc>
              <a:spcBef>
                <a:spcPct val="15000"/>
              </a:spcBef>
              <a:tabLst>
                <a:tab pos="5653088" algn="r"/>
                <a:tab pos="7085013" algn="r"/>
              </a:tabLst>
            </a:pPr>
            <a:r>
              <a:rPr lang="en-US" sz="2100" b="0">
                <a:solidFill>
                  <a:schemeClr val="tx1"/>
                </a:solidFill>
                <a:effectLst/>
                <a:latin typeface="Arial" charset="0"/>
                <a:cs typeface="Arial" charset="0"/>
              </a:rPr>
              <a:t>	Accounts payable		25,000</a:t>
            </a:r>
          </a:p>
          <a:p>
            <a:pPr marL="508000" indent="-508000" algn="l">
              <a:lnSpc>
                <a:spcPct val="115000"/>
              </a:lnSpc>
              <a:spcBef>
                <a:spcPct val="15000"/>
              </a:spcBef>
              <a:tabLst>
                <a:tab pos="5653088" algn="r"/>
                <a:tab pos="7085013" algn="r"/>
              </a:tabLst>
            </a:pPr>
            <a:r>
              <a:rPr lang="en-US" sz="2100" b="0">
                <a:solidFill>
                  <a:schemeClr val="tx1"/>
                </a:solidFill>
                <a:effectLst/>
                <a:latin typeface="Arial" charset="0"/>
                <a:cs typeface="Arial" charset="0"/>
              </a:rPr>
              <a:t>	Cash		300,000</a:t>
            </a:r>
          </a:p>
        </p:txBody>
      </p:sp>
      <p:sp>
        <p:nvSpPr>
          <p:cNvPr id="1262599" name="Text Box 7"/>
          <p:cNvSpPr txBox="1">
            <a:spLocks noChangeArrowheads="1"/>
          </p:cNvSpPr>
          <p:nvPr/>
        </p:nvSpPr>
        <p:spPr bwMode="auto">
          <a:xfrm>
            <a:off x="609600" y="1295400"/>
            <a:ext cx="8077200" cy="1087438"/>
          </a:xfrm>
          <a:prstGeom prst="rect">
            <a:avLst/>
          </a:prstGeom>
          <a:noFill/>
          <a:ln w="12700">
            <a:noFill/>
            <a:miter lim="800000"/>
            <a:headEnd/>
            <a:tailEnd/>
          </a:ln>
          <a:effectLst/>
        </p:spPr>
        <p:txBody>
          <a:bodyPr>
            <a:spAutoFit/>
          </a:bodyPr>
          <a:lstStyle/>
          <a:p>
            <a:pPr algn="l">
              <a:lnSpc>
                <a:spcPct val="115000"/>
              </a:lnSpc>
              <a:spcBef>
                <a:spcPct val="50000"/>
              </a:spcBef>
            </a:pPr>
            <a:r>
              <a:rPr lang="en-US" sz="1900">
                <a:solidFill>
                  <a:srgbClr val="800000"/>
                </a:solidFill>
                <a:effectLst/>
                <a:latin typeface="Arial" charset="0"/>
              </a:rPr>
              <a:t>Example:</a:t>
            </a:r>
            <a:r>
              <a:rPr lang="en-US" sz="1900">
                <a:solidFill>
                  <a:schemeClr val="tx1"/>
                </a:solidFill>
                <a:effectLst/>
                <a:latin typeface="Arial" charset="0"/>
              </a:rPr>
              <a:t> </a:t>
            </a:r>
            <a:r>
              <a:rPr lang="en-US" sz="1900" b="0">
                <a:solidFill>
                  <a:schemeClr val="bg2"/>
                </a:solidFill>
                <a:effectLst/>
                <a:latin typeface="Arial" charset="0"/>
              </a:rPr>
              <a:t>Global Corporation purchased the net assets of Local Company for $300,000 on December 31, 2012.  Prepare the journal entry to record the purchase of the net assets of Local.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2598">
                                            <p:txEl>
                                              <p:pRg st="0" end="0"/>
                                            </p:txEl>
                                          </p:spTgt>
                                        </p:tgtEl>
                                        <p:attrNameLst>
                                          <p:attrName>style.visibility</p:attrName>
                                        </p:attrNameLst>
                                      </p:cBhvr>
                                      <p:to>
                                        <p:strVal val="visible"/>
                                      </p:to>
                                    </p:set>
                                    <p:animEffect transition="in" filter="wipe(left)">
                                      <p:cBhvr>
                                        <p:cTn id="7" dur="500"/>
                                        <p:tgtEl>
                                          <p:spTgt spid="12625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2598">
                                            <p:txEl>
                                              <p:pRg st="1" end="1"/>
                                            </p:txEl>
                                          </p:spTgt>
                                        </p:tgtEl>
                                        <p:attrNameLst>
                                          <p:attrName>style.visibility</p:attrName>
                                        </p:attrNameLst>
                                      </p:cBhvr>
                                      <p:to>
                                        <p:strVal val="visible"/>
                                      </p:to>
                                    </p:set>
                                    <p:animEffect transition="in" filter="wipe(left)">
                                      <p:cBhvr>
                                        <p:cTn id="12" dur="500"/>
                                        <p:tgtEl>
                                          <p:spTgt spid="12625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2598">
                                            <p:txEl>
                                              <p:pRg st="2" end="2"/>
                                            </p:txEl>
                                          </p:spTgt>
                                        </p:tgtEl>
                                        <p:attrNameLst>
                                          <p:attrName>style.visibility</p:attrName>
                                        </p:attrNameLst>
                                      </p:cBhvr>
                                      <p:to>
                                        <p:strVal val="visible"/>
                                      </p:to>
                                    </p:set>
                                    <p:animEffect transition="in" filter="wipe(left)">
                                      <p:cBhvr>
                                        <p:cTn id="17" dur="500"/>
                                        <p:tgtEl>
                                          <p:spTgt spid="12625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2598">
                                            <p:txEl>
                                              <p:pRg st="3" end="3"/>
                                            </p:txEl>
                                          </p:spTgt>
                                        </p:tgtEl>
                                        <p:attrNameLst>
                                          <p:attrName>style.visibility</p:attrName>
                                        </p:attrNameLst>
                                      </p:cBhvr>
                                      <p:to>
                                        <p:strVal val="visible"/>
                                      </p:to>
                                    </p:set>
                                    <p:animEffect transition="in" filter="wipe(left)">
                                      <p:cBhvr>
                                        <p:cTn id="22" dur="500"/>
                                        <p:tgtEl>
                                          <p:spTgt spid="12625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2598">
                                            <p:txEl>
                                              <p:pRg st="4" end="4"/>
                                            </p:txEl>
                                          </p:spTgt>
                                        </p:tgtEl>
                                        <p:attrNameLst>
                                          <p:attrName>style.visibility</p:attrName>
                                        </p:attrNameLst>
                                      </p:cBhvr>
                                      <p:to>
                                        <p:strVal val="visible"/>
                                      </p:to>
                                    </p:set>
                                    <p:animEffect transition="in" filter="wipe(left)">
                                      <p:cBhvr>
                                        <p:cTn id="27" dur="500"/>
                                        <p:tgtEl>
                                          <p:spTgt spid="12625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62598">
                                            <p:txEl>
                                              <p:pRg st="5" end="5"/>
                                            </p:txEl>
                                          </p:spTgt>
                                        </p:tgtEl>
                                        <p:attrNameLst>
                                          <p:attrName>style.visibility</p:attrName>
                                        </p:attrNameLst>
                                      </p:cBhvr>
                                      <p:to>
                                        <p:strVal val="visible"/>
                                      </p:to>
                                    </p:set>
                                    <p:animEffect transition="in" filter="wipe(left)">
                                      <p:cBhvr>
                                        <p:cTn id="32" dur="500"/>
                                        <p:tgtEl>
                                          <p:spTgt spid="12625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62598">
                                            <p:txEl>
                                              <p:pRg st="6" end="6"/>
                                            </p:txEl>
                                          </p:spTgt>
                                        </p:tgtEl>
                                        <p:attrNameLst>
                                          <p:attrName>style.visibility</p:attrName>
                                        </p:attrNameLst>
                                      </p:cBhvr>
                                      <p:to>
                                        <p:strVal val="visible"/>
                                      </p:to>
                                    </p:set>
                                    <p:animEffect transition="in" filter="wipe(left)">
                                      <p:cBhvr>
                                        <p:cTn id="37" dur="500"/>
                                        <p:tgtEl>
                                          <p:spTgt spid="12625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59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Goodwill</a:t>
            </a:r>
          </a:p>
        </p:txBody>
      </p:sp>
      <p:sp>
        <p:nvSpPr>
          <p:cNvPr id="1129476" name="Text Box 4"/>
          <p:cNvSpPr txBox="1">
            <a:spLocks noChangeArrowheads="1"/>
          </p:cNvSpPr>
          <p:nvPr/>
        </p:nvSpPr>
        <p:spPr bwMode="auto">
          <a:xfrm>
            <a:off x="685800" y="1447800"/>
            <a:ext cx="8001000" cy="488950"/>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600">
                <a:solidFill>
                  <a:schemeClr val="tx1"/>
                </a:solidFill>
                <a:effectLst/>
                <a:latin typeface="Arial" charset="0"/>
              </a:rPr>
              <a:t>Goodwill Write-off</a:t>
            </a:r>
          </a:p>
        </p:txBody>
      </p:sp>
      <p:sp>
        <p:nvSpPr>
          <p:cNvPr id="1129477" name="Text Box 5"/>
          <p:cNvSpPr txBox="1">
            <a:spLocks noChangeArrowheads="1"/>
          </p:cNvSpPr>
          <p:nvPr/>
        </p:nvSpPr>
        <p:spPr bwMode="auto">
          <a:xfrm>
            <a:off x="990600" y="2147888"/>
            <a:ext cx="7696200" cy="1433512"/>
          </a:xfrm>
          <a:prstGeom prst="rect">
            <a:avLst/>
          </a:prstGeom>
          <a:noFill/>
          <a:ln w="28575" cap="sq">
            <a:noFill/>
            <a:miter lim="800000"/>
            <a:headEnd type="none" w="sm" len="sm"/>
            <a:tailEnd type="none" w="sm" len="sm"/>
          </a:ln>
          <a:effectLst/>
        </p:spPr>
        <p:txBody>
          <a:bodyPr>
            <a:spAutoFit/>
          </a:bodyPr>
          <a:lstStyle/>
          <a:p>
            <a:pPr marL="401638" indent="-401638" algn="l">
              <a:spcBef>
                <a:spcPct val="50000"/>
              </a:spcBef>
              <a:buClr>
                <a:srgbClr val="800000"/>
              </a:buClr>
              <a:buSzPct val="80000"/>
              <a:buFont typeface="Wingdings" pitchFamily="2" charset="2"/>
              <a:buChar char="u"/>
            </a:pPr>
            <a:r>
              <a:rPr lang="en-US" sz="2200" b="0">
                <a:solidFill>
                  <a:schemeClr val="tx1"/>
                </a:solidFill>
                <a:effectLst/>
                <a:latin typeface="Arial" charset="0"/>
              </a:rPr>
              <a:t>Goodwill considered to have an </a:t>
            </a:r>
            <a:r>
              <a:rPr lang="en-US" sz="2200">
                <a:solidFill>
                  <a:srgbClr val="800000"/>
                </a:solidFill>
                <a:effectLst/>
                <a:latin typeface="Arial" charset="0"/>
              </a:rPr>
              <a:t>indefinite life</a:t>
            </a:r>
            <a:r>
              <a:rPr lang="en-US" sz="2200" b="0">
                <a:solidFill>
                  <a:srgbClr val="800000"/>
                </a:solidFill>
                <a:effectLst/>
                <a:latin typeface="Arial" charset="0"/>
              </a:rPr>
              <a:t>.</a:t>
            </a:r>
            <a:r>
              <a:rPr lang="en-US" sz="2200" b="0">
                <a:solidFill>
                  <a:schemeClr val="tx1"/>
                </a:solidFill>
                <a:effectLst/>
                <a:latin typeface="Arial" charset="0"/>
              </a:rPr>
              <a:t> </a:t>
            </a:r>
          </a:p>
          <a:p>
            <a:pPr marL="401638" indent="-401638" algn="l">
              <a:spcBef>
                <a:spcPct val="50000"/>
              </a:spcBef>
              <a:buClr>
                <a:srgbClr val="800000"/>
              </a:buClr>
              <a:buSzPct val="80000"/>
              <a:buFont typeface="Wingdings" pitchFamily="2" charset="2"/>
              <a:buChar char="u"/>
            </a:pPr>
            <a:r>
              <a:rPr lang="en-US" sz="2200" b="0">
                <a:solidFill>
                  <a:schemeClr val="tx1"/>
                </a:solidFill>
                <a:effectLst/>
                <a:latin typeface="Arial" charset="0"/>
              </a:rPr>
              <a:t>Should </a:t>
            </a:r>
            <a:r>
              <a:rPr lang="en-US" sz="2200">
                <a:solidFill>
                  <a:srgbClr val="800000"/>
                </a:solidFill>
                <a:effectLst/>
                <a:latin typeface="Arial" charset="0"/>
              </a:rPr>
              <a:t>not</a:t>
            </a:r>
            <a:r>
              <a:rPr lang="en-US" sz="2200" b="0">
                <a:solidFill>
                  <a:schemeClr val="tx1"/>
                </a:solidFill>
                <a:effectLst/>
                <a:latin typeface="Arial" charset="0"/>
              </a:rPr>
              <a:t> be amortized.</a:t>
            </a:r>
          </a:p>
          <a:p>
            <a:pPr marL="401638" indent="-401638" algn="l">
              <a:spcBef>
                <a:spcPct val="50000"/>
              </a:spcBef>
              <a:buClr>
                <a:srgbClr val="800000"/>
              </a:buClr>
              <a:buSzPct val="80000"/>
              <a:buFont typeface="Wingdings" pitchFamily="2" charset="2"/>
              <a:buChar char="u"/>
            </a:pPr>
            <a:r>
              <a:rPr lang="en-US" sz="2200" b="0">
                <a:solidFill>
                  <a:schemeClr val="tx1"/>
                </a:solidFill>
                <a:effectLst/>
                <a:latin typeface="Arial" charset="0"/>
              </a:rPr>
              <a:t>Only adjust carrying value when goodwill is impaired.</a:t>
            </a:r>
          </a:p>
        </p:txBody>
      </p:sp>
      <p:sp>
        <p:nvSpPr>
          <p:cNvPr id="1129480" name="Text Box 8"/>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Describe the accounting procedures for recording goodwill.</a:t>
            </a:r>
          </a:p>
        </p:txBody>
      </p:sp>
      <p:sp>
        <p:nvSpPr>
          <p:cNvPr id="1129483" name="Text Box 11"/>
          <p:cNvSpPr txBox="1">
            <a:spLocks noChangeArrowheads="1"/>
          </p:cNvSpPr>
          <p:nvPr/>
        </p:nvSpPr>
        <p:spPr bwMode="auto">
          <a:xfrm>
            <a:off x="685800" y="3935413"/>
            <a:ext cx="8001000" cy="488950"/>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600">
                <a:solidFill>
                  <a:schemeClr val="tx1"/>
                </a:solidFill>
                <a:effectLst/>
                <a:latin typeface="Arial" charset="0"/>
              </a:rPr>
              <a:t>Bargain Purchase</a:t>
            </a:r>
          </a:p>
        </p:txBody>
      </p:sp>
      <p:sp>
        <p:nvSpPr>
          <p:cNvPr id="1129484" name="Text Box 12"/>
          <p:cNvSpPr txBox="1">
            <a:spLocks noChangeArrowheads="1"/>
          </p:cNvSpPr>
          <p:nvPr/>
        </p:nvSpPr>
        <p:spPr bwMode="auto">
          <a:xfrm>
            <a:off x="990600" y="4649788"/>
            <a:ext cx="7696200" cy="1265237"/>
          </a:xfrm>
          <a:prstGeom prst="rect">
            <a:avLst/>
          </a:prstGeom>
          <a:noFill/>
          <a:ln w="28575" cap="sq" algn="ctr">
            <a:noFill/>
            <a:miter lim="800000"/>
            <a:headEnd type="none" w="sm" len="sm"/>
            <a:tailEnd type="none" w="sm" len="sm"/>
          </a:ln>
          <a:effectLst/>
        </p:spPr>
        <p:txBody>
          <a:bodyPr>
            <a:spAutoFit/>
          </a:bodyPr>
          <a:lstStyle/>
          <a:p>
            <a:pPr marL="401638" indent="-401638" algn="l">
              <a:spcBef>
                <a:spcPct val="50000"/>
              </a:spcBef>
              <a:buClr>
                <a:srgbClr val="800000"/>
              </a:buClr>
              <a:buSzPct val="80000"/>
              <a:buFont typeface="Wingdings" pitchFamily="2" charset="2"/>
              <a:buChar char="u"/>
            </a:pPr>
            <a:r>
              <a:rPr lang="en-US" sz="2200" b="0">
                <a:solidFill>
                  <a:schemeClr val="tx1"/>
                </a:solidFill>
                <a:effectLst/>
                <a:latin typeface="Arial" charset="0"/>
              </a:rPr>
              <a:t>Purchase price </a:t>
            </a:r>
            <a:r>
              <a:rPr lang="en-US" sz="2200">
                <a:solidFill>
                  <a:srgbClr val="800000"/>
                </a:solidFill>
                <a:effectLst/>
                <a:latin typeface="Arial" charset="0"/>
              </a:rPr>
              <a:t>less than</a:t>
            </a:r>
            <a:r>
              <a:rPr lang="en-US" sz="2200" b="0">
                <a:solidFill>
                  <a:schemeClr val="tx1"/>
                </a:solidFill>
                <a:effectLst/>
                <a:latin typeface="Arial" charset="0"/>
              </a:rPr>
              <a:t> the fair value of net assets acquired.</a:t>
            </a:r>
          </a:p>
          <a:p>
            <a:pPr marL="401638" indent="-401638" algn="l">
              <a:spcBef>
                <a:spcPct val="50000"/>
              </a:spcBef>
              <a:buClr>
                <a:srgbClr val="800000"/>
              </a:buClr>
              <a:buSzPct val="80000"/>
              <a:buFont typeface="Wingdings" pitchFamily="2" charset="2"/>
              <a:buChar char="u"/>
            </a:pPr>
            <a:r>
              <a:rPr lang="en-US" sz="2200" b="0">
                <a:solidFill>
                  <a:schemeClr val="tx1"/>
                </a:solidFill>
                <a:effectLst/>
                <a:latin typeface="Arial" charset="0"/>
              </a:rPr>
              <a:t>Amount is recorded as a </a:t>
            </a:r>
            <a:r>
              <a:rPr lang="en-US" sz="2200">
                <a:solidFill>
                  <a:srgbClr val="800000"/>
                </a:solidFill>
                <a:effectLst/>
                <a:latin typeface="Arial" charset="0"/>
              </a:rPr>
              <a:t>gain</a:t>
            </a:r>
            <a:r>
              <a:rPr lang="en-US" sz="2200" b="0">
                <a:solidFill>
                  <a:schemeClr val="tx1"/>
                </a:solidFill>
                <a:effectLst/>
                <a:latin typeface="Arial" charset="0"/>
              </a:rPr>
              <a:t> by the purchaser.</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64643" name="Text Box 3"/>
          <p:cNvSpPr txBox="1">
            <a:spLocks noChangeArrowheads="1"/>
          </p:cNvSpPr>
          <p:nvPr/>
        </p:nvSpPr>
        <p:spPr bwMode="auto">
          <a:xfrm>
            <a:off x="685800" y="1371600"/>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Impairment of Limited-Life Intangibles</a:t>
            </a:r>
          </a:p>
        </p:txBody>
      </p:sp>
      <p:sp>
        <p:nvSpPr>
          <p:cNvPr id="1264644" name="Text Box 4"/>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64645" name="Text Box 5"/>
          <p:cNvSpPr txBox="1">
            <a:spLocks noChangeArrowheads="1"/>
          </p:cNvSpPr>
          <p:nvPr/>
        </p:nvSpPr>
        <p:spPr bwMode="auto">
          <a:xfrm>
            <a:off x="673100" y="2057400"/>
            <a:ext cx="8013700" cy="3916363"/>
          </a:xfrm>
          <a:prstGeom prst="rect">
            <a:avLst/>
          </a:prstGeom>
          <a:noFill/>
          <a:ln w="28575" cap="sq">
            <a:noFill/>
            <a:miter lim="800000"/>
            <a:headEnd type="none" w="sm" len="sm"/>
            <a:tailEnd type="none" w="sm" len="sm"/>
          </a:ln>
          <a:effectLst/>
        </p:spPr>
        <p:txBody>
          <a:bodyPr>
            <a:spAutoFit/>
          </a:bodyPr>
          <a:lstStyle/>
          <a:p>
            <a:pPr marL="457200" indent="-457200" algn="l" defTabSz="454025">
              <a:lnSpc>
                <a:spcPct val="115000"/>
              </a:lnSpc>
              <a:spcBef>
                <a:spcPct val="35000"/>
              </a:spcBef>
              <a:buClr>
                <a:schemeClr val="tx1"/>
              </a:buClr>
            </a:pPr>
            <a:r>
              <a:rPr lang="en-US" sz="2200" b="0">
                <a:solidFill>
                  <a:schemeClr val="tx1"/>
                </a:solidFill>
                <a:effectLst/>
                <a:latin typeface="Arial" charset="0"/>
              </a:rPr>
              <a:t>Same as impairment for long-lived assets in Chapter 11.</a:t>
            </a:r>
          </a:p>
          <a:p>
            <a:pPr marL="457200" indent="-457200" algn="l" defTabSz="454025">
              <a:lnSpc>
                <a:spcPct val="115000"/>
              </a:lnSpc>
              <a:spcBef>
                <a:spcPct val="35000"/>
              </a:spcBef>
              <a:buClr>
                <a:schemeClr val="tx1"/>
              </a:buClr>
              <a:buFontTx/>
              <a:buAutoNum type="arabicPeriod"/>
            </a:pPr>
            <a:r>
              <a:rPr lang="en-US" sz="2200" b="0">
                <a:solidFill>
                  <a:schemeClr val="tx1"/>
                </a:solidFill>
                <a:effectLst/>
                <a:latin typeface="Arial" charset="0"/>
              </a:rPr>
              <a:t>If the sum of the expected future net cash flows is </a:t>
            </a:r>
            <a:r>
              <a:rPr lang="en-US" sz="2200">
                <a:solidFill>
                  <a:srgbClr val="800000"/>
                </a:solidFill>
                <a:effectLst/>
                <a:latin typeface="Arial" charset="0"/>
              </a:rPr>
              <a:t>less than</a:t>
            </a:r>
            <a:r>
              <a:rPr lang="en-US" sz="2200" b="0">
                <a:solidFill>
                  <a:schemeClr val="tx1"/>
                </a:solidFill>
                <a:effectLst/>
                <a:latin typeface="Arial" charset="0"/>
              </a:rPr>
              <a:t> the carrying amount of the asset, an impairment has occurred (</a:t>
            </a:r>
            <a:r>
              <a:rPr lang="en-US" sz="2200">
                <a:solidFill>
                  <a:schemeClr val="hlink"/>
                </a:solidFill>
                <a:effectLst/>
                <a:latin typeface="Arial" charset="0"/>
              </a:rPr>
              <a:t>recoverability test</a:t>
            </a:r>
            <a:r>
              <a:rPr lang="en-US" sz="2200" b="0">
                <a:solidFill>
                  <a:schemeClr val="tx1"/>
                </a:solidFill>
                <a:effectLst/>
                <a:latin typeface="Arial" charset="0"/>
              </a:rPr>
              <a:t>).</a:t>
            </a:r>
          </a:p>
          <a:p>
            <a:pPr marL="457200" indent="-457200" algn="l" defTabSz="454025">
              <a:lnSpc>
                <a:spcPct val="115000"/>
              </a:lnSpc>
              <a:spcBef>
                <a:spcPct val="35000"/>
              </a:spcBef>
              <a:buClr>
                <a:schemeClr val="tx1"/>
              </a:buClr>
              <a:buFontTx/>
              <a:buAutoNum type="arabicPeriod"/>
            </a:pPr>
            <a:r>
              <a:rPr lang="en-US" sz="2200" b="0">
                <a:solidFill>
                  <a:schemeClr val="tx1"/>
                </a:solidFill>
                <a:effectLst/>
                <a:latin typeface="Arial" charset="0"/>
              </a:rPr>
              <a:t>The impairment loss is the amount by which the carrying amount of the asset exceeds the fair value of the asset (</a:t>
            </a:r>
            <a:r>
              <a:rPr lang="en-US" sz="2200">
                <a:solidFill>
                  <a:schemeClr val="hlink"/>
                </a:solidFill>
                <a:effectLst/>
                <a:latin typeface="Arial" charset="0"/>
              </a:rPr>
              <a:t>fair value test</a:t>
            </a:r>
            <a:r>
              <a:rPr lang="en-US" sz="2200" b="0">
                <a:solidFill>
                  <a:schemeClr val="tx1"/>
                </a:solidFill>
                <a:effectLst/>
                <a:latin typeface="Arial" charset="0"/>
              </a:rPr>
              <a:t>).</a:t>
            </a:r>
          </a:p>
          <a:p>
            <a:pPr marL="457200" indent="-457200" algn="l" defTabSz="454025">
              <a:lnSpc>
                <a:spcPct val="115000"/>
              </a:lnSpc>
              <a:spcBef>
                <a:spcPct val="35000"/>
              </a:spcBef>
              <a:buClr>
                <a:schemeClr val="tx1"/>
              </a:buClr>
            </a:pPr>
            <a:r>
              <a:rPr lang="en-US" sz="2200" b="0">
                <a:solidFill>
                  <a:schemeClr val="tx1"/>
                </a:solidFill>
                <a:effectLst/>
                <a:latin typeface="Arial" charset="0"/>
              </a:rPr>
              <a:t>	The loss is reported as part of income from continuing operations, “Other expenses and losses” section.</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Text Box 2"/>
          <p:cNvSpPr txBox="1">
            <a:spLocks noChangeArrowheads="1"/>
          </p:cNvSpPr>
          <p:nvPr/>
        </p:nvSpPr>
        <p:spPr bwMode="auto">
          <a:xfrm>
            <a:off x="609600" y="1295400"/>
            <a:ext cx="8077200" cy="1036638"/>
          </a:xfrm>
          <a:prstGeom prst="rect">
            <a:avLst/>
          </a:prstGeom>
          <a:noFill/>
          <a:ln w="12700">
            <a:noFill/>
            <a:miter lim="800000"/>
            <a:headEnd/>
            <a:tailEnd/>
          </a:ln>
          <a:effectLst/>
        </p:spPr>
        <p:txBody>
          <a:bodyPr>
            <a:spAutoFit/>
          </a:bodyPr>
          <a:lstStyle/>
          <a:p>
            <a:pPr algn="l">
              <a:spcBef>
                <a:spcPct val="50000"/>
              </a:spcBef>
            </a:pPr>
            <a:r>
              <a:rPr lang="en-US" sz="2200">
                <a:solidFill>
                  <a:srgbClr val="990000"/>
                </a:solidFill>
                <a:effectLst/>
                <a:latin typeface="Arial" charset="0"/>
              </a:rPr>
              <a:t>E12-14: </a:t>
            </a:r>
            <a:r>
              <a:rPr lang="en-US" sz="2000" b="0">
                <a:solidFill>
                  <a:schemeClr val="bg2"/>
                </a:solidFill>
                <a:effectLst/>
                <a:latin typeface="Arial" charset="0"/>
              </a:rPr>
              <a:t>(Copyright Impairment)  Presented below is information related to copyrights owned by Botticelli Company at December 31, 2012.</a:t>
            </a:r>
          </a:p>
        </p:txBody>
      </p:sp>
      <p:graphicFrame>
        <p:nvGraphicFramePr>
          <p:cNvPr id="1266691" name="Object 3">
            <a:hlinkClick r:id="" action="ppaction://ole?verb=0"/>
          </p:cNvPr>
          <p:cNvGraphicFramePr>
            <a:graphicFrameLocks/>
          </p:cNvGraphicFramePr>
          <p:nvPr/>
        </p:nvGraphicFramePr>
        <p:xfrm>
          <a:off x="1443038" y="2408238"/>
          <a:ext cx="6329362" cy="1782762"/>
        </p:xfrm>
        <a:graphic>
          <a:graphicData uri="http://schemas.openxmlformats.org/presentationml/2006/ole">
            <mc:AlternateContent xmlns:mc="http://schemas.openxmlformats.org/markup-compatibility/2006">
              <mc:Choice xmlns:v="urn:schemas-microsoft-com:vml" Requires="v">
                <p:oleObj spid="_x0000_s1266693" name="Worksheet" r:id="rId5" imgW="6334125" imgH="1686044" progId="Excel.Sheet.8">
                  <p:embed/>
                </p:oleObj>
              </mc:Choice>
              <mc:Fallback>
                <p:oleObj name="Worksheet" r:id="rId5" imgW="6334125" imgH="1686044" progId="Excel.Sheet.8">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038" y="2408238"/>
                        <a:ext cx="6329362"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6692"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66693" name="Text Box 5"/>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66694" name="Rectangle 6"/>
          <p:cNvSpPr>
            <a:spLocks noChangeArrowheads="1"/>
          </p:cNvSpPr>
          <p:nvPr/>
        </p:nvSpPr>
        <p:spPr bwMode="auto">
          <a:xfrm>
            <a:off x="609600" y="4175125"/>
            <a:ext cx="8305800" cy="1920875"/>
          </a:xfrm>
          <a:prstGeom prst="rect">
            <a:avLst/>
          </a:prstGeom>
          <a:noFill/>
          <a:ln w="12700">
            <a:noFill/>
            <a:miter lim="800000"/>
            <a:headEnd/>
            <a:tailEnd/>
          </a:ln>
          <a:effectLst/>
        </p:spPr>
        <p:txBody>
          <a:bodyPr>
            <a:spAutoFit/>
          </a:bodyPr>
          <a:lstStyle/>
          <a:p>
            <a:pPr marL="457200" indent="-457200" algn="l">
              <a:spcBef>
                <a:spcPct val="50000"/>
              </a:spcBef>
            </a:pPr>
            <a:r>
              <a:rPr lang="en-US" sz="2000" b="0">
                <a:solidFill>
                  <a:schemeClr val="bg2"/>
                </a:solidFill>
                <a:effectLst/>
                <a:latin typeface="Arial" charset="0"/>
              </a:rPr>
              <a:t>The copyright has a remaining useful life of 10 years.</a:t>
            </a:r>
          </a:p>
          <a:p>
            <a:pPr marL="457200" indent="-457200" algn="l">
              <a:spcBef>
                <a:spcPct val="50000"/>
              </a:spcBef>
              <a:buFontTx/>
              <a:buAutoNum type="alphaLcParenBoth"/>
            </a:pPr>
            <a:r>
              <a:rPr lang="en-US" sz="2000" b="0">
                <a:solidFill>
                  <a:schemeClr val="bg2"/>
                </a:solidFill>
                <a:effectLst/>
                <a:latin typeface="Arial" charset="0"/>
              </a:rPr>
              <a:t>Prepare the journal entry (if any) to record the impairment of the asset at December 31, 2012. </a:t>
            </a:r>
          </a:p>
          <a:p>
            <a:pPr marL="457200" indent="-457200" algn="l">
              <a:spcBef>
                <a:spcPct val="50000"/>
              </a:spcBef>
              <a:buFontTx/>
              <a:buAutoNum type="alphaLcParenBoth"/>
            </a:pPr>
            <a:r>
              <a:rPr lang="en-US" sz="2000" b="0">
                <a:solidFill>
                  <a:schemeClr val="bg2"/>
                </a:solidFill>
                <a:effectLst/>
                <a:latin typeface="Arial" charset="0"/>
              </a:rPr>
              <a:t>Prepare the journal entry to record amortization expense for 2013 related to the copyrights.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67715" name="Text Box 3"/>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67716" name="Rectangle 4"/>
          <p:cNvSpPr>
            <a:spLocks noChangeArrowheads="1"/>
          </p:cNvSpPr>
          <p:nvPr/>
        </p:nvSpPr>
        <p:spPr bwMode="auto">
          <a:xfrm>
            <a:off x="609600" y="1355725"/>
            <a:ext cx="8305800" cy="1196975"/>
          </a:xfrm>
          <a:prstGeom prst="rect">
            <a:avLst/>
          </a:prstGeom>
          <a:noFill/>
          <a:ln w="12700">
            <a:noFill/>
            <a:miter lim="800000"/>
            <a:headEnd/>
            <a:tailEnd/>
          </a:ln>
          <a:effectLst/>
        </p:spPr>
        <p:txBody>
          <a:bodyPr>
            <a:spAutoFit/>
          </a:bodyPr>
          <a:lstStyle/>
          <a:p>
            <a:pPr algn="l">
              <a:lnSpc>
                <a:spcPct val="110000"/>
              </a:lnSpc>
              <a:spcBef>
                <a:spcPct val="30000"/>
              </a:spcBef>
              <a:buClr>
                <a:schemeClr val="tx1"/>
              </a:buClr>
            </a:pPr>
            <a:r>
              <a:rPr lang="en-US" sz="2200">
                <a:solidFill>
                  <a:srgbClr val="800000"/>
                </a:solidFill>
                <a:effectLst/>
                <a:latin typeface="Arial" charset="0"/>
              </a:rPr>
              <a:t>Recoverability test:</a:t>
            </a:r>
            <a:r>
              <a:rPr lang="en-US" sz="2200" b="0">
                <a:solidFill>
                  <a:schemeClr val="tx1"/>
                </a:solidFill>
                <a:effectLst/>
                <a:latin typeface="Arial" charset="0"/>
              </a:rPr>
              <a:t> If the sum of the expected future net cash flows is </a:t>
            </a:r>
            <a:r>
              <a:rPr lang="en-US" sz="2200">
                <a:solidFill>
                  <a:srgbClr val="800000"/>
                </a:solidFill>
                <a:effectLst/>
                <a:latin typeface="Arial" charset="0"/>
              </a:rPr>
              <a:t>less than</a:t>
            </a:r>
            <a:r>
              <a:rPr lang="en-US" sz="2200" b="0">
                <a:solidFill>
                  <a:schemeClr val="tx1"/>
                </a:solidFill>
                <a:effectLst/>
                <a:latin typeface="Arial" charset="0"/>
              </a:rPr>
              <a:t> the carrying amount of the asset, an impairment has occurred.</a:t>
            </a:r>
          </a:p>
        </p:txBody>
      </p:sp>
      <p:graphicFrame>
        <p:nvGraphicFramePr>
          <p:cNvPr id="1267717" name="Object 5">
            <a:hlinkClick r:id="" action="ppaction://ole?verb=0"/>
          </p:cNvPr>
          <p:cNvGraphicFramePr>
            <a:graphicFrameLocks/>
          </p:cNvGraphicFramePr>
          <p:nvPr/>
        </p:nvGraphicFramePr>
        <p:xfrm>
          <a:off x="1447800" y="2895600"/>
          <a:ext cx="6019800" cy="1584325"/>
        </p:xfrm>
        <a:graphic>
          <a:graphicData uri="http://schemas.openxmlformats.org/presentationml/2006/ole">
            <mc:AlternateContent xmlns:mc="http://schemas.openxmlformats.org/markup-compatibility/2006">
              <mc:Choice xmlns:v="urn:schemas-microsoft-com:vml" Requires="v">
                <p:oleObj spid="_x0000_s1267719" name="Worksheet" r:id="rId5" imgW="5867400" imgH="1495604" progId="Excel.Sheet.8">
                  <p:embed/>
                </p:oleObj>
              </mc:Choice>
              <mc:Fallback>
                <p:oleObj name="Worksheet" r:id="rId5" imgW="5867400" imgH="1495604" progId="Excel.Sheet.8">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895600"/>
                        <a:ext cx="6019800" cy="1584325"/>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7718" name="Text Box 6"/>
          <p:cNvSpPr txBox="1">
            <a:spLocks noChangeArrowheads="1"/>
          </p:cNvSpPr>
          <p:nvPr/>
        </p:nvSpPr>
        <p:spPr bwMode="auto">
          <a:xfrm>
            <a:off x="1295400" y="4876800"/>
            <a:ext cx="6248400" cy="519113"/>
          </a:xfrm>
          <a:prstGeom prst="rect">
            <a:avLst/>
          </a:prstGeom>
          <a:noFill/>
          <a:ln w="28575" cap="sq">
            <a:noFill/>
            <a:miter lim="800000"/>
            <a:headEnd/>
            <a:tailEnd/>
          </a:ln>
          <a:effectLst/>
        </p:spPr>
        <p:txBody>
          <a:bodyPr>
            <a:spAutoFit/>
          </a:bodyPr>
          <a:lstStyle/>
          <a:p>
            <a:pPr>
              <a:spcBef>
                <a:spcPct val="50000"/>
              </a:spcBef>
            </a:pPr>
            <a:r>
              <a:rPr lang="en-US" sz="2800">
                <a:solidFill>
                  <a:srgbClr val="800000"/>
                </a:solidFill>
                <a:effectLst>
                  <a:outerShdw blurRad="38100" dist="38100" dir="2700000" algn="tl">
                    <a:srgbClr val="C0C0C0"/>
                  </a:outerShdw>
                </a:effectLst>
                <a:latin typeface="Arial" charset="0"/>
              </a:rPr>
              <a:t>Asset is Impaired</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2"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020933" name="Text Box 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  Describe the characteristics of intangible assets.</a:t>
            </a:r>
          </a:p>
        </p:txBody>
      </p:sp>
      <p:sp>
        <p:nvSpPr>
          <p:cNvPr id="1020935" name="Text Box 7"/>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800000"/>
                </a:solidFill>
                <a:effectLst/>
                <a:latin typeface="Arial" charset="0"/>
              </a:rPr>
              <a:t>Characteristics</a:t>
            </a:r>
          </a:p>
        </p:txBody>
      </p:sp>
      <p:sp>
        <p:nvSpPr>
          <p:cNvPr id="1020936" name="Text Box 8"/>
          <p:cNvSpPr txBox="1">
            <a:spLocks noChangeArrowheads="1"/>
          </p:cNvSpPr>
          <p:nvPr/>
        </p:nvSpPr>
        <p:spPr bwMode="auto">
          <a:xfrm>
            <a:off x="685800" y="1981200"/>
            <a:ext cx="8013700" cy="1063625"/>
          </a:xfrm>
          <a:prstGeom prst="rect">
            <a:avLst/>
          </a:prstGeom>
          <a:noFill/>
          <a:ln w="28575" cap="sq">
            <a:noFill/>
            <a:miter lim="800000"/>
            <a:headEnd type="none" w="sm" len="sm"/>
            <a:tailEnd type="none" w="sm" len="sm"/>
          </a:ln>
          <a:effectLst/>
        </p:spPr>
        <p:txBody>
          <a:bodyPr>
            <a:spAutoFit/>
          </a:bodyPr>
          <a:lstStyle/>
          <a:p>
            <a:pPr marL="800100" lvl="1" indent="-571500" algn="l">
              <a:lnSpc>
                <a:spcPct val="125000"/>
              </a:lnSpc>
              <a:spcBef>
                <a:spcPct val="40000"/>
              </a:spcBef>
              <a:buClr>
                <a:srgbClr val="800000"/>
              </a:buClr>
              <a:buFontTx/>
              <a:buAutoNum type="arabicParenBoth"/>
            </a:pPr>
            <a:r>
              <a:rPr lang="en-US" sz="2200" b="0">
                <a:solidFill>
                  <a:schemeClr val="tx1"/>
                </a:solidFill>
                <a:effectLst/>
                <a:latin typeface="Arial" charset="0"/>
              </a:rPr>
              <a:t>Lack physical existence.</a:t>
            </a:r>
          </a:p>
          <a:p>
            <a:pPr marL="800100" lvl="1" indent="-571500" algn="l">
              <a:lnSpc>
                <a:spcPct val="125000"/>
              </a:lnSpc>
              <a:spcBef>
                <a:spcPct val="40000"/>
              </a:spcBef>
              <a:buClr>
                <a:srgbClr val="800000"/>
              </a:buClr>
              <a:buFontTx/>
              <a:buAutoNum type="arabicParenBoth"/>
            </a:pPr>
            <a:r>
              <a:rPr lang="en-US" sz="2200" b="0">
                <a:solidFill>
                  <a:schemeClr val="tx1"/>
                </a:solidFill>
                <a:effectLst/>
                <a:latin typeface="Arial" charset="0"/>
              </a:rPr>
              <a:t>Not financial instruments.</a:t>
            </a:r>
          </a:p>
        </p:txBody>
      </p:sp>
      <p:sp>
        <p:nvSpPr>
          <p:cNvPr id="1020940" name="Text Box 12"/>
          <p:cNvSpPr txBox="1">
            <a:spLocks noChangeArrowheads="1"/>
          </p:cNvSpPr>
          <p:nvPr/>
        </p:nvSpPr>
        <p:spPr bwMode="auto">
          <a:xfrm>
            <a:off x="914400" y="3276600"/>
            <a:ext cx="5562600" cy="928688"/>
          </a:xfrm>
          <a:prstGeom prst="rect">
            <a:avLst/>
          </a:prstGeom>
          <a:noFill/>
          <a:ln w="28575" cap="sq">
            <a:noFill/>
            <a:miter lim="800000"/>
            <a:headEnd type="none" w="sm" len="sm"/>
            <a:tailEnd type="none" w="sm" len="sm"/>
          </a:ln>
          <a:effectLst/>
        </p:spPr>
        <p:txBody>
          <a:bodyPr>
            <a:spAutoFit/>
          </a:bodyPr>
          <a:lstStyle/>
          <a:p>
            <a:pPr marL="574675" indent="-574675" algn="l">
              <a:lnSpc>
                <a:spcPct val="110000"/>
              </a:lnSpc>
              <a:spcBef>
                <a:spcPct val="30000"/>
              </a:spcBef>
              <a:buClr>
                <a:srgbClr val="800000"/>
              </a:buClr>
            </a:pPr>
            <a:r>
              <a:rPr lang="en-US" sz="2200" b="0">
                <a:solidFill>
                  <a:schemeClr val="tx1"/>
                </a:solidFill>
                <a:effectLst/>
                <a:latin typeface="Arial" charset="0"/>
              </a:rPr>
              <a:t>Normally classified as long-term asset.</a:t>
            </a:r>
          </a:p>
          <a:p>
            <a:pPr marL="574675" indent="-574675" algn="l">
              <a:lnSpc>
                <a:spcPct val="110000"/>
              </a:lnSpc>
              <a:spcBef>
                <a:spcPct val="30000"/>
              </a:spcBef>
              <a:buClr>
                <a:srgbClr val="800000"/>
              </a:buClr>
            </a:pPr>
            <a:r>
              <a:rPr lang="en-US" sz="2200" b="0">
                <a:solidFill>
                  <a:schemeClr val="tx1"/>
                </a:solidFill>
                <a:effectLst/>
                <a:latin typeface="Arial" charset="0"/>
              </a:rPr>
              <a:t>Common types of intangibles:</a:t>
            </a:r>
          </a:p>
        </p:txBody>
      </p:sp>
      <p:sp>
        <p:nvSpPr>
          <p:cNvPr id="1020941" name="Text Box 13"/>
          <p:cNvSpPr txBox="1">
            <a:spLocks noChangeArrowheads="1"/>
          </p:cNvSpPr>
          <p:nvPr/>
        </p:nvSpPr>
        <p:spPr bwMode="auto">
          <a:xfrm>
            <a:off x="914400" y="4281488"/>
            <a:ext cx="3657600" cy="1470025"/>
          </a:xfrm>
          <a:prstGeom prst="rect">
            <a:avLst/>
          </a:prstGeom>
          <a:noFill/>
          <a:ln w="28575" cap="sq">
            <a:noFill/>
            <a:miter lim="800000"/>
            <a:headEnd type="none" w="sm" len="sm"/>
            <a:tailEnd type="none" w="sm" len="sm"/>
          </a:ln>
          <a:effectLst/>
        </p:spPr>
        <p:txBody>
          <a:bodyPr>
            <a:spAutoFit/>
          </a:bodyPr>
          <a:lstStyle/>
          <a:p>
            <a:pPr marL="685800" lvl="1" indent="-457200" algn="l">
              <a:lnSpc>
                <a:spcPct val="110000"/>
              </a:lnSpc>
              <a:spcBef>
                <a:spcPct val="50000"/>
              </a:spcBef>
              <a:buClr>
                <a:srgbClr val="800000"/>
              </a:buClr>
              <a:buSzPct val="80000"/>
              <a:buFont typeface="Wingdings" pitchFamily="2" charset="2"/>
              <a:buChar char="u"/>
            </a:pPr>
            <a:r>
              <a:rPr lang="en-US" sz="2100" b="0">
                <a:solidFill>
                  <a:schemeClr val="tx1"/>
                </a:solidFill>
                <a:effectLst/>
                <a:latin typeface="Arial" charset="0"/>
              </a:rPr>
              <a:t>Patents</a:t>
            </a:r>
          </a:p>
          <a:p>
            <a:pPr marL="685800" lvl="1" indent="-457200" algn="l">
              <a:lnSpc>
                <a:spcPct val="110000"/>
              </a:lnSpc>
              <a:spcBef>
                <a:spcPct val="50000"/>
              </a:spcBef>
              <a:buClr>
                <a:srgbClr val="800000"/>
              </a:buClr>
              <a:buSzPct val="80000"/>
              <a:buFont typeface="Wingdings" pitchFamily="2" charset="2"/>
              <a:buChar char="u"/>
            </a:pPr>
            <a:r>
              <a:rPr lang="en-US" sz="2100" b="0">
                <a:solidFill>
                  <a:schemeClr val="tx1"/>
                </a:solidFill>
                <a:effectLst/>
                <a:latin typeface="Arial" charset="0"/>
              </a:rPr>
              <a:t>Copyrights</a:t>
            </a:r>
          </a:p>
          <a:p>
            <a:pPr marL="685800" lvl="1" indent="-457200" algn="l">
              <a:lnSpc>
                <a:spcPct val="110000"/>
              </a:lnSpc>
              <a:spcBef>
                <a:spcPct val="50000"/>
              </a:spcBef>
              <a:buClr>
                <a:srgbClr val="800000"/>
              </a:buClr>
              <a:buSzPct val="80000"/>
              <a:buFont typeface="Wingdings" pitchFamily="2" charset="2"/>
              <a:buChar char="u"/>
            </a:pPr>
            <a:r>
              <a:rPr lang="en-US" sz="2100" b="0">
                <a:solidFill>
                  <a:schemeClr val="tx1"/>
                </a:solidFill>
                <a:effectLst/>
                <a:latin typeface="Arial" charset="0"/>
              </a:rPr>
              <a:t>Franchises or licenses</a:t>
            </a:r>
          </a:p>
        </p:txBody>
      </p:sp>
      <p:sp>
        <p:nvSpPr>
          <p:cNvPr id="1020942" name="Text Box 14"/>
          <p:cNvSpPr txBox="1">
            <a:spLocks noChangeArrowheads="1"/>
          </p:cNvSpPr>
          <p:nvPr/>
        </p:nvSpPr>
        <p:spPr bwMode="auto">
          <a:xfrm>
            <a:off x="4648200" y="4295775"/>
            <a:ext cx="4191000" cy="957263"/>
          </a:xfrm>
          <a:prstGeom prst="rect">
            <a:avLst/>
          </a:prstGeom>
          <a:noFill/>
          <a:ln w="28575" cap="sq">
            <a:noFill/>
            <a:miter lim="800000"/>
            <a:headEnd type="none" w="sm" len="sm"/>
            <a:tailEnd type="none" w="sm" len="sm"/>
          </a:ln>
          <a:effectLst/>
        </p:spPr>
        <p:txBody>
          <a:bodyPr>
            <a:spAutoFit/>
          </a:bodyPr>
          <a:lstStyle/>
          <a:p>
            <a:pPr marL="454025" indent="-454025" algn="l">
              <a:lnSpc>
                <a:spcPct val="110000"/>
              </a:lnSpc>
              <a:spcBef>
                <a:spcPct val="50000"/>
              </a:spcBef>
              <a:buClr>
                <a:srgbClr val="800000"/>
              </a:buClr>
              <a:buSzPct val="80000"/>
              <a:buFont typeface="Wingdings" pitchFamily="2" charset="2"/>
              <a:buChar char="u"/>
            </a:pPr>
            <a:r>
              <a:rPr lang="en-US" sz="2100" b="0">
                <a:solidFill>
                  <a:schemeClr val="tx1"/>
                </a:solidFill>
                <a:effectLst/>
                <a:latin typeface="Arial" charset="0"/>
              </a:rPr>
              <a:t>Trademarks or trade names</a:t>
            </a:r>
          </a:p>
          <a:p>
            <a:pPr marL="454025" indent="-454025" algn="l">
              <a:lnSpc>
                <a:spcPct val="110000"/>
              </a:lnSpc>
              <a:spcBef>
                <a:spcPct val="50000"/>
              </a:spcBef>
              <a:buClr>
                <a:srgbClr val="800000"/>
              </a:buClr>
              <a:buSzPct val="80000"/>
              <a:buFont typeface="Wingdings" pitchFamily="2" charset="2"/>
              <a:buChar char="u"/>
            </a:pPr>
            <a:r>
              <a:rPr lang="en-US" sz="2100" b="0">
                <a:solidFill>
                  <a:schemeClr val="tx1"/>
                </a:solidFill>
                <a:effectLst/>
                <a:latin typeface="Arial" charset="0"/>
              </a:rPr>
              <a:t>Goodwill</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68739" name="Text Box 3"/>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68740" name="Rectangle 4"/>
          <p:cNvSpPr>
            <a:spLocks noChangeArrowheads="1"/>
          </p:cNvSpPr>
          <p:nvPr/>
        </p:nvSpPr>
        <p:spPr bwMode="auto">
          <a:xfrm>
            <a:off x="609600" y="1447800"/>
            <a:ext cx="8305800" cy="762000"/>
          </a:xfrm>
          <a:prstGeom prst="rect">
            <a:avLst/>
          </a:prstGeom>
          <a:noFill/>
          <a:ln w="12700">
            <a:noFill/>
            <a:miter lim="800000"/>
            <a:headEnd/>
            <a:tailEnd/>
          </a:ln>
          <a:effectLst/>
        </p:spPr>
        <p:txBody>
          <a:bodyPr>
            <a:spAutoFit/>
          </a:bodyPr>
          <a:lstStyle/>
          <a:p>
            <a:pPr marL="508000" indent="-508000" algn="l">
              <a:spcBef>
                <a:spcPct val="50000"/>
              </a:spcBef>
              <a:buFontTx/>
              <a:buAutoNum type="alphaLcParenBoth"/>
            </a:pPr>
            <a:r>
              <a:rPr lang="en-US" sz="2200" b="0">
                <a:solidFill>
                  <a:schemeClr val="bg2"/>
                </a:solidFill>
                <a:effectLst/>
                <a:latin typeface="Arial" charset="0"/>
              </a:rPr>
              <a:t>Prepare the journal entry (if any) to record the impairment of the asset at December 31, 2012. </a:t>
            </a:r>
          </a:p>
        </p:txBody>
      </p:sp>
      <p:graphicFrame>
        <p:nvGraphicFramePr>
          <p:cNvPr id="1268741" name="Object 5">
            <a:hlinkClick r:id="" action="ppaction://ole?verb=0"/>
          </p:cNvPr>
          <p:cNvGraphicFramePr>
            <a:graphicFrameLocks/>
          </p:cNvGraphicFramePr>
          <p:nvPr/>
        </p:nvGraphicFramePr>
        <p:xfrm>
          <a:off x="1443038" y="3957638"/>
          <a:ext cx="6070600" cy="1878012"/>
        </p:xfrm>
        <a:graphic>
          <a:graphicData uri="http://schemas.openxmlformats.org/presentationml/2006/ole">
            <mc:AlternateContent xmlns:mc="http://schemas.openxmlformats.org/markup-compatibility/2006">
              <mc:Choice xmlns:v="urn:schemas-microsoft-com:vml" Requires="v">
                <p:oleObj spid="_x0000_s1268743" name="Worksheet" r:id="rId5" imgW="5867400" imgH="1819394" progId="Excel.Sheet.8">
                  <p:embed/>
                </p:oleObj>
              </mc:Choice>
              <mc:Fallback>
                <p:oleObj name="Worksheet" r:id="rId5" imgW="5867400" imgH="1819394" progId="Excel.Sheet.8">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038" y="3957638"/>
                        <a:ext cx="6070600" cy="1878012"/>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8742" name="Rectangle 6"/>
          <p:cNvSpPr>
            <a:spLocks noChangeArrowheads="1"/>
          </p:cNvSpPr>
          <p:nvPr/>
        </p:nvSpPr>
        <p:spPr bwMode="auto">
          <a:xfrm>
            <a:off x="1219200" y="2514600"/>
            <a:ext cx="6629400" cy="427038"/>
          </a:xfrm>
          <a:prstGeom prst="rect">
            <a:avLst/>
          </a:prstGeom>
          <a:noFill/>
          <a:ln w="28575" cap="sq">
            <a:noFill/>
            <a:miter lim="800000"/>
            <a:headEnd/>
            <a:tailEnd/>
          </a:ln>
          <a:effectLst/>
        </p:spPr>
        <p:txBody>
          <a:bodyPr>
            <a:spAutoFit/>
          </a:bodyPr>
          <a:lstStyle/>
          <a:p>
            <a:pPr marL="457200" indent="-457200" algn="l">
              <a:tabLst>
                <a:tab pos="4800600" algn="r"/>
                <a:tab pos="6400800" algn="r"/>
              </a:tabLst>
            </a:pPr>
            <a:r>
              <a:rPr lang="en-US" sz="2200" b="0">
                <a:effectLst/>
                <a:latin typeface="Arial" charset="0"/>
              </a:rPr>
              <a:t>Loss on impairment 	1,100,000</a:t>
            </a:r>
          </a:p>
        </p:txBody>
      </p:sp>
      <p:sp>
        <p:nvSpPr>
          <p:cNvPr id="1268743" name="Rectangle 7"/>
          <p:cNvSpPr>
            <a:spLocks noChangeArrowheads="1"/>
          </p:cNvSpPr>
          <p:nvPr/>
        </p:nvSpPr>
        <p:spPr bwMode="auto">
          <a:xfrm>
            <a:off x="1219200" y="3001963"/>
            <a:ext cx="6629400" cy="427037"/>
          </a:xfrm>
          <a:prstGeom prst="rect">
            <a:avLst/>
          </a:prstGeom>
          <a:noFill/>
          <a:ln w="28575" cap="sq">
            <a:noFill/>
            <a:miter lim="800000"/>
            <a:headEnd/>
            <a:tailEnd/>
          </a:ln>
          <a:effectLst/>
        </p:spPr>
        <p:txBody>
          <a:bodyPr>
            <a:spAutoFit/>
          </a:bodyPr>
          <a:lstStyle/>
          <a:p>
            <a:pPr marL="457200" indent="-457200" algn="l">
              <a:tabLst>
                <a:tab pos="4800600" algn="r"/>
                <a:tab pos="6400800" algn="r"/>
              </a:tabLst>
            </a:pPr>
            <a:r>
              <a:rPr lang="en-US" sz="2200" b="0">
                <a:effectLst/>
                <a:latin typeface="Arial" charset="0"/>
              </a:rPr>
              <a:t>	Copyrights 		1,100,000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8742"/>
                                        </p:tgtEl>
                                        <p:attrNameLst>
                                          <p:attrName>style.visibility</p:attrName>
                                        </p:attrNameLst>
                                      </p:cBhvr>
                                      <p:to>
                                        <p:strVal val="visible"/>
                                      </p:to>
                                    </p:set>
                                    <p:animEffect transition="in" filter="wipe(left)">
                                      <p:cBhvr>
                                        <p:cTn id="7" dur="500"/>
                                        <p:tgtEl>
                                          <p:spTgt spid="12687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8743"/>
                                        </p:tgtEl>
                                        <p:attrNameLst>
                                          <p:attrName>style.visibility</p:attrName>
                                        </p:attrNameLst>
                                      </p:cBhvr>
                                      <p:to>
                                        <p:strVal val="visible"/>
                                      </p:to>
                                    </p:set>
                                    <p:animEffect transition="in" filter="wipe(left)">
                                      <p:cBhvr>
                                        <p:cTn id="12" dur="500"/>
                                        <p:tgtEl>
                                          <p:spTgt spid="1268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42" grpId="0"/>
      <p:bldP spid="12687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69763" name="Text Box 3"/>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69764" name="Rectangle 4"/>
          <p:cNvSpPr>
            <a:spLocks noChangeArrowheads="1"/>
          </p:cNvSpPr>
          <p:nvPr/>
        </p:nvSpPr>
        <p:spPr bwMode="auto">
          <a:xfrm>
            <a:off x="609600" y="1447800"/>
            <a:ext cx="8305800" cy="762000"/>
          </a:xfrm>
          <a:prstGeom prst="rect">
            <a:avLst/>
          </a:prstGeom>
          <a:noFill/>
          <a:ln w="12700">
            <a:noFill/>
            <a:miter lim="800000"/>
            <a:headEnd/>
            <a:tailEnd/>
          </a:ln>
          <a:effectLst/>
        </p:spPr>
        <p:txBody>
          <a:bodyPr>
            <a:spAutoFit/>
          </a:bodyPr>
          <a:lstStyle/>
          <a:p>
            <a:pPr marL="508000" indent="-508000" algn="l">
              <a:spcBef>
                <a:spcPct val="50000"/>
              </a:spcBef>
            </a:pPr>
            <a:r>
              <a:rPr lang="en-US" sz="2200" b="0">
                <a:solidFill>
                  <a:schemeClr val="bg2"/>
                </a:solidFill>
                <a:effectLst/>
                <a:latin typeface="Arial" charset="0"/>
              </a:rPr>
              <a:t>(b) 	Prepare the journal entry to record amortization expense for 2013 related to the copyrights.</a:t>
            </a:r>
          </a:p>
        </p:txBody>
      </p:sp>
      <p:graphicFrame>
        <p:nvGraphicFramePr>
          <p:cNvPr id="1269765" name="Object 5">
            <a:hlinkClick r:id="" action="ppaction://ole?verb=0"/>
          </p:cNvPr>
          <p:cNvGraphicFramePr>
            <a:graphicFrameLocks/>
          </p:cNvGraphicFramePr>
          <p:nvPr/>
        </p:nvGraphicFramePr>
        <p:xfrm>
          <a:off x="1447800" y="3962400"/>
          <a:ext cx="6096000" cy="1562100"/>
        </p:xfrm>
        <a:graphic>
          <a:graphicData uri="http://schemas.openxmlformats.org/presentationml/2006/ole">
            <mc:AlternateContent xmlns:mc="http://schemas.openxmlformats.org/markup-compatibility/2006">
              <mc:Choice xmlns:v="urn:schemas-microsoft-com:vml" Requires="v">
                <p:oleObj spid="_x0000_s1269767" name="Worksheet" r:id="rId5" imgW="5867400" imgH="1523940" progId="Excel.Sheet.8">
                  <p:embed/>
                </p:oleObj>
              </mc:Choice>
              <mc:Fallback>
                <p:oleObj name="Worksheet" r:id="rId5" imgW="5867400" imgH="1523940" progId="Excel.Sheet.8">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962400"/>
                        <a:ext cx="6096000" cy="1562100"/>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9766" name="Text Box 6"/>
          <p:cNvSpPr txBox="1">
            <a:spLocks noChangeArrowheads="1"/>
          </p:cNvSpPr>
          <p:nvPr/>
        </p:nvSpPr>
        <p:spPr bwMode="auto">
          <a:xfrm flipV="1">
            <a:off x="5791200" y="4572000"/>
            <a:ext cx="381000" cy="366713"/>
          </a:xfrm>
          <a:prstGeom prst="rect">
            <a:avLst/>
          </a:prstGeom>
          <a:noFill/>
          <a:ln w="28575" cap="sq">
            <a:noFill/>
            <a:miter lim="800000"/>
            <a:headEnd/>
            <a:tailEnd/>
          </a:ln>
          <a:effectLst/>
        </p:spPr>
        <p:txBody>
          <a:bodyPr>
            <a:spAutoFit/>
          </a:bodyPr>
          <a:lstStyle/>
          <a:p>
            <a:pPr>
              <a:spcBef>
                <a:spcPct val="50000"/>
              </a:spcBef>
            </a:pPr>
            <a:r>
              <a:rPr lang="en-US">
                <a:effectLst>
                  <a:outerShdw blurRad="38100" dist="38100" dir="2700000" algn="tl">
                    <a:srgbClr val="C0C0C0"/>
                  </a:outerShdw>
                </a:effectLst>
                <a:latin typeface="Arial" charset="0"/>
              </a:rPr>
              <a:t>÷</a:t>
            </a:r>
          </a:p>
        </p:txBody>
      </p:sp>
      <p:sp>
        <p:nvSpPr>
          <p:cNvPr id="1269767" name="Rectangle 7"/>
          <p:cNvSpPr>
            <a:spLocks noChangeArrowheads="1"/>
          </p:cNvSpPr>
          <p:nvPr/>
        </p:nvSpPr>
        <p:spPr bwMode="auto">
          <a:xfrm>
            <a:off x="1219200" y="2514600"/>
            <a:ext cx="6629400" cy="427038"/>
          </a:xfrm>
          <a:prstGeom prst="rect">
            <a:avLst/>
          </a:prstGeom>
          <a:noFill/>
          <a:ln w="28575" cap="sq">
            <a:noFill/>
            <a:miter lim="800000"/>
            <a:headEnd/>
            <a:tailEnd/>
          </a:ln>
          <a:effectLst/>
        </p:spPr>
        <p:txBody>
          <a:bodyPr>
            <a:spAutoFit/>
          </a:bodyPr>
          <a:lstStyle/>
          <a:p>
            <a:pPr marL="457200" indent="-457200" algn="l">
              <a:tabLst>
                <a:tab pos="4800600" algn="r"/>
                <a:tab pos="6400800" algn="r"/>
              </a:tabLst>
            </a:pPr>
            <a:r>
              <a:rPr lang="en-US" sz="2200" b="0">
                <a:effectLst/>
                <a:latin typeface="Arial" charset="0"/>
              </a:rPr>
              <a:t>Amortization expense 	320,000</a:t>
            </a:r>
          </a:p>
        </p:txBody>
      </p:sp>
      <p:sp>
        <p:nvSpPr>
          <p:cNvPr id="1269768" name="Rectangle 8"/>
          <p:cNvSpPr>
            <a:spLocks noChangeArrowheads="1"/>
          </p:cNvSpPr>
          <p:nvPr/>
        </p:nvSpPr>
        <p:spPr bwMode="auto">
          <a:xfrm>
            <a:off x="1219200" y="3001963"/>
            <a:ext cx="6629400" cy="427037"/>
          </a:xfrm>
          <a:prstGeom prst="rect">
            <a:avLst/>
          </a:prstGeom>
          <a:noFill/>
          <a:ln w="28575" cap="sq">
            <a:noFill/>
            <a:miter lim="800000"/>
            <a:headEnd/>
            <a:tailEnd/>
          </a:ln>
          <a:effectLst/>
        </p:spPr>
        <p:txBody>
          <a:bodyPr>
            <a:spAutoFit/>
          </a:bodyPr>
          <a:lstStyle/>
          <a:p>
            <a:pPr marL="457200" indent="-457200" algn="l">
              <a:tabLst>
                <a:tab pos="4800600" algn="r"/>
                <a:tab pos="6400800" algn="r"/>
              </a:tabLst>
            </a:pPr>
            <a:r>
              <a:rPr lang="en-US" sz="2200" b="0">
                <a:effectLst/>
                <a:latin typeface="Arial" charset="0"/>
              </a:rPr>
              <a:t>	Copyrights 		320,000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767"/>
                                        </p:tgtEl>
                                        <p:attrNameLst>
                                          <p:attrName>style.visibility</p:attrName>
                                        </p:attrNameLst>
                                      </p:cBhvr>
                                      <p:to>
                                        <p:strVal val="visible"/>
                                      </p:to>
                                    </p:set>
                                    <p:animEffect transition="in" filter="wipe(left)">
                                      <p:cBhvr>
                                        <p:cTn id="7" dur="500"/>
                                        <p:tgtEl>
                                          <p:spTgt spid="12697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768"/>
                                        </p:tgtEl>
                                        <p:attrNameLst>
                                          <p:attrName>style.visibility</p:attrName>
                                        </p:attrNameLst>
                                      </p:cBhvr>
                                      <p:to>
                                        <p:strVal val="visible"/>
                                      </p:to>
                                    </p:set>
                                    <p:animEffect transition="in" filter="wipe(left)">
                                      <p:cBhvr>
                                        <p:cTn id="12" dur="500"/>
                                        <p:tgtEl>
                                          <p:spTgt spid="1269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7" grpId="0"/>
      <p:bldP spid="12697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70787" name="Text Box 3"/>
          <p:cNvSpPr txBox="1">
            <a:spLocks noChangeArrowheads="1"/>
          </p:cNvSpPr>
          <p:nvPr/>
        </p:nvSpPr>
        <p:spPr bwMode="auto">
          <a:xfrm>
            <a:off x="685800" y="1371600"/>
            <a:ext cx="8001000" cy="10318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Impairment of Indefinite-Life Intangibles Other than Goodwill</a:t>
            </a:r>
          </a:p>
        </p:txBody>
      </p:sp>
      <p:sp>
        <p:nvSpPr>
          <p:cNvPr id="1270788" name="Text Box 4"/>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70789" name="Text Box 5"/>
          <p:cNvSpPr txBox="1">
            <a:spLocks noChangeArrowheads="1"/>
          </p:cNvSpPr>
          <p:nvPr/>
        </p:nvSpPr>
        <p:spPr bwMode="auto">
          <a:xfrm>
            <a:off x="685800" y="2541588"/>
            <a:ext cx="7632700" cy="3006725"/>
          </a:xfrm>
          <a:prstGeom prst="rect">
            <a:avLst/>
          </a:prstGeom>
          <a:noFill/>
          <a:ln w="28575" cap="sq">
            <a:noFill/>
            <a:miter lim="800000"/>
            <a:headEnd type="none" w="sm" len="sm"/>
            <a:tailEnd type="none" w="sm" len="sm"/>
          </a:ln>
          <a:effectLst/>
        </p:spPr>
        <p:txBody>
          <a:bodyPr>
            <a:spAutoFit/>
          </a:bodyPr>
          <a:lstStyle/>
          <a:p>
            <a:pPr marL="685800" lvl="1" indent="-457200" algn="l" defTabSz="454025">
              <a:lnSpc>
                <a:spcPct val="120000"/>
              </a:lnSpc>
              <a:spcBef>
                <a:spcPct val="50000"/>
              </a:spcBef>
              <a:buClr>
                <a:srgbClr val="800000"/>
              </a:buClr>
              <a:buSzPct val="80000"/>
              <a:buFont typeface="Wingdings" pitchFamily="2" charset="2"/>
              <a:buChar char="u"/>
            </a:pPr>
            <a:r>
              <a:rPr lang="en-US" sz="2200" b="0">
                <a:solidFill>
                  <a:schemeClr val="tx1"/>
                </a:solidFill>
                <a:effectLst/>
                <a:latin typeface="Arial" charset="0"/>
              </a:rPr>
              <a:t>Should be tested for impairment at least annually.</a:t>
            </a:r>
          </a:p>
          <a:p>
            <a:pPr marL="685800" lvl="1" indent="-457200" algn="l" defTabSz="454025">
              <a:lnSpc>
                <a:spcPct val="120000"/>
              </a:lnSpc>
              <a:spcBef>
                <a:spcPct val="50000"/>
              </a:spcBef>
              <a:buClr>
                <a:srgbClr val="800000"/>
              </a:buClr>
              <a:buSzPct val="80000"/>
              <a:buFont typeface="Wingdings" pitchFamily="2" charset="2"/>
              <a:buChar char="u"/>
            </a:pPr>
            <a:r>
              <a:rPr lang="en-US" sz="2200" b="0">
                <a:solidFill>
                  <a:schemeClr val="tx1"/>
                </a:solidFill>
                <a:effectLst/>
                <a:latin typeface="Arial" charset="0"/>
              </a:rPr>
              <a:t>Impairment test is a </a:t>
            </a:r>
            <a:r>
              <a:rPr lang="en-US" sz="2200">
                <a:solidFill>
                  <a:srgbClr val="800000"/>
                </a:solidFill>
                <a:effectLst/>
                <a:latin typeface="Arial" charset="0"/>
              </a:rPr>
              <a:t>fair value test</a:t>
            </a:r>
            <a:r>
              <a:rPr lang="en-US" sz="2200" b="0">
                <a:solidFill>
                  <a:schemeClr val="tx1"/>
                </a:solidFill>
                <a:effectLst/>
                <a:latin typeface="Arial" charset="0"/>
              </a:rPr>
              <a:t>.</a:t>
            </a:r>
          </a:p>
          <a:p>
            <a:pPr marL="1257300" lvl="2" indent="-457200" algn="l" defTabSz="454025">
              <a:lnSpc>
                <a:spcPct val="120000"/>
              </a:lnSpc>
              <a:spcBef>
                <a:spcPct val="50000"/>
              </a:spcBef>
              <a:buClr>
                <a:srgbClr val="800000"/>
              </a:buClr>
              <a:buSzPct val="80000"/>
              <a:buFont typeface="Arial" charset="0"/>
              <a:buChar char="►"/>
            </a:pPr>
            <a:r>
              <a:rPr lang="en-US" sz="2200" b="0">
                <a:solidFill>
                  <a:schemeClr val="tx1"/>
                </a:solidFill>
                <a:effectLst/>
                <a:latin typeface="Arial" charset="0"/>
              </a:rPr>
              <a:t>If the fair value of asset is </a:t>
            </a:r>
            <a:r>
              <a:rPr lang="en-US" sz="2200" b="0">
                <a:solidFill>
                  <a:srgbClr val="800000"/>
                </a:solidFill>
                <a:effectLst/>
                <a:latin typeface="Arial" charset="0"/>
              </a:rPr>
              <a:t>less than</a:t>
            </a:r>
            <a:r>
              <a:rPr lang="en-US" sz="2200" b="0">
                <a:solidFill>
                  <a:schemeClr val="tx1"/>
                </a:solidFill>
                <a:effectLst/>
                <a:latin typeface="Arial" charset="0"/>
              </a:rPr>
              <a:t> the carrying amount, an impairment loss is recognized for the difference.</a:t>
            </a:r>
          </a:p>
          <a:p>
            <a:pPr marL="1257300" lvl="2" indent="-457200" algn="l" defTabSz="454025">
              <a:lnSpc>
                <a:spcPct val="120000"/>
              </a:lnSpc>
              <a:spcBef>
                <a:spcPct val="50000"/>
              </a:spcBef>
              <a:buClr>
                <a:srgbClr val="800000"/>
              </a:buClr>
              <a:buSzPct val="80000"/>
              <a:buFont typeface="Arial" charset="0"/>
              <a:buChar char="►"/>
            </a:pPr>
            <a:r>
              <a:rPr lang="en-US" sz="2200" b="0">
                <a:solidFill>
                  <a:schemeClr val="tx1"/>
                </a:solidFill>
                <a:effectLst/>
                <a:latin typeface="Arial" charset="0"/>
              </a:rPr>
              <a:t>Recoverability test is not used.</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Text Box 2"/>
          <p:cNvSpPr txBox="1">
            <a:spLocks noChangeArrowheads="1"/>
          </p:cNvSpPr>
          <p:nvPr/>
        </p:nvSpPr>
        <p:spPr bwMode="auto">
          <a:xfrm>
            <a:off x="6553200" y="4343400"/>
            <a:ext cx="1524000" cy="274638"/>
          </a:xfrm>
          <a:prstGeom prst="rect">
            <a:avLst/>
          </a:prstGeom>
          <a:solidFill>
            <a:schemeClr val="bg1"/>
          </a:solidFill>
          <a:ln w="28575">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12-7</a:t>
            </a:r>
          </a:p>
        </p:txBody>
      </p:sp>
      <p:sp>
        <p:nvSpPr>
          <p:cNvPr id="1272835" name="Text Box 3"/>
          <p:cNvSpPr txBox="1">
            <a:spLocks noChangeArrowheads="1"/>
          </p:cNvSpPr>
          <p:nvPr/>
        </p:nvSpPr>
        <p:spPr bwMode="auto">
          <a:xfrm>
            <a:off x="609600" y="1295400"/>
            <a:ext cx="8077200" cy="3106738"/>
          </a:xfrm>
          <a:prstGeom prst="rect">
            <a:avLst/>
          </a:prstGeom>
          <a:noFill/>
          <a:ln w="28575" cap="sq">
            <a:noFill/>
            <a:miter lim="800000"/>
            <a:headEnd type="none" w="sm" len="sm"/>
            <a:tailEnd type="none" w="sm" len="sm"/>
          </a:ln>
          <a:effectLst/>
        </p:spPr>
        <p:txBody>
          <a:bodyPr>
            <a:spAutoFit/>
          </a:bodyPr>
          <a:lstStyle/>
          <a:p>
            <a:pPr algn="l">
              <a:lnSpc>
                <a:spcPct val="110000"/>
              </a:lnSpc>
            </a:pPr>
            <a:r>
              <a:rPr lang="en-US" sz="2000">
                <a:solidFill>
                  <a:srgbClr val="800000"/>
                </a:solidFill>
                <a:effectLst/>
                <a:latin typeface="Arial" charset="0"/>
              </a:rPr>
              <a:t>Illustration:</a:t>
            </a:r>
            <a:r>
              <a:rPr lang="en-US" sz="2000" b="0">
                <a:effectLst/>
                <a:latin typeface="Arial" charset="0"/>
              </a:rPr>
              <a:t>  Arcon Radio purchased a broadcast license for $2,000,000.  Arcon Radio has renewed the license with the FCC twice, at a minimal cost. Because it expects cash flows to last indefinitely, Arcon reports the license as an indefinite-life intangible asset.  Recently the FCC decided to auction these licenses to the highest bidder instead of renewing them. Arcon Radio expects cash flows for the remaining two years of its existing license.  It performs an impairment test and determines that the fair value of the intangible asset is $1,500,000. </a:t>
            </a:r>
          </a:p>
        </p:txBody>
      </p:sp>
      <p:sp>
        <p:nvSpPr>
          <p:cNvPr id="1272836"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72837" name="Text Box 5"/>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pic>
        <p:nvPicPr>
          <p:cNvPr id="1272839" name="Picture 7"/>
          <p:cNvPicPr>
            <a:picLocks noChangeAspect="1" noChangeArrowheads="1"/>
          </p:cNvPicPr>
          <p:nvPr/>
        </p:nvPicPr>
        <p:blipFill>
          <a:blip r:embed="rId3"/>
          <a:srcRect/>
          <a:stretch>
            <a:fillRect/>
          </a:stretch>
        </p:blipFill>
        <p:spPr bwMode="auto">
          <a:xfrm>
            <a:off x="1004888" y="4659313"/>
            <a:ext cx="7072312" cy="1512887"/>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74883" name="Text Box 3"/>
          <p:cNvSpPr txBox="1">
            <a:spLocks noChangeArrowheads="1"/>
          </p:cNvSpPr>
          <p:nvPr/>
        </p:nvSpPr>
        <p:spPr bwMode="auto">
          <a:xfrm>
            <a:off x="685800" y="1371600"/>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Impairment of Goodwill</a:t>
            </a:r>
          </a:p>
        </p:txBody>
      </p:sp>
      <p:sp>
        <p:nvSpPr>
          <p:cNvPr id="1274884" name="Text Box 4"/>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74885" name="Text Box 5"/>
          <p:cNvSpPr txBox="1">
            <a:spLocks noChangeArrowheads="1"/>
          </p:cNvSpPr>
          <p:nvPr/>
        </p:nvSpPr>
        <p:spPr bwMode="auto">
          <a:xfrm>
            <a:off x="762000" y="2057400"/>
            <a:ext cx="7632700" cy="2981325"/>
          </a:xfrm>
          <a:prstGeom prst="rect">
            <a:avLst/>
          </a:prstGeom>
          <a:noFill/>
          <a:ln w="28575" cap="sq">
            <a:noFill/>
            <a:miter lim="800000"/>
            <a:headEnd type="none" w="sm" len="sm"/>
            <a:tailEnd type="none" w="sm" len="sm"/>
          </a:ln>
          <a:effectLst/>
        </p:spPr>
        <p:txBody>
          <a:bodyPr>
            <a:spAutoFit/>
          </a:bodyPr>
          <a:lstStyle/>
          <a:p>
            <a:pPr marL="1082675" indent="-1082675" algn="l" defTabSz="454025">
              <a:lnSpc>
                <a:spcPct val="125000"/>
              </a:lnSpc>
              <a:spcBef>
                <a:spcPct val="50000"/>
              </a:spcBef>
              <a:buClr>
                <a:schemeClr val="tx1"/>
              </a:buClr>
              <a:buSzPct val="80000"/>
            </a:pPr>
            <a:r>
              <a:rPr lang="en-US" sz="2400" b="0">
                <a:solidFill>
                  <a:schemeClr val="tx1"/>
                </a:solidFill>
                <a:effectLst/>
                <a:latin typeface="Arial" charset="0"/>
              </a:rPr>
              <a:t>Two Step Process:</a:t>
            </a:r>
          </a:p>
          <a:p>
            <a:pPr marL="1082675" indent="-1082675" algn="l" defTabSz="454025">
              <a:lnSpc>
                <a:spcPct val="125000"/>
              </a:lnSpc>
              <a:spcBef>
                <a:spcPct val="50000"/>
              </a:spcBef>
              <a:buClr>
                <a:srgbClr val="800000"/>
              </a:buClr>
            </a:pPr>
            <a:r>
              <a:rPr lang="en-US" sz="2200" b="0">
                <a:solidFill>
                  <a:srgbClr val="800000"/>
                </a:solidFill>
                <a:effectLst/>
                <a:latin typeface="Arial" charset="0"/>
              </a:rPr>
              <a:t>Step 1:</a:t>
            </a:r>
            <a:r>
              <a:rPr lang="en-US" sz="2200" b="0">
                <a:solidFill>
                  <a:schemeClr val="tx1"/>
                </a:solidFill>
                <a:effectLst/>
                <a:latin typeface="Arial" charset="0"/>
              </a:rPr>
              <a:t> 	If fair value is </a:t>
            </a:r>
            <a:r>
              <a:rPr lang="en-US" sz="2200" b="0">
                <a:solidFill>
                  <a:srgbClr val="800000"/>
                </a:solidFill>
                <a:effectLst/>
                <a:latin typeface="Arial" charset="0"/>
              </a:rPr>
              <a:t>less than</a:t>
            </a:r>
            <a:r>
              <a:rPr lang="en-US" sz="2200" b="0">
                <a:solidFill>
                  <a:schemeClr val="tx1"/>
                </a:solidFill>
                <a:effectLst/>
                <a:latin typeface="Arial" charset="0"/>
              </a:rPr>
              <a:t> the carrying amount of the net assets (including goodwill), then perform a second step to determine possible impairment.</a:t>
            </a:r>
          </a:p>
          <a:p>
            <a:pPr marL="1082675" indent="-1082675" algn="l" defTabSz="454025">
              <a:lnSpc>
                <a:spcPct val="125000"/>
              </a:lnSpc>
              <a:spcBef>
                <a:spcPct val="50000"/>
              </a:spcBef>
              <a:buClr>
                <a:srgbClr val="800000"/>
              </a:buClr>
            </a:pPr>
            <a:r>
              <a:rPr lang="en-US" sz="2200" b="0">
                <a:solidFill>
                  <a:srgbClr val="800000"/>
                </a:solidFill>
                <a:effectLst/>
                <a:latin typeface="Arial" charset="0"/>
              </a:rPr>
              <a:t>Step 2:</a:t>
            </a:r>
            <a:r>
              <a:rPr lang="en-US" sz="2200" b="0">
                <a:solidFill>
                  <a:schemeClr val="tx1"/>
                </a:solidFill>
                <a:effectLst/>
                <a:latin typeface="Arial" charset="0"/>
              </a:rPr>
              <a:t> 	Determine the fair value of the goodwill (implied value of goodwill) and compare to carrying amount.</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Text Box 2"/>
          <p:cNvSpPr txBox="1">
            <a:spLocks noChangeArrowheads="1"/>
          </p:cNvSpPr>
          <p:nvPr/>
        </p:nvSpPr>
        <p:spPr bwMode="auto">
          <a:xfrm>
            <a:off x="609600" y="1295400"/>
            <a:ext cx="8077200" cy="1087438"/>
          </a:xfrm>
          <a:prstGeom prst="rect">
            <a:avLst/>
          </a:prstGeom>
          <a:noFill/>
          <a:ln w="12700">
            <a:noFill/>
            <a:miter lim="800000"/>
            <a:headEnd/>
            <a:tailEnd/>
          </a:ln>
          <a:effectLst/>
        </p:spPr>
        <p:txBody>
          <a:bodyPr>
            <a:spAutoFit/>
          </a:bodyPr>
          <a:lstStyle/>
          <a:p>
            <a:pPr algn="l">
              <a:lnSpc>
                <a:spcPct val="115000"/>
              </a:lnSpc>
              <a:spcBef>
                <a:spcPct val="50000"/>
              </a:spcBef>
            </a:pPr>
            <a:r>
              <a:rPr lang="en-US" sz="1900">
                <a:solidFill>
                  <a:srgbClr val="800000"/>
                </a:solidFill>
                <a:effectLst/>
                <a:latin typeface="Arial" charset="0"/>
              </a:rPr>
              <a:t>E12-15:</a:t>
            </a:r>
            <a:r>
              <a:rPr lang="en-US" sz="1900">
                <a:solidFill>
                  <a:srgbClr val="990000"/>
                </a:solidFill>
                <a:effectLst/>
                <a:latin typeface="Arial" charset="0"/>
              </a:rPr>
              <a:t> </a:t>
            </a:r>
            <a:r>
              <a:rPr lang="en-US" sz="1900" b="0">
                <a:solidFill>
                  <a:schemeClr val="bg2"/>
                </a:solidFill>
                <a:effectLst/>
                <a:latin typeface="Arial" charset="0"/>
              </a:rPr>
              <a:t>(Goodwill Impairment)  Presented below is net asset information related to the Mischa Division of Santana, Inc. as of December 31, 2012 (in millions):</a:t>
            </a:r>
          </a:p>
        </p:txBody>
      </p:sp>
      <p:sp>
        <p:nvSpPr>
          <p:cNvPr id="1276932" name="Rectangle 4"/>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76933" name="Text Box 5"/>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76934" name="Rectangle 6"/>
          <p:cNvSpPr>
            <a:spLocks noChangeArrowheads="1"/>
          </p:cNvSpPr>
          <p:nvPr/>
        </p:nvSpPr>
        <p:spPr bwMode="auto">
          <a:xfrm>
            <a:off x="609600" y="4800600"/>
            <a:ext cx="8305800" cy="1419225"/>
          </a:xfrm>
          <a:prstGeom prst="rect">
            <a:avLst/>
          </a:prstGeom>
          <a:noFill/>
          <a:ln w="12700" algn="ctr">
            <a:noFill/>
            <a:miter lim="800000"/>
            <a:headEnd/>
            <a:tailEnd/>
          </a:ln>
          <a:effectLst/>
        </p:spPr>
        <p:txBody>
          <a:bodyPr>
            <a:spAutoFit/>
          </a:bodyPr>
          <a:lstStyle/>
          <a:p>
            <a:pPr algn="l">
              <a:lnSpc>
                <a:spcPct val="115000"/>
              </a:lnSpc>
              <a:spcBef>
                <a:spcPct val="50000"/>
              </a:spcBef>
            </a:pPr>
            <a:r>
              <a:rPr lang="en-US" sz="1900" b="0">
                <a:solidFill>
                  <a:schemeClr val="bg2"/>
                </a:solidFill>
                <a:effectLst/>
                <a:latin typeface="Arial" charset="0"/>
              </a:rPr>
              <a:t>Management estimated its future net cash flows from the division to be $400 million. Management has also received an offer to purchase the division for $335 million. All identifiable assets’ and liabilities’ book and fair value amounts are the same.</a:t>
            </a:r>
          </a:p>
        </p:txBody>
      </p:sp>
      <p:pic>
        <p:nvPicPr>
          <p:cNvPr id="1276935" name="Picture 7"/>
          <p:cNvPicPr>
            <a:picLocks noChangeAspect="1" noChangeArrowheads="1"/>
          </p:cNvPicPr>
          <p:nvPr/>
        </p:nvPicPr>
        <p:blipFill>
          <a:blip r:embed="rId3"/>
          <a:srcRect/>
          <a:stretch>
            <a:fillRect/>
          </a:stretch>
        </p:blipFill>
        <p:spPr bwMode="auto">
          <a:xfrm>
            <a:off x="1828800" y="2514600"/>
            <a:ext cx="5510213" cy="2138363"/>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ChangeArrowheads="1"/>
          </p:cNvSpPr>
          <p:nvPr/>
        </p:nvSpPr>
        <p:spPr bwMode="auto">
          <a:xfrm>
            <a:off x="990600" y="5181600"/>
            <a:ext cx="7239000" cy="1066800"/>
          </a:xfrm>
          <a:prstGeom prst="rect">
            <a:avLst/>
          </a:prstGeom>
          <a:solidFill>
            <a:srgbClr val="FFFF99"/>
          </a:solidFill>
          <a:ln w="28575" algn="ctr">
            <a:solidFill>
              <a:srgbClr val="800000"/>
            </a:solidFill>
            <a:miter lim="800000"/>
            <a:headEnd/>
            <a:tailEnd/>
          </a:ln>
          <a:effectLst/>
        </p:spPr>
        <p:txBody>
          <a:bodyPr>
            <a:spAutoFit/>
          </a:bodyPr>
          <a:lstStyle/>
          <a:p>
            <a:endParaRPr lang="en-US"/>
          </a:p>
        </p:txBody>
      </p:sp>
      <p:sp>
        <p:nvSpPr>
          <p:cNvPr id="1277955"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77956" name="Text Box 4"/>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77957" name="Rectangle 5"/>
          <p:cNvSpPr>
            <a:spLocks noChangeArrowheads="1"/>
          </p:cNvSpPr>
          <p:nvPr/>
        </p:nvSpPr>
        <p:spPr bwMode="auto">
          <a:xfrm>
            <a:off x="609600" y="1335088"/>
            <a:ext cx="8305800" cy="1103312"/>
          </a:xfrm>
          <a:prstGeom prst="rect">
            <a:avLst/>
          </a:prstGeom>
          <a:noFill/>
          <a:ln w="12700">
            <a:noFill/>
            <a:miter lim="800000"/>
            <a:headEnd/>
            <a:tailEnd/>
          </a:ln>
          <a:effectLst/>
        </p:spPr>
        <p:txBody>
          <a:bodyPr>
            <a:spAutoFit/>
          </a:bodyPr>
          <a:lstStyle/>
          <a:p>
            <a:pPr marL="508000" indent="-508000" algn="l">
              <a:spcBef>
                <a:spcPct val="50000"/>
              </a:spcBef>
            </a:pPr>
            <a:r>
              <a:rPr lang="en-US" sz="1900">
                <a:solidFill>
                  <a:srgbClr val="800000"/>
                </a:solidFill>
                <a:effectLst/>
                <a:latin typeface="Arial" charset="0"/>
              </a:rPr>
              <a:t>E12-15 Instructions</a:t>
            </a:r>
          </a:p>
          <a:p>
            <a:pPr marL="508000" indent="-508000" algn="l">
              <a:spcBef>
                <a:spcPct val="50000"/>
              </a:spcBef>
            </a:pPr>
            <a:r>
              <a:rPr lang="en-US" sz="1900" b="0">
                <a:solidFill>
                  <a:srgbClr val="000000"/>
                </a:solidFill>
                <a:effectLst/>
                <a:latin typeface="Arial" charset="0"/>
              </a:rPr>
              <a:t>(a) 	Prepare the journal entry (if any) to record the impairment at December 31, 2012.</a:t>
            </a:r>
          </a:p>
        </p:txBody>
      </p:sp>
      <p:graphicFrame>
        <p:nvGraphicFramePr>
          <p:cNvPr id="1277958" name="Object 6">
            <a:hlinkClick r:id="" action="ppaction://ole?verb=0"/>
          </p:cNvPr>
          <p:cNvGraphicFramePr>
            <a:graphicFrameLocks/>
          </p:cNvGraphicFramePr>
          <p:nvPr/>
        </p:nvGraphicFramePr>
        <p:xfrm>
          <a:off x="3046413" y="2667000"/>
          <a:ext cx="5716587" cy="2320925"/>
        </p:xfrm>
        <a:graphic>
          <a:graphicData uri="http://schemas.openxmlformats.org/presentationml/2006/ole">
            <mc:AlternateContent xmlns:mc="http://schemas.openxmlformats.org/markup-compatibility/2006">
              <mc:Choice xmlns:v="urn:schemas-microsoft-com:vml" Requires="v">
                <p:oleObj spid="_x0000_s1277960" name="Worksheet" r:id="rId5" imgW="6086594" imgH="2638246" progId="Excel.Sheet.8">
                  <p:embed/>
                </p:oleObj>
              </mc:Choice>
              <mc:Fallback>
                <p:oleObj name="Worksheet" r:id="rId5" imgW="6086594" imgH="2638246" progId="Excel.Sheet.8">
                  <p:embed/>
                  <p:pic>
                    <p:nvPicPr>
                      <p:cNvPr id="0"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6413" y="2667000"/>
                        <a:ext cx="5716587" cy="23209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7959" name="Rectangle 7"/>
          <p:cNvSpPr>
            <a:spLocks noChangeArrowheads="1"/>
          </p:cNvSpPr>
          <p:nvPr/>
        </p:nvSpPr>
        <p:spPr bwMode="auto">
          <a:xfrm>
            <a:off x="228600" y="2803525"/>
            <a:ext cx="2590800" cy="2082800"/>
          </a:xfrm>
          <a:prstGeom prst="rect">
            <a:avLst/>
          </a:prstGeom>
          <a:noFill/>
          <a:ln w="12700">
            <a:noFill/>
            <a:miter lim="800000"/>
            <a:headEnd/>
            <a:tailEnd/>
          </a:ln>
          <a:effectLst/>
        </p:spPr>
        <p:txBody>
          <a:bodyPr>
            <a:spAutoFit/>
          </a:bodyPr>
          <a:lstStyle/>
          <a:p>
            <a:pPr algn="l">
              <a:lnSpc>
                <a:spcPct val="115000"/>
              </a:lnSpc>
              <a:spcBef>
                <a:spcPct val="50000"/>
              </a:spcBef>
            </a:pPr>
            <a:r>
              <a:rPr lang="en-US" sz="1900" b="0">
                <a:solidFill>
                  <a:srgbClr val="800000"/>
                </a:solidFill>
                <a:effectLst/>
                <a:latin typeface="Arial" charset="0"/>
                <a:cs typeface="Times New Roman" pitchFamily="18" charset="0"/>
              </a:rPr>
              <a:t>Step 1:</a:t>
            </a:r>
            <a:r>
              <a:rPr lang="en-US" sz="1900" b="0">
                <a:solidFill>
                  <a:srgbClr val="000000"/>
                </a:solidFill>
                <a:effectLst/>
                <a:latin typeface="Arial" charset="0"/>
                <a:cs typeface="Times New Roman" pitchFamily="18" charset="0"/>
              </a:rPr>
              <a:t> The fair value of the reporting unit is below its carrying value. Therefore, an impairment has occurred. </a:t>
            </a:r>
          </a:p>
        </p:txBody>
      </p:sp>
      <p:sp>
        <p:nvSpPr>
          <p:cNvPr id="1277960" name="Rectangle 8"/>
          <p:cNvSpPr>
            <a:spLocks noChangeArrowheads="1"/>
          </p:cNvSpPr>
          <p:nvPr/>
        </p:nvSpPr>
        <p:spPr bwMode="auto">
          <a:xfrm>
            <a:off x="3200400" y="2743200"/>
            <a:ext cx="1066800" cy="396875"/>
          </a:xfrm>
          <a:prstGeom prst="rect">
            <a:avLst/>
          </a:prstGeom>
          <a:noFill/>
          <a:ln w="12700">
            <a:noFill/>
            <a:miter lim="800000"/>
            <a:headEnd/>
            <a:tailEnd/>
          </a:ln>
          <a:effectLst/>
        </p:spPr>
        <p:txBody>
          <a:bodyPr>
            <a:spAutoFit/>
          </a:bodyPr>
          <a:lstStyle/>
          <a:p>
            <a:pPr algn="l">
              <a:spcBef>
                <a:spcPct val="50000"/>
              </a:spcBef>
            </a:pPr>
            <a:r>
              <a:rPr lang="en-US" sz="2000" b="0">
                <a:solidFill>
                  <a:srgbClr val="800000"/>
                </a:solidFill>
                <a:effectLst/>
                <a:latin typeface="Arial" charset="0"/>
                <a:cs typeface="Times New Roman" pitchFamily="18" charset="0"/>
              </a:rPr>
              <a:t>Step 2:</a:t>
            </a:r>
            <a:endParaRPr lang="en-US" sz="2000" b="0">
              <a:solidFill>
                <a:srgbClr val="000000"/>
              </a:solidFill>
              <a:effectLst/>
              <a:latin typeface="Arial" charset="0"/>
              <a:cs typeface="Times New Roman" pitchFamily="18" charset="0"/>
            </a:endParaRPr>
          </a:p>
        </p:txBody>
      </p:sp>
      <p:sp>
        <p:nvSpPr>
          <p:cNvPr id="1277961" name="Rectangle 9"/>
          <p:cNvSpPr>
            <a:spLocks noChangeArrowheads="1"/>
          </p:cNvSpPr>
          <p:nvPr/>
        </p:nvSpPr>
        <p:spPr bwMode="auto">
          <a:xfrm>
            <a:off x="1066800" y="5257800"/>
            <a:ext cx="7239000" cy="412750"/>
          </a:xfrm>
          <a:prstGeom prst="rect">
            <a:avLst/>
          </a:prstGeom>
          <a:noFill/>
          <a:ln w="28575" cap="sq">
            <a:noFill/>
            <a:miter lim="800000"/>
            <a:headEnd/>
            <a:tailEnd/>
          </a:ln>
          <a:effectLst/>
        </p:spPr>
        <p:txBody>
          <a:bodyPr>
            <a:spAutoFit/>
          </a:bodyPr>
          <a:lstStyle/>
          <a:p>
            <a:pPr marL="457200" indent="-457200" algn="l">
              <a:tabLst>
                <a:tab pos="5143500" algn="r"/>
                <a:tab pos="6400800" algn="r"/>
              </a:tabLst>
            </a:pPr>
            <a:r>
              <a:rPr lang="en-US" sz="2100" b="0">
                <a:effectLst/>
                <a:latin typeface="Arial" charset="0"/>
              </a:rPr>
              <a:t>Loss on impairment 	25,000,000</a:t>
            </a:r>
          </a:p>
        </p:txBody>
      </p:sp>
      <p:sp>
        <p:nvSpPr>
          <p:cNvPr id="1277962" name="Rectangle 10"/>
          <p:cNvSpPr>
            <a:spLocks noChangeArrowheads="1"/>
          </p:cNvSpPr>
          <p:nvPr/>
        </p:nvSpPr>
        <p:spPr bwMode="auto">
          <a:xfrm>
            <a:off x="1066800" y="5745163"/>
            <a:ext cx="7239000" cy="412750"/>
          </a:xfrm>
          <a:prstGeom prst="rect">
            <a:avLst/>
          </a:prstGeom>
          <a:noFill/>
          <a:ln w="28575" cap="sq">
            <a:noFill/>
            <a:miter lim="800000"/>
            <a:headEnd/>
            <a:tailEnd/>
          </a:ln>
          <a:effectLst/>
        </p:spPr>
        <p:txBody>
          <a:bodyPr>
            <a:spAutoFit/>
          </a:bodyPr>
          <a:lstStyle/>
          <a:p>
            <a:pPr marL="457200" indent="-457200" algn="l">
              <a:tabLst>
                <a:tab pos="5143500" algn="r"/>
                <a:tab pos="6858000" algn="r"/>
              </a:tabLst>
            </a:pPr>
            <a:r>
              <a:rPr lang="en-US" sz="2100" b="0">
                <a:effectLst/>
                <a:latin typeface="Arial" charset="0"/>
              </a:rPr>
              <a:t>	Goodwill 		25,000,000</a:t>
            </a:r>
          </a:p>
        </p:txBody>
      </p:sp>
      <p:sp>
        <p:nvSpPr>
          <p:cNvPr id="1277963" name="Text Box 11"/>
          <p:cNvSpPr txBox="1">
            <a:spLocks noChangeArrowheads="1"/>
          </p:cNvSpPr>
          <p:nvPr/>
        </p:nvSpPr>
        <p:spPr bwMode="auto">
          <a:xfrm>
            <a:off x="7315200" y="3138488"/>
            <a:ext cx="1219200" cy="366712"/>
          </a:xfrm>
          <a:prstGeom prst="rect">
            <a:avLst/>
          </a:prstGeom>
          <a:noFill/>
          <a:ln w="28575" cap="sq">
            <a:noFill/>
            <a:miter lim="800000"/>
            <a:headEnd/>
            <a:tailEnd/>
          </a:ln>
          <a:effectLst/>
        </p:spPr>
        <p:txBody>
          <a:bodyPr>
            <a:spAutoFit/>
          </a:bodyPr>
          <a:lstStyle/>
          <a:p>
            <a:pPr algn="r">
              <a:spcBef>
                <a:spcPct val="50000"/>
              </a:spcBef>
            </a:pPr>
            <a:r>
              <a:rPr lang="en-US" b="0">
                <a:effectLst/>
                <a:latin typeface="Arial" charset="0"/>
              </a:rPr>
              <a:t>$     335</a:t>
            </a:r>
          </a:p>
        </p:txBody>
      </p:sp>
      <p:sp>
        <p:nvSpPr>
          <p:cNvPr id="1277964" name="Text Box 12"/>
          <p:cNvSpPr txBox="1">
            <a:spLocks noChangeArrowheads="1"/>
          </p:cNvSpPr>
          <p:nvPr/>
        </p:nvSpPr>
        <p:spPr bwMode="auto">
          <a:xfrm>
            <a:off x="7315200" y="3443288"/>
            <a:ext cx="1219200" cy="366712"/>
          </a:xfrm>
          <a:prstGeom prst="rect">
            <a:avLst/>
          </a:prstGeom>
          <a:noFill/>
          <a:ln w="28575" cap="sq">
            <a:noFill/>
            <a:miter lim="800000"/>
            <a:headEnd/>
            <a:tailEnd/>
          </a:ln>
          <a:effectLst/>
        </p:spPr>
        <p:txBody>
          <a:bodyPr>
            <a:spAutoFit/>
          </a:bodyPr>
          <a:lstStyle/>
          <a:p>
            <a:pPr algn="r">
              <a:spcBef>
                <a:spcPct val="50000"/>
              </a:spcBef>
            </a:pPr>
            <a:r>
              <a:rPr lang="en-US" b="0">
                <a:effectLst/>
                <a:latin typeface="Arial" charset="0"/>
              </a:rPr>
              <a:t>160</a:t>
            </a:r>
          </a:p>
        </p:txBody>
      </p:sp>
      <p:sp>
        <p:nvSpPr>
          <p:cNvPr id="1277965" name="Text Box 13"/>
          <p:cNvSpPr txBox="1">
            <a:spLocks noChangeArrowheads="1"/>
          </p:cNvSpPr>
          <p:nvPr/>
        </p:nvSpPr>
        <p:spPr bwMode="auto">
          <a:xfrm>
            <a:off x="7315200" y="3810000"/>
            <a:ext cx="1219200" cy="366713"/>
          </a:xfrm>
          <a:prstGeom prst="rect">
            <a:avLst/>
          </a:prstGeom>
          <a:noFill/>
          <a:ln w="28575" cap="sq">
            <a:noFill/>
            <a:miter lim="800000"/>
            <a:headEnd/>
            <a:tailEnd/>
          </a:ln>
          <a:effectLst/>
        </p:spPr>
        <p:txBody>
          <a:bodyPr>
            <a:spAutoFit/>
          </a:bodyPr>
          <a:lstStyle/>
          <a:p>
            <a:pPr algn="r">
              <a:spcBef>
                <a:spcPct val="50000"/>
              </a:spcBef>
            </a:pPr>
            <a:r>
              <a:rPr lang="en-US" b="0">
                <a:effectLst/>
                <a:latin typeface="Arial" charset="0"/>
              </a:rPr>
              <a:t>175</a:t>
            </a:r>
          </a:p>
        </p:txBody>
      </p:sp>
      <p:sp>
        <p:nvSpPr>
          <p:cNvPr id="1277966" name="Text Box 14"/>
          <p:cNvSpPr txBox="1">
            <a:spLocks noChangeArrowheads="1"/>
          </p:cNvSpPr>
          <p:nvPr/>
        </p:nvSpPr>
        <p:spPr bwMode="auto">
          <a:xfrm>
            <a:off x="7315200" y="4129088"/>
            <a:ext cx="1219200" cy="366712"/>
          </a:xfrm>
          <a:prstGeom prst="rect">
            <a:avLst/>
          </a:prstGeom>
          <a:noFill/>
          <a:ln w="28575" cap="sq">
            <a:noFill/>
            <a:miter lim="800000"/>
            <a:headEnd/>
            <a:tailEnd/>
          </a:ln>
          <a:effectLst/>
        </p:spPr>
        <p:txBody>
          <a:bodyPr>
            <a:spAutoFit/>
          </a:bodyPr>
          <a:lstStyle/>
          <a:p>
            <a:pPr algn="r">
              <a:spcBef>
                <a:spcPct val="50000"/>
              </a:spcBef>
            </a:pPr>
            <a:r>
              <a:rPr lang="en-US" b="0">
                <a:effectLst/>
                <a:latin typeface="Arial" charset="0"/>
              </a:rPr>
              <a:t>200</a:t>
            </a:r>
          </a:p>
        </p:txBody>
      </p:sp>
      <p:sp>
        <p:nvSpPr>
          <p:cNvPr id="1277967" name="Text Box 15"/>
          <p:cNvSpPr txBox="1">
            <a:spLocks noChangeArrowheads="1"/>
          </p:cNvSpPr>
          <p:nvPr/>
        </p:nvSpPr>
        <p:spPr bwMode="auto">
          <a:xfrm>
            <a:off x="7315200" y="4433888"/>
            <a:ext cx="1295400" cy="366712"/>
          </a:xfrm>
          <a:prstGeom prst="rect">
            <a:avLst/>
          </a:prstGeom>
          <a:noFill/>
          <a:ln w="28575" cap="sq">
            <a:noFill/>
            <a:miter lim="800000"/>
            <a:headEnd/>
            <a:tailEnd/>
          </a:ln>
          <a:effectLst/>
        </p:spPr>
        <p:txBody>
          <a:bodyPr>
            <a:spAutoFit/>
          </a:bodyPr>
          <a:lstStyle/>
          <a:p>
            <a:pPr algn="r">
              <a:spcBef>
                <a:spcPct val="50000"/>
              </a:spcBef>
            </a:pPr>
            <a:r>
              <a:rPr lang="en-US" b="0">
                <a:effectLst/>
                <a:latin typeface="Arial" charset="0"/>
              </a:rPr>
              <a:t>$      (25)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77963"/>
                                        </p:tgtEl>
                                        <p:attrNameLst>
                                          <p:attrName>style.visibility</p:attrName>
                                        </p:attrNameLst>
                                      </p:cBhvr>
                                      <p:to>
                                        <p:strVal val="visible"/>
                                      </p:to>
                                    </p:set>
                                    <p:animEffect transition="in" filter="wipe(left)">
                                      <p:cBhvr>
                                        <p:cTn id="7" dur="500"/>
                                        <p:tgtEl>
                                          <p:spTgt spid="12779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77964"/>
                                        </p:tgtEl>
                                        <p:attrNameLst>
                                          <p:attrName>style.visibility</p:attrName>
                                        </p:attrNameLst>
                                      </p:cBhvr>
                                      <p:to>
                                        <p:strVal val="visible"/>
                                      </p:to>
                                    </p:set>
                                    <p:animEffect transition="in" filter="wipe(left)">
                                      <p:cBhvr>
                                        <p:cTn id="12" dur="500"/>
                                        <p:tgtEl>
                                          <p:spTgt spid="12779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77965"/>
                                        </p:tgtEl>
                                        <p:attrNameLst>
                                          <p:attrName>style.visibility</p:attrName>
                                        </p:attrNameLst>
                                      </p:cBhvr>
                                      <p:to>
                                        <p:strVal val="visible"/>
                                      </p:to>
                                    </p:set>
                                    <p:animEffect transition="in" filter="wipe(left)">
                                      <p:cBhvr>
                                        <p:cTn id="17" dur="500"/>
                                        <p:tgtEl>
                                          <p:spTgt spid="12779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77966"/>
                                        </p:tgtEl>
                                        <p:attrNameLst>
                                          <p:attrName>style.visibility</p:attrName>
                                        </p:attrNameLst>
                                      </p:cBhvr>
                                      <p:to>
                                        <p:strVal val="visible"/>
                                      </p:to>
                                    </p:set>
                                    <p:animEffect transition="in" filter="wipe(left)">
                                      <p:cBhvr>
                                        <p:cTn id="22" dur="500"/>
                                        <p:tgtEl>
                                          <p:spTgt spid="12779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77967"/>
                                        </p:tgtEl>
                                        <p:attrNameLst>
                                          <p:attrName>style.visibility</p:attrName>
                                        </p:attrNameLst>
                                      </p:cBhvr>
                                      <p:to>
                                        <p:strVal val="visible"/>
                                      </p:to>
                                    </p:set>
                                    <p:animEffect transition="in" filter="wipe(left)">
                                      <p:cBhvr>
                                        <p:cTn id="27" dur="500"/>
                                        <p:tgtEl>
                                          <p:spTgt spid="12779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77961"/>
                                        </p:tgtEl>
                                        <p:attrNameLst>
                                          <p:attrName>style.visibility</p:attrName>
                                        </p:attrNameLst>
                                      </p:cBhvr>
                                      <p:to>
                                        <p:strVal val="visible"/>
                                      </p:to>
                                    </p:set>
                                    <p:animEffect transition="in" filter="wipe(left)">
                                      <p:cBhvr>
                                        <p:cTn id="32" dur="500"/>
                                        <p:tgtEl>
                                          <p:spTgt spid="127796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77962"/>
                                        </p:tgtEl>
                                        <p:attrNameLst>
                                          <p:attrName>style.visibility</p:attrName>
                                        </p:attrNameLst>
                                      </p:cBhvr>
                                      <p:to>
                                        <p:strVal val="visible"/>
                                      </p:to>
                                    </p:set>
                                    <p:animEffect transition="in" filter="wipe(left)">
                                      <p:cBhvr>
                                        <p:cTn id="37" dur="500"/>
                                        <p:tgtEl>
                                          <p:spTgt spid="1277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61" grpId="0"/>
      <p:bldP spid="1277962" grpId="0"/>
      <p:bldP spid="1277963" grpId="0"/>
      <p:bldP spid="1277964" grpId="0"/>
      <p:bldP spid="1277965" grpId="0"/>
      <p:bldP spid="1277966" grpId="0"/>
      <p:bldP spid="12779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78979" name="Text Box 3"/>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78980" name="Rectangle 4"/>
          <p:cNvSpPr>
            <a:spLocks noChangeArrowheads="1"/>
          </p:cNvSpPr>
          <p:nvPr/>
        </p:nvSpPr>
        <p:spPr bwMode="auto">
          <a:xfrm>
            <a:off x="609600" y="1333500"/>
            <a:ext cx="8305800" cy="1392238"/>
          </a:xfrm>
          <a:prstGeom prst="rect">
            <a:avLst/>
          </a:prstGeom>
          <a:noFill/>
          <a:ln w="12700" algn="ctr">
            <a:noFill/>
            <a:miter lim="800000"/>
            <a:headEnd/>
            <a:tailEnd/>
          </a:ln>
          <a:effectLst/>
        </p:spPr>
        <p:txBody>
          <a:bodyPr>
            <a:spAutoFit/>
          </a:bodyPr>
          <a:lstStyle/>
          <a:p>
            <a:pPr marL="508000" indent="-508000" algn="l">
              <a:spcBef>
                <a:spcPct val="50000"/>
              </a:spcBef>
            </a:pPr>
            <a:r>
              <a:rPr lang="en-US" sz="1900">
                <a:solidFill>
                  <a:srgbClr val="800000"/>
                </a:solidFill>
                <a:effectLst/>
                <a:latin typeface="Arial" charset="0"/>
              </a:rPr>
              <a:t>E12-15 Instructions</a:t>
            </a:r>
          </a:p>
          <a:p>
            <a:pPr marL="508000" indent="-508000" algn="l">
              <a:spcBef>
                <a:spcPct val="50000"/>
              </a:spcBef>
            </a:pPr>
            <a:r>
              <a:rPr lang="en-US" sz="1900" b="0">
                <a:solidFill>
                  <a:srgbClr val="000000"/>
                </a:solidFill>
                <a:effectLst/>
                <a:latin typeface="Arial" charset="0"/>
              </a:rPr>
              <a:t>(b) 	At December 31, 2011, it is estimated that the division’s fair value increased to $345 million.  Prepare the journal entry (if any) to record this increase in fair value.</a:t>
            </a:r>
          </a:p>
        </p:txBody>
      </p:sp>
      <p:sp>
        <p:nvSpPr>
          <p:cNvPr id="1278981" name="Rectangle 5"/>
          <p:cNvSpPr>
            <a:spLocks noChangeArrowheads="1"/>
          </p:cNvSpPr>
          <p:nvPr/>
        </p:nvSpPr>
        <p:spPr bwMode="auto">
          <a:xfrm>
            <a:off x="1143000" y="2971800"/>
            <a:ext cx="7696200" cy="2151063"/>
          </a:xfrm>
          <a:prstGeom prst="rect">
            <a:avLst/>
          </a:prstGeom>
          <a:noFill/>
          <a:ln w="12700">
            <a:noFill/>
            <a:miter lim="800000"/>
            <a:headEnd/>
            <a:tailEnd/>
          </a:ln>
          <a:effectLst/>
        </p:spPr>
        <p:txBody>
          <a:bodyPr>
            <a:spAutoFit/>
          </a:bodyPr>
          <a:lstStyle/>
          <a:p>
            <a:pPr marL="401638" indent="-401638" algn="l">
              <a:lnSpc>
                <a:spcPct val="115000"/>
              </a:lnSpc>
              <a:spcBef>
                <a:spcPct val="50000"/>
              </a:spcBef>
              <a:buClr>
                <a:srgbClr val="800000"/>
              </a:buClr>
              <a:buSzPct val="80000"/>
              <a:buFont typeface="Wingdings" pitchFamily="2" charset="2"/>
              <a:buChar char="u"/>
            </a:pPr>
            <a:r>
              <a:rPr lang="en-US" sz="2000" b="0">
                <a:solidFill>
                  <a:schemeClr val="tx1"/>
                </a:solidFill>
                <a:effectLst/>
                <a:latin typeface="Arial" charset="0"/>
                <a:cs typeface="Times New Roman" pitchFamily="18" charset="0"/>
              </a:rPr>
              <a:t>No entry necessary.  </a:t>
            </a:r>
          </a:p>
          <a:p>
            <a:pPr marL="401638" indent="-401638" algn="l">
              <a:lnSpc>
                <a:spcPct val="115000"/>
              </a:lnSpc>
              <a:spcBef>
                <a:spcPct val="50000"/>
              </a:spcBef>
              <a:buClr>
                <a:srgbClr val="800000"/>
              </a:buClr>
              <a:buSzPct val="80000"/>
              <a:buFont typeface="Wingdings" pitchFamily="2" charset="2"/>
              <a:buChar char="u"/>
            </a:pPr>
            <a:r>
              <a:rPr lang="en-US" sz="2000" b="0">
                <a:solidFill>
                  <a:schemeClr val="tx1"/>
                </a:solidFill>
                <a:effectLst/>
                <a:latin typeface="Arial" charset="0"/>
                <a:cs typeface="Times New Roman" pitchFamily="18" charset="0"/>
              </a:rPr>
              <a:t>Adjusted carrying amount of the goodwill is its new accounting basis. </a:t>
            </a:r>
          </a:p>
          <a:p>
            <a:pPr marL="401638" indent="-401638" algn="l">
              <a:lnSpc>
                <a:spcPct val="115000"/>
              </a:lnSpc>
              <a:spcBef>
                <a:spcPct val="50000"/>
              </a:spcBef>
              <a:buClr>
                <a:srgbClr val="800000"/>
              </a:buClr>
              <a:buSzPct val="80000"/>
              <a:buFont typeface="Wingdings" pitchFamily="2" charset="2"/>
              <a:buChar char="u"/>
            </a:pPr>
            <a:r>
              <a:rPr lang="en-US" sz="2000" b="0">
                <a:solidFill>
                  <a:schemeClr val="tx1"/>
                </a:solidFill>
                <a:effectLst/>
                <a:latin typeface="Arial" charset="0"/>
                <a:cs typeface="Times New Roman" pitchFamily="18" charset="0"/>
              </a:rPr>
              <a:t>Subsequent reversal of recognized impairment losses is not permitted under SFAS No. 142.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78981">
                                            <p:txEl>
                                              <p:pRg st="0" end="0"/>
                                            </p:txEl>
                                          </p:spTgt>
                                        </p:tgtEl>
                                        <p:attrNameLst>
                                          <p:attrName>style.visibility</p:attrName>
                                        </p:attrNameLst>
                                      </p:cBhvr>
                                      <p:to>
                                        <p:strVal val="visible"/>
                                      </p:to>
                                    </p:set>
                                    <p:animEffect transition="in" filter="wipe(left)">
                                      <p:cBhvr>
                                        <p:cTn id="7" dur="500"/>
                                        <p:tgtEl>
                                          <p:spTgt spid="12789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78981">
                                            <p:txEl>
                                              <p:pRg st="1" end="1"/>
                                            </p:txEl>
                                          </p:spTgt>
                                        </p:tgtEl>
                                        <p:attrNameLst>
                                          <p:attrName>style.visibility</p:attrName>
                                        </p:attrNameLst>
                                      </p:cBhvr>
                                      <p:to>
                                        <p:strVal val="visible"/>
                                      </p:to>
                                    </p:set>
                                    <p:animEffect transition="in" filter="wipe(left)">
                                      <p:cBhvr>
                                        <p:cTn id="12" dur="500"/>
                                        <p:tgtEl>
                                          <p:spTgt spid="12789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78981">
                                            <p:txEl>
                                              <p:pRg st="2" end="2"/>
                                            </p:txEl>
                                          </p:spTgt>
                                        </p:tgtEl>
                                        <p:attrNameLst>
                                          <p:attrName>style.visibility</p:attrName>
                                        </p:attrNameLst>
                                      </p:cBhvr>
                                      <p:to>
                                        <p:strVal val="visible"/>
                                      </p:to>
                                    </p:set>
                                    <p:animEffect transition="in" filter="wipe(left)">
                                      <p:cBhvr>
                                        <p:cTn id="17" dur="500"/>
                                        <p:tgtEl>
                                          <p:spTgt spid="12789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Impairment of Intangible Assets</a:t>
            </a:r>
          </a:p>
        </p:txBody>
      </p:sp>
      <p:sp>
        <p:nvSpPr>
          <p:cNvPr id="1280003" name="Text Box 3"/>
          <p:cNvSpPr txBox="1">
            <a:spLocks noChangeArrowheads="1"/>
          </p:cNvSpPr>
          <p:nvPr/>
        </p:nvSpPr>
        <p:spPr bwMode="auto">
          <a:xfrm>
            <a:off x="990600" y="6369050"/>
            <a:ext cx="80010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7  Explain the accounting issues related to intangible-asset impairments.</a:t>
            </a:r>
          </a:p>
        </p:txBody>
      </p:sp>
      <p:sp>
        <p:nvSpPr>
          <p:cNvPr id="1280004" name="Text Box 4"/>
          <p:cNvSpPr txBox="1">
            <a:spLocks noChangeArrowheads="1"/>
          </p:cNvSpPr>
          <p:nvPr/>
        </p:nvSpPr>
        <p:spPr bwMode="auto">
          <a:xfrm>
            <a:off x="685800" y="1371600"/>
            <a:ext cx="8001000" cy="561975"/>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30000"/>
              </a:spcBef>
              <a:spcAft>
                <a:spcPct val="20000"/>
              </a:spcAft>
              <a:buSzPct val="80000"/>
            </a:pPr>
            <a:r>
              <a:rPr lang="en-US" sz="2800">
                <a:solidFill>
                  <a:srgbClr val="800000"/>
                </a:solidFill>
                <a:effectLst/>
                <a:latin typeface="Arial" charset="0"/>
              </a:rPr>
              <a:t>Summary of Impairment Tests</a:t>
            </a:r>
          </a:p>
        </p:txBody>
      </p:sp>
      <p:sp>
        <p:nvSpPr>
          <p:cNvPr id="1280006" name="Text Box 6"/>
          <p:cNvSpPr txBox="1">
            <a:spLocks noChangeArrowheads="1"/>
          </p:cNvSpPr>
          <p:nvPr/>
        </p:nvSpPr>
        <p:spPr bwMode="auto">
          <a:xfrm>
            <a:off x="7162800" y="2133600"/>
            <a:ext cx="1600200" cy="274638"/>
          </a:xfrm>
          <a:prstGeom prst="rect">
            <a:avLst/>
          </a:prstGeom>
          <a:solidFill>
            <a:schemeClr val="bg1"/>
          </a:solidFill>
          <a:ln w="28575" algn="ctr">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12-11</a:t>
            </a:r>
          </a:p>
        </p:txBody>
      </p:sp>
      <p:pic>
        <p:nvPicPr>
          <p:cNvPr id="1280007" name="Picture 7"/>
          <p:cNvPicPr>
            <a:picLocks noChangeAspect="1" noChangeArrowheads="1"/>
          </p:cNvPicPr>
          <p:nvPr/>
        </p:nvPicPr>
        <p:blipFill>
          <a:blip r:embed="rId3"/>
          <a:srcRect/>
          <a:stretch>
            <a:fillRect/>
          </a:stretch>
        </p:blipFill>
        <p:spPr bwMode="auto">
          <a:xfrm>
            <a:off x="457200" y="2446338"/>
            <a:ext cx="8305800" cy="1592262"/>
          </a:xfrm>
          <a:prstGeom prst="rect">
            <a:avLst/>
          </a:prstGeom>
          <a:noFill/>
          <a:ln w="28575" cap="sq">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Research and Development Costs</a:t>
            </a:r>
          </a:p>
        </p:txBody>
      </p:sp>
      <p:sp>
        <p:nvSpPr>
          <p:cNvPr id="1147908" name="Text Box 4"/>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8  Identify the conceptual issues related to research and development costs.</a:t>
            </a:r>
          </a:p>
        </p:txBody>
      </p:sp>
      <p:sp>
        <p:nvSpPr>
          <p:cNvPr id="1147909" name="Text Box 5"/>
          <p:cNvSpPr txBox="1">
            <a:spLocks noChangeArrowheads="1"/>
          </p:cNvSpPr>
          <p:nvPr/>
        </p:nvSpPr>
        <p:spPr bwMode="auto">
          <a:xfrm>
            <a:off x="673100" y="2590800"/>
            <a:ext cx="8013700" cy="895350"/>
          </a:xfrm>
          <a:prstGeom prst="rect">
            <a:avLst/>
          </a:prstGeom>
          <a:noFill/>
          <a:ln w="28575" cap="sq">
            <a:noFill/>
            <a:miter lim="800000"/>
            <a:headEnd type="none" w="sm" len="sm"/>
            <a:tailEnd type="none" w="sm" len="sm"/>
          </a:ln>
          <a:effectLst/>
        </p:spPr>
        <p:txBody>
          <a:bodyPr>
            <a:spAutoFit/>
          </a:bodyPr>
          <a:lstStyle/>
          <a:p>
            <a:pPr algn="l" defTabSz="454025">
              <a:lnSpc>
                <a:spcPct val="120000"/>
              </a:lnSpc>
              <a:spcBef>
                <a:spcPct val="50000"/>
              </a:spcBef>
              <a:buClr>
                <a:schemeClr val="tx1"/>
              </a:buClr>
            </a:pPr>
            <a:r>
              <a:rPr lang="en-US" sz="2200" b="0">
                <a:solidFill>
                  <a:schemeClr val="tx1"/>
                </a:solidFill>
                <a:effectLst/>
                <a:latin typeface="Arial" charset="0"/>
              </a:rPr>
              <a:t>Frequently results in something that a company </a:t>
            </a:r>
            <a:r>
              <a:rPr lang="en-US" sz="2200">
                <a:solidFill>
                  <a:schemeClr val="tx1"/>
                </a:solidFill>
                <a:effectLst/>
                <a:latin typeface="Arial" charset="0"/>
              </a:rPr>
              <a:t>patents or copyrights</a:t>
            </a:r>
            <a:r>
              <a:rPr lang="en-US" sz="2200" b="0">
                <a:solidFill>
                  <a:schemeClr val="tx1"/>
                </a:solidFill>
                <a:effectLst/>
                <a:latin typeface="Arial" charset="0"/>
              </a:rPr>
              <a:t> such as:</a:t>
            </a:r>
          </a:p>
        </p:txBody>
      </p:sp>
      <p:sp>
        <p:nvSpPr>
          <p:cNvPr id="1147910" name="Rectangle 6"/>
          <p:cNvSpPr>
            <a:spLocks noChangeArrowheads="1"/>
          </p:cNvSpPr>
          <p:nvPr/>
        </p:nvSpPr>
        <p:spPr bwMode="auto">
          <a:xfrm>
            <a:off x="1066800" y="3662363"/>
            <a:ext cx="3657600" cy="1633537"/>
          </a:xfrm>
          <a:prstGeom prst="rect">
            <a:avLst/>
          </a:prstGeom>
          <a:noFill/>
          <a:ln w="12700">
            <a:noFill/>
            <a:miter lim="800000"/>
            <a:headEnd/>
            <a:tailEnd/>
          </a:ln>
          <a:effectLst/>
        </p:spPr>
        <p:txBody>
          <a:bodyPr>
            <a:spAutoFit/>
          </a:bodyPr>
          <a:lstStyle/>
          <a:p>
            <a:pPr marL="401638" indent="-401638" algn="l">
              <a:lnSpc>
                <a:spcPct val="120000"/>
              </a:lnSpc>
              <a:spcBef>
                <a:spcPct val="50000"/>
              </a:spcBef>
              <a:buClr>
                <a:srgbClr val="800000"/>
              </a:buClr>
              <a:buSzPct val="80000"/>
              <a:buFont typeface="Wingdings" pitchFamily="2" charset="2"/>
              <a:buChar char="u"/>
            </a:pPr>
            <a:r>
              <a:rPr lang="en-US" sz="2200" b="0">
                <a:solidFill>
                  <a:schemeClr val="tx1"/>
                </a:solidFill>
                <a:effectLst/>
                <a:latin typeface="Arial" charset="0"/>
                <a:cs typeface="Times New Roman" pitchFamily="18" charset="0"/>
              </a:rPr>
              <a:t>new product, </a:t>
            </a:r>
          </a:p>
          <a:p>
            <a:pPr marL="401638" indent="-401638" algn="l">
              <a:lnSpc>
                <a:spcPct val="120000"/>
              </a:lnSpc>
              <a:spcBef>
                <a:spcPct val="50000"/>
              </a:spcBef>
              <a:buClr>
                <a:srgbClr val="800000"/>
              </a:buClr>
              <a:buSzPct val="80000"/>
              <a:buFont typeface="Wingdings" pitchFamily="2" charset="2"/>
              <a:buChar char="u"/>
            </a:pPr>
            <a:r>
              <a:rPr lang="en-US" sz="2200" b="0">
                <a:solidFill>
                  <a:schemeClr val="tx1"/>
                </a:solidFill>
                <a:effectLst/>
                <a:latin typeface="Arial" charset="0"/>
                <a:cs typeface="Times New Roman" pitchFamily="18" charset="0"/>
              </a:rPr>
              <a:t>process, </a:t>
            </a:r>
          </a:p>
          <a:p>
            <a:pPr marL="401638" indent="-401638" algn="l">
              <a:lnSpc>
                <a:spcPct val="120000"/>
              </a:lnSpc>
              <a:spcBef>
                <a:spcPct val="50000"/>
              </a:spcBef>
              <a:buClr>
                <a:srgbClr val="800000"/>
              </a:buClr>
              <a:buSzPct val="80000"/>
              <a:buFont typeface="Wingdings" pitchFamily="2" charset="2"/>
              <a:buChar char="u"/>
            </a:pPr>
            <a:r>
              <a:rPr lang="en-US" sz="2200" b="0">
                <a:solidFill>
                  <a:schemeClr val="tx1"/>
                </a:solidFill>
                <a:effectLst/>
                <a:latin typeface="Arial" charset="0"/>
                <a:cs typeface="Times New Roman" pitchFamily="18" charset="0"/>
              </a:rPr>
              <a:t>idea, </a:t>
            </a:r>
          </a:p>
        </p:txBody>
      </p:sp>
      <p:sp>
        <p:nvSpPr>
          <p:cNvPr id="1147911" name="Rectangle 7"/>
          <p:cNvSpPr>
            <a:spLocks noChangeArrowheads="1"/>
          </p:cNvSpPr>
          <p:nvPr/>
        </p:nvSpPr>
        <p:spPr bwMode="auto">
          <a:xfrm>
            <a:off x="4191000" y="3663950"/>
            <a:ext cx="3657600" cy="1633538"/>
          </a:xfrm>
          <a:prstGeom prst="rect">
            <a:avLst/>
          </a:prstGeom>
          <a:noFill/>
          <a:ln w="12700">
            <a:noFill/>
            <a:miter lim="800000"/>
            <a:headEnd/>
            <a:tailEnd/>
          </a:ln>
          <a:effectLst/>
        </p:spPr>
        <p:txBody>
          <a:bodyPr>
            <a:spAutoFit/>
          </a:bodyPr>
          <a:lstStyle/>
          <a:p>
            <a:pPr marL="401638" indent="-401638" algn="l">
              <a:lnSpc>
                <a:spcPct val="120000"/>
              </a:lnSpc>
              <a:spcBef>
                <a:spcPct val="50000"/>
              </a:spcBef>
              <a:buClr>
                <a:srgbClr val="800000"/>
              </a:buClr>
              <a:buSzPct val="80000"/>
              <a:buFont typeface="Wingdings" pitchFamily="2" charset="2"/>
              <a:buChar char="u"/>
            </a:pPr>
            <a:r>
              <a:rPr lang="en-US" sz="2200" b="0">
                <a:solidFill>
                  <a:schemeClr val="tx1"/>
                </a:solidFill>
                <a:effectLst/>
                <a:latin typeface="Arial" charset="0"/>
                <a:cs typeface="Times New Roman" pitchFamily="18" charset="0"/>
              </a:rPr>
              <a:t>formula, </a:t>
            </a:r>
          </a:p>
          <a:p>
            <a:pPr marL="401638" indent="-401638" algn="l">
              <a:lnSpc>
                <a:spcPct val="120000"/>
              </a:lnSpc>
              <a:spcBef>
                <a:spcPct val="50000"/>
              </a:spcBef>
              <a:buClr>
                <a:srgbClr val="800000"/>
              </a:buClr>
              <a:buSzPct val="80000"/>
              <a:buFont typeface="Wingdings" pitchFamily="2" charset="2"/>
              <a:buChar char="u"/>
            </a:pPr>
            <a:r>
              <a:rPr lang="en-US" sz="2200" b="0">
                <a:solidFill>
                  <a:schemeClr val="tx1"/>
                </a:solidFill>
                <a:effectLst/>
                <a:latin typeface="Arial" charset="0"/>
                <a:cs typeface="Times New Roman" pitchFamily="18" charset="0"/>
              </a:rPr>
              <a:t>composition, or</a:t>
            </a:r>
          </a:p>
          <a:p>
            <a:pPr marL="401638" indent="-401638" algn="l">
              <a:lnSpc>
                <a:spcPct val="120000"/>
              </a:lnSpc>
              <a:spcBef>
                <a:spcPct val="50000"/>
              </a:spcBef>
              <a:buClr>
                <a:srgbClr val="800000"/>
              </a:buClr>
              <a:buSzPct val="80000"/>
              <a:buFont typeface="Wingdings" pitchFamily="2" charset="2"/>
              <a:buChar char="u"/>
            </a:pPr>
            <a:r>
              <a:rPr lang="en-US" sz="2200" b="0">
                <a:solidFill>
                  <a:schemeClr val="tx1"/>
                </a:solidFill>
                <a:effectLst/>
                <a:latin typeface="Arial" charset="0"/>
                <a:cs typeface="Times New Roman" pitchFamily="18" charset="0"/>
              </a:rPr>
              <a:t>literary work.</a:t>
            </a:r>
          </a:p>
        </p:txBody>
      </p:sp>
      <p:sp>
        <p:nvSpPr>
          <p:cNvPr id="1147913" name="Text Box 9"/>
          <p:cNvSpPr txBox="1">
            <a:spLocks noChangeArrowheads="1"/>
          </p:cNvSpPr>
          <p:nvPr/>
        </p:nvSpPr>
        <p:spPr bwMode="auto">
          <a:xfrm>
            <a:off x="685800" y="1457325"/>
            <a:ext cx="8013700" cy="931863"/>
          </a:xfrm>
          <a:prstGeom prst="rect">
            <a:avLst/>
          </a:prstGeom>
          <a:noFill/>
          <a:ln w="28575" cap="sq" algn="ctr">
            <a:noFill/>
            <a:miter lim="800000"/>
            <a:headEnd type="none" w="sm" len="sm"/>
            <a:tailEnd type="none" w="sm" len="sm"/>
          </a:ln>
          <a:effectLst/>
        </p:spPr>
        <p:txBody>
          <a:bodyPr>
            <a:spAutoFit/>
          </a:bodyPr>
          <a:lstStyle/>
          <a:p>
            <a:pPr algn="l" defTabSz="454025">
              <a:lnSpc>
                <a:spcPct val="120000"/>
              </a:lnSpc>
              <a:spcBef>
                <a:spcPct val="50000"/>
              </a:spcBef>
              <a:buClr>
                <a:schemeClr val="tx1"/>
              </a:buClr>
            </a:pPr>
            <a:r>
              <a:rPr lang="en-US" sz="2400">
                <a:solidFill>
                  <a:schemeClr val="hlink"/>
                </a:solidFill>
                <a:effectLst/>
                <a:latin typeface="Arial" charset="0"/>
              </a:rPr>
              <a:t>Research and development (R&amp;D) costs</a:t>
            </a:r>
            <a:r>
              <a:rPr lang="en-US" sz="2200" b="0">
                <a:solidFill>
                  <a:schemeClr val="tx1"/>
                </a:solidFill>
                <a:effectLst/>
                <a:latin typeface="Arial" charset="0"/>
              </a:rPr>
              <a:t> are not in themselves intangible assets.</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101827" name="Text Box 3"/>
          <p:cNvSpPr txBox="1">
            <a:spLocks noChangeArrowheads="1"/>
          </p:cNvSpPr>
          <p:nvPr/>
        </p:nvSpPr>
        <p:spPr bwMode="auto">
          <a:xfrm>
            <a:off x="914400" y="6369050"/>
            <a:ext cx="8077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2  Identify the costs to include in the initial valuation of intangible assets.</a:t>
            </a:r>
          </a:p>
        </p:txBody>
      </p:sp>
      <p:sp>
        <p:nvSpPr>
          <p:cNvPr id="1101828" name="Text Box 4"/>
          <p:cNvSpPr txBox="1">
            <a:spLocks noChangeArrowheads="1"/>
          </p:cNvSpPr>
          <p:nvPr/>
        </p:nvSpPr>
        <p:spPr bwMode="auto">
          <a:xfrm>
            <a:off x="685800" y="1963738"/>
            <a:ext cx="7861300" cy="4037012"/>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40000"/>
              </a:spcBef>
              <a:buSzPct val="80000"/>
            </a:pPr>
            <a:r>
              <a:rPr lang="en-US" sz="2400">
                <a:solidFill>
                  <a:srgbClr val="800000"/>
                </a:solidFill>
                <a:effectLst/>
                <a:latin typeface="Arial" charset="0"/>
              </a:rPr>
              <a:t>Purchased </a:t>
            </a:r>
            <a:r>
              <a:rPr lang="en-US" sz="2400">
                <a:solidFill>
                  <a:schemeClr val="tx1"/>
                </a:solidFill>
                <a:effectLst/>
                <a:latin typeface="Arial" charset="0"/>
              </a:rPr>
              <a:t>Intangibles:</a:t>
            </a:r>
          </a:p>
          <a:p>
            <a:pPr marL="685800" lvl="1" indent="-457200" algn="l">
              <a:lnSpc>
                <a:spcPct val="125000"/>
              </a:lnSpc>
              <a:spcBef>
                <a:spcPct val="40000"/>
              </a:spcBef>
              <a:buClr>
                <a:srgbClr val="800000"/>
              </a:buClr>
              <a:buSzPct val="80000"/>
              <a:buFont typeface="Wingdings" pitchFamily="2" charset="2"/>
              <a:buChar char="u"/>
            </a:pPr>
            <a:r>
              <a:rPr lang="en-US" sz="2100" b="0">
                <a:solidFill>
                  <a:schemeClr val="tx1"/>
                </a:solidFill>
                <a:effectLst/>
                <a:latin typeface="Arial" charset="0"/>
              </a:rPr>
              <a:t>Recorded at cost.</a:t>
            </a:r>
          </a:p>
          <a:p>
            <a:pPr marL="685800" lvl="1" indent="-457200" algn="l">
              <a:lnSpc>
                <a:spcPct val="125000"/>
              </a:lnSpc>
              <a:spcBef>
                <a:spcPct val="40000"/>
              </a:spcBef>
              <a:buClr>
                <a:srgbClr val="800000"/>
              </a:buClr>
              <a:buSzPct val="80000"/>
              <a:buFont typeface="Wingdings" pitchFamily="2" charset="2"/>
              <a:buChar char="u"/>
            </a:pPr>
            <a:r>
              <a:rPr lang="en-US" sz="2100" b="0">
                <a:solidFill>
                  <a:schemeClr val="tx1"/>
                </a:solidFill>
                <a:effectLst/>
                <a:latin typeface="Arial" charset="0"/>
              </a:rPr>
              <a:t>Includes all costs necessary to make the intangible asset ready for its intended use.</a:t>
            </a:r>
          </a:p>
          <a:p>
            <a:pPr marL="685800" lvl="1" indent="-457200" algn="l">
              <a:lnSpc>
                <a:spcPct val="125000"/>
              </a:lnSpc>
              <a:spcBef>
                <a:spcPct val="40000"/>
              </a:spcBef>
              <a:buClr>
                <a:srgbClr val="800000"/>
              </a:buClr>
              <a:buSzPct val="80000"/>
              <a:buFont typeface="Wingdings" pitchFamily="2" charset="2"/>
              <a:buChar char="u"/>
            </a:pPr>
            <a:r>
              <a:rPr lang="en-US" sz="2100" b="0">
                <a:solidFill>
                  <a:schemeClr val="tx1"/>
                </a:solidFill>
                <a:effectLst/>
                <a:latin typeface="Arial" charset="0"/>
              </a:rPr>
              <a:t>Typical costs include:</a:t>
            </a:r>
          </a:p>
          <a:p>
            <a:pPr marL="1371600" lvl="2" indent="-457200" algn="l">
              <a:lnSpc>
                <a:spcPct val="125000"/>
              </a:lnSpc>
              <a:spcBef>
                <a:spcPct val="30000"/>
              </a:spcBef>
              <a:buClr>
                <a:srgbClr val="800000"/>
              </a:buClr>
              <a:buSzPct val="80000"/>
              <a:buFont typeface="Arial" charset="0"/>
              <a:buChar char="►"/>
            </a:pPr>
            <a:r>
              <a:rPr lang="en-US" sz="2100" b="0">
                <a:solidFill>
                  <a:schemeClr val="tx1"/>
                </a:solidFill>
                <a:effectLst/>
                <a:latin typeface="Arial" charset="0"/>
              </a:rPr>
              <a:t>Purchase price.</a:t>
            </a:r>
          </a:p>
          <a:p>
            <a:pPr marL="1371600" lvl="2" indent="-457200" algn="l">
              <a:lnSpc>
                <a:spcPct val="125000"/>
              </a:lnSpc>
              <a:spcBef>
                <a:spcPct val="30000"/>
              </a:spcBef>
              <a:buClr>
                <a:srgbClr val="800000"/>
              </a:buClr>
              <a:buSzPct val="80000"/>
              <a:buFont typeface="Arial" charset="0"/>
              <a:buChar char="►"/>
            </a:pPr>
            <a:r>
              <a:rPr lang="en-US" sz="2100" b="0">
                <a:solidFill>
                  <a:schemeClr val="tx1"/>
                </a:solidFill>
                <a:effectLst/>
                <a:latin typeface="Arial" charset="0"/>
              </a:rPr>
              <a:t>Legal fees.</a:t>
            </a:r>
          </a:p>
          <a:p>
            <a:pPr marL="1371600" lvl="2" indent="-457200" algn="l">
              <a:lnSpc>
                <a:spcPct val="125000"/>
              </a:lnSpc>
              <a:spcBef>
                <a:spcPct val="30000"/>
              </a:spcBef>
              <a:buClr>
                <a:srgbClr val="800000"/>
              </a:buClr>
              <a:buSzPct val="80000"/>
              <a:buFont typeface="Arial" charset="0"/>
              <a:buChar char="►"/>
            </a:pPr>
            <a:r>
              <a:rPr lang="en-US" sz="2100" b="0">
                <a:solidFill>
                  <a:schemeClr val="tx1"/>
                </a:solidFill>
                <a:effectLst/>
                <a:latin typeface="Arial" charset="0"/>
              </a:rPr>
              <a:t>Other incidental expenses.</a:t>
            </a:r>
          </a:p>
        </p:txBody>
      </p:sp>
      <p:sp>
        <p:nvSpPr>
          <p:cNvPr id="1101829" name="Text Box 5"/>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800000"/>
                </a:solidFill>
                <a:effectLst/>
                <a:latin typeface="Arial" charset="0"/>
              </a:rPr>
              <a:t>Valuation</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5" name="Text Box 3"/>
          <p:cNvSpPr txBox="1">
            <a:spLocks noChangeArrowheads="1"/>
          </p:cNvSpPr>
          <p:nvPr/>
        </p:nvSpPr>
        <p:spPr bwMode="auto">
          <a:xfrm>
            <a:off x="685800" y="2014538"/>
            <a:ext cx="7696200" cy="3603625"/>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60000"/>
              </a:spcBef>
              <a:buClr>
                <a:schemeClr val="accent2"/>
              </a:buClr>
              <a:buSzPct val="80000"/>
              <a:buFont typeface="Symbol" pitchFamily="18" charset="2"/>
              <a:buNone/>
            </a:pPr>
            <a:r>
              <a:rPr lang="en-US" sz="2400">
                <a:solidFill>
                  <a:schemeClr val="tx1"/>
                </a:solidFill>
                <a:effectLst/>
                <a:latin typeface="Arial" charset="0"/>
              </a:rPr>
              <a:t>Balance Sheet</a:t>
            </a:r>
          </a:p>
          <a:p>
            <a:pPr marL="685800" lvl="1" indent="-457200" algn="l">
              <a:lnSpc>
                <a:spcPct val="120000"/>
              </a:lnSpc>
              <a:spcBef>
                <a:spcPct val="60000"/>
              </a:spcBef>
              <a:buClr>
                <a:srgbClr val="800000"/>
              </a:buClr>
              <a:buSzPct val="80000"/>
              <a:buFont typeface="Wingdings" pitchFamily="2" charset="2"/>
              <a:buChar char="u"/>
            </a:pPr>
            <a:r>
              <a:rPr lang="en-US" sz="2100" b="0">
                <a:solidFill>
                  <a:schemeClr val="tx1"/>
                </a:solidFill>
                <a:effectLst/>
                <a:latin typeface="Arial" charset="0"/>
              </a:rPr>
              <a:t>Intangible assets shown as a separate item. </a:t>
            </a:r>
          </a:p>
          <a:p>
            <a:pPr marL="685800" lvl="1" indent="-457200" algn="l">
              <a:lnSpc>
                <a:spcPct val="120000"/>
              </a:lnSpc>
              <a:spcBef>
                <a:spcPct val="60000"/>
              </a:spcBef>
              <a:buClr>
                <a:srgbClr val="800000"/>
              </a:buClr>
              <a:buSzPct val="80000"/>
              <a:buFont typeface="Wingdings" pitchFamily="2" charset="2"/>
              <a:buChar char="u"/>
            </a:pPr>
            <a:r>
              <a:rPr lang="en-US" sz="2100" b="0">
                <a:solidFill>
                  <a:schemeClr val="tx1"/>
                </a:solidFill>
                <a:effectLst/>
                <a:latin typeface="Arial" charset="0"/>
              </a:rPr>
              <a:t>Reporting is similar to the reporting of property, plant, and equipment. </a:t>
            </a:r>
          </a:p>
          <a:p>
            <a:pPr marL="685800" lvl="1" indent="-457200" algn="l">
              <a:lnSpc>
                <a:spcPct val="120000"/>
              </a:lnSpc>
              <a:spcBef>
                <a:spcPct val="60000"/>
              </a:spcBef>
              <a:buClr>
                <a:srgbClr val="800000"/>
              </a:buClr>
              <a:buSzPct val="80000"/>
              <a:buFont typeface="Wingdings" pitchFamily="2" charset="2"/>
              <a:buChar char="u"/>
            </a:pPr>
            <a:r>
              <a:rPr lang="en-US" sz="2100" b="0">
                <a:solidFill>
                  <a:schemeClr val="tx1"/>
                </a:solidFill>
                <a:effectLst/>
                <a:latin typeface="Arial" charset="0"/>
              </a:rPr>
              <a:t>Contra accounts may not be shown for intangibles.</a:t>
            </a:r>
          </a:p>
          <a:p>
            <a:pPr marL="685800" lvl="1" indent="-457200" algn="l">
              <a:lnSpc>
                <a:spcPct val="120000"/>
              </a:lnSpc>
              <a:spcBef>
                <a:spcPct val="60000"/>
              </a:spcBef>
              <a:buClr>
                <a:srgbClr val="800000"/>
              </a:buClr>
              <a:buSzPct val="80000"/>
              <a:buFont typeface="Wingdings" pitchFamily="2" charset="2"/>
              <a:buChar char="u"/>
            </a:pPr>
            <a:r>
              <a:rPr lang="en-US" sz="2100" b="0">
                <a:solidFill>
                  <a:schemeClr val="tx1"/>
                </a:solidFill>
                <a:effectLst/>
                <a:latin typeface="Arial" charset="0"/>
              </a:rPr>
              <a:t>Companies should report as a separate item all intangible assets other than goodwill.</a:t>
            </a:r>
          </a:p>
        </p:txBody>
      </p:sp>
      <p:sp>
        <p:nvSpPr>
          <p:cNvPr id="1165316" name="Rectangle 4"/>
          <p:cNvSpPr>
            <a:spLocks noGrp="1" noChangeArrowheads="1"/>
          </p:cNvSpPr>
          <p:nvPr>
            <p:ph type="title"/>
          </p:nvPr>
        </p:nvSpPr>
        <p:spPr bwMode="auto">
          <a:xfrm>
            <a:off x="228600" y="457200"/>
            <a:ext cx="86868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Presentations of Intangibles and Related Items</a:t>
            </a:r>
          </a:p>
        </p:txBody>
      </p:sp>
      <p:sp>
        <p:nvSpPr>
          <p:cNvPr id="1165317" name="Text Box 5"/>
          <p:cNvSpPr txBox="1">
            <a:spLocks noChangeArrowheads="1"/>
          </p:cNvSpPr>
          <p:nvPr/>
        </p:nvSpPr>
        <p:spPr bwMode="auto">
          <a:xfrm>
            <a:off x="1143000" y="6369050"/>
            <a:ext cx="7848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10  Indicate the presentation of intangible assets and related items.</a:t>
            </a:r>
          </a:p>
        </p:txBody>
      </p:sp>
      <p:sp>
        <p:nvSpPr>
          <p:cNvPr id="1165318" name="Text Box 6"/>
          <p:cNvSpPr txBox="1">
            <a:spLocks noChangeArrowheads="1"/>
          </p:cNvSpPr>
          <p:nvPr/>
        </p:nvSpPr>
        <p:spPr bwMode="auto">
          <a:xfrm>
            <a:off x="685800" y="1371600"/>
            <a:ext cx="8001000" cy="519113"/>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800000"/>
                </a:solidFill>
                <a:effectLst/>
                <a:latin typeface="Arial" charset="0"/>
              </a:rPr>
              <a:t>Presentation of Intangible Assets</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Text Box 2"/>
          <p:cNvSpPr txBox="1">
            <a:spLocks noChangeArrowheads="1"/>
          </p:cNvSpPr>
          <p:nvPr/>
        </p:nvSpPr>
        <p:spPr bwMode="auto">
          <a:xfrm>
            <a:off x="685800" y="2014538"/>
            <a:ext cx="7696200" cy="2643187"/>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60000"/>
              </a:spcBef>
              <a:buClr>
                <a:schemeClr val="accent2"/>
              </a:buClr>
              <a:buSzPct val="80000"/>
              <a:buFont typeface="Symbol" pitchFamily="18" charset="2"/>
              <a:buNone/>
            </a:pPr>
            <a:r>
              <a:rPr lang="en-US" sz="2400">
                <a:solidFill>
                  <a:schemeClr val="tx1"/>
                </a:solidFill>
                <a:effectLst/>
                <a:latin typeface="Arial" charset="0"/>
              </a:rPr>
              <a:t>Income Statement</a:t>
            </a:r>
          </a:p>
          <a:p>
            <a:pPr marL="685800" lvl="1" indent="-457200" algn="l">
              <a:lnSpc>
                <a:spcPct val="120000"/>
              </a:lnSpc>
              <a:spcBef>
                <a:spcPct val="60000"/>
              </a:spcBef>
              <a:buClr>
                <a:srgbClr val="800000"/>
              </a:buClr>
              <a:buSzPct val="80000"/>
              <a:buFont typeface="Wingdings" pitchFamily="2" charset="2"/>
              <a:buChar char="u"/>
            </a:pPr>
            <a:r>
              <a:rPr lang="en-US" sz="2100" b="0">
                <a:solidFill>
                  <a:schemeClr val="tx1"/>
                </a:solidFill>
                <a:effectLst/>
                <a:latin typeface="Arial" charset="0"/>
              </a:rPr>
              <a:t>Report amortization expense and impairment losses in continuing operations.</a:t>
            </a:r>
          </a:p>
          <a:p>
            <a:pPr marL="685800" lvl="1" indent="-457200" algn="l">
              <a:lnSpc>
                <a:spcPct val="120000"/>
              </a:lnSpc>
              <a:spcBef>
                <a:spcPct val="60000"/>
              </a:spcBef>
              <a:buClr>
                <a:srgbClr val="800000"/>
              </a:buClr>
              <a:buSzPct val="80000"/>
              <a:buFont typeface="Wingdings" pitchFamily="2" charset="2"/>
              <a:buChar char="u"/>
            </a:pPr>
            <a:r>
              <a:rPr lang="en-US" sz="2100" b="0">
                <a:solidFill>
                  <a:schemeClr val="tx1"/>
                </a:solidFill>
                <a:effectLst/>
                <a:latin typeface="Arial" charset="0"/>
              </a:rPr>
              <a:t>Total R&amp;D costs charged to expense must be disclosed.</a:t>
            </a:r>
          </a:p>
          <a:p>
            <a:pPr marL="685800" lvl="1" indent="-457200" algn="l">
              <a:lnSpc>
                <a:spcPct val="120000"/>
              </a:lnSpc>
              <a:spcBef>
                <a:spcPct val="60000"/>
              </a:spcBef>
              <a:buClr>
                <a:srgbClr val="800000"/>
              </a:buClr>
              <a:buSzPct val="80000"/>
              <a:buFont typeface="Wingdings" pitchFamily="2" charset="2"/>
              <a:buChar char="u"/>
            </a:pPr>
            <a:endParaRPr lang="en-US" sz="2100" b="0">
              <a:solidFill>
                <a:schemeClr val="tx1"/>
              </a:solidFill>
              <a:effectLst/>
              <a:latin typeface="Arial" charset="0"/>
            </a:endParaRPr>
          </a:p>
        </p:txBody>
      </p:sp>
      <p:sp>
        <p:nvSpPr>
          <p:cNvPr id="1242115" name="Rectangle 3"/>
          <p:cNvSpPr>
            <a:spLocks noGrp="1" noChangeArrowheads="1"/>
          </p:cNvSpPr>
          <p:nvPr>
            <p:ph type="title"/>
          </p:nvPr>
        </p:nvSpPr>
        <p:spPr bwMode="auto">
          <a:xfrm>
            <a:off x="228600" y="457200"/>
            <a:ext cx="86868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Presentations of Intangibles and Related Items</a:t>
            </a:r>
          </a:p>
        </p:txBody>
      </p:sp>
      <p:sp>
        <p:nvSpPr>
          <p:cNvPr id="1242116" name="Text Box 4"/>
          <p:cNvSpPr txBox="1">
            <a:spLocks noChangeArrowheads="1"/>
          </p:cNvSpPr>
          <p:nvPr/>
        </p:nvSpPr>
        <p:spPr bwMode="auto">
          <a:xfrm>
            <a:off x="1143000" y="6369050"/>
            <a:ext cx="7848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10  Indicate the presentation of intangible assets and related items.</a:t>
            </a:r>
          </a:p>
        </p:txBody>
      </p:sp>
      <p:sp>
        <p:nvSpPr>
          <p:cNvPr id="1242117" name="Text Box 5"/>
          <p:cNvSpPr txBox="1">
            <a:spLocks noChangeArrowheads="1"/>
          </p:cNvSpPr>
          <p:nvPr/>
        </p:nvSpPr>
        <p:spPr bwMode="auto">
          <a:xfrm>
            <a:off x="685800" y="1371600"/>
            <a:ext cx="8001000" cy="519113"/>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800000"/>
                </a:solidFill>
                <a:effectLst/>
                <a:latin typeface="Arial" charset="0"/>
              </a:rPr>
              <a:t>Presentation of Intangible Assets</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1030" name="Picture 6"/>
          <p:cNvPicPr>
            <a:picLocks noChangeAspect="1" noChangeArrowheads="1"/>
          </p:cNvPicPr>
          <p:nvPr/>
        </p:nvPicPr>
        <p:blipFill>
          <a:blip r:embed="rId3"/>
          <a:srcRect/>
          <a:stretch>
            <a:fillRect/>
          </a:stretch>
        </p:blipFill>
        <p:spPr bwMode="auto">
          <a:xfrm>
            <a:off x="533400" y="1635125"/>
            <a:ext cx="8153400" cy="4176713"/>
          </a:xfrm>
          <a:prstGeom prst="rect">
            <a:avLst/>
          </a:prstGeom>
          <a:noFill/>
          <a:ln w="28575" cap="sq">
            <a:noFill/>
            <a:miter lim="800000"/>
            <a:headEnd/>
            <a:tailEnd/>
          </a:ln>
          <a:effectLst/>
        </p:spPr>
      </p:pic>
      <p:sp>
        <p:nvSpPr>
          <p:cNvPr id="1281026"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Presentations of Intangibles</a:t>
            </a:r>
          </a:p>
        </p:txBody>
      </p:sp>
      <p:sp>
        <p:nvSpPr>
          <p:cNvPr id="1281027" name="Text Box 3"/>
          <p:cNvSpPr txBox="1">
            <a:spLocks noChangeArrowheads="1"/>
          </p:cNvSpPr>
          <p:nvPr/>
        </p:nvSpPr>
        <p:spPr bwMode="auto">
          <a:xfrm>
            <a:off x="1143000" y="6369050"/>
            <a:ext cx="7848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10 Indicate the presentation of intangible assets and related items.</a:t>
            </a:r>
          </a:p>
        </p:txBody>
      </p:sp>
      <p:sp>
        <p:nvSpPr>
          <p:cNvPr id="1281029" name="Text Box 5"/>
          <p:cNvSpPr txBox="1">
            <a:spLocks noChangeArrowheads="1"/>
          </p:cNvSpPr>
          <p:nvPr/>
        </p:nvSpPr>
        <p:spPr bwMode="auto">
          <a:xfrm>
            <a:off x="7162800" y="1371600"/>
            <a:ext cx="1600200" cy="274638"/>
          </a:xfrm>
          <a:prstGeom prst="rect">
            <a:avLst/>
          </a:prstGeom>
          <a:solidFill>
            <a:schemeClr val="bg1"/>
          </a:solidFill>
          <a:ln w="28575">
            <a:noFill/>
            <a:miter lim="800000"/>
            <a:headEnd/>
            <a:tailEnd/>
          </a:ln>
          <a:effectLst/>
        </p:spPr>
        <p:txBody>
          <a:bodyPr>
            <a:spAutoFit/>
          </a:bodyPr>
          <a:lstStyle/>
          <a:p>
            <a:pPr algn="r">
              <a:spcBef>
                <a:spcPct val="50000"/>
              </a:spcBef>
            </a:pPr>
            <a:r>
              <a:rPr lang="en-US" sz="1200">
                <a:solidFill>
                  <a:srgbClr val="800000"/>
                </a:solidFill>
                <a:effectLst/>
                <a:latin typeface="Arial" charset="0"/>
              </a:rPr>
              <a:t>Illustration 12-15</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211395" name="Text Box 3"/>
          <p:cNvSpPr txBox="1">
            <a:spLocks noChangeArrowheads="1"/>
          </p:cNvSpPr>
          <p:nvPr/>
        </p:nvSpPr>
        <p:spPr bwMode="auto">
          <a:xfrm>
            <a:off x="914400" y="6369050"/>
            <a:ext cx="80772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2  Identify the costs to include in the initial valuation of intangible assets.</a:t>
            </a:r>
          </a:p>
        </p:txBody>
      </p:sp>
      <p:sp>
        <p:nvSpPr>
          <p:cNvPr id="1211397" name="Text Box 5"/>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800000"/>
                </a:solidFill>
                <a:effectLst/>
                <a:latin typeface="Arial" charset="0"/>
              </a:rPr>
              <a:t>Valuation</a:t>
            </a:r>
          </a:p>
        </p:txBody>
      </p:sp>
      <p:sp>
        <p:nvSpPr>
          <p:cNvPr id="1211398" name="Text Box 6"/>
          <p:cNvSpPr txBox="1">
            <a:spLocks noChangeArrowheads="1"/>
          </p:cNvSpPr>
          <p:nvPr/>
        </p:nvSpPr>
        <p:spPr bwMode="auto">
          <a:xfrm>
            <a:off x="685800" y="1976438"/>
            <a:ext cx="7861300" cy="2138362"/>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60000"/>
              </a:spcBef>
              <a:buSzPct val="80000"/>
            </a:pPr>
            <a:r>
              <a:rPr lang="en-US" sz="2400">
                <a:solidFill>
                  <a:srgbClr val="800000"/>
                </a:solidFill>
                <a:effectLst/>
                <a:latin typeface="Arial" charset="0"/>
              </a:rPr>
              <a:t>Internally Created</a:t>
            </a:r>
            <a:r>
              <a:rPr lang="en-US" sz="2400" b="0">
                <a:solidFill>
                  <a:schemeClr val="tx1"/>
                </a:solidFill>
                <a:effectLst/>
                <a:latin typeface="Arial" charset="0"/>
              </a:rPr>
              <a:t> Intangibles:</a:t>
            </a:r>
          </a:p>
          <a:p>
            <a:pPr marL="685800" lvl="1" indent="-457200" algn="l">
              <a:lnSpc>
                <a:spcPct val="125000"/>
              </a:lnSpc>
              <a:spcBef>
                <a:spcPct val="60000"/>
              </a:spcBef>
              <a:buClr>
                <a:srgbClr val="800000"/>
              </a:buClr>
              <a:buSzPct val="80000"/>
              <a:buFont typeface="Wingdings" pitchFamily="2" charset="2"/>
              <a:buChar char="u"/>
            </a:pPr>
            <a:r>
              <a:rPr lang="en-US" sz="2100" b="0">
                <a:solidFill>
                  <a:schemeClr val="tx1"/>
                </a:solidFill>
                <a:effectLst/>
                <a:latin typeface="Arial" charset="0"/>
              </a:rPr>
              <a:t>Generally expensed.</a:t>
            </a:r>
          </a:p>
          <a:p>
            <a:pPr marL="685800" lvl="1" indent="-457200" algn="l">
              <a:lnSpc>
                <a:spcPct val="125000"/>
              </a:lnSpc>
              <a:spcBef>
                <a:spcPct val="60000"/>
              </a:spcBef>
              <a:buClr>
                <a:srgbClr val="800000"/>
              </a:buClr>
              <a:buSzPct val="80000"/>
              <a:buFont typeface="Wingdings" pitchFamily="2" charset="2"/>
              <a:buChar char="u"/>
            </a:pPr>
            <a:r>
              <a:rPr lang="en-US" sz="2100" b="0">
                <a:solidFill>
                  <a:schemeClr val="tx1"/>
                </a:solidFill>
                <a:effectLst/>
                <a:latin typeface="Arial" charset="0"/>
              </a:rPr>
              <a:t>Only capitalize direct costs incurred in developing the intangible, such as legal costs.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103875" name="Text Box 3"/>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3  Explain the procedure for amortizing intangible assets.</a:t>
            </a:r>
          </a:p>
        </p:txBody>
      </p:sp>
      <p:sp>
        <p:nvSpPr>
          <p:cNvPr id="1103877" name="Text Box 5"/>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800000"/>
                </a:solidFill>
                <a:effectLst/>
                <a:latin typeface="Arial" charset="0"/>
              </a:rPr>
              <a:t>Amortization of Intangibles</a:t>
            </a:r>
          </a:p>
        </p:txBody>
      </p:sp>
      <p:sp>
        <p:nvSpPr>
          <p:cNvPr id="1103879" name="Text Box 7"/>
          <p:cNvSpPr txBox="1">
            <a:spLocks noChangeArrowheads="1"/>
          </p:cNvSpPr>
          <p:nvPr/>
        </p:nvSpPr>
        <p:spPr bwMode="auto">
          <a:xfrm>
            <a:off x="685800" y="2012950"/>
            <a:ext cx="7861300" cy="3092450"/>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50000"/>
              </a:spcBef>
              <a:buSzPct val="80000"/>
            </a:pPr>
            <a:r>
              <a:rPr lang="en-US" sz="2400">
                <a:solidFill>
                  <a:schemeClr val="tx1"/>
                </a:solidFill>
                <a:effectLst/>
                <a:latin typeface="Arial" charset="0"/>
              </a:rPr>
              <a:t>Limited-Life </a:t>
            </a:r>
            <a:r>
              <a:rPr lang="en-US" sz="2400" b="0">
                <a:solidFill>
                  <a:schemeClr val="tx1"/>
                </a:solidFill>
                <a:effectLst/>
                <a:latin typeface="Arial" charset="0"/>
              </a:rPr>
              <a:t>Intangibles:</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Amortize by systematic charge to expense over useful life.</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Credit asset account or accumulated amortization.</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Useful life should reflect the periods over which the asset will contribute to cash flows.</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Amortization should be cost less residual value.</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Intangible Asset Issues</a:t>
            </a:r>
          </a:p>
        </p:txBody>
      </p:sp>
      <p:sp>
        <p:nvSpPr>
          <p:cNvPr id="1217539" name="Text Box 3"/>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3  Explain the procedure for amortizing intangible assets.</a:t>
            </a:r>
          </a:p>
        </p:txBody>
      </p:sp>
      <p:sp>
        <p:nvSpPr>
          <p:cNvPr id="1217540" name="Text Box 4"/>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800000"/>
                </a:solidFill>
                <a:effectLst/>
                <a:latin typeface="Arial" charset="0"/>
              </a:rPr>
              <a:t>Amortization of Intangibles</a:t>
            </a:r>
          </a:p>
        </p:txBody>
      </p:sp>
      <p:sp>
        <p:nvSpPr>
          <p:cNvPr id="1217542" name="Text Box 6"/>
          <p:cNvSpPr txBox="1">
            <a:spLocks noChangeArrowheads="1"/>
          </p:cNvSpPr>
          <p:nvPr/>
        </p:nvSpPr>
        <p:spPr bwMode="auto">
          <a:xfrm>
            <a:off x="685800" y="2009775"/>
            <a:ext cx="7861300" cy="3476625"/>
          </a:xfrm>
          <a:prstGeom prst="rect">
            <a:avLst/>
          </a:prstGeom>
          <a:noFill/>
          <a:ln w="28575" cap="sq" algn="ctr">
            <a:noFill/>
            <a:miter lim="800000"/>
            <a:headEnd type="none" w="sm" len="sm"/>
            <a:tailEnd type="none" w="sm" len="sm"/>
          </a:ln>
          <a:effectLst/>
        </p:spPr>
        <p:txBody>
          <a:bodyPr>
            <a:spAutoFit/>
          </a:bodyPr>
          <a:lstStyle/>
          <a:p>
            <a:pPr algn="l">
              <a:lnSpc>
                <a:spcPct val="120000"/>
              </a:lnSpc>
              <a:spcBef>
                <a:spcPct val="50000"/>
              </a:spcBef>
              <a:buSzPct val="80000"/>
            </a:pPr>
            <a:r>
              <a:rPr lang="en-US" sz="2400">
                <a:solidFill>
                  <a:schemeClr val="tx1"/>
                </a:solidFill>
                <a:effectLst/>
                <a:latin typeface="Arial" charset="0"/>
              </a:rPr>
              <a:t>Indefinite-Life</a:t>
            </a:r>
            <a:r>
              <a:rPr lang="en-US" sz="2400" b="0">
                <a:solidFill>
                  <a:schemeClr val="tx1"/>
                </a:solidFill>
                <a:effectLst/>
                <a:latin typeface="Arial" charset="0"/>
              </a:rPr>
              <a:t> Intangibles:</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No foreseeable limit on time the asset is expected to provide cash flows. </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No amortization.</a:t>
            </a:r>
          </a:p>
          <a:p>
            <a:pPr marL="685800" lvl="1" indent="-457200"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rPr>
              <a:t>Must test indefinite-life intangibles for impairment at least annually.</a:t>
            </a:r>
          </a:p>
          <a:p>
            <a:pPr marL="685800" lvl="1" indent="-457200" algn="l">
              <a:lnSpc>
                <a:spcPct val="120000"/>
              </a:lnSpc>
              <a:spcBef>
                <a:spcPct val="50000"/>
              </a:spcBef>
              <a:buClr>
                <a:srgbClr val="800000"/>
              </a:buClr>
              <a:buSzPct val="80000"/>
              <a:buFont typeface="Wingdings" pitchFamily="2" charset="2"/>
              <a:buChar char="u"/>
            </a:pPr>
            <a:endParaRPr lang="en-US" sz="2100" b="0">
              <a:solidFill>
                <a:schemeClr val="tx1"/>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Types of Intangibles</a:t>
            </a:r>
          </a:p>
        </p:txBody>
      </p:sp>
      <p:sp>
        <p:nvSpPr>
          <p:cNvPr id="1120259" name="Text Box 3"/>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5  Explain the conceptual issues related to goodwill.</a:t>
            </a:r>
          </a:p>
        </p:txBody>
      </p:sp>
      <p:sp>
        <p:nvSpPr>
          <p:cNvPr id="1120260" name="Text Box 4"/>
          <p:cNvSpPr txBox="1">
            <a:spLocks noChangeArrowheads="1"/>
          </p:cNvSpPr>
          <p:nvPr/>
        </p:nvSpPr>
        <p:spPr bwMode="auto">
          <a:xfrm>
            <a:off x="685800" y="1385888"/>
            <a:ext cx="8001000" cy="519112"/>
          </a:xfrm>
          <a:prstGeom prst="rect">
            <a:avLst/>
          </a:prstGeom>
          <a:noFill/>
          <a:ln w="28575" cap="sq" algn="ctr">
            <a:noFill/>
            <a:miter lim="800000"/>
            <a:headEnd type="none" w="sm" len="sm"/>
            <a:tailEnd type="none" w="sm" len="sm"/>
          </a:ln>
          <a:effectLst/>
        </p:spPr>
        <p:txBody>
          <a:bodyPr>
            <a:spAutoFit/>
          </a:bodyPr>
          <a:lstStyle/>
          <a:p>
            <a:pPr algn="l">
              <a:spcBef>
                <a:spcPct val="30000"/>
              </a:spcBef>
              <a:spcAft>
                <a:spcPct val="20000"/>
              </a:spcAft>
              <a:buSzPct val="80000"/>
            </a:pPr>
            <a:r>
              <a:rPr lang="en-US" sz="2800">
                <a:solidFill>
                  <a:srgbClr val="800000"/>
                </a:solidFill>
                <a:effectLst/>
                <a:latin typeface="Arial" charset="0"/>
              </a:rPr>
              <a:t>Goodwill</a:t>
            </a:r>
          </a:p>
        </p:txBody>
      </p:sp>
      <p:sp>
        <p:nvSpPr>
          <p:cNvPr id="1120261" name="Text Box 5"/>
          <p:cNvSpPr txBox="1">
            <a:spLocks noChangeArrowheads="1"/>
          </p:cNvSpPr>
          <p:nvPr/>
        </p:nvSpPr>
        <p:spPr bwMode="auto">
          <a:xfrm>
            <a:off x="990600" y="1981200"/>
            <a:ext cx="7696200" cy="1789113"/>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50000"/>
              </a:spcBef>
            </a:pPr>
            <a:r>
              <a:rPr lang="en-US" sz="2100" b="0">
                <a:solidFill>
                  <a:schemeClr val="tx1"/>
                </a:solidFill>
                <a:effectLst/>
                <a:latin typeface="Arial" charset="0"/>
              </a:rPr>
              <a:t>Conceptually, represents the future economic benefits arising from the other assets acquired in a business combination that are not individually identified and separately recognized.</a:t>
            </a:r>
          </a:p>
          <a:p>
            <a:pPr algn="l">
              <a:lnSpc>
                <a:spcPct val="120000"/>
              </a:lnSpc>
              <a:spcBef>
                <a:spcPct val="50000"/>
              </a:spcBef>
              <a:buClr>
                <a:schemeClr val="accent2"/>
              </a:buClr>
              <a:buFont typeface="Symbol" pitchFamily="18" charset="2"/>
              <a:buNone/>
            </a:pPr>
            <a:r>
              <a:rPr lang="en-US" sz="2100" b="0">
                <a:solidFill>
                  <a:schemeClr val="tx1"/>
                </a:solidFill>
                <a:effectLst/>
                <a:latin typeface="Arial" charset="0"/>
              </a:rPr>
              <a:t>Only recorded when an entire business is purchased.</a:t>
            </a:r>
          </a:p>
        </p:txBody>
      </p:sp>
      <p:sp>
        <p:nvSpPr>
          <p:cNvPr id="1120263" name="Text Box 7"/>
          <p:cNvSpPr txBox="1">
            <a:spLocks noChangeArrowheads="1"/>
          </p:cNvSpPr>
          <p:nvPr/>
        </p:nvSpPr>
        <p:spPr bwMode="auto">
          <a:xfrm>
            <a:off x="990600" y="3816350"/>
            <a:ext cx="7696200" cy="1457325"/>
          </a:xfrm>
          <a:prstGeom prst="rect">
            <a:avLst/>
          </a:prstGeom>
          <a:noFill/>
          <a:ln w="28575" cap="sq">
            <a:noFill/>
            <a:miter lim="800000"/>
            <a:headEnd type="none" w="sm" len="sm"/>
            <a:tailEnd type="none" w="sm" len="sm"/>
          </a:ln>
          <a:effectLst/>
        </p:spPr>
        <p:txBody>
          <a:bodyPr>
            <a:spAutoFit/>
          </a:bodyPr>
          <a:lstStyle/>
          <a:p>
            <a:pPr marL="454025" indent="-454025" algn="l">
              <a:lnSpc>
                <a:spcPct val="125000"/>
              </a:lnSpc>
              <a:spcBef>
                <a:spcPct val="50000"/>
              </a:spcBef>
              <a:buClr>
                <a:schemeClr val="accent2"/>
              </a:buClr>
              <a:buFont typeface="Symbol" pitchFamily="18" charset="2"/>
              <a:buNone/>
            </a:pPr>
            <a:r>
              <a:rPr lang="en-US" sz="2100" b="0">
                <a:solidFill>
                  <a:schemeClr val="tx1"/>
                </a:solidFill>
                <a:effectLst/>
                <a:latin typeface="Arial" charset="0"/>
              </a:rPr>
              <a:t>Goodwill is measured as the excess of ...</a:t>
            </a:r>
          </a:p>
          <a:p>
            <a:pPr marL="454025" indent="-454025" algn="l">
              <a:lnSpc>
                <a:spcPct val="125000"/>
              </a:lnSpc>
              <a:spcBef>
                <a:spcPct val="50000"/>
              </a:spcBef>
              <a:buClr>
                <a:schemeClr val="accent2"/>
              </a:buClr>
              <a:buFont typeface="Symbol" pitchFamily="18" charset="2"/>
              <a:buNone/>
            </a:pPr>
            <a:r>
              <a:rPr lang="en-US" sz="2100" b="0" i="1">
                <a:solidFill>
                  <a:schemeClr val="tx1"/>
                </a:solidFill>
                <a:effectLst/>
                <a:latin typeface="Arial" charset="0"/>
              </a:rPr>
              <a:t>	cost of the purchase </a:t>
            </a:r>
            <a:r>
              <a:rPr lang="en-US" sz="2100" b="0" i="1">
                <a:solidFill>
                  <a:srgbClr val="800000"/>
                </a:solidFill>
                <a:effectLst>
                  <a:outerShdw blurRad="38100" dist="38100" dir="2700000" algn="tl">
                    <a:srgbClr val="C0C0C0"/>
                  </a:outerShdw>
                </a:effectLst>
                <a:latin typeface="Arial" charset="0"/>
              </a:rPr>
              <a:t>over</a:t>
            </a:r>
            <a:r>
              <a:rPr lang="en-US" sz="2100" b="0" i="1">
                <a:solidFill>
                  <a:schemeClr val="tx1"/>
                </a:solidFill>
                <a:effectLst/>
                <a:latin typeface="Arial" charset="0"/>
              </a:rPr>
              <a:t> the FMV of the identifiable net assets purchased</a:t>
            </a:r>
            <a:r>
              <a:rPr lang="en-US" sz="2100" b="0">
                <a:solidFill>
                  <a:schemeClr val="tx1"/>
                </a:solidFill>
                <a:effectLst/>
                <a:latin typeface="Arial" charset="0"/>
              </a:rPr>
              <a:t>.</a:t>
            </a:r>
          </a:p>
        </p:txBody>
      </p:sp>
      <p:sp>
        <p:nvSpPr>
          <p:cNvPr id="1120264" name="Rectangle 8"/>
          <p:cNvSpPr>
            <a:spLocks noChangeArrowheads="1"/>
          </p:cNvSpPr>
          <p:nvPr/>
        </p:nvSpPr>
        <p:spPr bwMode="auto">
          <a:xfrm>
            <a:off x="1366838" y="5651500"/>
            <a:ext cx="6354762" cy="431800"/>
          </a:xfrm>
          <a:prstGeom prst="rect">
            <a:avLst/>
          </a:prstGeom>
          <a:noFill/>
          <a:ln w="19050" cap="sq">
            <a:solidFill>
              <a:srgbClr val="800000"/>
            </a:solidFill>
            <a:miter lim="800000"/>
            <a:headEnd/>
            <a:tailEnd/>
          </a:ln>
          <a:effectLst/>
        </p:spPr>
        <p:txBody>
          <a:bodyPr wrap="none">
            <a:spAutoFit/>
          </a:bodyPr>
          <a:lstStyle/>
          <a:p>
            <a:pPr>
              <a:spcBef>
                <a:spcPct val="50000"/>
              </a:spcBef>
              <a:buClr>
                <a:srgbClr val="800000"/>
              </a:buClr>
              <a:buSzPct val="85000"/>
            </a:pPr>
            <a:r>
              <a:rPr lang="en-US" sz="2100" b="0">
                <a:solidFill>
                  <a:schemeClr val="tx1"/>
                </a:solidFill>
                <a:effectLst/>
                <a:latin typeface="Arial" charset="0"/>
              </a:rPr>
              <a:t>Internally created goodwill should not be capitalized.</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5399" name="Picture 23"/>
          <p:cNvPicPr>
            <a:picLocks noChangeAspect="1" noChangeArrowheads="1"/>
          </p:cNvPicPr>
          <p:nvPr/>
        </p:nvPicPr>
        <p:blipFill>
          <a:blip r:embed="rId3"/>
          <a:srcRect/>
          <a:stretch>
            <a:fillRect/>
          </a:stretch>
        </p:blipFill>
        <p:spPr bwMode="auto">
          <a:xfrm>
            <a:off x="685800" y="3700463"/>
            <a:ext cx="7848600" cy="2471737"/>
          </a:xfrm>
          <a:prstGeom prst="rect">
            <a:avLst/>
          </a:prstGeom>
          <a:noFill/>
          <a:ln w="28575" cap="sq">
            <a:noFill/>
            <a:miter lim="800000"/>
            <a:headEnd/>
            <a:tailEnd/>
          </a:ln>
          <a:effectLst/>
        </p:spPr>
      </p:pic>
      <p:sp>
        <p:nvSpPr>
          <p:cNvPr id="1125379" name="Text Box 3"/>
          <p:cNvSpPr txBox="1">
            <a:spLocks noChangeArrowheads="1"/>
          </p:cNvSpPr>
          <p:nvPr/>
        </p:nvSpPr>
        <p:spPr bwMode="auto">
          <a:xfrm>
            <a:off x="609600" y="1371600"/>
            <a:ext cx="8077200" cy="2012950"/>
          </a:xfrm>
          <a:prstGeom prst="rect">
            <a:avLst/>
          </a:prstGeom>
          <a:noFill/>
          <a:ln w="12700">
            <a:noFill/>
            <a:miter lim="800000"/>
            <a:headEnd/>
            <a:tailEnd/>
          </a:ln>
          <a:effectLst/>
        </p:spPr>
        <p:txBody>
          <a:bodyPr>
            <a:spAutoFit/>
          </a:bodyPr>
          <a:lstStyle/>
          <a:p>
            <a:pPr algn="l">
              <a:lnSpc>
                <a:spcPct val="120000"/>
              </a:lnSpc>
            </a:pPr>
            <a:r>
              <a:rPr lang="en-US" sz="2100">
                <a:solidFill>
                  <a:srgbClr val="800000"/>
                </a:solidFill>
                <a:effectLst/>
                <a:latin typeface="Arial" charset="0"/>
              </a:rPr>
              <a:t>Illustration:  </a:t>
            </a:r>
            <a:r>
              <a:rPr lang="en-US" sz="2100" b="0">
                <a:effectLst/>
                <a:latin typeface="Arial" charset="0"/>
              </a:rPr>
              <a:t>Multi-Diversified, Inc. decides that it needs a parts division to supplement its existing tractor distributorship. The president of Multi-Diversified is interested in buying Tractorling Company. The illustration presents the statement of financial position of Tractorling Company.</a:t>
            </a:r>
          </a:p>
        </p:txBody>
      </p:sp>
      <p:sp>
        <p:nvSpPr>
          <p:cNvPr id="1125383" name="Rectangle 7"/>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125390" name="Text Box 14"/>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Describe the accounting procedures for recording goodwill.</a:t>
            </a:r>
          </a:p>
        </p:txBody>
      </p:sp>
      <p:sp>
        <p:nvSpPr>
          <p:cNvPr id="1125397" name="Text Box 21"/>
          <p:cNvSpPr txBox="1">
            <a:spLocks noChangeArrowheads="1"/>
          </p:cNvSpPr>
          <p:nvPr/>
        </p:nvSpPr>
        <p:spPr bwMode="auto">
          <a:xfrm>
            <a:off x="7162800" y="3382963"/>
            <a:ext cx="1447800" cy="274637"/>
          </a:xfrm>
          <a:prstGeom prst="rect">
            <a:avLst/>
          </a:prstGeom>
          <a:noFill/>
          <a:ln w="12700">
            <a:noFill/>
            <a:miter lim="800000"/>
            <a:headEnd/>
            <a:tailEnd/>
          </a:ln>
          <a:effectLst/>
        </p:spPr>
        <p:txBody>
          <a:bodyPr>
            <a:spAutoFit/>
          </a:bodyPr>
          <a:lstStyle/>
          <a:p>
            <a:pPr>
              <a:spcBef>
                <a:spcPct val="50000"/>
              </a:spcBef>
            </a:pPr>
            <a:r>
              <a:rPr lang="en-US" sz="1200">
                <a:solidFill>
                  <a:srgbClr val="800000"/>
                </a:solidFill>
                <a:effectLst/>
                <a:latin typeface="Arial" charset="0"/>
              </a:rPr>
              <a:t>Illustration 12-3</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874" name="Picture 10"/>
          <p:cNvPicPr>
            <a:picLocks noChangeAspect="1" noChangeArrowheads="1"/>
          </p:cNvPicPr>
          <p:nvPr/>
        </p:nvPicPr>
        <p:blipFill>
          <a:blip r:embed="rId3"/>
          <a:srcRect/>
          <a:stretch>
            <a:fillRect/>
          </a:stretch>
        </p:blipFill>
        <p:spPr bwMode="auto">
          <a:xfrm>
            <a:off x="1752600" y="2409825"/>
            <a:ext cx="5638800" cy="2771775"/>
          </a:xfrm>
          <a:prstGeom prst="rect">
            <a:avLst/>
          </a:prstGeom>
          <a:noFill/>
          <a:ln w="28575" cap="sq">
            <a:noFill/>
            <a:miter lim="800000"/>
            <a:headEnd/>
            <a:tailEnd/>
          </a:ln>
          <a:effectLst/>
        </p:spPr>
      </p:pic>
      <p:sp>
        <p:nvSpPr>
          <p:cNvPr id="1188866" name="Text Box 2"/>
          <p:cNvSpPr txBox="1">
            <a:spLocks noChangeArrowheads="1"/>
          </p:cNvSpPr>
          <p:nvPr/>
        </p:nvSpPr>
        <p:spPr bwMode="auto">
          <a:xfrm>
            <a:off x="609600" y="1371600"/>
            <a:ext cx="8077200" cy="860425"/>
          </a:xfrm>
          <a:prstGeom prst="rect">
            <a:avLst/>
          </a:prstGeom>
          <a:noFill/>
          <a:ln w="12700" algn="ctr">
            <a:noFill/>
            <a:miter lim="800000"/>
            <a:headEnd/>
            <a:tailEnd/>
          </a:ln>
          <a:effectLst/>
        </p:spPr>
        <p:txBody>
          <a:bodyPr>
            <a:spAutoFit/>
          </a:bodyPr>
          <a:lstStyle/>
          <a:p>
            <a:pPr algn="l">
              <a:lnSpc>
                <a:spcPct val="120000"/>
              </a:lnSpc>
            </a:pPr>
            <a:r>
              <a:rPr lang="en-US" sz="2100">
                <a:solidFill>
                  <a:srgbClr val="800000"/>
                </a:solidFill>
                <a:effectLst/>
                <a:latin typeface="Arial" charset="0"/>
              </a:rPr>
              <a:t>Illustration:</a:t>
            </a:r>
            <a:r>
              <a:rPr lang="en-US" sz="2100" b="0">
                <a:effectLst/>
                <a:latin typeface="Arial" charset="0"/>
              </a:rPr>
              <a:t>  Multi-Diversified investigates Tractorling’s underlying assets to determine their fair values.</a:t>
            </a:r>
          </a:p>
        </p:txBody>
      </p:sp>
      <p:sp>
        <p:nvSpPr>
          <p:cNvPr id="1188867" name="Rectangle 3"/>
          <p:cNvSpPr>
            <a:spLocks noGrp="1" noChangeArrowheads="1"/>
          </p:cNvSpPr>
          <p:nvPr>
            <p:ph type="title"/>
          </p:nvPr>
        </p:nvSpPr>
        <p:spPr bwMode="auto">
          <a:xfrm>
            <a:off x="457200" y="457200"/>
            <a:ext cx="8229600" cy="560388"/>
          </a:xfrm>
          <a:solidFill>
            <a:srgbClr val="0066FF"/>
          </a:solidFill>
          <a:ln w="12700" algn="ctr">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marL="0"/>
            <a:r>
              <a:rPr lang="en-US" i="0">
                <a:solidFill>
                  <a:schemeClr val="bg1"/>
                </a:solidFill>
                <a:effectLst>
                  <a:outerShdw blurRad="38100" dist="38100" dir="2700000" algn="tl">
                    <a:srgbClr val="000000"/>
                  </a:outerShdw>
                </a:effectLst>
                <a:latin typeface="Arial" charset="0"/>
              </a:rPr>
              <a:t>Recording Goodwill</a:t>
            </a:r>
          </a:p>
        </p:txBody>
      </p:sp>
      <p:sp>
        <p:nvSpPr>
          <p:cNvPr id="1188868" name="Text Box 4"/>
          <p:cNvSpPr txBox="1">
            <a:spLocks noChangeArrowheads="1"/>
          </p:cNvSpPr>
          <p:nvPr/>
        </p:nvSpPr>
        <p:spPr bwMode="auto">
          <a:xfrm>
            <a:off x="1600200" y="6369050"/>
            <a:ext cx="73914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i="1">
                <a:solidFill>
                  <a:schemeClr val="bg2"/>
                </a:solidFill>
                <a:effectLst/>
                <a:latin typeface="Arial" charset="0"/>
              </a:rPr>
              <a:t>LO 6  Describe the accounting procedures for recording goodwill.</a:t>
            </a:r>
          </a:p>
        </p:txBody>
      </p:sp>
      <p:sp>
        <p:nvSpPr>
          <p:cNvPr id="1188872" name="Rectangle 8"/>
          <p:cNvSpPr>
            <a:spLocks noChangeArrowheads="1"/>
          </p:cNvSpPr>
          <p:nvPr/>
        </p:nvSpPr>
        <p:spPr bwMode="auto">
          <a:xfrm>
            <a:off x="609600" y="5343525"/>
            <a:ext cx="8382000" cy="860425"/>
          </a:xfrm>
          <a:prstGeom prst="rect">
            <a:avLst/>
          </a:prstGeom>
          <a:noFill/>
          <a:ln w="12700" algn="ctr">
            <a:noFill/>
            <a:miter lim="800000"/>
            <a:headEnd/>
            <a:tailEnd/>
          </a:ln>
          <a:effectLst/>
        </p:spPr>
        <p:txBody>
          <a:bodyPr>
            <a:spAutoFit/>
          </a:bodyPr>
          <a:lstStyle/>
          <a:p>
            <a:pPr algn="l">
              <a:lnSpc>
                <a:spcPct val="120000"/>
              </a:lnSpc>
            </a:pPr>
            <a:r>
              <a:rPr lang="en-US" sz="2100" b="0">
                <a:effectLst/>
                <a:latin typeface="Arial" charset="0"/>
              </a:rPr>
              <a:t>Tractorling Company decides to accept Multi-Diversified’s offer of $400,000. What is the value of the goodwill, if any?</a:t>
            </a:r>
          </a:p>
        </p:txBody>
      </p:sp>
      <p:sp>
        <p:nvSpPr>
          <p:cNvPr id="1188870" name="Text Box 6"/>
          <p:cNvSpPr txBox="1">
            <a:spLocks noChangeArrowheads="1"/>
          </p:cNvSpPr>
          <p:nvPr/>
        </p:nvSpPr>
        <p:spPr bwMode="auto">
          <a:xfrm>
            <a:off x="6096000" y="2163763"/>
            <a:ext cx="1524000" cy="274637"/>
          </a:xfrm>
          <a:prstGeom prst="rect">
            <a:avLst/>
          </a:prstGeom>
          <a:noFill/>
          <a:ln w="12700" algn="ctr">
            <a:noFill/>
            <a:miter lim="800000"/>
            <a:headEnd/>
            <a:tailEnd/>
          </a:ln>
          <a:effectLst/>
        </p:spPr>
        <p:txBody>
          <a:bodyPr>
            <a:spAutoFit/>
          </a:bodyPr>
          <a:lstStyle/>
          <a:p>
            <a:pPr>
              <a:spcBef>
                <a:spcPct val="50000"/>
              </a:spcBef>
            </a:pPr>
            <a:r>
              <a:rPr lang="en-US" sz="1200">
                <a:solidFill>
                  <a:srgbClr val="800000"/>
                </a:solidFill>
                <a:effectLst/>
                <a:latin typeface="Arial" charset="0"/>
              </a:rPr>
              <a:t>Illustration 12-4      </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18064</TotalTime>
  <Pages>43</Pages>
  <Words>1636</Words>
  <Application>Microsoft Office PowerPoint</Application>
  <PresentationFormat>On-screen Show (4:3)</PresentationFormat>
  <Paragraphs>216</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movnglnc</vt:lpstr>
      <vt:lpstr>Worksheet</vt:lpstr>
      <vt:lpstr>PowerPoint Presentation</vt:lpstr>
      <vt:lpstr>Intangible Asset Issues</vt:lpstr>
      <vt:lpstr>Intangible Asset Issues</vt:lpstr>
      <vt:lpstr>Intangible Asset Issues</vt:lpstr>
      <vt:lpstr>Intangible Asset Issues</vt:lpstr>
      <vt:lpstr>Intangible Asset Issues</vt:lpstr>
      <vt:lpstr>Types of Intangibles</vt:lpstr>
      <vt:lpstr>Recording Goodwill</vt:lpstr>
      <vt:lpstr>Recording Goodwill</vt:lpstr>
      <vt:lpstr>Recording Goodwill</vt:lpstr>
      <vt:lpstr>Recording Goodwill</vt:lpstr>
      <vt:lpstr>Recording Goodwill</vt:lpstr>
      <vt:lpstr>Recording Goodwill</vt:lpstr>
      <vt:lpstr>Recording Goodwill</vt:lpstr>
      <vt:lpstr>Recording Goodwill</vt:lpstr>
      <vt:lpstr>Goodwill</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Impairment of Intangible Assets</vt:lpstr>
      <vt:lpstr>Research and Development Costs</vt:lpstr>
      <vt:lpstr>Presentations of Intangibles and Related Items</vt:lpstr>
      <vt:lpstr>Presentations of Intangibles and Related Items</vt:lpstr>
      <vt:lpstr>Presentations of Intangibles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2454</cp:revision>
  <cp:lastPrinted>1999-09-16T17:08:20Z</cp:lastPrinted>
  <dcterms:created xsi:type="dcterms:W3CDTF">1997-03-28T18:03:02Z</dcterms:created>
  <dcterms:modified xsi:type="dcterms:W3CDTF">2015-10-11T01:20:31Z</dcterms:modified>
</cp:coreProperties>
</file>