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handoutMasterIdLst>
    <p:handoutMasterId r:id="rId73"/>
  </p:handoutMasterIdLst>
  <p:sldIdLst>
    <p:sldId id="832" r:id="rId2"/>
    <p:sldId id="834" r:id="rId3"/>
    <p:sldId id="835" r:id="rId4"/>
    <p:sldId id="785" r:id="rId5"/>
    <p:sldId id="679" r:id="rId6"/>
    <p:sldId id="723" r:id="rId7"/>
    <p:sldId id="691" r:id="rId8"/>
    <p:sldId id="761" r:id="rId9"/>
    <p:sldId id="762" r:id="rId10"/>
    <p:sldId id="763" r:id="rId11"/>
    <p:sldId id="786" r:id="rId12"/>
    <p:sldId id="760" r:id="rId13"/>
    <p:sldId id="724" r:id="rId14"/>
    <p:sldId id="725" r:id="rId15"/>
    <p:sldId id="726" r:id="rId16"/>
    <p:sldId id="727" r:id="rId17"/>
    <p:sldId id="728" r:id="rId18"/>
    <p:sldId id="836" r:id="rId19"/>
    <p:sldId id="837" r:id="rId20"/>
    <p:sldId id="838" r:id="rId21"/>
    <p:sldId id="732" r:id="rId22"/>
    <p:sldId id="733" r:id="rId23"/>
    <p:sldId id="734" r:id="rId24"/>
    <p:sldId id="735" r:id="rId25"/>
    <p:sldId id="736" r:id="rId26"/>
    <p:sldId id="737" r:id="rId27"/>
    <p:sldId id="738" r:id="rId28"/>
    <p:sldId id="739" r:id="rId29"/>
    <p:sldId id="740" r:id="rId30"/>
    <p:sldId id="741" r:id="rId31"/>
    <p:sldId id="791" r:id="rId32"/>
    <p:sldId id="839" r:id="rId33"/>
    <p:sldId id="793" r:id="rId34"/>
    <p:sldId id="744" r:id="rId35"/>
    <p:sldId id="840" r:id="rId36"/>
    <p:sldId id="841" r:id="rId37"/>
    <p:sldId id="842" r:id="rId38"/>
    <p:sldId id="843" r:id="rId39"/>
    <p:sldId id="844" r:id="rId40"/>
    <p:sldId id="845" r:id="rId41"/>
    <p:sldId id="846" r:id="rId42"/>
    <p:sldId id="847" r:id="rId43"/>
    <p:sldId id="848" r:id="rId44"/>
    <p:sldId id="849" r:id="rId45"/>
    <p:sldId id="850" r:id="rId46"/>
    <p:sldId id="851" r:id="rId47"/>
    <p:sldId id="852" r:id="rId48"/>
    <p:sldId id="853" r:id="rId49"/>
    <p:sldId id="854" r:id="rId50"/>
    <p:sldId id="855" r:id="rId51"/>
    <p:sldId id="856" r:id="rId52"/>
    <p:sldId id="857" r:id="rId53"/>
    <p:sldId id="858" r:id="rId54"/>
    <p:sldId id="859" r:id="rId55"/>
    <p:sldId id="860" r:id="rId56"/>
    <p:sldId id="861" r:id="rId57"/>
    <p:sldId id="756" r:id="rId58"/>
    <p:sldId id="867" r:id="rId59"/>
    <p:sldId id="868" r:id="rId60"/>
    <p:sldId id="863" r:id="rId61"/>
    <p:sldId id="864" r:id="rId62"/>
    <p:sldId id="757" r:id="rId63"/>
    <p:sldId id="866" r:id="rId64"/>
    <p:sldId id="869" r:id="rId65"/>
    <p:sldId id="870" r:id="rId66"/>
    <p:sldId id="875" r:id="rId67"/>
    <p:sldId id="871" r:id="rId68"/>
    <p:sldId id="872" r:id="rId69"/>
    <p:sldId id="873" r:id="rId70"/>
    <p:sldId id="874" r:id="rId71"/>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1pPr>
    <a:lvl2pPr marL="457200" algn="ctr" rtl="0" eaLnBrk="0" fontAlgn="base" hangingPunct="0">
      <a:spcBef>
        <a:spcPct val="0"/>
      </a:spcBef>
      <a:spcAft>
        <a:spcPct val="0"/>
      </a:spcAft>
      <a:defRPr sz="2200"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2pPr>
    <a:lvl3pPr marL="914400" algn="ctr" rtl="0" eaLnBrk="0" fontAlgn="base" hangingPunct="0">
      <a:spcBef>
        <a:spcPct val="0"/>
      </a:spcBef>
      <a:spcAft>
        <a:spcPct val="0"/>
      </a:spcAft>
      <a:defRPr sz="2200"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3pPr>
    <a:lvl4pPr marL="1371600" algn="ctr" rtl="0" eaLnBrk="0" fontAlgn="base" hangingPunct="0">
      <a:spcBef>
        <a:spcPct val="0"/>
      </a:spcBef>
      <a:spcAft>
        <a:spcPct val="0"/>
      </a:spcAft>
      <a:defRPr sz="2200"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4pPr>
    <a:lvl5pPr marL="1828800" algn="ctr" rtl="0" eaLnBrk="0" fontAlgn="base" hangingPunct="0">
      <a:spcBef>
        <a:spcPct val="0"/>
      </a:spcBef>
      <a:spcAft>
        <a:spcPct val="0"/>
      </a:spcAft>
      <a:defRPr sz="2200"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sz="2200"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sz="2200"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sz="2200"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sz="2200"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FFFFCC"/>
    <a:srgbClr val="FFFF99"/>
    <a:srgbClr val="800000"/>
    <a:srgbClr val="005B88"/>
    <a:srgbClr val="008000"/>
    <a:srgbClr val="33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06" autoAdjust="0"/>
    <p:restoredTop sz="94660"/>
  </p:normalViewPr>
  <p:slideViewPr>
    <p:cSldViewPr>
      <p:cViewPr varScale="1">
        <p:scale>
          <a:sx n="74" d="100"/>
          <a:sy n="74" d="100"/>
        </p:scale>
        <p:origin x="-1032"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Lst>
  </p:outlineViewPr>
  <p:notesTextViewPr>
    <p:cViewPr>
      <p:scale>
        <a:sx n="100" d="100"/>
        <a:sy n="100" d="100"/>
      </p:scale>
      <p:origin x="0" y="0"/>
    </p:cViewPr>
  </p:notesTextViewPr>
  <p:sorterViewPr>
    <p:cViewPr>
      <p:scale>
        <a:sx n="100" d="100"/>
        <a:sy n="100" d="100"/>
      </p:scale>
      <p:origin x="0" y="3942"/>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4.xml"/><Relationship Id="rId68" Type="http://schemas.openxmlformats.org/officeDocument/2006/relationships/slide" Target="slides/slide69.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9"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66" Type="http://schemas.openxmlformats.org/officeDocument/2006/relationships/slide" Target="slides/slide67.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61" Type="http://schemas.openxmlformats.org/officeDocument/2006/relationships/slide" Target="slides/slide6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65" Type="http://schemas.openxmlformats.org/officeDocument/2006/relationships/slide" Target="slides/slide66.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5.xml"/><Relationship Id="rId69" Type="http://schemas.openxmlformats.org/officeDocument/2006/relationships/slide" Target="slides/slide70.xml"/><Relationship Id="rId8" Type="http://schemas.openxmlformats.org/officeDocument/2006/relationships/slide" Target="slides/slide9.xml"/><Relationship Id="rId51" Type="http://schemas.openxmlformats.org/officeDocument/2006/relationships/slide" Target="slides/slide52.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 Id="rId67" Type="http://schemas.openxmlformats.org/officeDocument/2006/relationships/slide" Target="slides/slide68.xml"/><Relationship Id="rId20" Type="http://schemas.openxmlformats.org/officeDocument/2006/relationships/slide" Target="slides/slide21.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217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2730604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Rot="1" noChangeAspect="1" noChangeArrowheads="1" noTextEdit="1"/>
          </p:cNvSpPr>
          <p:nvPr>
            <p:ph type="sldImg"/>
          </p:nvPr>
        </p:nvSpPr>
        <p:spPr>
          <a:xfrm>
            <a:off x="1141413" y="695325"/>
            <a:ext cx="4578350" cy="3433763"/>
          </a:xfrm>
          <a:ln/>
        </p:spPr>
      </p:sp>
      <p:sp>
        <p:nvSpPr>
          <p:cNvPr id="138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Rot="1" noChangeAspect="1" noChangeArrowheads="1" noTextEdit="1"/>
          </p:cNvSpPr>
          <p:nvPr>
            <p:ph type="sldImg"/>
          </p:nvPr>
        </p:nvSpPr>
        <p:spPr>
          <a:ln/>
        </p:spPr>
      </p:sp>
      <p:sp>
        <p:nvSpPr>
          <p:cNvPr id="137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Rectangle 2"/>
          <p:cNvSpPr>
            <a:spLocks noGrp="1" noRot="1" noChangeAspect="1" noChangeArrowheads="1" noTextEdit="1"/>
          </p:cNvSpPr>
          <p:nvPr>
            <p:ph type="sldImg"/>
          </p:nvPr>
        </p:nvSpPr>
        <p:spPr>
          <a:ln/>
        </p:spPr>
      </p:sp>
      <p:sp>
        <p:nvSpPr>
          <p:cNvPr id="146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Grp="1" noRot="1" noChangeAspect="1" noChangeArrowheads="1" noTextEdit="1"/>
          </p:cNvSpPr>
          <p:nvPr>
            <p:ph type="sldImg"/>
          </p:nvPr>
        </p:nvSpPr>
        <p:spPr>
          <a:ln/>
        </p:spPr>
      </p:sp>
      <p:sp>
        <p:nvSpPr>
          <p:cNvPr id="146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6" name="Rectangle 2"/>
          <p:cNvSpPr>
            <a:spLocks noGrp="1" noRot="1" noChangeAspect="1" noChangeArrowheads="1" noTextEdit="1"/>
          </p:cNvSpPr>
          <p:nvPr>
            <p:ph type="sldImg"/>
          </p:nvPr>
        </p:nvSpPr>
        <p:spPr>
          <a:ln/>
        </p:spPr>
      </p:sp>
      <p:sp>
        <p:nvSpPr>
          <p:cNvPr id="146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Grp="1" noRot="1" noChangeAspect="1" noChangeArrowheads="1" noTextEdit="1"/>
          </p:cNvSpPr>
          <p:nvPr>
            <p:ph type="sldImg"/>
          </p:nvPr>
        </p:nvSpPr>
        <p:spPr>
          <a:ln/>
        </p:spPr>
      </p:sp>
      <p:sp>
        <p:nvSpPr>
          <p:cNvPr id="146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8" name="Rectangle 2"/>
          <p:cNvSpPr>
            <a:spLocks noGrp="1" noRot="1" noChangeAspect="1" noChangeArrowheads="1" noTextEdit="1"/>
          </p:cNvSpPr>
          <p:nvPr>
            <p:ph type="sldImg"/>
          </p:nvPr>
        </p:nvSpPr>
        <p:spPr>
          <a:ln/>
        </p:spPr>
      </p:sp>
      <p:sp>
        <p:nvSpPr>
          <p:cNvPr id="146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Rot="1" noChangeAspect="1" noChangeArrowheads="1" noTextEdit="1"/>
          </p:cNvSpPr>
          <p:nvPr>
            <p:ph type="sldImg"/>
          </p:nvPr>
        </p:nvSpPr>
        <p:spPr>
          <a:ln/>
        </p:spPr>
      </p:sp>
      <p:sp>
        <p:nvSpPr>
          <p:cNvPr id="146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2"/>
          <p:cNvSpPr>
            <a:spLocks noGrp="1" noRot="1" noChangeAspect="1" noChangeArrowheads="1" noTextEdit="1"/>
          </p:cNvSpPr>
          <p:nvPr>
            <p:ph type="sldImg"/>
          </p:nvPr>
        </p:nvSpPr>
        <p:spPr>
          <a:ln/>
        </p:spPr>
      </p:sp>
      <p:sp>
        <p:nvSpPr>
          <p:cNvPr id="146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Rot="1" noChangeAspect="1" noChangeArrowheads="1" noTextEdit="1"/>
          </p:cNvSpPr>
          <p:nvPr>
            <p:ph type="sldImg"/>
          </p:nvPr>
        </p:nvSpPr>
        <p:spPr>
          <a:ln/>
        </p:spPr>
      </p:sp>
      <p:sp>
        <p:nvSpPr>
          <p:cNvPr id="138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Rot="1" noChangeAspect="1" noChangeArrowheads="1" noTextEdit="1"/>
          </p:cNvSpPr>
          <p:nvPr>
            <p:ph type="sldImg"/>
          </p:nvPr>
        </p:nvSpPr>
        <p:spPr>
          <a:ln/>
        </p:spPr>
      </p:sp>
      <p:sp>
        <p:nvSpPr>
          <p:cNvPr id="146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Rot="1" noChangeAspect="1" noChangeArrowheads="1" noTextEdit="1"/>
          </p:cNvSpPr>
          <p:nvPr>
            <p:ph type="sldImg"/>
          </p:nvPr>
        </p:nvSpPr>
        <p:spPr>
          <a:ln/>
        </p:spPr>
      </p:sp>
      <p:sp>
        <p:nvSpPr>
          <p:cNvPr id="119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Grp="1" noRot="1" noChangeAspect="1" noChangeArrowheads="1" noTextEdit="1"/>
          </p:cNvSpPr>
          <p:nvPr>
            <p:ph type="sldImg"/>
          </p:nvPr>
        </p:nvSpPr>
        <p:spPr>
          <a:ln/>
        </p:spPr>
      </p:sp>
      <p:sp>
        <p:nvSpPr>
          <p:cNvPr id="145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Rot="1" noChangeAspect="1" noChangeArrowheads="1" noTextEdit="1"/>
          </p:cNvSpPr>
          <p:nvPr>
            <p:ph type="sldImg"/>
          </p:nvPr>
        </p:nvSpPr>
        <p:spPr>
          <a:ln/>
        </p:spPr>
      </p:sp>
      <p:sp>
        <p:nvSpPr>
          <p:cNvPr id="119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Rot="1" noChangeAspec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Rot="1" noChangeAspect="1" noChangeArrowheads="1" noTextEdit="1"/>
          </p:cNvSpPr>
          <p:nvPr>
            <p:ph type="sldImg"/>
          </p:nvPr>
        </p:nvSpPr>
        <p:spPr>
          <a:ln/>
        </p:spPr>
      </p:sp>
      <p:sp>
        <p:nvSpPr>
          <p:cNvPr id="120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Grp="1" noRot="1" noChangeAspect="1" noChangeArrowheads="1" noTextEdit="1"/>
          </p:cNvSpPr>
          <p:nvPr>
            <p:ph type="sldImg"/>
          </p:nvPr>
        </p:nvSpPr>
        <p:spPr>
          <a:ln/>
        </p:spPr>
      </p:sp>
      <p:sp>
        <p:nvSpPr>
          <p:cNvPr id="120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Rot="1" noChangeAspect="1" noChangeArrowheads="1" noTextEdit="1"/>
          </p:cNvSpPr>
          <p:nvPr>
            <p:ph type="sldImg"/>
          </p:nvPr>
        </p:nvSpPr>
        <p:spPr>
          <a:ln/>
        </p:spPr>
      </p:sp>
      <p:sp>
        <p:nvSpPr>
          <p:cNvPr id="138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2"/>
          <p:cNvSpPr>
            <a:spLocks noGrp="1" noRot="1" noChangeAspect="1" noChangeArrowheads="1" noTextEdit="1"/>
          </p:cNvSpPr>
          <p:nvPr>
            <p:ph type="sldImg"/>
          </p:nvPr>
        </p:nvSpPr>
        <p:spPr>
          <a:ln/>
        </p:spPr>
      </p:sp>
      <p:sp>
        <p:nvSpPr>
          <p:cNvPr id="145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Rot="1" noChangeAspect="1" noChangeArrowheads="1" noTextEdit="1"/>
          </p:cNvSpPr>
          <p:nvPr>
            <p:ph type="sldImg"/>
          </p:nvPr>
        </p:nvSpPr>
        <p:spPr>
          <a:ln/>
        </p:spPr>
      </p:sp>
      <p:sp>
        <p:nvSpPr>
          <p:cNvPr id="145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Rectangle 2"/>
          <p:cNvSpPr>
            <a:spLocks noGrp="1" noRot="1" noChangeAspect="1" noChangeArrowheads="1" noTextEdit="1"/>
          </p:cNvSpPr>
          <p:nvPr>
            <p:ph type="sldImg"/>
          </p:nvPr>
        </p:nvSpPr>
        <p:spPr>
          <a:ln/>
        </p:spPr>
      </p:sp>
      <p:sp>
        <p:nvSpPr>
          <p:cNvPr id="139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2"/>
          <p:cNvSpPr>
            <a:spLocks noGrp="1" noRot="1" noChangeAspect="1" noChangeArrowheads="1" noTextEdit="1"/>
          </p:cNvSpPr>
          <p:nvPr>
            <p:ph type="sldImg"/>
          </p:nvPr>
        </p:nvSpPr>
        <p:spPr>
          <a:ln/>
        </p:spPr>
      </p:sp>
      <p:sp>
        <p:nvSpPr>
          <p:cNvPr id="145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Rot="1" noChangeAspect="1" noChangeArrowheads="1" noTextEdit="1"/>
          </p:cNvSpPr>
          <p:nvPr>
            <p:ph type="sldImg"/>
          </p:nvPr>
        </p:nvSpPr>
        <p:spPr>
          <a:ln/>
        </p:spPr>
      </p:sp>
      <p:sp>
        <p:nvSpPr>
          <p:cNvPr id="121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Rectangle 2"/>
          <p:cNvSpPr>
            <a:spLocks noGrp="1" noRot="1" noChangeAspect="1" noChangeArrowheads="1" noTextEdit="1"/>
          </p:cNvSpPr>
          <p:nvPr>
            <p:ph type="sldImg"/>
          </p:nvPr>
        </p:nvSpPr>
        <p:spPr>
          <a:ln/>
        </p:spPr>
      </p:sp>
      <p:sp>
        <p:nvSpPr>
          <p:cNvPr id="139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2"/>
          <p:cNvSpPr>
            <a:spLocks noGrp="1" noRot="1" noChangeAspect="1" noChangeArrowheads="1" noTextEdit="1"/>
          </p:cNvSpPr>
          <p:nvPr>
            <p:ph type="sldImg"/>
          </p:nvPr>
        </p:nvSpPr>
        <p:spPr>
          <a:ln/>
        </p:spPr>
      </p:sp>
      <p:sp>
        <p:nvSpPr>
          <p:cNvPr id="139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Rot="1" noChangeAspect="1" noChangeArrowheads="1" noTextEdit="1"/>
          </p:cNvSpPr>
          <p:nvPr>
            <p:ph type="sldImg"/>
          </p:nvPr>
        </p:nvSpPr>
        <p:spPr>
          <a:ln/>
        </p:spPr>
      </p:sp>
      <p:sp>
        <p:nvSpPr>
          <p:cNvPr id="140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2"/>
          <p:cNvSpPr>
            <a:spLocks noGrp="1" noRot="1" noChangeAspect="1" noChangeArrowheads="1" noTextEdit="1"/>
          </p:cNvSpPr>
          <p:nvPr>
            <p:ph type="sldImg"/>
          </p:nvPr>
        </p:nvSpPr>
        <p:spPr>
          <a:ln/>
        </p:spPr>
      </p:sp>
      <p:sp>
        <p:nvSpPr>
          <p:cNvPr id="145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Grp="1" noRot="1" noChangeAspect="1" noChangeArrowheads="1" noTextEdit="1"/>
          </p:cNvSpPr>
          <p:nvPr>
            <p:ph type="sldImg"/>
          </p:nvPr>
        </p:nvSpPr>
        <p:spPr>
          <a:ln/>
        </p:spPr>
      </p:sp>
      <p:sp>
        <p:nvSpPr>
          <p:cNvPr id="145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2"/>
          <p:cNvSpPr>
            <a:spLocks noGrp="1" noRot="1" noChangeAspect="1" noChangeArrowheads="1" noTextEdit="1"/>
          </p:cNvSpPr>
          <p:nvPr>
            <p:ph type="sldImg"/>
          </p:nvPr>
        </p:nvSpPr>
        <p:spPr>
          <a:ln/>
        </p:spPr>
      </p:sp>
      <p:sp>
        <p:nvSpPr>
          <p:cNvPr id="128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Rot="1" noChangeAspect="1" noChangeArrowheads="1" noTextEdit="1"/>
          </p:cNvSpPr>
          <p:nvPr>
            <p:ph type="sldImg"/>
          </p:nvPr>
        </p:nvSpPr>
        <p:spPr>
          <a:ln/>
        </p:spPr>
      </p:sp>
      <p:sp>
        <p:nvSpPr>
          <p:cNvPr id="140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Rectangle 2"/>
          <p:cNvSpPr>
            <a:spLocks noGrp="1" noRot="1" noChangeAspect="1" noChangeArrowheads="1" noTextEdit="1"/>
          </p:cNvSpPr>
          <p:nvPr>
            <p:ph type="sldImg"/>
          </p:nvPr>
        </p:nvSpPr>
        <p:spPr>
          <a:ln/>
        </p:spPr>
      </p:sp>
      <p:sp>
        <p:nvSpPr>
          <p:cNvPr id="140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Rectangle 2"/>
          <p:cNvSpPr>
            <a:spLocks noGrp="1" noRot="1" noChangeAspect="1" noChangeArrowheads="1" noTextEdit="1"/>
          </p:cNvSpPr>
          <p:nvPr>
            <p:ph type="sldImg"/>
          </p:nvPr>
        </p:nvSpPr>
        <p:spPr>
          <a:ln/>
        </p:spPr>
      </p:sp>
      <p:sp>
        <p:nvSpPr>
          <p:cNvPr id="140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Rectangle 2"/>
          <p:cNvSpPr>
            <a:spLocks noGrp="1" noRot="1" noChangeAspect="1" noChangeArrowheads="1" noTextEdit="1"/>
          </p:cNvSpPr>
          <p:nvPr>
            <p:ph type="sldImg"/>
          </p:nvPr>
        </p:nvSpPr>
        <p:spPr>
          <a:ln/>
        </p:spPr>
      </p:sp>
      <p:sp>
        <p:nvSpPr>
          <p:cNvPr id="141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Rectangle 2"/>
          <p:cNvSpPr>
            <a:spLocks noGrp="1" noRot="1" noChangeAspect="1" noChangeArrowheads="1" noTextEdit="1"/>
          </p:cNvSpPr>
          <p:nvPr>
            <p:ph type="sldImg"/>
          </p:nvPr>
        </p:nvSpPr>
        <p:spPr>
          <a:ln/>
        </p:spPr>
      </p:sp>
      <p:sp>
        <p:nvSpPr>
          <p:cNvPr id="141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2"/>
          <p:cNvSpPr>
            <a:spLocks noGrp="1" noRot="1" noChangeAspect="1" noChangeArrowheads="1" noTextEdit="1"/>
          </p:cNvSpPr>
          <p:nvPr>
            <p:ph type="sldImg"/>
          </p:nvPr>
        </p:nvSpPr>
        <p:spPr>
          <a:ln/>
        </p:spPr>
      </p:sp>
      <p:sp>
        <p:nvSpPr>
          <p:cNvPr id="141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Rot="1" noChangeAspect="1" noChangeArrowheads="1" noTextEdit="1"/>
          </p:cNvSpPr>
          <p:nvPr>
            <p:ph type="sldImg"/>
          </p:nvPr>
        </p:nvSpPr>
        <p:spPr>
          <a:ln/>
        </p:spPr>
      </p:sp>
      <p:sp>
        <p:nvSpPr>
          <p:cNvPr id="141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Rectangle 2"/>
          <p:cNvSpPr>
            <a:spLocks noGrp="1" noRot="1" noChangeAspect="1" noChangeArrowheads="1" noTextEdit="1"/>
          </p:cNvSpPr>
          <p:nvPr>
            <p:ph type="sldImg"/>
          </p:nvPr>
        </p:nvSpPr>
        <p:spPr>
          <a:ln/>
        </p:spPr>
      </p:sp>
      <p:sp>
        <p:nvSpPr>
          <p:cNvPr id="142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Rot="1" noChangeAspect="1" noChangeArrowheads="1" noTextEdit="1"/>
          </p:cNvSpPr>
          <p:nvPr>
            <p:ph type="sldImg"/>
          </p:nvPr>
        </p:nvSpPr>
        <p:spPr>
          <a:ln/>
        </p:spPr>
      </p:sp>
      <p:sp>
        <p:nvSpPr>
          <p:cNvPr id="142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Rectangle 2"/>
          <p:cNvSpPr>
            <a:spLocks noGrp="1" noRot="1" noChangeAspect="1" noChangeArrowheads="1" noTextEdit="1"/>
          </p:cNvSpPr>
          <p:nvPr>
            <p:ph type="sldImg"/>
          </p:nvPr>
        </p:nvSpPr>
        <p:spPr>
          <a:ln/>
        </p:spPr>
      </p:sp>
      <p:sp>
        <p:nvSpPr>
          <p:cNvPr id="142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p:cNvSpPr>
            <a:spLocks noGrp="1" noRot="1" noChangeAspect="1" noChangeArrowheads="1" noTextEdit="1"/>
          </p:cNvSpPr>
          <p:nvPr>
            <p:ph type="sldImg"/>
          </p:nvPr>
        </p:nvSpPr>
        <p:spPr>
          <a:ln/>
        </p:spPr>
      </p:sp>
      <p:sp>
        <p:nvSpPr>
          <p:cNvPr id="142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Rot="1" noChangeAspect="1" noChangeArrowheads="1" noTextEdit="1"/>
          </p:cNvSpPr>
          <p:nvPr>
            <p:ph type="sldImg"/>
          </p:nvPr>
        </p:nvSpPr>
        <p:spPr>
          <a:ln/>
        </p:spPr>
      </p:sp>
      <p:sp>
        <p:nvSpPr>
          <p:cNvPr id="142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Rot="1" noChangeAspect="1" noChangeArrowheads="1" noTextEdit="1"/>
          </p:cNvSpPr>
          <p:nvPr>
            <p:ph type="sldImg"/>
          </p:nvPr>
        </p:nvSpPr>
        <p:spPr>
          <a:ln/>
        </p:spPr>
      </p:sp>
      <p:sp>
        <p:nvSpPr>
          <p:cNvPr id="143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Rot="1" noChangeAspect="1" noChangeArrowheads="1" noTextEdit="1"/>
          </p:cNvSpPr>
          <p:nvPr>
            <p:ph type="sldImg"/>
          </p:nvPr>
        </p:nvSpPr>
        <p:spPr>
          <a:ln/>
        </p:spPr>
      </p:sp>
      <p:sp>
        <p:nvSpPr>
          <p:cNvPr id="143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0" name="Rectangle 2"/>
          <p:cNvSpPr>
            <a:spLocks noGrp="1" noRot="1" noChangeAspect="1" noChangeArrowheads="1" noTextEdit="1"/>
          </p:cNvSpPr>
          <p:nvPr>
            <p:ph type="sldImg"/>
          </p:nvPr>
        </p:nvSpPr>
        <p:spPr>
          <a:ln/>
        </p:spPr>
      </p:sp>
      <p:sp>
        <p:nvSpPr>
          <p:cNvPr id="143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
          <p:cNvSpPr>
            <a:spLocks noGrp="1" noRot="1" noChangeAspect="1" noChangeArrowheads="1" noTextEdit="1"/>
          </p:cNvSpPr>
          <p:nvPr>
            <p:ph type="sldImg"/>
          </p:nvPr>
        </p:nvSpPr>
        <p:spPr>
          <a:ln/>
        </p:spPr>
      </p:sp>
      <p:sp>
        <p:nvSpPr>
          <p:cNvPr id="143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Rot="1" noChangeAspect="1" noChangeArrowheads="1" noTextEdit="1"/>
          </p:cNvSpPr>
          <p:nvPr>
            <p:ph type="sldImg"/>
          </p:nvPr>
        </p:nvSpPr>
        <p:spPr>
          <a:ln/>
        </p:spPr>
      </p:sp>
      <p:sp>
        <p:nvSpPr>
          <p:cNvPr id="123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Rot="1" noChangeAspect="1" noChangeArrowheads="1" noTextEdit="1"/>
          </p:cNvSpPr>
          <p:nvPr>
            <p:ph type="sldImg"/>
          </p:nvPr>
        </p:nvSpPr>
        <p:spPr>
          <a:ln/>
        </p:spPr>
      </p:sp>
      <p:sp>
        <p:nvSpPr>
          <p:cNvPr id="144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Rot="1" noChangeAspect="1" noChangeArrowheads="1" noTextEdit="1"/>
          </p:cNvSpPr>
          <p:nvPr>
            <p:ph type="sldImg"/>
          </p:nvPr>
        </p:nvSpPr>
        <p:spPr>
          <a:ln/>
        </p:spPr>
      </p:sp>
      <p:sp>
        <p:nvSpPr>
          <p:cNvPr id="145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Rot="1" noChangeAspect="1" noChangeArrowheads="1" noTextEdit="1"/>
          </p:cNvSpPr>
          <p:nvPr>
            <p:ph type="sldImg"/>
          </p:nvPr>
        </p:nvSpPr>
        <p:spPr>
          <a:ln/>
        </p:spPr>
      </p:sp>
      <p:sp>
        <p:nvSpPr>
          <p:cNvPr id="144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Rot="1" noChangeAspect="1" noChangeArrowheads="1" noTextEdit="1"/>
          </p:cNvSpPr>
          <p:nvPr>
            <p:ph type="sldImg"/>
          </p:nvPr>
        </p:nvSpPr>
        <p:spPr>
          <a:ln/>
        </p:spPr>
      </p:sp>
      <p:sp>
        <p:nvSpPr>
          <p:cNvPr id="144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Rot="1" noChangeAspect="1" noChangeArrowheads="1" noTextEdit="1"/>
          </p:cNvSpPr>
          <p:nvPr>
            <p:ph type="sldImg"/>
          </p:nvPr>
        </p:nvSpPr>
        <p:spPr>
          <a:ln/>
        </p:spPr>
      </p:sp>
      <p:sp>
        <p:nvSpPr>
          <p:cNvPr id="123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Rectangle 2"/>
          <p:cNvSpPr>
            <a:spLocks noGrp="1" noRot="1" noChangeAspect="1" noChangeArrowheads="1" noTextEdit="1"/>
          </p:cNvSpPr>
          <p:nvPr>
            <p:ph type="sldImg"/>
          </p:nvPr>
        </p:nvSpPr>
        <p:spPr>
          <a:ln/>
        </p:spPr>
      </p:sp>
      <p:sp>
        <p:nvSpPr>
          <p:cNvPr id="144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noRot="1" noChangeAspect="1" noChangeArrowheads="1" noTextEdit="1"/>
          </p:cNvSpPr>
          <p:nvPr>
            <p:ph type="sldImg"/>
          </p:nvPr>
        </p:nvSpPr>
        <p:spPr>
          <a:ln/>
        </p:spPr>
      </p:sp>
      <p:sp>
        <p:nvSpPr>
          <p:cNvPr id="1469443"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Rectangle 2"/>
          <p:cNvSpPr>
            <a:spLocks noGrp="1" noRot="1" noChangeAspect="1" noChangeArrowheads="1" noTextEdit="1"/>
          </p:cNvSpPr>
          <p:nvPr>
            <p:ph type="sldImg"/>
          </p:nvPr>
        </p:nvSpPr>
        <p:spPr>
          <a:ln/>
        </p:spPr>
      </p:sp>
      <p:sp>
        <p:nvSpPr>
          <p:cNvPr id="1471491"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p:cNvSpPr>
            <a:spLocks noGrp="1" noRot="1" noChangeAspect="1" noChangeArrowheads="1" noTextEdit="1"/>
          </p:cNvSpPr>
          <p:nvPr>
            <p:ph type="sldImg"/>
          </p:nvPr>
        </p:nvSpPr>
        <p:spPr>
          <a:ln/>
        </p:spPr>
      </p:sp>
      <p:sp>
        <p:nvSpPr>
          <p:cNvPr id="1481731"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Rot="1" noChangeAspect="1" noChangeArrowheads="1" noTextEdit="1"/>
          </p:cNvSpPr>
          <p:nvPr>
            <p:ph type="sldImg"/>
          </p:nvPr>
        </p:nvSpPr>
        <p:spPr>
          <a:ln/>
        </p:spPr>
      </p:sp>
      <p:sp>
        <p:nvSpPr>
          <p:cNvPr id="1473539"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2"/>
          <p:cNvSpPr>
            <a:spLocks noGrp="1" noRot="1" noChangeAspect="1" noChangeArrowheads="1" noTextEdit="1"/>
          </p:cNvSpPr>
          <p:nvPr>
            <p:ph type="sldImg"/>
          </p:nvPr>
        </p:nvSpPr>
        <p:spPr>
          <a:ln/>
        </p:spPr>
      </p:sp>
      <p:sp>
        <p:nvSpPr>
          <p:cNvPr id="1475587"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p:cNvSpPr>
            <a:spLocks noGrp="1" noRot="1" noChangeAspect="1" noChangeArrowheads="1" noTextEdit="1"/>
          </p:cNvSpPr>
          <p:nvPr>
            <p:ph type="sldImg"/>
          </p:nvPr>
        </p:nvSpPr>
        <p:spPr>
          <a:ln/>
        </p:spPr>
      </p:sp>
      <p:sp>
        <p:nvSpPr>
          <p:cNvPr id="1477635"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Grp="1" noRot="1" noChangeAspect="1" noChangeArrowheads="1" noTextEdit="1"/>
          </p:cNvSpPr>
          <p:nvPr>
            <p:ph type="sldImg"/>
          </p:nvPr>
        </p:nvSpPr>
        <p:spPr>
          <a:ln/>
        </p:spPr>
      </p:sp>
      <p:sp>
        <p:nvSpPr>
          <p:cNvPr id="137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Rot="1" noChangeAspect="1" noChangeArrowheads="1" noTextEdit="1"/>
          </p:cNvSpPr>
          <p:nvPr>
            <p:ph type="sldImg"/>
          </p:nvPr>
        </p:nvSpPr>
        <p:spPr>
          <a:ln/>
        </p:spPr>
      </p:sp>
      <p:sp>
        <p:nvSpPr>
          <p:cNvPr id="1479683"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Rot="1" noChangeAspect="1" noChangeArrowheads="1" noTextEdit="1"/>
          </p:cNvSpPr>
          <p:nvPr>
            <p:ph type="sldImg"/>
          </p:nvPr>
        </p:nvSpPr>
        <p:spPr>
          <a:ln/>
        </p:spPr>
      </p:sp>
      <p:sp>
        <p:nvSpPr>
          <p:cNvPr id="137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p:cNvSpPr>
            <a:spLocks noGrp="1" noRot="1" noChangeAspect="1" noChangeArrowheads="1" noTextEdit="1"/>
          </p:cNvSpPr>
          <p:nvPr>
            <p:ph type="sldImg"/>
          </p:nvPr>
        </p:nvSpPr>
        <p:spPr>
          <a:ln/>
        </p:spPr>
      </p:sp>
      <p:sp>
        <p:nvSpPr>
          <p:cNvPr id="13742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838200" cy="274638"/>
          </a:xfrm>
          <a:prstGeom prst="rect">
            <a:avLst/>
          </a:prstGeom>
          <a:noFill/>
          <a:ln w="12700">
            <a:noFill/>
            <a:miter lim="800000"/>
            <a:headEnd/>
            <a:tailEnd/>
          </a:ln>
          <a:effectLst/>
        </p:spPr>
        <p:txBody>
          <a:bodyPr>
            <a:spAutoFit/>
          </a:bodyPr>
          <a:lstStyle/>
          <a:p>
            <a:pPr>
              <a:spcBef>
                <a:spcPct val="50000"/>
              </a:spcBef>
            </a:pPr>
            <a:r>
              <a:rPr lang="en-US" sz="1200">
                <a:solidFill>
                  <a:schemeClr val="tx1"/>
                </a:solidFill>
                <a:effectLst/>
                <a:latin typeface="Arial" charset="0"/>
              </a:rPr>
              <a:t>13-</a:t>
            </a:r>
            <a:fld id="{A96DD14B-6CA1-4E8D-97FF-D1ABAAF54F20}" type="slidenum">
              <a:rPr lang="en-US" sz="1200">
                <a:solidFill>
                  <a:schemeClr val="tx1"/>
                </a:solidFill>
                <a:effectLst/>
                <a:latin typeface="Arial" charset="0"/>
              </a:rPr>
              <a:pPr>
                <a:spcBef>
                  <a:spcPct val="50000"/>
                </a:spcBef>
              </a:pPr>
              <a:t>‹#›</a:t>
            </a:fld>
            <a:endParaRPr lang="en-US" sz="1200">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02" name="Picture 2"/>
          <p:cNvPicPr>
            <a:picLocks noChangeAspect="1" noChangeArrowheads="1"/>
          </p:cNvPicPr>
          <p:nvPr/>
        </p:nvPicPr>
        <p:blipFill>
          <a:blip r:embed="rId3" cstate="print"/>
          <a:srcRect/>
          <a:stretch>
            <a:fillRect/>
          </a:stretch>
        </p:blipFill>
        <p:spPr bwMode="auto">
          <a:xfrm>
            <a:off x="0" y="609600"/>
            <a:ext cx="9144000" cy="2128838"/>
          </a:xfrm>
          <a:prstGeom prst="rect">
            <a:avLst/>
          </a:prstGeom>
          <a:noFill/>
          <a:ln w="12700" cap="sq">
            <a:noFill/>
            <a:miter lim="800000"/>
            <a:headEnd type="none" w="sm" len="sm"/>
            <a:tailEnd type="none" w="sm" len="sm"/>
          </a:ln>
          <a:effectLst/>
        </p:spPr>
      </p:pic>
      <p:sp>
        <p:nvSpPr>
          <p:cNvPr id="1382403" name="Text Box 3"/>
          <p:cNvSpPr txBox="1">
            <a:spLocks noChangeArrowheads="1"/>
          </p:cNvSpPr>
          <p:nvPr/>
        </p:nvSpPr>
        <p:spPr bwMode="auto">
          <a:xfrm>
            <a:off x="228600" y="3559175"/>
            <a:ext cx="4114800" cy="495392"/>
          </a:xfrm>
          <a:prstGeom prst="rect">
            <a:avLst/>
          </a:prstGeom>
          <a:noFill/>
          <a:ln w="12700" cap="sq">
            <a:noFill/>
            <a:miter lim="800000"/>
            <a:headEnd type="none" w="sm" len="sm"/>
            <a:tailEnd type="none" w="sm" len="sm"/>
          </a:ln>
          <a:effectLst/>
        </p:spPr>
        <p:txBody>
          <a:bodyPr>
            <a:spAutoFit/>
          </a:bodyPr>
          <a:lstStyle/>
          <a:p>
            <a:pPr>
              <a:lnSpc>
                <a:spcPct val="120000"/>
              </a:lnSpc>
              <a:spcBef>
                <a:spcPct val="40000"/>
              </a:spcBef>
            </a:pPr>
            <a:r>
              <a:rPr lang="en-US" altLang="en-US" sz="2400" b="0" dirty="0">
                <a:solidFill>
                  <a:schemeClr val="tx1"/>
                </a:solidFill>
                <a:effectLst/>
                <a:latin typeface="Trebuchet MS" pitchFamily="34" charset="0"/>
              </a:rPr>
              <a:t>Intermediate </a:t>
            </a:r>
            <a:r>
              <a:rPr lang="en-US" altLang="en-US" sz="2400" b="0" dirty="0" smtClean="0">
                <a:solidFill>
                  <a:schemeClr val="tx1"/>
                </a:solidFill>
                <a:effectLst/>
                <a:latin typeface="Trebuchet MS" pitchFamily="34" charset="0"/>
              </a:rPr>
              <a:t>Accounting</a:t>
            </a:r>
            <a:endParaRPr lang="en-US" altLang="en-US" sz="2400" b="0" dirty="0">
              <a:solidFill>
                <a:schemeClr val="tx1"/>
              </a:solidFill>
              <a:effectLst/>
              <a:latin typeface="Trebuchet MS" pitchFamily="34" charset="0"/>
            </a:endParaRPr>
          </a:p>
        </p:txBody>
      </p:sp>
      <p:sp>
        <p:nvSpPr>
          <p:cNvPr id="1382404" name="Rectangle 4"/>
          <p:cNvSpPr>
            <a:spLocks noChangeArrowheads="1"/>
          </p:cNvSpPr>
          <p:nvPr/>
        </p:nvSpPr>
        <p:spPr bwMode="auto">
          <a:xfrm>
            <a:off x="1066800" y="1474788"/>
            <a:ext cx="457200" cy="533400"/>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r>
              <a:rPr lang="en-US" sz="4000">
                <a:solidFill>
                  <a:schemeClr val="bg1"/>
                </a:solidFill>
                <a:effectLst/>
                <a:latin typeface="Arial" charset="0"/>
              </a:rPr>
              <a:t>13</a:t>
            </a:r>
          </a:p>
        </p:txBody>
      </p:sp>
      <p:sp>
        <p:nvSpPr>
          <p:cNvPr id="1382405" name="Rectangle 5"/>
          <p:cNvSpPr>
            <a:spLocks noChangeArrowheads="1"/>
          </p:cNvSpPr>
          <p:nvPr/>
        </p:nvSpPr>
        <p:spPr bwMode="auto">
          <a:xfrm>
            <a:off x="2057400" y="1447800"/>
            <a:ext cx="4800600" cy="533400"/>
          </a:xfrm>
          <a:prstGeom prst="rect">
            <a:avLst/>
          </a:prstGeom>
          <a:solidFill>
            <a:srgbClr val="A50021"/>
          </a:solidFill>
          <a:ln w="12700" cap="sq">
            <a:noFill/>
            <a:miter lim="800000"/>
            <a:headEnd type="none" w="sm" len="sm"/>
            <a:tailEnd type="none" w="sm" len="sm"/>
          </a:ln>
          <a:effectLst/>
        </p:spPr>
        <p:txBody>
          <a:bodyPr wrap="none" anchor="ctr"/>
          <a:lstStyle/>
          <a:p>
            <a:endParaRPr lang="en-US"/>
          </a:p>
        </p:txBody>
      </p:sp>
      <p:sp>
        <p:nvSpPr>
          <p:cNvPr id="1382406" name="Rectangle 6"/>
          <p:cNvSpPr>
            <a:spLocks noChangeArrowheads="1"/>
          </p:cNvSpPr>
          <p:nvPr/>
        </p:nvSpPr>
        <p:spPr bwMode="auto">
          <a:xfrm>
            <a:off x="1981200" y="1143000"/>
            <a:ext cx="6553200" cy="1066800"/>
          </a:xfrm>
          <a:prstGeom prst="rect">
            <a:avLst/>
          </a:prstGeom>
          <a:noFill/>
          <a:ln w="28575" cap="sq">
            <a:noFill/>
            <a:miter lim="800000"/>
            <a:headEnd/>
            <a:tailEnd/>
          </a:ln>
          <a:effectLst/>
        </p:spPr>
        <p:txBody>
          <a:bodyPr anchor="ctr"/>
          <a:lstStyle/>
          <a:p>
            <a:pPr algn="l"/>
            <a:r>
              <a:rPr lang="en-US" sz="3600">
                <a:solidFill>
                  <a:schemeClr val="bg1"/>
                </a:solidFill>
                <a:effectLst/>
                <a:latin typeface="Arial" charset="0"/>
              </a:rPr>
              <a:t>Current Liabilities and Contingencies</a:t>
            </a:r>
          </a:p>
        </p:txBody>
      </p:sp>
      <p:pic>
        <p:nvPicPr>
          <p:cNvPr id="1382407" name="Picture 7"/>
          <p:cNvPicPr>
            <a:picLocks noChangeAspect="1" noChangeArrowheads="1"/>
          </p:cNvPicPr>
          <p:nvPr/>
        </p:nvPicPr>
        <p:blipFill>
          <a:blip r:embed="rId4" cstate="print"/>
          <a:srcRect/>
          <a:stretch>
            <a:fillRect/>
          </a:stretch>
        </p:blipFill>
        <p:spPr bwMode="auto">
          <a:xfrm>
            <a:off x="4648200" y="3124200"/>
            <a:ext cx="3886200" cy="2419350"/>
          </a:xfrm>
          <a:prstGeom prst="rect">
            <a:avLst/>
          </a:prstGeom>
          <a:noFill/>
          <a:ln w="57150" cap="sq">
            <a:solidFill>
              <a:srgbClr val="800000"/>
            </a:solidFill>
            <a:miter lim="800000"/>
            <a:headEnd type="none" w="sm" len="sm"/>
            <a:tailEnd type="none" w="sm" len="sm"/>
          </a:ln>
          <a:effectLst/>
        </p:spPr>
      </p:pic>
      <p:sp>
        <p:nvSpPr>
          <p:cNvPr id="1382408" name="Text Box 8"/>
          <p:cNvSpPr txBox="1">
            <a:spLocks noChangeArrowheads="1"/>
          </p:cNvSpPr>
          <p:nvPr/>
        </p:nvSpPr>
        <p:spPr bwMode="auto">
          <a:xfrm>
            <a:off x="2286000" y="6096000"/>
            <a:ext cx="4572000" cy="457200"/>
          </a:xfrm>
          <a:prstGeom prst="rect">
            <a:avLst/>
          </a:prstGeom>
          <a:noFill/>
          <a:ln w="12700" cap="sq">
            <a:noFill/>
            <a:miter lim="800000"/>
            <a:headEnd type="none" w="sm" len="sm"/>
            <a:tailEnd type="none" w="sm" len="sm"/>
          </a:ln>
          <a:effectLst/>
        </p:spPr>
        <p:txBody>
          <a:bodyPr>
            <a:spAutoFit/>
          </a:bodyPr>
          <a:lstStyle/>
          <a:p>
            <a:pPr>
              <a:lnSpc>
                <a:spcPct val="120000"/>
              </a:lnSpc>
            </a:pPr>
            <a:r>
              <a:rPr lang="en-US" altLang="en-US" sz="2000" b="0" dirty="0" err="1">
                <a:solidFill>
                  <a:schemeClr val="tx1"/>
                </a:solidFill>
                <a:effectLst/>
                <a:latin typeface="Trebuchet MS" pitchFamily="34" charset="0"/>
              </a:rPr>
              <a:t>Kieso</a:t>
            </a:r>
            <a:r>
              <a:rPr lang="en-US" altLang="en-US" sz="2000" b="0" dirty="0">
                <a:solidFill>
                  <a:schemeClr val="tx1"/>
                </a:solidFill>
                <a:effectLst/>
                <a:latin typeface="Trebuchet MS" pitchFamily="34" charset="0"/>
              </a:rPr>
              <a:t>, </a:t>
            </a:r>
            <a:r>
              <a:rPr lang="en-US" altLang="en-US" sz="2000" b="0" dirty="0" err="1">
                <a:solidFill>
                  <a:schemeClr val="tx1"/>
                </a:solidFill>
                <a:effectLst/>
                <a:latin typeface="Trebuchet MS" pitchFamily="34" charset="0"/>
              </a:rPr>
              <a:t>Weygandt</a:t>
            </a:r>
            <a:r>
              <a:rPr lang="en-US" altLang="en-US" sz="2000" b="0" dirty="0">
                <a:solidFill>
                  <a:schemeClr val="tx1"/>
                </a:solidFill>
                <a:effectLst/>
                <a:latin typeface="Trebuchet MS" pitchFamily="34" charset="0"/>
              </a:rPr>
              <a:t>, and Warfield</a:t>
            </a:r>
            <a:r>
              <a:rPr lang="en-US" sz="2000" b="0" dirty="0">
                <a:solidFill>
                  <a:schemeClr val="tx1"/>
                </a:solidFill>
                <a:effectLst/>
                <a:latin typeface="Times New Roman" pitchFamily="18" charset="0"/>
              </a:rPr>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Text Box 2"/>
          <p:cNvSpPr txBox="1">
            <a:spLocks noChangeArrowheads="1"/>
          </p:cNvSpPr>
          <p:nvPr/>
        </p:nvSpPr>
        <p:spPr bwMode="auto">
          <a:xfrm>
            <a:off x="609600" y="2057400"/>
            <a:ext cx="8077200" cy="1698625"/>
          </a:xfrm>
          <a:prstGeom prst="rect">
            <a:avLst/>
          </a:prstGeom>
          <a:noFill/>
          <a:ln w="12700" algn="ctr">
            <a:noFill/>
            <a:miter lim="800000"/>
            <a:headEnd/>
            <a:tailEnd/>
          </a:ln>
          <a:effectLst/>
        </p:spPr>
        <p:txBody>
          <a:bodyPr>
            <a:spAutoFit/>
          </a:bodyPr>
          <a:lstStyle/>
          <a:p>
            <a:pPr algn="l">
              <a:lnSpc>
                <a:spcPct val="125000"/>
              </a:lnSpc>
            </a:pPr>
            <a:r>
              <a:rPr lang="en-US" sz="2100">
                <a:solidFill>
                  <a:srgbClr val="800000"/>
                </a:solidFill>
                <a:effectLst/>
                <a:latin typeface="Arial" charset="0"/>
              </a:rPr>
              <a:t>Illustration:</a:t>
            </a:r>
            <a:r>
              <a:rPr lang="en-US" sz="2100" b="0">
                <a:effectLst/>
                <a:latin typeface="Arial" charset="0"/>
              </a:rPr>
              <a:t>  On March 1, Landscape issues a $102,000, four-month, zero-interest-bearing note to Castle National Bank. The present value of the note is $100,000.  Landscape records this transaction as follows.</a:t>
            </a:r>
          </a:p>
        </p:txBody>
      </p:sp>
      <p:sp>
        <p:nvSpPr>
          <p:cNvPr id="1243139"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43140"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243141" name="Rectangle 5"/>
          <p:cNvSpPr>
            <a:spLocks noChangeArrowheads="1"/>
          </p:cNvSpPr>
          <p:nvPr/>
        </p:nvSpPr>
        <p:spPr bwMode="auto">
          <a:xfrm>
            <a:off x="1143000" y="3962400"/>
            <a:ext cx="7543800" cy="1538288"/>
          </a:xfrm>
          <a:prstGeom prst="rect">
            <a:avLst/>
          </a:prstGeom>
          <a:noFill/>
          <a:ln w="12700" algn="ctr">
            <a:noFill/>
            <a:miter lim="800000"/>
            <a:headEnd/>
            <a:tailEnd/>
          </a:ln>
          <a:effectLst/>
        </p:spPr>
        <p:txBody>
          <a:bodyPr>
            <a:spAutoFit/>
          </a:bodyPr>
          <a:lstStyle/>
          <a:p>
            <a:pPr marL="457200" indent="-457200" algn="l">
              <a:lnSpc>
                <a:spcPct val="130000"/>
              </a:lnSpc>
              <a:spcBef>
                <a:spcPct val="30000"/>
              </a:spcBef>
              <a:tabLst>
                <a:tab pos="5143500" algn="r"/>
                <a:tab pos="6629400" algn="r"/>
              </a:tabLst>
            </a:pPr>
            <a:r>
              <a:rPr lang="en-US" sz="2100" b="0">
                <a:effectLst/>
                <a:latin typeface="Arial" charset="0"/>
              </a:rPr>
              <a:t>Cash	100,000</a:t>
            </a:r>
          </a:p>
          <a:p>
            <a:pPr marL="457200" indent="-457200" algn="l">
              <a:lnSpc>
                <a:spcPct val="130000"/>
              </a:lnSpc>
              <a:spcBef>
                <a:spcPct val="30000"/>
              </a:spcBef>
              <a:tabLst>
                <a:tab pos="5143500" algn="r"/>
                <a:tab pos="6629400" algn="r"/>
              </a:tabLst>
            </a:pPr>
            <a:r>
              <a:rPr lang="en-US" sz="2100" b="0">
                <a:effectLst/>
                <a:latin typeface="Arial" charset="0"/>
              </a:rPr>
              <a:t>Discount on notes payable	2,000</a:t>
            </a:r>
          </a:p>
          <a:p>
            <a:pPr marL="457200" indent="-457200" algn="l">
              <a:lnSpc>
                <a:spcPct val="130000"/>
              </a:lnSpc>
              <a:spcBef>
                <a:spcPct val="30000"/>
              </a:spcBef>
              <a:tabLst>
                <a:tab pos="5143500" algn="r"/>
                <a:tab pos="6629400" algn="r"/>
              </a:tabLst>
            </a:pPr>
            <a:r>
              <a:rPr lang="en-US" sz="2100" b="0">
                <a:effectLst/>
                <a:latin typeface="Arial" charset="0"/>
              </a:rPr>
              <a:t>	Notes payable 		102,000</a:t>
            </a:r>
          </a:p>
        </p:txBody>
      </p:sp>
      <p:sp>
        <p:nvSpPr>
          <p:cNvPr id="1243143" name="Text Box 7"/>
          <p:cNvSpPr txBox="1">
            <a:spLocks noChangeArrowheads="1"/>
          </p:cNvSpPr>
          <p:nvPr/>
        </p:nvSpPr>
        <p:spPr bwMode="auto">
          <a:xfrm>
            <a:off x="609600" y="1419225"/>
            <a:ext cx="8001000" cy="528638"/>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600">
                <a:solidFill>
                  <a:schemeClr val="bg2"/>
                </a:solidFill>
                <a:effectLst/>
                <a:latin typeface="Arial" charset="0"/>
              </a:rPr>
              <a:t>Zero-Bearing Note Issued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3141">
                                            <p:txEl>
                                              <p:pRg st="0" end="0"/>
                                            </p:txEl>
                                          </p:spTgt>
                                        </p:tgtEl>
                                        <p:attrNameLst>
                                          <p:attrName>style.visibility</p:attrName>
                                        </p:attrNameLst>
                                      </p:cBhvr>
                                      <p:to>
                                        <p:strVal val="visible"/>
                                      </p:to>
                                    </p:set>
                                    <p:animEffect transition="in" filter="wipe(left)">
                                      <p:cBhvr>
                                        <p:cTn id="7" dur="500"/>
                                        <p:tgtEl>
                                          <p:spTgt spid="1243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3141">
                                            <p:txEl>
                                              <p:pRg st="1" end="1"/>
                                            </p:txEl>
                                          </p:spTgt>
                                        </p:tgtEl>
                                        <p:attrNameLst>
                                          <p:attrName>style.visibility</p:attrName>
                                        </p:attrNameLst>
                                      </p:cBhvr>
                                      <p:to>
                                        <p:strVal val="visible"/>
                                      </p:to>
                                    </p:set>
                                    <p:animEffect transition="in" filter="wipe(left)">
                                      <p:cBhvr>
                                        <p:cTn id="12" dur="500"/>
                                        <p:tgtEl>
                                          <p:spTgt spid="1243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3141">
                                            <p:txEl>
                                              <p:pRg st="2" end="2"/>
                                            </p:txEl>
                                          </p:spTgt>
                                        </p:tgtEl>
                                        <p:attrNameLst>
                                          <p:attrName>style.visibility</p:attrName>
                                        </p:attrNameLst>
                                      </p:cBhvr>
                                      <p:to>
                                        <p:strVal val="visible"/>
                                      </p:to>
                                    </p:set>
                                    <p:animEffect transition="in" filter="wipe(left)">
                                      <p:cBhvr>
                                        <p:cTn id="17" dur="500"/>
                                        <p:tgtEl>
                                          <p:spTgt spid="1243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4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Text Box 2"/>
          <p:cNvSpPr txBox="1">
            <a:spLocks noChangeArrowheads="1"/>
          </p:cNvSpPr>
          <p:nvPr/>
        </p:nvSpPr>
        <p:spPr bwMode="auto">
          <a:xfrm>
            <a:off x="609600" y="1371600"/>
            <a:ext cx="7924800" cy="1296988"/>
          </a:xfrm>
          <a:prstGeom prst="rect">
            <a:avLst/>
          </a:prstGeom>
          <a:noFill/>
          <a:ln w="12700" algn="ctr">
            <a:noFill/>
            <a:miter lim="800000"/>
            <a:headEnd/>
            <a:tailEnd/>
          </a:ln>
          <a:effectLst/>
        </p:spPr>
        <p:txBody>
          <a:bodyPr>
            <a:spAutoFit/>
          </a:bodyPr>
          <a:lstStyle/>
          <a:p>
            <a:pPr algn="l">
              <a:lnSpc>
                <a:spcPct val="125000"/>
              </a:lnSpc>
            </a:pPr>
            <a:r>
              <a:rPr lang="en-US" sz="2100" b="0">
                <a:effectLst/>
                <a:latin typeface="Arial" charset="0"/>
              </a:rPr>
              <a:t>If Landscape prepares financial statements semiannually, it makes the following adjusting entry to recognize interest expense and the increase in the note payable of $2,000 at June 30.</a:t>
            </a:r>
          </a:p>
        </p:txBody>
      </p:sp>
      <p:sp>
        <p:nvSpPr>
          <p:cNvPr id="1287171"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87172"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287173" name="Rectangle 5"/>
          <p:cNvSpPr>
            <a:spLocks noChangeArrowheads="1"/>
          </p:cNvSpPr>
          <p:nvPr/>
        </p:nvSpPr>
        <p:spPr bwMode="auto">
          <a:xfrm>
            <a:off x="1143000" y="2895600"/>
            <a:ext cx="7543800" cy="1023938"/>
          </a:xfrm>
          <a:prstGeom prst="rect">
            <a:avLst/>
          </a:prstGeom>
          <a:noFill/>
          <a:ln w="12700" algn="ctr">
            <a:noFill/>
            <a:miter lim="800000"/>
            <a:headEnd/>
            <a:tailEnd/>
          </a:ln>
          <a:effectLst/>
        </p:spPr>
        <p:txBody>
          <a:bodyPr>
            <a:spAutoFit/>
          </a:bodyPr>
          <a:lstStyle/>
          <a:p>
            <a:pPr marL="457200" indent="-457200" algn="l">
              <a:lnSpc>
                <a:spcPct val="130000"/>
              </a:lnSpc>
              <a:spcBef>
                <a:spcPct val="30000"/>
              </a:spcBef>
              <a:tabLst>
                <a:tab pos="5143500" algn="r"/>
                <a:tab pos="6515100" algn="r"/>
              </a:tabLst>
            </a:pPr>
            <a:r>
              <a:rPr lang="en-US" sz="2100" b="0">
                <a:effectLst/>
                <a:latin typeface="Arial" charset="0"/>
              </a:rPr>
              <a:t>Interest expense	2,000</a:t>
            </a:r>
          </a:p>
          <a:p>
            <a:pPr marL="457200" indent="-457200" algn="l">
              <a:lnSpc>
                <a:spcPct val="130000"/>
              </a:lnSpc>
              <a:spcBef>
                <a:spcPct val="30000"/>
              </a:spcBef>
              <a:tabLst>
                <a:tab pos="5143500" algn="r"/>
                <a:tab pos="6515100" algn="r"/>
              </a:tabLst>
            </a:pPr>
            <a:r>
              <a:rPr lang="en-US" sz="2100" b="0">
                <a:effectLst/>
                <a:latin typeface="Arial" charset="0"/>
              </a:rPr>
              <a:t>	Discount on notes payable 		2,000</a:t>
            </a:r>
          </a:p>
        </p:txBody>
      </p:sp>
      <p:sp>
        <p:nvSpPr>
          <p:cNvPr id="1287174" name="Text Box 6"/>
          <p:cNvSpPr txBox="1">
            <a:spLocks noChangeArrowheads="1"/>
          </p:cNvSpPr>
          <p:nvPr/>
        </p:nvSpPr>
        <p:spPr bwMode="auto">
          <a:xfrm>
            <a:off x="609600" y="4238625"/>
            <a:ext cx="7924800" cy="493713"/>
          </a:xfrm>
          <a:prstGeom prst="rect">
            <a:avLst/>
          </a:prstGeom>
          <a:noFill/>
          <a:ln w="12700" algn="ctr">
            <a:noFill/>
            <a:miter lim="800000"/>
            <a:headEnd/>
            <a:tailEnd/>
          </a:ln>
          <a:effectLst/>
        </p:spPr>
        <p:txBody>
          <a:bodyPr>
            <a:spAutoFit/>
          </a:bodyPr>
          <a:lstStyle/>
          <a:p>
            <a:pPr algn="l">
              <a:lnSpc>
                <a:spcPct val="125000"/>
              </a:lnSpc>
            </a:pPr>
            <a:r>
              <a:rPr lang="en-US" sz="2100" b="0">
                <a:effectLst/>
                <a:latin typeface="Arial" charset="0"/>
              </a:rPr>
              <a:t>At maturity (July 1), Landscape must pay the note, as follows.</a:t>
            </a:r>
          </a:p>
        </p:txBody>
      </p:sp>
      <p:sp>
        <p:nvSpPr>
          <p:cNvPr id="1287175" name="Rectangle 7"/>
          <p:cNvSpPr>
            <a:spLocks noChangeArrowheads="1"/>
          </p:cNvSpPr>
          <p:nvPr/>
        </p:nvSpPr>
        <p:spPr bwMode="auto">
          <a:xfrm>
            <a:off x="1143000" y="4843463"/>
            <a:ext cx="7543800" cy="1023937"/>
          </a:xfrm>
          <a:prstGeom prst="rect">
            <a:avLst/>
          </a:prstGeom>
          <a:noFill/>
          <a:ln w="12700" algn="ctr">
            <a:noFill/>
            <a:miter lim="800000"/>
            <a:headEnd/>
            <a:tailEnd/>
          </a:ln>
          <a:effectLst/>
        </p:spPr>
        <p:txBody>
          <a:bodyPr>
            <a:spAutoFit/>
          </a:bodyPr>
          <a:lstStyle/>
          <a:p>
            <a:pPr marL="457200" indent="-457200" algn="l">
              <a:lnSpc>
                <a:spcPct val="130000"/>
              </a:lnSpc>
              <a:spcBef>
                <a:spcPct val="30000"/>
              </a:spcBef>
              <a:tabLst>
                <a:tab pos="5143500" algn="r"/>
                <a:tab pos="6515100" algn="r"/>
              </a:tabLst>
            </a:pPr>
            <a:r>
              <a:rPr lang="en-US" sz="2100" b="0">
                <a:effectLst/>
                <a:latin typeface="Arial" charset="0"/>
              </a:rPr>
              <a:t>Notes payable	102,000</a:t>
            </a:r>
          </a:p>
          <a:p>
            <a:pPr marL="457200" indent="-457200" algn="l">
              <a:lnSpc>
                <a:spcPct val="130000"/>
              </a:lnSpc>
              <a:spcBef>
                <a:spcPct val="30000"/>
              </a:spcBef>
              <a:tabLst>
                <a:tab pos="5143500" algn="r"/>
                <a:tab pos="6515100" algn="r"/>
              </a:tabLst>
            </a:pPr>
            <a:r>
              <a:rPr lang="en-US" sz="2100" b="0">
                <a:effectLst/>
                <a:latin typeface="Arial" charset="0"/>
              </a:rPr>
              <a:t>	Cash		102,000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7173">
                                            <p:txEl>
                                              <p:pRg st="0" end="0"/>
                                            </p:txEl>
                                          </p:spTgt>
                                        </p:tgtEl>
                                        <p:attrNameLst>
                                          <p:attrName>style.visibility</p:attrName>
                                        </p:attrNameLst>
                                      </p:cBhvr>
                                      <p:to>
                                        <p:strVal val="visible"/>
                                      </p:to>
                                    </p:set>
                                    <p:animEffect transition="in" filter="wipe(left)">
                                      <p:cBhvr>
                                        <p:cTn id="7" dur="500"/>
                                        <p:tgtEl>
                                          <p:spTgt spid="1287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7173">
                                            <p:txEl>
                                              <p:pRg st="1" end="1"/>
                                            </p:txEl>
                                          </p:spTgt>
                                        </p:tgtEl>
                                        <p:attrNameLst>
                                          <p:attrName>style.visibility</p:attrName>
                                        </p:attrNameLst>
                                      </p:cBhvr>
                                      <p:to>
                                        <p:strVal val="visible"/>
                                      </p:to>
                                    </p:set>
                                    <p:animEffect transition="in" filter="wipe(left)">
                                      <p:cBhvr>
                                        <p:cTn id="12" dur="500"/>
                                        <p:tgtEl>
                                          <p:spTgt spid="1287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87175">
                                            <p:txEl>
                                              <p:pRg st="0" end="0"/>
                                            </p:txEl>
                                          </p:spTgt>
                                        </p:tgtEl>
                                        <p:attrNameLst>
                                          <p:attrName>style.visibility</p:attrName>
                                        </p:attrNameLst>
                                      </p:cBhvr>
                                      <p:to>
                                        <p:strVal val="visible"/>
                                      </p:to>
                                    </p:set>
                                    <p:animEffect transition="in" filter="wipe(left)">
                                      <p:cBhvr>
                                        <p:cTn id="17" dur="500"/>
                                        <p:tgtEl>
                                          <p:spTgt spid="128717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87175">
                                            <p:txEl>
                                              <p:pRg st="1" end="1"/>
                                            </p:txEl>
                                          </p:spTgt>
                                        </p:tgtEl>
                                        <p:attrNameLst>
                                          <p:attrName>style.visibility</p:attrName>
                                        </p:attrNameLst>
                                      </p:cBhvr>
                                      <p:to>
                                        <p:strVal val="visible"/>
                                      </p:to>
                                    </p:set>
                                    <p:animEffect transition="in" filter="wipe(left)">
                                      <p:cBhvr>
                                        <p:cTn id="22" dur="500"/>
                                        <p:tgtEl>
                                          <p:spTgt spid="12871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3" grpId="0" build="p"/>
      <p:bldP spid="12871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Text Box 2"/>
          <p:cNvSpPr txBox="1">
            <a:spLocks noChangeArrowheads="1"/>
          </p:cNvSpPr>
          <p:nvPr/>
        </p:nvSpPr>
        <p:spPr bwMode="auto">
          <a:xfrm>
            <a:off x="609600" y="1371600"/>
            <a:ext cx="8001000" cy="854075"/>
          </a:xfrm>
          <a:prstGeom prst="rect">
            <a:avLst/>
          </a:prstGeom>
          <a:noFill/>
          <a:ln w="12700">
            <a:noFill/>
            <a:miter lim="800000"/>
            <a:headEnd/>
            <a:tailEnd/>
          </a:ln>
          <a:effectLst/>
        </p:spPr>
        <p:txBody>
          <a:bodyPr>
            <a:spAutoFit/>
          </a:bodyPr>
          <a:lstStyle/>
          <a:p>
            <a:pPr algn="l">
              <a:lnSpc>
                <a:spcPct val="125000"/>
              </a:lnSpc>
              <a:spcBef>
                <a:spcPct val="50000"/>
              </a:spcBef>
            </a:pPr>
            <a:r>
              <a:rPr lang="en-US" sz="2000">
                <a:solidFill>
                  <a:srgbClr val="800000"/>
                </a:solidFill>
                <a:effectLst/>
                <a:latin typeface="Arial" charset="0"/>
              </a:rPr>
              <a:t>E13-2:</a:t>
            </a:r>
            <a:r>
              <a:rPr lang="en-US" sz="2000">
                <a:solidFill>
                  <a:schemeClr val="bg2"/>
                </a:solidFill>
                <a:effectLst/>
                <a:latin typeface="Arial" charset="0"/>
              </a:rPr>
              <a:t> </a:t>
            </a:r>
            <a:r>
              <a:rPr lang="en-US" sz="2000" b="0">
                <a:solidFill>
                  <a:schemeClr val="bg2"/>
                </a:solidFill>
                <a:effectLst/>
                <a:latin typeface="Arial" charset="0"/>
              </a:rPr>
              <a:t>(Accounts and Notes Payable)</a:t>
            </a:r>
            <a:r>
              <a:rPr lang="en-US" sz="2000">
                <a:solidFill>
                  <a:schemeClr val="bg2"/>
                </a:solidFill>
                <a:effectLst/>
                <a:latin typeface="Arial" charset="0"/>
              </a:rPr>
              <a:t> </a:t>
            </a:r>
            <a:r>
              <a:rPr lang="en-US" sz="2000" b="0">
                <a:solidFill>
                  <a:schemeClr val="bg2"/>
                </a:solidFill>
                <a:effectLst/>
                <a:latin typeface="Arial" charset="0"/>
              </a:rPr>
              <a:t>The following are selected 2012 transactions of Darby Corporation.</a:t>
            </a:r>
          </a:p>
        </p:txBody>
      </p:sp>
      <p:sp>
        <p:nvSpPr>
          <p:cNvPr id="1240067"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40068"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240069" name="Text Box 5"/>
          <p:cNvSpPr txBox="1">
            <a:spLocks noChangeArrowheads="1"/>
          </p:cNvSpPr>
          <p:nvPr/>
        </p:nvSpPr>
        <p:spPr bwMode="auto">
          <a:xfrm>
            <a:off x="914400" y="2338388"/>
            <a:ext cx="7620000" cy="3063875"/>
          </a:xfrm>
          <a:prstGeom prst="rect">
            <a:avLst/>
          </a:prstGeom>
          <a:noFill/>
          <a:ln w="12700">
            <a:noFill/>
            <a:miter lim="800000"/>
            <a:headEnd/>
            <a:tailEnd/>
          </a:ln>
          <a:effectLst/>
        </p:spPr>
        <p:txBody>
          <a:bodyPr>
            <a:spAutoFit/>
          </a:bodyPr>
          <a:lstStyle/>
          <a:p>
            <a:pPr algn="l">
              <a:lnSpc>
                <a:spcPct val="125000"/>
              </a:lnSpc>
              <a:spcBef>
                <a:spcPct val="50000"/>
              </a:spcBef>
            </a:pPr>
            <a:r>
              <a:rPr lang="en-US" sz="2000">
                <a:solidFill>
                  <a:srgbClr val="800000"/>
                </a:solidFill>
                <a:effectLst/>
                <a:latin typeface="Arial" charset="0"/>
              </a:rPr>
              <a:t>Sept. 1</a:t>
            </a:r>
            <a:r>
              <a:rPr lang="en-US" sz="2000" b="0">
                <a:solidFill>
                  <a:schemeClr val="bg2"/>
                </a:solidFill>
                <a:effectLst/>
                <a:latin typeface="Arial" charset="0"/>
              </a:rPr>
              <a:t> - Purchased inventory from Orion Company on account for $50,000. Darby records purchases gross and uses a periodic inventory system.</a:t>
            </a:r>
          </a:p>
          <a:p>
            <a:pPr algn="l">
              <a:lnSpc>
                <a:spcPct val="125000"/>
              </a:lnSpc>
              <a:spcBef>
                <a:spcPct val="50000"/>
              </a:spcBef>
            </a:pPr>
            <a:r>
              <a:rPr lang="en-US" sz="2000">
                <a:solidFill>
                  <a:srgbClr val="800000"/>
                </a:solidFill>
                <a:effectLst/>
                <a:latin typeface="Arial" charset="0"/>
              </a:rPr>
              <a:t>Oct. 1</a:t>
            </a:r>
            <a:r>
              <a:rPr lang="en-US" sz="2000" b="0">
                <a:solidFill>
                  <a:schemeClr val="bg2"/>
                </a:solidFill>
                <a:effectLst/>
                <a:latin typeface="Arial" charset="0"/>
              </a:rPr>
              <a:t> - Issued a $50,000, 12-month, 8% note to Orion in payment of account.</a:t>
            </a:r>
          </a:p>
          <a:p>
            <a:pPr algn="l">
              <a:lnSpc>
                <a:spcPct val="125000"/>
              </a:lnSpc>
              <a:spcBef>
                <a:spcPct val="50000"/>
              </a:spcBef>
            </a:pPr>
            <a:r>
              <a:rPr lang="en-US" sz="2000">
                <a:solidFill>
                  <a:srgbClr val="800000"/>
                </a:solidFill>
                <a:effectLst/>
                <a:latin typeface="Arial" charset="0"/>
              </a:rPr>
              <a:t>Oct. 1</a:t>
            </a:r>
            <a:r>
              <a:rPr lang="en-US" sz="2000" b="0">
                <a:solidFill>
                  <a:schemeClr val="bg2"/>
                </a:solidFill>
                <a:effectLst/>
                <a:latin typeface="Arial" charset="0"/>
              </a:rPr>
              <a:t> - Borrowed $75,000 from the Shore Bank by signing a 12-month, zero-interest-bearing $81,000 note.</a:t>
            </a:r>
          </a:p>
        </p:txBody>
      </p:sp>
      <p:sp>
        <p:nvSpPr>
          <p:cNvPr id="1240071" name="Text Box 7"/>
          <p:cNvSpPr txBox="1">
            <a:spLocks noChangeArrowheads="1"/>
          </p:cNvSpPr>
          <p:nvPr/>
        </p:nvSpPr>
        <p:spPr bwMode="auto">
          <a:xfrm>
            <a:off x="609600" y="5562600"/>
            <a:ext cx="8229600" cy="473075"/>
          </a:xfrm>
          <a:prstGeom prst="rect">
            <a:avLst/>
          </a:prstGeom>
          <a:noFill/>
          <a:ln w="12700" algn="ctr">
            <a:noFill/>
            <a:miter lim="800000"/>
            <a:headEnd/>
            <a:tailEnd/>
          </a:ln>
          <a:effectLst/>
        </p:spPr>
        <p:txBody>
          <a:bodyPr>
            <a:spAutoFit/>
          </a:bodyPr>
          <a:lstStyle/>
          <a:p>
            <a:pPr algn="l">
              <a:lnSpc>
                <a:spcPct val="125000"/>
              </a:lnSpc>
              <a:spcBef>
                <a:spcPct val="50000"/>
              </a:spcBef>
            </a:pPr>
            <a:r>
              <a:rPr lang="en-US" sz="2000" b="0">
                <a:solidFill>
                  <a:schemeClr val="bg2"/>
                </a:solidFill>
                <a:effectLst/>
                <a:latin typeface="Arial" charset="0"/>
              </a:rPr>
              <a:t>Prepare journal entries for the selected transactions.</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Text Box 2"/>
          <p:cNvSpPr txBox="1">
            <a:spLocks noChangeArrowheads="1"/>
          </p:cNvSpPr>
          <p:nvPr/>
        </p:nvSpPr>
        <p:spPr bwMode="auto">
          <a:xfrm>
            <a:off x="609600" y="1417638"/>
            <a:ext cx="7620000" cy="1344612"/>
          </a:xfrm>
          <a:prstGeom prst="rect">
            <a:avLst/>
          </a:prstGeom>
          <a:noFill/>
          <a:ln w="12700">
            <a:noFill/>
            <a:miter lim="800000"/>
            <a:headEnd/>
            <a:tailEnd/>
          </a:ln>
          <a:effectLst/>
        </p:spPr>
        <p:txBody>
          <a:bodyPr>
            <a:spAutoFit/>
          </a:bodyPr>
          <a:lstStyle/>
          <a:p>
            <a:pPr algn="l">
              <a:lnSpc>
                <a:spcPct val="130000"/>
              </a:lnSpc>
              <a:spcBef>
                <a:spcPct val="50000"/>
              </a:spcBef>
            </a:pPr>
            <a:r>
              <a:rPr lang="en-US" sz="2000">
                <a:solidFill>
                  <a:srgbClr val="800000"/>
                </a:solidFill>
                <a:effectLst/>
                <a:latin typeface="Arial" charset="0"/>
              </a:rPr>
              <a:t>Sept. 1</a:t>
            </a:r>
            <a:r>
              <a:rPr lang="en-US" sz="2100" b="0">
                <a:solidFill>
                  <a:schemeClr val="bg2"/>
                </a:solidFill>
                <a:effectLst/>
                <a:latin typeface="Arial" charset="0"/>
              </a:rPr>
              <a:t> - Purchased inventory from Orion Company on account for $50,000. Darby records purchases gross and uses a periodic inventory system.</a:t>
            </a:r>
          </a:p>
        </p:txBody>
      </p:sp>
      <p:sp>
        <p:nvSpPr>
          <p:cNvPr id="1178627"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78628" name="Text Box 4"/>
          <p:cNvSpPr txBox="1">
            <a:spLocks noChangeArrowheads="1"/>
          </p:cNvSpPr>
          <p:nvPr/>
        </p:nvSpPr>
        <p:spPr bwMode="auto">
          <a:xfrm>
            <a:off x="1447800" y="6369050"/>
            <a:ext cx="75438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178641" name="Text Box 17"/>
          <p:cNvSpPr txBox="1">
            <a:spLocks noChangeArrowheads="1"/>
          </p:cNvSpPr>
          <p:nvPr/>
        </p:nvSpPr>
        <p:spPr bwMode="auto">
          <a:xfrm>
            <a:off x="762000" y="3170238"/>
            <a:ext cx="7924800" cy="1023937"/>
          </a:xfrm>
          <a:prstGeom prst="rect">
            <a:avLst/>
          </a:prstGeom>
          <a:noFill/>
          <a:ln w="28575">
            <a:noFill/>
            <a:miter lim="800000"/>
            <a:headEnd/>
            <a:tailEnd/>
          </a:ln>
          <a:effectLst/>
        </p:spPr>
        <p:txBody>
          <a:bodyPr>
            <a:spAutoFit/>
          </a:bodyPr>
          <a:lstStyle/>
          <a:p>
            <a:pPr algn="l">
              <a:lnSpc>
                <a:spcPct val="130000"/>
              </a:lnSpc>
              <a:spcBef>
                <a:spcPct val="30000"/>
              </a:spcBef>
              <a:tabLst>
                <a:tab pos="1376363" algn="l"/>
                <a:tab pos="1884363" algn="l"/>
                <a:tab pos="6108700" algn="r"/>
                <a:tab pos="7486650" algn="r"/>
              </a:tabLst>
            </a:pPr>
            <a:r>
              <a:rPr lang="en-US" sz="2000">
                <a:solidFill>
                  <a:srgbClr val="800000"/>
                </a:solidFill>
                <a:effectLst/>
                <a:latin typeface="Arial" charset="0"/>
                <a:cs typeface="Arial" charset="0"/>
              </a:rPr>
              <a:t>Sept. 1</a:t>
            </a:r>
            <a:r>
              <a:rPr lang="en-US" sz="2100" b="0">
                <a:solidFill>
                  <a:schemeClr val="tx1"/>
                </a:solidFill>
                <a:effectLst/>
                <a:latin typeface="Arial" charset="0"/>
                <a:cs typeface="Arial" charset="0"/>
              </a:rPr>
              <a:t>	Purchases  	50,000</a:t>
            </a:r>
          </a:p>
          <a:p>
            <a:pPr algn="l">
              <a:lnSpc>
                <a:spcPct val="130000"/>
              </a:lnSpc>
              <a:spcBef>
                <a:spcPct val="30000"/>
              </a:spcBef>
              <a:tabLst>
                <a:tab pos="1376363" algn="l"/>
                <a:tab pos="1884363" algn="l"/>
                <a:tab pos="6108700" algn="r"/>
                <a:tab pos="7486650" algn="r"/>
              </a:tabLst>
            </a:pPr>
            <a:r>
              <a:rPr lang="en-US" sz="2100" b="0">
                <a:solidFill>
                  <a:schemeClr val="tx1"/>
                </a:solidFill>
                <a:effectLst/>
                <a:latin typeface="Arial" charset="0"/>
                <a:cs typeface="Arial" charset="0"/>
              </a:rPr>
              <a:t>		Accounts payable		50,000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8641">
                                            <p:txEl>
                                              <p:pRg st="0" end="0"/>
                                            </p:txEl>
                                          </p:spTgt>
                                        </p:tgtEl>
                                        <p:attrNameLst>
                                          <p:attrName>style.visibility</p:attrName>
                                        </p:attrNameLst>
                                      </p:cBhvr>
                                      <p:to>
                                        <p:strVal val="visible"/>
                                      </p:to>
                                    </p:set>
                                    <p:animEffect transition="in" filter="wipe(left)">
                                      <p:cBhvr>
                                        <p:cTn id="7" dur="500"/>
                                        <p:tgtEl>
                                          <p:spTgt spid="11786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8641">
                                            <p:txEl>
                                              <p:pRg st="1" end="1"/>
                                            </p:txEl>
                                          </p:spTgt>
                                        </p:tgtEl>
                                        <p:attrNameLst>
                                          <p:attrName>style.visibility</p:attrName>
                                        </p:attrNameLst>
                                      </p:cBhvr>
                                      <p:to>
                                        <p:strVal val="visible"/>
                                      </p:to>
                                    </p:set>
                                    <p:animEffect transition="in" filter="wipe(left)">
                                      <p:cBhvr>
                                        <p:cTn id="12" dur="500"/>
                                        <p:tgtEl>
                                          <p:spTgt spid="11786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4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1"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79652"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179653" name="Text Box 5"/>
          <p:cNvSpPr txBox="1">
            <a:spLocks noChangeArrowheads="1"/>
          </p:cNvSpPr>
          <p:nvPr/>
        </p:nvSpPr>
        <p:spPr bwMode="auto">
          <a:xfrm>
            <a:off x="762000" y="2557463"/>
            <a:ext cx="7924800" cy="1023937"/>
          </a:xfrm>
          <a:prstGeom prst="rect">
            <a:avLst/>
          </a:prstGeom>
          <a:noFill/>
          <a:ln w="28575">
            <a:noFill/>
            <a:miter lim="800000"/>
            <a:headEnd/>
            <a:tailEnd/>
          </a:ln>
          <a:effectLst/>
        </p:spPr>
        <p:txBody>
          <a:bodyPr>
            <a:spAutoFit/>
          </a:bodyPr>
          <a:lstStyle/>
          <a:p>
            <a:pPr algn="l">
              <a:lnSpc>
                <a:spcPct val="130000"/>
              </a:lnSpc>
              <a:spcBef>
                <a:spcPct val="15000"/>
              </a:spcBef>
              <a:tabLst>
                <a:tab pos="1257300" algn="l"/>
                <a:tab pos="1657350" algn="l"/>
                <a:tab pos="5943600" algn="r"/>
                <a:tab pos="7258050" algn="r"/>
              </a:tabLst>
            </a:pPr>
            <a:r>
              <a:rPr lang="en-US" sz="2100">
                <a:solidFill>
                  <a:srgbClr val="800000"/>
                </a:solidFill>
                <a:effectLst/>
                <a:latin typeface="Arial" charset="0"/>
                <a:cs typeface="Arial" charset="0"/>
              </a:rPr>
              <a:t>Oct. 1</a:t>
            </a:r>
            <a:r>
              <a:rPr lang="en-US" sz="2100" b="0">
                <a:solidFill>
                  <a:schemeClr val="tx1"/>
                </a:solidFill>
                <a:effectLst/>
                <a:latin typeface="Arial" charset="0"/>
                <a:cs typeface="Arial" charset="0"/>
              </a:rPr>
              <a:t>	Accounts payable  	50,000</a:t>
            </a:r>
          </a:p>
          <a:p>
            <a:pPr algn="l">
              <a:lnSpc>
                <a:spcPct val="130000"/>
              </a:lnSpc>
              <a:spcBef>
                <a:spcPct val="30000"/>
              </a:spcBef>
              <a:tabLst>
                <a:tab pos="1257300" algn="l"/>
                <a:tab pos="1657350" algn="l"/>
                <a:tab pos="5943600" algn="r"/>
                <a:tab pos="7258050" algn="r"/>
              </a:tabLst>
            </a:pPr>
            <a:r>
              <a:rPr lang="en-US" sz="2100" b="0">
                <a:solidFill>
                  <a:schemeClr val="tx1"/>
                </a:solidFill>
                <a:effectLst/>
                <a:latin typeface="Arial" charset="0"/>
                <a:cs typeface="Arial" charset="0"/>
              </a:rPr>
              <a:t>		Notes payable		50,000</a:t>
            </a:r>
          </a:p>
        </p:txBody>
      </p:sp>
      <p:sp>
        <p:nvSpPr>
          <p:cNvPr id="1179654" name="Rectangle 6"/>
          <p:cNvSpPr>
            <a:spLocks noChangeArrowheads="1"/>
          </p:cNvSpPr>
          <p:nvPr/>
        </p:nvSpPr>
        <p:spPr bwMode="auto">
          <a:xfrm>
            <a:off x="762000" y="3962400"/>
            <a:ext cx="2590800" cy="366713"/>
          </a:xfrm>
          <a:prstGeom prst="rect">
            <a:avLst/>
          </a:prstGeom>
          <a:noFill/>
          <a:ln w="28575" cap="sq">
            <a:noFill/>
            <a:miter lim="800000"/>
            <a:headEnd/>
            <a:tailEnd/>
          </a:ln>
          <a:effectLst/>
        </p:spPr>
        <p:txBody>
          <a:bodyPr>
            <a:spAutoFit/>
          </a:bodyPr>
          <a:lstStyle/>
          <a:p>
            <a:pPr algn="l"/>
            <a:r>
              <a:rPr lang="en-US" sz="1800">
                <a:solidFill>
                  <a:srgbClr val="800000"/>
                </a:solidFill>
                <a:effectLst/>
                <a:latin typeface="Arial" charset="0"/>
              </a:rPr>
              <a:t>Interest calculation =</a:t>
            </a:r>
          </a:p>
        </p:txBody>
      </p:sp>
      <p:sp>
        <p:nvSpPr>
          <p:cNvPr id="1179657" name="Text Box 9"/>
          <p:cNvSpPr txBox="1">
            <a:spLocks noChangeArrowheads="1"/>
          </p:cNvSpPr>
          <p:nvPr/>
        </p:nvSpPr>
        <p:spPr bwMode="auto">
          <a:xfrm>
            <a:off x="609600" y="1417638"/>
            <a:ext cx="8077200" cy="927100"/>
          </a:xfrm>
          <a:prstGeom prst="rect">
            <a:avLst/>
          </a:prstGeom>
          <a:noFill/>
          <a:ln w="12700" algn="ctr">
            <a:noFill/>
            <a:miter lim="800000"/>
            <a:headEnd/>
            <a:tailEnd/>
          </a:ln>
          <a:effectLst/>
        </p:spPr>
        <p:txBody>
          <a:bodyPr>
            <a:spAutoFit/>
          </a:bodyPr>
          <a:lstStyle/>
          <a:p>
            <a:pPr algn="l">
              <a:lnSpc>
                <a:spcPct val="130000"/>
              </a:lnSpc>
              <a:spcBef>
                <a:spcPct val="50000"/>
              </a:spcBef>
            </a:pPr>
            <a:r>
              <a:rPr lang="en-US" sz="2100">
                <a:solidFill>
                  <a:srgbClr val="800000"/>
                </a:solidFill>
                <a:effectLst/>
                <a:latin typeface="Arial" charset="0"/>
              </a:rPr>
              <a:t>Oct. 1</a:t>
            </a:r>
            <a:r>
              <a:rPr lang="en-US" sz="2100" b="0">
                <a:solidFill>
                  <a:schemeClr val="bg2"/>
                </a:solidFill>
                <a:effectLst/>
                <a:latin typeface="Arial" charset="0"/>
              </a:rPr>
              <a:t> - Issued a $50,000, 12-month, 8% note to Orion in payment of account.</a:t>
            </a:r>
          </a:p>
        </p:txBody>
      </p:sp>
      <p:sp>
        <p:nvSpPr>
          <p:cNvPr id="1179658" name="Text Box 10"/>
          <p:cNvSpPr txBox="1">
            <a:spLocks noChangeArrowheads="1"/>
          </p:cNvSpPr>
          <p:nvPr/>
        </p:nvSpPr>
        <p:spPr bwMode="auto">
          <a:xfrm>
            <a:off x="762000" y="4495800"/>
            <a:ext cx="7924800" cy="1023938"/>
          </a:xfrm>
          <a:prstGeom prst="rect">
            <a:avLst/>
          </a:prstGeom>
          <a:noFill/>
          <a:ln w="28575">
            <a:noFill/>
            <a:miter lim="800000"/>
            <a:headEnd/>
            <a:tailEnd/>
          </a:ln>
          <a:effectLst/>
        </p:spPr>
        <p:txBody>
          <a:bodyPr>
            <a:spAutoFit/>
          </a:bodyPr>
          <a:lstStyle/>
          <a:p>
            <a:pPr algn="l">
              <a:lnSpc>
                <a:spcPct val="130000"/>
              </a:lnSpc>
              <a:spcBef>
                <a:spcPct val="15000"/>
              </a:spcBef>
              <a:tabLst>
                <a:tab pos="1257300" algn="l"/>
                <a:tab pos="1657350" algn="l"/>
                <a:tab pos="5943600" algn="r"/>
                <a:tab pos="7258050" algn="r"/>
              </a:tabLst>
            </a:pPr>
            <a:r>
              <a:rPr lang="en-US" sz="2100">
                <a:solidFill>
                  <a:srgbClr val="800000"/>
                </a:solidFill>
                <a:effectLst/>
                <a:latin typeface="Arial" charset="0"/>
                <a:cs typeface="Arial" charset="0"/>
              </a:rPr>
              <a:t>Dec. 31</a:t>
            </a:r>
            <a:r>
              <a:rPr lang="en-US" sz="2100" b="0">
                <a:solidFill>
                  <a:schemeClr val="tx1"/>
                </a:solidFill>
                <a:effectLst/>
                <a:latin typeface="Arial" charset="0"/>
                <a:cs typeface="Arial" charset="0"/>
              </a:rPr>
              <a:t>	Interest expense	1,000</a:t>
            </a:r>
          </a:p>
          <a:p>
            <a:pPr algn="l">
              <a:lnSpc>
                <a:spcPct val="130000"/>
              </a:lnSpc>
              <a:spcBef>
                <a:spcPct val="30000"/>
              </a:spcBef>
              <a:tabLst>
                <a:tab pos="1257300" algn="l"/>
                <a:tab pos="1657350" algn="l"/>
                <a:tab pos="5943600" algn="r"/>
                <a:tab pos="7258050" algn="r"/>
              </a:tabLst>
            </a:pPr>
            <a:r>
              <a:rPr lang="en-US" sz="2100" b="0">
                <a:solidFill>
                  <a:schemeClr val="tx1"/>
                </a:solidFill>
                <a:effectLst/>
                <a:latin typeface="Arial" charset="0"/>
                <a:cs typeface="Arial" charset="0"/>
              </a:rPr>
              <a:t>		Interest payable		1,000</a:t>
            </a:r>
          </a:p>
        </p:txBody>
      </p:sp>
      <p:sp>
        <p:nvSpPr>
          <p:cNvPr id="1179659" name="Rectangle 11"/>
          <p:cNvSpPr>
            <a:spLocks noChangeArrowheads="1"/>
          </p:cNvSpPr>
          <p:nvPr/>
        </p:nvSpPr>
        <p:spPr bwMode="auto">
          <a:xfrm>
            <a:off x="3429000" y="3962400"/>
            <a:ext cx="3810000" cy="366713"/>
          </a:xfrm>
          <a:prstGeom prst="rect">
            <a:avLst/>
          </a:prstGeom>
          <a:noFill/>
          <a:ln w="28575" cap="sq">
            <a:noFill/>
            <a:miter lim="800000"/>
            <a:headEnd/>
            <a:tailEnd/>
          </a:ln>
          <a:effectLst/>
        </p:spPr>
        <p:txBody>
          <a:bodyPr>
            <a:spAutoFit/>
          </a:bodyPr>
          <a:lstStyle/>
          <a:p>
            <a:pPr algn="l"/>
            <a:r>
              <a:rPr lang="en-US" sz="1800">
                <a:effectLst/>
                <a:latin typeface="Arial" charset="0"/>
              </a:rPr>
              <a:t>($50,000 x  8% x 3/12) = </a:t>
            </a:r>
            <a:r>
              <a:rPr lang="en-US" sz="1800">
                <a:solidFill>
                  <a:srgbClr val="800000"/>
                </a:solidFill>
                <a:effectLst/>
                <a:latin typeface="Arial" charset="0"/>
              </a:rPr>
              <a:t>$1,000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9653">
                                            <p:txEl>
                                              <p:pRg st="0" end="0"/>
                                            </p:txEl>
                                          </p:spTgt>
                                        </p:tgtEl>
                                        <p:attrNameLst>
                                          <p:attrName>style.visibility</p:attrName>
                                        </p:attrNameLst>
                                      </p:cBhvr>
                                      <p:to>
                                        <p:strVal val="visible"/>
                                      </p:to>
                                    </p:set>
                                    <p:animEffect transition="in" filter="wipe(left)">
                                      <p:cBhvr>
                                        <p:cTn id="7" dur="500"/>
                                        <p:tgtEl>
                                          <p:spTgt spid="11796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9653">
                                            <p:txEl>
                                              <p:pRg st="1" end="1"/>
                                            </p:txEl>
                                          </p:spTgt>
                                        </p:tgtEl>
                                        <p:attrNameLst>
                                          <p:attrName>style.visibility</p:attrName>
                                        </p:attrNameLst>
                                      </p:cBhvr>
                                      <p:to>
                                        <p:strVal val="visible"/>
                                      </p:to>
                                    </p:set>
                                    <p:animEffect transition="in" filter="wipe(left)">
                                      <p:cBhvr>
                                        <p:cTn id="12" dur="500"/>
                                        <p:tgtEl>
                                          <p:spTgt spid="11796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9654"/>
                                        </p:tgtEl>
                                        <p:attrNameLst>
                                          <p:attrName>style.visibility</p:attrName>
                                        </p:attrNameLst>
                                      </p:cBhvr>
                                      <p:to>
                                        <p:strVal val="visible"/>
                                      </p:to>
                                    </p:set>
                                    <p:animEffect transition="in" filter="wipe(left)">
                                      <p:cBhvr>
                                        <p:cTn id="17" dur="500"/>
                                        <p:tgtEl>
                                          <p:spTgt spid="11796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9659"/>
                                        </p:tgtEl>
                                        <p:attrNameLst>
                                          <p:attrName>style.visibility</p:attrName>
                                        </p:attrNameLst>
                                      </p:cBhvr>
                                      <p:to>
                                        <p:strVal val="visible"/>
                                      </p:to>
                                    </p:set>
                                    <p:animEffect transition="in" filter="wipe(left)">
                                      <p:cBhvr>
                                        <p:cTn id="22" dur="500"/>
                                        <p:tgtEl>
                                          <p:spTgt spid="11796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79658">
                                            <p:txEl>
                                              <p:pRg st="0" end="0"/>
                                            </p:txEl>
                                          </p:spTgt>
                                        </p:tgtEl>
                                        <p:attrNameLst>
                                          <p:attrName>style.visibility</p:attrName>
                                        </p:attrNameLst>
                                      </p:cBhvr>
                                      <p:to>
                                        <p:strVal val="visible"/>
                                      </p:to>
                                    </p:set>
                                    <p:animEffect transition="in" filter="wipe(left)">
                                      <p:cBhvr>
                                        <p:cTn id="27" dur="500"/>
                                        <p:tgtEl>
                                          <p:spTgt spid="117965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79658">
                                            <p:txEl>
                                              <p:pRg st="1" end="1"/>
                                            </p:txEl>
                                          </p:spTgt>
                                        </p:tgtEl>
                                        <p:attrNameLst>
                                          <p:attrName>style.visibility</p:attrName>
                                        </p:attrNameLst>
                                      </p:cBhvr>
                                      <p:to>
                                        <p:strVal val="visible"/>
                                      </p:to>
                                    </p:set>
                                    <p:animEffect transition="in" filter="wipe(left)">
                                      <p:cBhvr>
                                        <p:cTn id="32" dur="500"/>
                                        <p:tgtEl>
                                          <p:spTgt spid="11796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653" grpId="0" build="p"/>
      <p:bldP spid="1179654" grpId="0"/>
      <p:bldP spid="1179658" grpId="0" build="p"/>
      <p:bldP spid="11796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84" name="Text Box 12"/>
          <p:cNvSpPr txBox="1">
            <a:spLocks noChangeArrowheads="1"/>
          </p:cNvSpPr>
          <p:nvPr/>
        </p:nvSpPr>
        <p:spPr bwMode="auto">
          <a:xfrm>
            <a:off x="762000" y="4691063"/>
            <a:ext cx="7924800" cy="1023937"/>
          </a:xfrm>
          <a:prstGeom prst="rect">
            <a:avLst/>
          </a:prstGeom>
          <a:noFill/>
          <a:ln w="28575">
            <a:noFill/>
            <a:miter lim="800000"/>
            <a:headEnd/>
            <a:tailEnd/>
          </a:ln>
          <a:effectLst/>
        </p:spPr>
        <p:txBody>
          <a:bodyPr>
            <a:spAutoFit/>
          </a:bodyPr>
          <a:lstStyle/>
          <a:p>
            <a:pPr algn="l">
              <a:lnSpc>
                <a:spcPct val="130000"/>
              </a:lnSpc>
              <a:spcBef>
                <a:spcPct val="15000"/>
              </a:spcBef>
              <a:tabLst>
                <a:tab pos="1257300" algn="l"/>
                <a:tab pos="1657350" algn="l"/>
                <a:tab pos="5886450" algn="r"/>
                <a:tab pos="7200900" algn="r"/>
              </a:tabLst>
            </a:pPr>
            <a:r>
              <a:rPr lang="en-US" sz="2100">
                <a:solidFill>
                  <a:srgbClr val="800000"/>
                </a:solidFill>
                <a:effectLst/>
                <a:latin typeface="Arial" charset="0"/>
                <a:cs typeface="Arial" charset="0"/>
              </a:rPr>
              <a:t>Dec. 31</a:t>
            </a:r>
            <a:r>
              <a:rPr lang="en-US" sz="2100" b="0">
                <a:solidFill>
                  <a:schemeClr val="tx1"/>
                </a:solidFill>
                <a:effectLst/>
                <a:latin typeface="Arial" charset="0"/>
                <a:cs typeface="Arial" charset="0"/>
              </a:rPr>
              <a:t>	Interest expense	1,500</a:t>
            </a:r>
          </a:p>
          <a:p>
            <a:pPr algn="l">
              <a:lnSpc>
                <a:spcPct val="130000"/>
              </a:lnSpc>
              <a:spcBef>
                <a:spcPct val="30000"/>
              </a:spcBef>
              <a:tabLst>
                <a:tab pos="1257300" algn="l"/>
                <a:tab pos="1657350" algn="l"/>
                <a:tab pos="5886450" algn="r"/>
                <a:tab pos="7200900" algn="r"/>
              </a:tabLst>
            </a:pPr>
            <a:r>
              <a:rPr lang="en-US" sz="2100" b="0">
                <a:solidFill>
                  <a:schemeClr val="tx1"/>
                </a:solidFill>
                <a:effectLst/>
                <a:latin typeface="Arial" charset="0"/>
                <a:cs typeface="Arial" charset="0"/>
              </a:rPr>
              <a:t>		Discount on notes payable		1,500</a:t>
            </a:r>
          </a:p>
        </p:txBody>
      </p:sp>
      <p:sp>
        <p:nvSpPr>
          <p:cNvPr id="1180675"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80676"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180677" name="Text Box 5"/>
          <p:cNvSpPr txBox="1">
            <a:spLocks noChangeArrowheads="1"/>
          </p:cNvSpPr>
          <p:nvPr/>
        </p:nvSpPr>
        <p:spPr bwMode="auto">
          <a:xfrm>
            <a:off x="762000" y="2590800"/>
            <a:ext cx="7924800" cy="1339850"/>
          </a:xfrm>
          <a:prstGeom prst="rect">
            <a:avLst/>
          </a:prstGeom>
          <a:noFill/>
          <a:ln w="28575">
            <a:noFill/>
            <a:miter lim="800000"/>
            <a:headEnd/>
            <a:tailEnd/>
          </a:ln>
          <a:effectLst/>
        </p:spPr>
        <p:txBody>
          <a:bodyPr>
            <a:spAutoFit/>
          </a:bodyPr>
          <a:lstStyle/>
          <a:p>
            <a:pPr algn="l">
              <a:lnSpc>
                <a:spcPct val="120000"/>
              </a:lnSpc>
              <a:spcBef>
                <a:spcPct val="15000"/>
              </a:spcBef>
              <a:tabLst>
                <a:tab pos="1257300" algn="l"/>
                <a:tab pos="1657350" algn="l"/>
                <a:tab pos="5943600" algn="r"/>
                <a:tab pos="7200900" algn="r"/>
              </a:tabLst>
            </a:pPr>
            <a:r>
              <a:rPr lang="en-US" sz="2100">
                <a:solidFill>
                  <a:srgbClr val="800000"/>
                </a:solidFill>
                <a:effectLst/>
                <a:latin typeface="Arial" charset="0"/>
                <a:cs typeface="Arial" charset="0"/>
              </a:rPr>
              <a:t>Oct. 1</a:t>
            </a:r>
            <a:r>
              <a:rPr lang="en-US" sz="2100" b="0">
                <a:solidFill>
                  <a:schemeClr val="tx1"/>
                </a:solidFill>
                <a:effectLst/>
                <a:latin typeface="Arial" charset="0"/>
                <a:cs typeface="Arial" charset="0"/>
              </a:rPr>
              <a:t>	Cash  	75,000</a:t>
            </a:r>
          </a:p>
          <a:p>
            <a:pPr algn="l">
              <a:lnSpc>
                <a:spcPct val="120000"/>
              </a:lnSpc>
              <a:spcBef>
                <a:spcPct val="15000"/>
              </a:spcBef>
              <a:tabLst>
                <a:tab pos="1257300" algn="l"/>
                <a:tab pos="1657350" algn="l"/>
                <a:tab pos="5943600" algn="r"/>
                <a:tab pos="7200900" algn="r"/>
              </a:tabLst>
            </a:pPr>
            <a:r>
              <a:rPr lang="en-US" sz="2100" b="0">
                <a:solidFill>
                  <a:schemeClr val="tx1"/>
                </a:solidFill>
                <a:effectLst/>
                <a:latin typeface="Arial" charset="0"/>
                <a:cs typeface="Arial" charset="0"/>
              </a:rPr>
              <a:t>	Discount on notes payable	6,000</a:t>
            </a:r>
          </a:p>
          <a:p>
            <a:pPr algn="l">
              <a:lnSpc>
                <a:spcPct val="120000"/>
              </a:lnSpc>
              <a:spcBef>
                <a:spcPct val="15000"/>
              </a:spcBef>
              <a:tabLst>
                <a:tab pos="1257300" algn="l"/>
                <a:tab pos="1657350" algn="l"/>
                <a:tab pos="5943600" algn="r"/>
                <a:tab pos="7200900" algn="r"/>
              </a:tabLst>
            </a:pPr>
            <a:r>
              <a:rPr lang="en-US" sz="2100" b="0">
                <a:solidFill>
                  <a:schemeClr val="tx1"/>
                </a:solidFill>
                <a:effectLst/>
                <a:latin typeface="Arial" charset="0"/>
                <a:cs typeface="Arial" charset="0"/>
              </a:rPr>
              <a:t>		Notes payable		81,000</a:t>
            </a:r>
            <a:endParaRPr lang="en-US" sz="2100" b="0">
              <a:solidFill>
                <a:srgbClr val="800000"/>
              </a:solidFill>
              <a:effectLst/>
              <a:latin typeface="Arial" charset="0"/>
              <a:cs typeface="Arial" charset="0"/>
            </a:endParaRPr>
          </a:p>
        </p:txBody>
      </p:sp>
      <p:sp>
        <p:nvSpPr>
          <p:cNvPr id="1180678" name="Rectangle 6"/>
          <p:cNvSpPr>
            <a:spLocks noChangeArrowheads="1"/>
          </p:cNvSpPr>
          <p:nvPr/>
        </p:nvSpPr>
        <p:spPr bwMode="auto">
          <a:xfrm>
            <a:off x="3429000" y="4052888"/>
            <a:ext cx="4572000" cy="366712"/>
          </a:xfrm>
          <a:prstGeom prst="rect">
            <a:avLst/>
          </a:prstGeom>
          <a:noFill/>
          <a:ln w="28575" cap="sq">
            <a:noFill/>
            <a:miter lim="800000"/>
            <a:headEnd/>
            <a:tailEnd/>
          </a:ln>
          <a:effectLst/>
        </p:spPr>
        <p:txBody>
          <a:bodyPr>
            <a:spAutoFit/>
          </a:bodyPr>
          <a:lstStyle/>
          <a:p>
            <a:pPr algn="l"/>
            <a:r>
              <a:rPr lang="en-US" sz="1800">
                <a:effectLst/>
                <a:latin typeface="Arial" charset="0"/>
              </a:rPr>
              <a:t>($6,000 x 3/12) = </a:t>
            </a:r>
            <a:r>
              <a:rPr lang="en-US" sz="1800">
                <a:solidFill>
                  <a:srgbClr val="800000"/>
                </a:solidFill>
                <a:effectLst/>
                <a:latin typeface="Arial" charset="0"/>
              </a:rPr>
              <a:t>$1,500</a:t>
            </a:r>
          </a:p>
        </p:txBody>
      </p:sp>
      <p:sp>
        <p:nvSpPr>
          <p:cNvPr id="1180679" name="Rectangle 7"/>
          <p:cNvSpPr>
            <a:spLocks noChangeArrowheads="1"/>
          </p:cNvSpPr>
          <p:nvPr/>
        </p:nvSpPr>
        <p:spPr bwMode="auto">
          <a:xfrm>
            <a:off x="762000" y="4052888"/>
            <a:ext cx="2743200" cy="366712"/>
          </a:xfrm>
          <a:prstGeom prst="rect">
            <a:avLst/>
          </a:prstGeom>
          <a:noFill/>
          <a:ln w="28575" cap="sq">
            <a:noFill/>
            <a:miter lim="800000"/>
            <a:headEnd/>
            <a:tailEnd/>
          </a:ln>
          <a:effectLst/>
        </p:spPr>
        <p:txBody>
          <a:bodyPr>
            <a:spAutoFit/>
          </a:bodyPr>
          <a:lstStyle/>
          <a:p>
            <a:pPr algn="l"/>
            <a:r>
              <a:rPr lang="en-US" sz="1800">
                <a:solidFill>
                  <a:srgbClr val="800000"/>
                </a:solidFill>
                <a:effectLst/>
                <a:latin typeface="Arial" charset="0"/>
              </a:rPr>
              <a:t>Interest calculation =</a:t>
            </a:r>
          </a:p>
        </p:txBody>
      </p:sp>
      <p:sp>
        <p:nvSpPr>
          <p:cNvPr id="1180681" name="Text Box 9"/>
          <p:cNvSpPr txBox="1">
            <a:spLocks noChangeArrowheads="1"/>
          </p:cNvSpPr>
          <p:nvPr/>
        </p:nvSpPr>
        <p:spPr bwMode="auto">
          <a:xfrm>
            <a:off x="609600" y="1417638"/>
            <a:ext cx="8077200" cy="927100"/>
          </a:xfrm>
          <a:prstGeom prst="rect">
            <a:avLst/>
          </a:prstGeom>
          <a:noFill/>
          <a:ln w="12700" algn="ctr">
            <a:noFill/>
            <a:miter lim="800000"/>
            <a:headEnd/>
            <a:tailEnd/>
          </a:ln>
          <a:effectLst/>
        </p:spPr>
        <p:txBody>
          <a:bodyPr>
            <a:spAutoFit/>
          </a:bodyPr>
          <a:lstStyle/>
          <a:p>
            <a:pPr algn="l">
              <a:lnSpc>
                <a:spcPct val="130000"/>
              </a:lnSpc>
              <a:spcBef>
                <a:spcPct val="50000"/>
              </a:spcBef>
            </a:pPr>
            <a:r>
              <a:rPr lang="en-US" sz="2100">
                <a:solidFill>
                  <a:srgbClr val="800000"/>
                </a:solidFill>
                <a:effectLst/>
                <a:latin typeface="Arial" charset="0"/>
              </a:rPr>
              <a:t>Oct. 1</a:t>
            </a:r>
            <a:r>
              <a:rPr lang="en-US" sz="2100" b="0">
                <a:solidFill>
                  <a:schemeClr val="bg2"/>
                </a:solidFill>
                <a:effectLst/>
                <a:latin typeface="Arial" charset="0"/>
              </a:rPr>
              <a:t> - Borrowed $75,000 from the Shore Bank by signing a 12-month, zero-interest-bearing $81,000 note.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0677">
                                            <p:txEl>
                                              <p:pRg st="0" end="0"/>
                                            </p:txEl>
                                          </p:spTgt>
                                        </p:tgtEl>
                                        <p:attrNameLst>
                                          <p:attrName>style.visibility</p:attrName>
                                        </p:attrNameLst>
                                      </p:cBhvr>
                                      <p:to>
                                        <p:strVal val="visible"/>
                                      </p:to>
                                    </p:set>
                                    <p:animEffect transition="in" filter="wipe(left)">
                                      <p:cBhvr>
                                        <p:cTn id="7" dur="500"/>
                                        <p:tgtEl>
                                          <p:spTgt spid="1180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0677">
                                            <p:txEl>
                                              <p:pRg st="1" end="1"/>
                                            </p:txEl>
                                          </p:spTgt>
                                        </p:tgtEl>
                                        <p:attrNameLst>
                                          <p:attrName>style.visibility</p:attrName>
                                        </p:attrNameLst>
                                      </p:cBhvr>
                                      <p:to>
                                        <p:strVal val="visible"/>
                                      </p:to>
                                    </p:set>
                                    <p:animEffect transition="in" filter="wipe(left)">
                                      <p:cBhvr>
                                        <p:cTn id="12" dur="500"/>
                                        <p:tgtEl>
                                          <p:spTgt spid="1180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0677">
                                            <p:txEl>
                                              <p:pRg st="2" end="2"/>
                                            </p:txEl>
                                          </p:spTgt>
                                        </p:tgtEl>
                                        <p:attrNameLst>
                                          <p:attrName>style.visibility</p:attrName>
                                        </p:attrNameLst>
                                      </p:cBhvr>
                                      <p:to>
                                        <p:strVal val="visible"/>
                                      </p:to>
                                    </p:set>
                                    <p:animEffect transition="in" filter="wipe(left)">
                                      <p:cBhvr>
                                        <p:cTn id="17" dur="500"/>
                                        <p:tgtEl>
                                          <p:spTgt spid="11806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80679"/>
                                        </p:tgtEl>
                                        <p:attrNameLst>
                                          <p:attrName>style.visibility</p:attrName>
                                        </p:attrNameLst>
                                      </p:cBhvr>
                                      <p:to>
                                        <p:strVal val="visible"/>
                                      </p:to>
                                    </p:set>
                                    <p:animEffect transition="in" filter="wipe(left)">
                                      <p:cBhvr>
                                        <p:cTn id="22" dur="500"/>
                                        <p:tgtEl>
                                          <p:spTgt spid="11806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80678"/>
                                        </p:tgtEl>
                                        <p:attrNameLst>
                                          <p:attrName>style.visibility</p:attrName>
                                        </p:attrNameLst>
                                      </p:cBhvr>
                                      <p:to>
                                        <p:strVal val="visible"/>
                                      </p:to>
                                    </p:set>
                                    <p:animEffect transition="in" filter="wipe(left)">
                                      <p:cBhvr>
                                        <p:cTn id="27" dur="500"/>
                                        <p:tgtEl>
                                          <p:spTgt spid="11806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80684">
                                            <p:txEl>
                                              <p:pRg st="0" end="0"/>
                                            </p:txEl>
                                          </p:spTgt>
                                        </p:tgtEl>
                                        <p:attrNameLst>
                                          <p:attrName>style.visibility</p:attrName>
                                        </p:attrNameLst>
                                      </p:cBhvr>
                                      <p:to>
                                        <p:strVal val="visible"/>
                                      </p:to>
                                    </p:set>
                                    <p:animEffect transition="in" filter="wipe(left)">
                                      <p:cBhvr>
                                        <p:cTn id="32" dur="500"/>
                                        <p:tgtEl>
                                          <p:spTgt spid="118068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80684">
                                            <p:txEl>
                                              <p:pRg st="1" end="1"/>
                                            </p:txEl>
                                          </p:spTgt>
                                        </p:tgtEl>
                                        <p:attrNameLst>
                                          <p:attrName>style.visibility</p:attrName>
                                        </p:attrNameLst>
                                      </p:cBhvr>
                                      <p:to>
                                        <p:strVal val="visible"/>
                                      </p:to>
                                    </p:set>
                                    <p:animEffect transition="in" filter="wipe(left)">
                                      <p:cBhvr>
                                        <p:cTn id="37" dur="500"/>
                                        <p:tgtEl>
                                          <p:spTgt spid="11806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84" grpId="0" build="p"/>
      <p:bldP spid="1180677" grpId="0" build="p"/>
      <p:bldP spid="1180678" grpId="0"/>
      <p:bldP spid="11806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Text Box 2"/>
          <p:cNvSpPr txBox="1">
            <a:spLocks noChangeArrowheads="1"/>
          </p:cNvSpPr>
          <p:nvPr/>
        </p:nvSpPr>
        <p:spPr bwMode="auto">
          <a:xfrm>
            <a:off x="965200" y="2057400"/>
            <a:ext cx="7340600" cy="1504950"/>
          </a:xfrm>
          <a:prstGeom prst="rect">
            <a:avLst/>
          </a:prstGeom>
          <a:noFill/>
          <a:ln w="12700" algn="ctr">
            <a:noFill/>
            <a:miter lim="800000"/>
            <a:headEnd type="none" w="sm" len="sm"/>
            <a:tailEnd type="none" w="sm" len="sm"/>
          </a:ln>
          <a:effectLst/>
        </p:spPr>
        <p:txBody>
          <a:bodyPr>
            <a:spAutoFit/>
          </a:bodyPr>
          <a:lstStyle/>
          <a:p>
            <a:pPr algn="l">
              <a:lnSpc>
                <a:spcPct val="130000"/>
              </a:lnSpc>
              <a:spcBef>
                <a:spcPct val="50000"/>
              </a:spcBef>
            </a:pPr>
            <a:r>
              <a:rPr lang="en-US" sz="2100" b="0">
                <a:solidFill>
                  <a:schemeClr val="bg2"/>
                </a:solidFill>
                <a:effectLst/>
                <a:latin typeface="Arial" charset="0"/>
              </a:rPr>
              <a:t>Portion of bonds, mortgage notes, and other long-term indebtedness that matures within the next fiscal year.</a:t>
            </a:r>
          </a:p>
          <a:p>
            <a:pPr algn="l">
              <a:lnSpc>
                <a:spcPct val="130000"/>
              </a:lnSpc>
              <a:spcBef>
                <a:spcPct val="50000"/>
              </a:spcBef>
            </a:pPr>
            <a:r>
              <a:rPr lang="en-US" sz="2100">
                <a:solidFill>
                  <a:schemeClr val="bg2"/>
                </a:solidFill>
                <a:effectLst/>
                <a:latin typeface="Arial" charset="0"/>
              </a:rPr>
              <a:t>Exclude</a:t>
            </a:r>
            <a:r>
              <a:rPr lang="en-US" sz="2100" b="0">
                <a:solidFill>
                  <a:schemeClr val="bg2"/>
                </a:solidFill>
                <a:effectLst/>
                <a:latin typeface="Arial" charset="0"/>
              </a:rPr>
              <a:t> long-term debts maturing currently if they are to be:</a:t>
            </a:r>
          </a:p>
        </p:txBody>
      </p:sp>
      <p:sp>
        <p:nvSpPr>
          <p:cNvPr id="1181699" name="Text Box 3"/>
          <p:cNvSpPr txBox="1">
            <a:spLocks noChangeArrowheads="1"/>
          </p:cNvSpPr>
          <p:nvPr/>
        </p:nvSpPr>
        <p:spPr bwMode="auto">
          <a:xfrm>
            <a:off x="685800" y="1419225"/>
            <a:ext cx="8001000" cy="561975"/>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Current Maturities of Long-Term Debt</a:t>
            </a:r>
          </a:p>
        </p:txBody>
      </p:sp>
      <p:sp>
        <p:nvSpPr>
          <p:cNvPr id="1181700"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81701" name="Text Box 5"/>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181702" name="Text Box 6"/>
          <p:cNvSpPr txBox="1">
            <a:spLocks noChangeArrowheads="1"/>
          </p:cNvSpPr>
          <p:nvPr/>
        </p:nvSpPr>
        <p:spPr bwMode="auto">
          <a:xfrm>
            <a:off x="990600" y="3657600"/>
            <a:ext cx="7861300" cy="2373313"/>
          </a:xfrm>
          <a:prstGeom prst="rect">
            <a:avLst/>
          </a:prstGeom>
          <a:noFill/>
          <a:ln w="28575" cap="sq">
            <a:noFill/>
            <a:miter lim="800000"/>
            <a:headEnd type="none" w="sm" len="sm"/>
            <a:tailEnd type="none" w="sm" len="sm"/>
          </a:ln>
          <a:effectLst/>
        </p:spPr>
        <p:txBody>
          <a:bodyPr>
            <a:spAutoFit/>
          </a:bodyPr>
          <a:lstStyle/>
          <a:p>
            <a:pPr marL="685800" lvl="1" indent="-457200" algn="l">
              <a:lnSpc>
                <a:spcPct val="130000"/>
              </a:lnSpc>
              <a:spcBef>
                <a:spcPct val="30000"/>
              </a:spcBef>
              <a:buFontTx/>
              <a:buAutoNum type="arabicPeriod"/>
            </a:pPr>
            <a:r>
              <a:rPr lang="en-US" sz="2100" b="0">
                <a:solidFill>
                  <a:schemeClr val="tx1"/>
                </a:solidFill>
                <a:effectLst/>
                <a:latin typeface="Arial" charset="0"/>
              </a:rPr>
              <a:t>Retired by assets accumulated that have not been shown as current assets,</a:t>
            </a:r>
          </a:p>
          <a:p>
            <a:pPr marL="685800" lvl="1" indent="-457200" algn="l">
              <a:lnSpc>
                <a:spcPct val="130000"/>
              </a:lnSpc>
              <a:spcBef>
                <a:spcPct val="30000"/>
              </a:spcBef>
              <a:buFontTx/>
              <a:buAutoNum type="arabicPeriod"/>
            </a:pPr>
            <a:r>
              <a:rPr lang="en-US" sz="2100" b="0">
                <a:solidFill>
                  <a:schemeClr val="tx1"/>
                </a:solidFill>
                <a:effectLst/>
                <a:latin typeface="Arial" charset="0"/>
              </a:rPr>
              <a:t>Refinanced, or retired from the proceeds of a new debt issue, or</a:t>
            </a:r>
          </a:p>
          <a:p>
            <a:pPr marL="685800" lvl="1" indent="-457200" algn="l">
              <a:lnSpc>
                <a:spcPct val="130000"/>
              </a:lnSpc>
              <a:spcBef>
                <a:spcPct val="30000"/>
              </a:spcBef>
              <a:buFontTx/>
              <a:buAutoNum type="arabicPeriod"/>
            </a:pPr>
            <a:r>
              <a:rPr lang="en-US" sz="2100" b="0">
                <a:solidFill>
                  <a:schemeClr val="tx1"/>
                </a:solidFill>
                <a:effectLst/>
                <a:latin typeface="Arial" charset="0"/>
              </a:rPr>
              <a:t>Converted into capital stock.</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Text Box 2"/>
          <p:cNvSpPr txBox="1">
            <a:spLocks noChangeArrowheads="1"/>
          </p:cNvSpPr>
          <p:nvPr/>
        </p:nvSpPr>
        <p:spPr bwMode="auto">
          <a:xfrm>
            <a:off x="965200" y="2500313"/>
            <a:ext cx="7340600" cy="927100"/>
          </a:xfrm>
          <a:prstGeom prst="rect">
            <a:avLst/>
          </a:prstGeom>
          <a:noFill/>
          <a:ln w="12700" algn="ctr">
            <a:noFill/>
            <a:miter lim="800000"/>
            <a:headEnd type="none" w="sm" len="sm"/>
            <a:tailEnd type="none" w="sm" len="sm"/>
          </a:ln>
          <a:effectLst/>
        </p:spPr>
        <p:txBody>
          <a:bodyPr>
            <a:spAutoFit/>
          </a:bodyPr>
          <a:lstStyle/>
          <a:p>
            <a:pPr algn="l">
              <a:lnSpc>
                <a:spcPct val="130000"/>
              </a:lnSpc>
              <a:spcBef>
                <a:spcPct val="50000"/>
              </a:spcBef>
            </a:pPr>
            <a:r>
              <a:rPr lang="en-US" sz="2100">
                <a:solidFill>
                  <a:schemeClr val="bg2"/>
                </a:solidFill>
                <a:effectLst/>
                <a:latin typeface="Arial" charset="0"/>
              </a:rPr>
              <a:t>Exclude</a:t>
            </a:r>
            <a:r>
              <a:rPr lang="en-US" sz="2100" b="0">
                <a:solidFill>
                  <a:schemeClr val="bg2"/>
                </a:solidFill>
                <a:effectLst/>
                <a:latin typeface="Arial" charset="0"/>
              </a:rPr>
              <a:t> from current liabilities if </a:t>
            </a:r>
            <a:r>
              <a:rPr lang="en-US" sz="2100">
                <a:solidFill>
                  <a:schemeClr val="bg2"/>
                </a:solidFill>
                <a:effectLst/>
                <a:latin typeface="Arial" charset="0"/>
              </a:rPr>
              <a:t>both</a:t>
            </a:r>
            <a:r>
              <a:rPr lang="en-US" sz="2100" b="0">
                <a:solidFill>
                  <a:schemeClr val="bg2"/>
                </a:solidFill>
                <a:effectLst/>
                <a:latin typeface="Arial" charset="0"/>
              </a:rPr>
              <a:t> of the following conditions are met:</a:t>
            </a:r>
          </a:p>
        </p:txBody>
      </p:sp>
      <p:sp>
        <p:nvSpPr>
          <p:cNvPr id="1183747" name="Text Box 3"/>
          <p:cNvSpPr txBox="1">
            <a:spLocks noChangeArrowheads="1"/>
          </p:cNvSpPr>
          <p:nvPr/>
        </p:nvSpPr>
        <p:spPr bwMode="auto">
          <a:xfrm>
            <a:off x="685800" y="1371600"/>
            <a:ext cx="8001000" cy="1031875"/>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Short-Term Obligations Expected to Be Refinanced</a:t>
            </a:r>
          </a:p>
        </p:txBody>
      </p:sp>
      <p:sp>
        <p:nvSpPr>
          <p:cNvPr id="1183748"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83749" name="Text Box 5"/>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Explain the classification issues of short-term debt expected to be refinanced.</a:t>
            </a:r>
          </a:p>
        </p:txBody>
      </p:sp>
      <p:sp>
        <p:nvSpPr>
          <p:cNvPr id="1183750" name="Text Box 6"/>
          <p:cNvSpPr txBox="1">
            <a:spLocks noChangeArrowheads="1"/>
          </p:cNvSpPr>
          <p:nvPr/>
        </p:nvSpPr>
        <p:spPr bwMode="auto">
          <a:xfrm>
            <a:off x="914400" y="3511550"/>
            <a:ext cx="7696200" cy="2581275"/>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25000"/>
              </a:lnSpc>
              <a:spcBef>
                <a:spcPct val="50000"/>
              </a:spcBef>
              <a:buFontTx/>
              <a:buAutoNum type="arabicPeriod"/>
            </a:pPr>
            <a:r>
              <a:rPr lang="en-US" sz="2100" b="0">
                <a:solidFill>
                  <a:schemeClr val="tx1"/>
                </a:solidFill>
                <a:effectLst/>
                <a:latin typeface="Arial" charset="0"/>
              </a:rPr>
              <a:t>Must </a:t>
            </a:r>
            <a:r>
              <a:rPr lang="en-US" sz="2100">
                <a:solidFill>
                  <a:schemeClr val="hlink"/>
                </a:solidFill>
                <a:effectLst/>
                <a:latin typeface="Arial" charset="0"/>
              </a:rPr>
              <a:t>intend to refinance</a:t>
            </a:r>
            <a:r>
              <a:rPr lang="en-US" sz="2100" b="0">
                <a:solidFill>
                  <a:schemeClr val="tx1"/>
                </a:solidFill>
                <a:effectLst/>
                <a:latin typeface="Arial" charset="0"/>
              </a:rPr>
              <a:t> the obligation on a long-term basis.</a:t>
            </a:r>
          </a:p>
          <a:p>
            <a:pPr marL="685800" lvl="1" indent="-457200" algn="l">
              <a:lnSpc>
                <a:spcPct val="125000"/>
              </a:lnSpc>
              <a:spcBef>
                <a:spcPct val="50000"/>
              </a:spcBef>
              <a:buFontTx/>
              <a:buAutoNum type="arabicPeriod"/>
            </a:pPr>
            <a:r>
              <a:rPr lang="en-US" sz="2100" b="0">
                <a:solidFill>
                  <a:schemeClr val="tx1"/>
                </a:solidFill>
                <a:effectLst/>
                <a:latin typeface="Arial" charset="0"/>
              </a:rPr>
              <a:t>Must demonstrate an ability to refinance:</a:t>
            </a:r>
          </a:p>
          <a:p>
            <a:pPr marL="1600200" lvl="2" indent="-457200" algn="l">
              <a:lnSpc>
                <a:spcPct val="125000"/>
              </a:lnSpc>
              <a:spcBef>
                <a:spcPct val="50000"/>
              </a:spcBef>
              <a:buClr>
                <a:srgbClr val="800000"/>
              </a:buClr>
              <a:buSzPct val="80000"/>
              <a:buFont typeface="Wingdings" pitchFamily="2" charset="2"/>
              <a:buChar char="u"/>
            </a:pPr>
            <a:r>
              <a:rPr lang="en-US" sz="2100" b="0">
                <a:solidFill>
                  <a:schemeClr val="tx1"/>
                </a:solidFill>
                <a:effectLst/>
                <a:latin typeface="Arial" charset="0"/>
              </a:rPr>
              <a:t>Actual refinancing.</a:t>
            </a:r>
          </a:p>
          <a:p>
            <a:pPr marL="1600200" lvl="2" indent="-457200" algn="l">
              <a:lnSpc>
                <a:spcPct val="125000"/>
              </a:lnSpc>
              <a:spcBef>
                <a:spcPct val="50000"/>
              </a:spcBef>
              <a:buClr>
                <a:srgbClr val="800000"/>
              </a:buClr>
              <a:buSzPct val="80000"/>
              <a:buFont typeface="Wingdings" pitchFamily="2" charset="2"/>
              <a:buChar char="u"/>
            </a:pPr>
            <a:r>
              <a:rPr lang="en-US" sz="2100" b="0">
                <a:solidFill>
                  <a:schemeClr val="tx1"/>
                </a:solidFill>
                <a:effectLst/>
                <a:latin typeface="Arial" charset="0"/>
              </a:rPr>
              <a:t>Enter into a financing agreement.</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ChangeArrowheads="1"/>
          </p:cNvSpPr>
          <p:nvPr/>
        </p:nvSpPr>
        <p:spPr bwMode="auto">
          <a:xfrm>
            <a:off x="3352800" y="1651000"/>
            <a:ext cx="76200" cy="457200"/>
          </a:xfrm>
          <a:prstGeom prst="rect">
            <a:avLst/>
          </a:prstGeom>
          <a:solidFill>
            <a:schemeClr val="bg2"/>
          </a:solidFill>
          <a:ln w="12700">
            <a:noFill/>
            <a:miter lim="800000"/>
            <a:headEnd/>
            <a:tailEnd/>
          </a:ln>
          <a:effectLst/>
        </p:spPr>
        <p:txBody>
          <a:bodyPr wrap="none" anchor="ctr"/>
          <a:lstStyle/>
          <a:p>
            <a:endParaRPr lang="en-US"/>
          </a:p>
        </p:txBody>
      </p:sp>
      <p:sp>
        <p:nvSpPr>
          <p:cNvPr id="1390595" name="Rectangle 3"/>
          <p:cNvSpPr>
            <a:spLocks noChangeArrowheads="1"/>
          </p:cNvSpPr>
          <p:nvPr/>
        </p:nvSpPr>
        <p:spPr bwMode="auto">
          <a:xfrm>
            <a:off x="4419600" y="3530600"/>
            <a:ext cx="76200" cy="762000"/>
          </a:xfrm>
          <a:prstGeom prst="rect">
            <a:avLst/>
          </a:prstGeom>
          <a:solidFill>
            <a:schemeClr val="bg2"/>
          </a:solidFill>
          <a:ln w="12700">
            <a:noFill/>
            <a:miter lim="800000"/>
            <a:headEnd/>
            <a:tailEnd/>
          </a:ln>
          <a:effectLst/>
        </p:spPr>
        <p:txBody>
          <a:bodyPr wrap="none" anchor="ctr"/>
          <a:lstStyle/>
          <a:p>
            <a:endParaRPr lang="en-US"/>
          </a:p>
        </p:txBody>
      </p:sp>
      <p:sp>
        <p:nvSpPr>
          <p:cNvPr id="1390596" name="Rectangle 4"/>
          <p:cNvSpPr>
            <a:spLocks noChangeArrowheads="1"/>
          </p:cNvSpPr>
          <p:nvPr/>
        </p:nvSpPr>
        <p:spPr bwMode="auto">
          <a:xfrm>
            <a:off x="6330950" y="2235200"/>
            <a:ext cx="74613" cy="1092200"/>
          </a:xfrm>
          <a:prstGeom prst="rect">
            <a:avLst/>
          </a:prstGeom>
          <a:solidFill>
            <a:schemeClr val="bg2"/>
          </a:solidFill>
          <a:ln w="12700">
            <a:noFill/>
            <a:miter lim="800000"/>
            <a:headEnd/>
            <a:tailEnd/>
          </a:ln>
          <a:effectLst/>
        </p:spPr>
        <p:txBody>
          <a:bodyPr wrap="none" anchor="ctr"/>
          <a:lstStyle/>
          <a:p>
            <a:endParaRPr lang="en-US"/>
          </a:p>
        </p:txBody>
      </p:sp>
      <p:sp>
        <p:nvSpPr>
          <p:cNvPr id="1390597" name="Rectangle 5"/>
          <p:cNvSpPr>
            <a:spLocks noChangeArrowheads="1"/>
          </p:cNvSpPr>
          <p:nvPr/>
        </p:nvSpPr>
        <p:spPr bwMode="auto">
          <a:xfrm>
            <a:off x="5791200" y="2235200"/>
            <a:ext cx="609600" cy="76200"/>
          </a:xfrm>
          <a:prstGeom prst="rect">
            <a:avLst/>
          </a:prstGeom>
          <a:solidFill>
            <a:schemeClr val="bg2"/>
          </a:solidFill>
          <a:ln w="12700">
            <a:noFill/>
            <a:miter lim="800000"/>
            <a:headEnd/>
            <a:tailEnd/>
          </a:ln>
          <a:effectLst/>
        </p:spPr>
        <p:txBody>
          <a:bodyPr wrap="none" anchor="ctr"/>
          <a:lstStyle/>
          <a:p>
            <a:endParaRPr lang="en-US"/>
          </a:p>
        </p:txBody>
      </p:sp>
      <p:sp>
        <p:nvSpPr>
          <p:cNvPr id="1390598" name="Rectangle 6"/>
          <p:cNvSpPr>
            <a:spLocks noChangeArrowheads="1"/>
          </p:cNvSpPr>
          <p:nvPr/>
        </p:nvSpPr>
        <p:spPr bwMode="auto">
          <a:xfrm>
            <a:off x="6400800" y="2693988"/>
            <a:ext cx="374650" cy="74612"/>
          </a:xfrm>
          <a:prstGeom prst="rect">
            <a:avLst/>
          </a:prstGeom>
          <a:solidFill>
            <a:schemeClr val="bg2"/>
          </a:solidFill>
          <a:ln w="12700">
            <a:noFill/>
            <a:miter lim="800000"/>
            <a:headEnd/>
            <a:tailEnd/>
          </a:ln>
          <a:effectLst/>
        </p:spPr>
        <p:txBody>
          <a:bodyPr wrap="none" anchor="ctr"/>
          <a:lstStyle/>
          <a:p>
            <a:endParaRPr lang="en-US"/>
          </a:p>
        </p:txBody>
      </p:sp>
      <p:sp>
        <p:nvSpPr>
          <p:cNvPr id="1390599" name="Rectangle 7"/>
          <p:cNvSpPr>
            <a:spLocks noChangeArrowheads="1"/>
          </p:cNvSpPr>
          <p:nvPr/>
        </p:nvSpPr>
        <p:spPr bwMode="auto">
          <a:xfrm>
            <a:off x="3352800" y="2565400"/>
            <a:ext cx="76200" cy="533400"/>
          </a:xfrm>
          <a:prstGeom prst="rect">
            <a:avLst/>
          </a:prstGeom>
          <a:solidFill>
            <a:schemeClr val="bg2"/>
          </a:solidFill>
          <a:ln w="12700">
            <a:noFill/>
            <a:miter lim="800000"/>
            <a:headEnd/>
            <a:tailEnd/>
          </a:ln>
          <a:effectLst/>
        </p:spPr>
        <p:txBody>
          <a:bodyPr wrap="none" anchor="ctr"/>
          <a:lstStyle/>
          <a:p>
            <a:endParaRPr lang="en-US"/>
          </a:p>
        </p:txBody>
      </p:sp>
      <p:sp>
        <p:nvSpPr>
          <p:cNvPr id="1390600" name="Rectangle 8"/>
          <p:cNvSpPr>
            <a:spLocks noChangeArrowheads="1"/>
          </p:cNvSpPr>
          <p:nvPr/>
        </p:nvSpPr>
        <p:spPr bwMode="auto">
          <a:xfrm>
            <a:off x="4419600" y="4749800"/>
            <a:ext cx="76200" cy="838200"/>
          </a:xfrm>
          <a:prstGeom prst="rect">
            <a:avLst/>
          </a:prstGeom>
          <a:solidFill>
            <a:schemeClr val="bg2"/>
          </a:solidFill>
          <a:ln w="12700">
            <a:noFill/>
            <a:miter lim="800000"/>
            <a:headEnd/>
            <a:tailEnd/>
          </a:ln>
          <a:effectLst/>
        </p:spPr>
        <p:txBody>
          <a:bodyPr wrap="none" anchor="ctr"/>
          <a:lstStyle/>
          <a:p>
            <a:endParaRPr lang="en-US"/>
          </a:p>
        </p:txBody>
      </p:sp>
      <p:sp>
        <p:nvSpPr>
          <p:cNvPr id="1390601" name="Rectangle 9"/>
          <p:cNvSpPr>
            <a:spLocks noChangeArrowheads="1"/>
          </p:cNvSpPr>
          <p:nvPr/>
        </p:nvSpPr>
        <p:spPr bwMode="auto">
          <a:xfrm>
            <a:off x="533400" y="1219200"/>
            <a:ext cx="8001000" cy="482600"/>
          </a:xfrm>
          <a:prstGeom prst="rect">
            <a:avLst/>
          </a:prstGeom>
          <a:solidFill>
            <a:srgbClr val="FFFF99"/>
          </a:solidFill>
          <a:ln w="28575">
            <a:solidFill>
              <a:schemeClr val="tx1"/>
            </a:solidFill>
            <a:miter lim="800000"/>
            <a:headEnd/>
            <a:tailEnd/>
          </a:ln>
          <a:effectLst/>
        </p:spPr>
        <p:txBody>
          <a:bodyPr lIns="90488" tIns="44450" rIns="90488" bIns="44450">
            <a:spAutoFit/>
          </a:bodyPr>
          <a:lstStyle/>
          <a:p>
            <a:pPr>
              <a:spcBef>
                <a:spcPct val="50000"/>
              </a:spcBef>
            </a:pPr>
            <a:r>
              <a:rPr lang="en-US" sz="2400" b="0">
                <a:solidFill>
                  <a:srgbClr val="000000"/>
                </a:solidFill>
                <a:effectLst/>
                <a:latin typeface="Arial" charset="0"/>
              </a:rPr>
              <a:t>Short-Term Obligations Expected to be Refinanced</a:t>
            </a:r>
          </a:p>
        </p:txBody>
      </p:sp>
      <p:sp>
        <p:nvSpPr>
          <p:cNvPr id="1390602" name="Rectangle 10"/>
          <p:cNvSpPr>
            <a:spLocks noChangeArrowheads="1"/>
          </p:cNvSpPr>
          <p:nvPr/>
        </p:nvSpPr>
        <p:spPr bwMode="auto">
          <a:xfrm>
            <a:off x="914400" y="2082800"/>
            <a:ext cx="4943475" cy="482600"/>
          </a:xfrm>
          <a:prstGeom prst="rect">
            <a:avLst/>
          </a:prstGeom>
          <a:solidFill>
            <a:srgbClr val="FFFFFF"/>
          </a:solidFill>
          <a:ln w="28575">
            <a:solidFill>
              <a:schemeClr val="tx1"/>
            </a:solidFill>
            <a:miter lim="800000"/>
            <a:headEnd/>
            <a:tailEnd/>
          </a:ln>
          <a:effectLst/>
        </p:spPr>
        <p:txBody>
          <a:bodyPr lIns="90488" tIns="44450" rIns="90488" bIns="44450">
            <a:spAutoFit/>
          </a:bodyPr>
          <a:lstStyle/>
          <a:p>
            <a:pPr>
              <a:spcBef>
                <a:spcPct val="50000"/>
              </a:spcBef>
            </a:pPr>
            <a:r>
              <a:rPr lang="en-US" sz="2400" b="0">
                <a:solidFill>
                  <a:srgbClr val="000000"/>
                </a:solidFill>
                <a:effectLst/>
                <a:latin typeface="Arial" charset="0"/>
              </a:rPr>
              <a:t>Mgmt. Intends of Refinance</a:t>
            </a:r>
          </a:p>
        </p:txBody>
      </p:sp>
      <p:sp>
        <p:nvSpPr>
          <p:cNvPr id="1390603" name="Rectangle 11"/>
          <p:cNvSpPr>
            <a:spLocks noChangeArrowheads="1"/>
          </p:cNvSpPr>
          <p:nvPr/>
        </p:nvSpPr>
        <p:spPr bwMode="auto">
          <a:xfrm>
            <a:off x="690563" y="3073400"/>
            <a:ext cx="5176837" cy="482600"/>
          </a:xfrm>
          <a:prstGeom prst="rect">
            <a:avLst/>
          </a:prstGeom>
          <a:solidFill>
            <a:srgbClr val="FFFFFF"/>
          </a:solidFill>
          <a:ln w="28575">
            <a:solidFill>
              <a:schemeClr val="tx1"/>
            </a:solidFill>
            <a:miter lim="800000"/>
            <a:headEnd/>
            <a:tailEnd/>
          </a:ln>
          <a:effectLst/>
        </p:spPr>
        <p:txBody>
          <a:bodyPr lIns="90488" tIns="44450" rIns="90488" bIns="44450">
            <a:spAutoFit/>
          </a:bodyPr>
          <a:lstStyle/>
          <a:p>
            <a:pPr>
              <a:spcBef>
                <a:spcPct val="50000"/>
              </a:spcBef>
            </a:pPr>
            <a:r>
              <a:rPr lang="en-US" sz="2400" b="0">
                <a:solidFill>
                  <a:srgbClr val="000000"/>
                </a:solidFill>
                <a:effectLst/>
                <a:latin typeface="Arial" charset="0"/>
              </a:rPr>
              <a:t>Demonstrates Ability to Refinance</a:t>
            </a:r>
          </a:p>
        </p:txBody>
      </p:sp>
      <p:sp>
        <p:nvSpPr>
          <p:cNvPr id="1390604" name="Rectangle 12"/>
          <p:cNvSpPr>
            <a:spLocks noChangeArrowheads="1"/>
          </p:cNvSpPr>
          <p:nvPr/>
        </p:nvSpPr>
        <p:spPr bwMode="auto">
          <a:xfrm>
            <a:off x="309563" y="3983038"/>
            <a:ext cx="3800475" cy="1092200"/>
          </a:xfrm>
          <a:prstGeom prst="rect">
            <a:avLst/>
          </a:prstGeom>
          <a:solidFill>
            <a:srgbClr val="FFFFFF"/>
          </a:solidFill>
          <a:ln w="28575">
            <a:solidFill>
              <a:schemeClr val="tx1"/>
            </a:solidFill>
            <a:miter lim="800000"/>
            <a:headEnd/>
            <a:tailEnd/>
          </a:ln>
          <a:effectLst/>
        </p:spPr>
        <p:txBody>
          <a:bodyPr lIns="90488" tIns="44450" rIns="90488" bIns="44450">
            <a:spAutoFit/>
          </a:bodyPr>
          <a:lstStyle/>
          <a:p>
            <a:pPr>
              <a:spcBef>
                <a:spcPct val="50000"/>
              </a:spcBef>
            </a:pPr>
            <a:r>
              <a:rPr lang="en-US" sz="2400" b="0">
                <a:solidFill>
                  <a:srgbClr val="000000"/>
                </a:solidFill>
                <a:effectLst/>
                <a:latin typeface="Arial" charset="0"/>
              </a:rPr>
              <a:t>Actual Refinancing </a:t>
            </a:r>
            <a:r>
              <a:rPr lang="en-US" sz="2000" b="0">
                <a:solidFill>
                  <a:srgbClr val="000000"/>
                </a:solidFill>
                <a:effectLst/>
                <a:latin typeface="Arial" charset="0"/>
              </a:rPr>
              <a:t>after balance sheet date but before issue date</a:t>
            </a:r>
          </a:p>
        </p:txBody>
      </p:sp>
      <p:sp>
        <p:nvSpPr>
          <p:cNvPr id="1390605" name="Rectangle 13"/>
          <p:cNvSpPr>
            <a:spLocks noChangeArrowheads="1"/>
          </p:cNvSpPr>
          <p:nvPr/>
        </p:nvSpPr>
        <p:spPr bwMode="auto">
          <a:xfrm>
            <a:off x="4805363" y="3983038"/>
            <a:ext cx="4029075" cy="1092200"/>
          </a:xfrm>
          <a:prstGeom prst="rect">
            <a:avLst/>
          </a:prstGeom>
          <a:solidFill>
            <a:srgbClr val="FFFFFF"/>
          </a:solidFill>
          <a:ln w="28575">
            <a:solidFill>
              <a:schemeClr val="tx1"/>
            </a:solidFill>
            <a:miter lim="800000"/>
            <a:headEnd/>
            <a:tailEnd/>
          </a:ln>
          <a:effectLst/>
        </p:spPr>
        <p:txBody>
          <a:bodyPr lIns="90488" tIns="44450" rIns="90488" bIns="44450">
            <a:spAutoFit/>
          </a:bodyPr>
          <a:lstStyle/>
          <a:p>
            <a:pPr>
              <a:spcBef>
                <a:spcPct val="50000"/>
              </a:spcBef>
            </a:pPr>
            <a:r>
              <a:rPr lang="en-US" sz="2400" b="0">
                <a:solidFill>
                  <a:srgbClr val="000000"/>
                </a:solidFill>
                <a:effectLst/>
                <a:latin typeface="Arial" charset="0"/>
              </a:rPr>
              <a:t>Financing Agreement </a:t>
            </a:r>
            <a:r>
              <a:rPr lang="en-US" sz="2000" b="0">
                <a:solidFill>
                  <a:srgbClr val="000000"/>
                </a:solidFill>
                <a:effectLst/>
                <a:latin typeface="Arial" charset="0"/>
              </a:rPr>
              <a:t>Noncancellable with Capable Lender</a:t>
            </a:r>
          </a:p>
        </p:txBody>
      </p:sp>
      <p:sp>
        <p:nvSpPr>
          <p:cNvPr id="1390606" name="Rectangle 14"/>
          <p:cNvSpPr>
            <a:spLocks noChangeArrowheads="1"/>
          </p:cNvSpPr>
          <p:nvPr/>
        </p:nvSpPr>
        <p:spPr bwMode="auto">
          <a:xfrm>
            <a:off x="4121150" y="4292600"/>
            <a:ext cx="673100" cy="450850"/>
          </a:xfrm>
          <a:prstGeom prst="rect">
            <a:avLst/>
          </a:prstGeom>
          <a:solidFill>
            <a:srgbClr val="FFFF99"/>
          </a:solidFill>
          <a:ln w="12700">
            <a:solidFill>
              <a:schemeClr val="tx1"/>
            </a:solidFill>
            <a:miter lim="800000"/>
            <a:headEnd/>
            <a:tailEnd/>
          </a:ln>
          <a:effectLst/>
        </p:spPr>
        <p:txBody>
          <a:bodyPr wrap="none" lIns="90488" tIns="44450" rIns="90488" bIns="44450" anchor="ctr"/>
          <a:lstStyle/>
          <a:p>
            <a:r>
              <a:rPr lang="en-US" sz="2400" b="0">
                <a:solidFill>
                  <a:srgbClr val="000000"/>
                </a:solidFill>
                <a:effectLst/>
                <a:latin typeface="Arial" charset="0"/>
              </a:rPr>
              <a:t>or</a:t>
            </a:r>
          </a:p>
        </p:txBody>
      </p:sp>
      <p:sp>
        <p:nvSpPr>
          <p:cNvPr id="1390607" name="Rectangle 15"/>
          <p:cNvSpPr>
            <a:spLocks noChangeArrowheads="1"/>
          </p:cNvSpPr>
          <p:nvPr/>
        </p:nvSpPr>
        <p:spPr bwMode="auto">
          <a:xfrm>
            <a:off x="2362200" y="2628900"/>
            <a:ext cx="912813"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a:solidFill>
                  <a:srgbClr val="800000"/>
                </a:solidFill>
                <a:effectLst/>
                <a:latin typeface="Arial" charset="0"/>
              </a:rPr>
              <a:t>YES</a:t>
            </a:r>
          </a:p>
        </p:txBody>
      </p:sp>
      <p:sp>
        <p:nvSpPr>
          <p:cNvPr id="1390608" name="Rectangle 16"/>
          <p:cNvSpPr>
            <a:spLocks noChangeArrowheads="1"/>
          </p:cNvSpPr>
          <p:nvPr/>
        </p:nvSpPr>
        <p:spPr bwMode="auto">
          <a:xfrm>
            <a:off x="3657600" y="3594100"/>
            <a:ext cx="760413" cy="393700"/>
          </a:xfrm>
          <a:prstGeom prst="rect">
            <a:avLst/>
          </a:prstGeom>
          <a:noFill/>
          <a:ln w="12700" algn="ctr">
            <a:noFill/>
            <a:miter lim="800000"/>
            <a:headEnd/>
            <a:tailEnd/>
          </a:ln>
          <a:effectLst/>
        </p:spPr>
        <p:txBody>
          <a:bodyPr lIns="90488" tIns="44450" rIns="90488" bIns="44450">
            <a:spAutoFit/>
          </a:bodyPr>
          <a:lstStyle/>
          <a:p>
            <a:pPr algn="l">
              <a:spcBef>
                <a:spcPct val="50000"/>
              </a:spcBef>
            </a:pPr>
            <a:r>
              <a:rPr lang="en-US" sz="2000">
                <a:solidFill>
                  <a:srgbClr val="800000"/>
                </a:solidFill>
                <a:effectLst/>
                <a:latin typeface="Arial" charset="0"/>
              </a:rPr>
              <a:t>YES</a:t>
            </a:r>
          </a:p>
        </p:txBody>
      </p:sp>
      <p:sp>
        <p:nvSpPr>
          <p:cNvPr id="1390609" name="Rectangle 17"/>
          <p:cNvSpPr>
            <a:spLocks noChangeArrowheads="1"/>
          </p:cNvSpPr>
          <p:nvPr/>
        </p:nvSpPr>
        <p:spPr bwMode="auto">
          <a:xfrm>
            <a:off x="6781800" y="2190750"/>
            <a:ext cx="2047875" cy="1152525"/>
          </a:xfrm>
          <a:prstGeom prst="rect">
            <a:avLst/>
          </a:prstGeom>
          <a:solidFill>
            <a:srgbClr val="FFFF99"/>
          </a:solidFill>
          <a:ln w="28575">
            <a:solidFill>
              <a:schemeClr val="tx1"/>
            </a:solidFill>
            <a:miter lim="800000"/>
            <a:headEnd/>
            <a:tailEnd/>
          </a:ln>
          <a:effectLst/>
        </p:spPr>
        <p:txBody>
          <a:bodyPr lIns="90488" tIns="44450" rIns="90488" bIns="44450">
            <a:spAutoFit/>
          </a:bodyPr>
          <a:lstStyle/>
          <a:p>
            <a:pPr>
              <a:spcBef>
                <a:spcPct val="50000"/>
              </a:spcBef>
            </a:pPr>
            <a:r>
              <a:rPr lang="en-US" sz="2000" b="0">
                <a:solidFill>
                  <a:srgbClr val="000000"/>
                </a:solidFill>
                <a:effectLst/>
                <a:latin typeface="Arial" charset="0"/>
              </a:rPr>
              <a:t>Classify as </a:t>
            </a:r>
            <a:r>
              <a:rPr lang="en-US" sz="2400" b="0">
                <a:solidFill>
                  <a:srgbClr val="000000"/>
                </a:solidFill>
                <a:effectLst/>
                <a:latin typeface="Arial" charset="0"/>
              </a:rPr>
              <a:t>Current Liability</a:t>
            </a:r>
          </a:p>
        </p:txBody>
      </p:sp>
      <p:sp>
        <p:nvSpPr>
          <p:cNvPr id="1390610" name="Rectangle 18"/>
          <p:cNvSpPr>
            <a:spLocks noChangeArrowheads="1"/>
          </p:cNvSpPr>
          <p:nvPr/>
        </p:nvSpPr>
        <p:spPr bwMode="auto">
          <a:xfrm>
            <a:off x="5943600" y="1841500"/>
            <a:ext cx="608013" cy="393700"/>
          </a:xfrm>
          <a:prstGeom prst="rect">
            <a:avLst/>
          </a:prstGeom>
          <a:noFill/>
          <a:ln w="12700" algn="ctr">
            <a:noFill/>
            <a:miter lim="800000"/>
            <a:headEnd/>
            <a:tailEnd/>
          </a:ln>
          <a:effectLst/>
        </p:spPr>
        <p:txBody>
          <a:bodyPr lIns="90488" tIns="44450" rIns="90488" bIns="44450">
            <a:spAutoFit/>
          </a:bodyPr>
          <a:lstStyle/>
          <a:p>
            <a:pPr algn="l">
              <a:spcBef>
                <a:spcPct val="50000"/>
              </a:spcBef>
            </a:pPr>
            <a:r>
              <a:rPr lang="en-US" sz="2000">
                <a:solidFill>
                  <a:srgbClr val="800000"/>
                </a:solidFill>
                <a:effectLst/>
                <a:latin typeface="Arial" charset="0"/>
              </a:rPr>
              <a:t>NO</a:t>
            </a:r>
          </a:p>
        </p:txBody>
      </p:sp>
      <p:sp>
        <p:nvSpPr>
          <p:cNvPr id="1390611" name="Rectangle 19"/>
          <p:cNvSpPr>
            <a:spLocks noChangeArrowheads="1"/>
          </p:cNvSpPr>
          <p:nvPr/>
        </p:nvSpPr>
        <p:spPr bwMode="auto">
          <a:xfrm>
            <a:off x="5867400" y="3327400"/>
            <a:ext cx="685800" cy="393700"/>
          </a:xfrm>
          <a:prstGeom prst="rect">
            <a:avLst/>
          </a:prstGeom>
          <a:noFill/>
          <a:ln w="12700" algn="ctr">
            <a:noFill/>
            <a:miter lim="800000"/>
            <a:headEnd/>
            <a:tailEnd/>
          </a:ln>
          <a:effectLst/>
        </p:spPr>
        <p:txBody>
          <a:bodyPr lIns="90488" tIns="44450" rIns="90488" bIns="44450">
            <a:spAutoFit/>
          </a:bodyPr>
          <a:lstStyle/>
          <a:p>
            <a:pPr>
              <a:spcBef>
                <a:spcPct val="50000"/>
              </a:spcBef>
            </a:pPr>
            <a:r>
              <a:rPr lang="en-US" sz="2000">
                <a:solidFill>
                  <a:srgbClr val="800000"/>
                </a:solidFill>
                <a:effectLst/>
                <a:latin typeface="Arial" charset="0"/>
              </a:rPr>
              <a:t>NO</a:t>
            </a:r>
          </a:p>
        </p:txBody>
      </p:sp>
      <p:sp>
        <p:nvSpPr>
          <p:cNvPr id="1390612" name="Rectangle 20"/>
          <p:cNvSpPr>
            <a:spLocks noChangeArrowheads="1"/>
          </p:cNvSpPr>
          <p:nvPr/>
        </p:nvSpPr>
        <p:spPr bwMode="auto">
          <a:xfrm>
            <a:off x="1600200" y="5359400"/>
            <a:ext cx="5715000" cy="666750"/>
          </a:xfrm>
          <a:prstGeom prst="rect">
            <a:avLst/>
          </a:prstGeom>
          <a:solidFill>
            <a:srgbClr val="FFFF99"/>
          </a:solidFill>
          <a:ln w="28575">
            <a:solidFill>
              <a:schemeClr val="tx1"/>
            </a:solidFill>
            <a:miter lim="800000"/>
            <a:headEnd/>
            <a:tailEnd/>
          </a:ln>
          <a:effectLst/>
        </p:spPr>
        <p:txBody>
          <a:bodyPr lIns="90488" tIns="44450" rIns="90488" bIns="44450">
            <a:spAutoFit/>
          </a:bodyPr>
          <a:lstStyle/>
          <a:p>
            <a:pPr>
              <a:spcBef>
                <a:spcPct val="50000"/>
              </a:spcBef>
            </a:pPr>
            <a:r>
              <a:rPr lang="en-US" sz="1800" b="0">
                <a:solidFill>
                  <a:srgbClr val="000000"/>
                </a:solidFill>
                <a:effectLst/>
                <a:latin typeface="Arial" charset="0"/>
              </a:rPr>
              <a:t>Exclude Short-Term Obligations from Current Liabilities and Reclassify as LT Debt</a:t>
            </a:r>
          </a:p>
        </p:txBody>
      </p:sp>
      <p:sp>
        <p:nvSpPr>
          <p:cNvPr id="1390613" name="Rectangle 21"/>
          <p:cNvSpPr>
            <a:spLocks noChangeArrowheads="1"/>
          </p:cNvSpPr>
          <p:nvPr/>
        </p:nvSpPr>
        <p:spPr bwMode="auto">
          <a:xfrm>
            <a:off x="5867400" y="3251200"/>
            <a:ext cx="533400" cy="76200"/>
          </a:xfrm>
          <a:prstGeom prst="rect">
            <a:avLst/>
          </a:prstGeom>
          <a:solidFill>
            <a:schemeClr val="bg2"/>
          </a:solidFill>
          <a:ln w="12700">
            <a:noFill/>
            <a:miter lim="800000"/>
            <a:headEnd/>
            <a:tailEnd/>
          </a:ln>
          <a:effectLst/>
        </p:spPr>
        <p:txBody>
          <a:bodyPr wrap="none" anchor="ctr"/>
          <a:lstStyle/>
          <a:p>
            <a:endParaRPr lang="en-US"/>
          </a:p>
        </p:txBody>
      </p:sp>
      <p:sp>
        <p:nvSpPr>
          <p:cNvPr id="1390614" name="Rectangle 22"/>
          <p:cNvSpPr>
            <a:spLocks noGrp="1" noChangeArrowheads="1"/>
          </p:cNvSpPr>
          <p:nvPr>
            <p:ph type="title"/>
          </p:nvPr>
        </p:nvSpPr>
        <p:spPr bwMode="auto">
          <a:xfrm>
            <a:off x="457200" y="277813"/>
            <a:ext cx="8229600" cy="560387"/>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390615" name="Text Box 23"/>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Explain the classification issues of short-term debt expected to be refinanced.</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Text Box 2"/>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Explain the classification issues of short-term debt expected to be refinanced.</a:t>
            </a:r>
          </a:p>
        </p:txBody>
      </p:sp>
      <p:sp>
        <p:nvSpPr>
          <p:cNvPr id="1391619"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391620" name="Rectangle 4"/>
          <p:cNvSpPr>
            <a:spLocks noChangeArrowheads="1"/>
          </p:cNvSpPr>
          <p:nvPr/>
        </p:nvSpPr>
        <p:spPr bwMode="auto">
          <a:xfrm>
            <a:off x="457200" y="1350963"/>
            <a:ext cx="8382000" cy="4389437"/>
          </a:xfrm>
          <a:prstGeom prst="rect">
            <a:avLst/>
          </a:prstGeom>
          <a:noFill/>
          <a:ln w="28575" cap="sq">
            <a:noFill/>
            <a:miter lim="800000"/>
            <a:headEnd/>
            <a:tailEnd/>
          </a:ln>
          <a:effectLst/>
        </p:spPr>
        <p:txBody>
          <a:bodyPr>
            <a:spAutoFit/>
          </a:bodyPr>
          <a:lstStyle/>
          <a:p>
            <a:pPr algn="l">
              <a:lnSpc>
                <a:spcPct val="125000"/>
              </a:lnSpc>
            </a:pPr>
            <a:r>
              <a:rPr lang="en-US" sz="2000">
                <a:solidFill>
                  <a:srgbClr val="800000"/>
                </a:solidFill>
                <a:effectLst/>
                <a:latin typeface="Arial" charset="0"/>
              </a:rPr>
              <a:t>E13-3 (Refinancing of Short-Term Debt):</a:t>
            </a:r>
            <a:r>
              <a:rPr lang="en-US" sz="2000">
                <a:effectLst/>
                <a:latin typeface="Arial" charset="0"/>
              </a:rPr>
              <a:t> </a:t>
            </a:r>
            <a:r>
              <a:rPr lang="en-US" sz="2000" b="0">
                <a:effectLst/>
                <a:latin typeface="Arial" charset="0"/>
              </a:rPr>
              <a:t>On December 31, 2012, Alexander Company had $1,200,000 of short-term debt in the form of notes payable due February 2, 2013. On January 21, 2013, the company issued 25,000 shares of its common stock for $36 per share, receiving $900,000 proceeds after brokerage fees and other costs of issuance. On February 2, 2013, the proceeds from the stock sale, supplemented by an additional $300,000 cash, are used to liquidate the $1,200,000 debt. The December 31, 2012, balance sheet is issued on February 23, 2013.</a:t>
            </a:r>
          </a:p>
          <a:p>
            <a:pPr algn="l">
              <a:lnSpc>
                <a:spcPct val="125000"/>
              </a:lnSpc>
              <a:spcBef>
                <a:spcPct val="35000"/>
              </a:spcBef>
            </a:pPr>
            <a:r>
              <a:rPr lang="en-US" sz="2000">
                <a:solidFill>
                  <a:srgbClr val="800000"/>
                </a:solidFill>
                <a:effectLst/>
                <a:latin typeface="Arial" charset="0"/>
              </a:rPr>
              <a:t>Instructions</a:t>
            </a:r>
          </a:p>
          <a:p>
            <a:pPr algn="l">
              <a:lnSpc>
                <a:spcPct val="125000"/>
              </a:lnSpc>
            </a:pPr>
            <a:r>
              <a:rPr lang="en-US" sz="2000" b="0">
                <a:effectLst/>
                <a:latin typeface="Arial" charset="0"/>
              </a:rPr>
              <a:t>Show how the $1,200,000 of short-term debt should be presented on the December 31, 2012, balance sheet, including note disclosure</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Liability?</a:t>
            </a:r>
          </a:p>
        </p:txBody>
      </p:sp>
      <p:sp>
        <p:nvSpPr>
          <p:cNvPr id="1386499" name="Text Box 3"/>
          <p:cNvSpPr txBox="1">
            <a:spLocks noChangeArrowheads="1"/>
          </p:cNvSpPr>
          <p:nvPr/>
        </p:nvSpPr>
        <p:spPr bwMode="auto">
          <a:xfrm>
            <a:off x="685800" y="1430338"/>
            <a:ext cx="8001000" cy="2562225"/>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35000"/>
              </a:spcBef>
              <a:spcAft>
                <a:spcPct val="20000"/>
              </a:spcAft>
              <a:buSzPct val="80000"/>
            </a:pPr>
            <a:r>
              <a:rPr lang="en-US" sz="2300">
                <a:solidFill>
                  <a:srgbClr val="000000"/>
                </a:solidFill>
                <a:effectLst/>
                <a:latin typeface="Arial" charset="0"/>
              </a:rPr>
              <a:t>FASB, defines liabilities</a:t>
            </a:r>
            <a:r>
              <a:rPr lang="en-US" sz="2300">
                <a:solidFill>
                  <a:srgbClr val="009AA6"/>
                </a:solidFill>
                <a:effectLst/>
                <a:latin typeface="Arial" charset="0"/>
              </a:rPr>
              <a:t> </a:t>
            </a:r>
            <a:r>
              <a:rPr lang="en-US" sz="2300">
                <a:solidFill>
                  <a:srgbClr val="000000"/>
                </a:solidFill>
                <a:effectLst/>
                <a:latin typeface="Arial" charset="0"/>
              </a:rPr>
              <a:t>as: </a:t>
            </a:r>
          </a:p>
          <a:p>
            <a:pPr algn="l">
              <a:lnSpc>
                <a:spcPct val="130000"/>
              </a:lnSpc>
              <a:spcBef>
                <a:spcPct val="35000"/>
              </a:spcBef>
              <a:spcAft>
                <a:spcPct val="20000"/>
              </a:spcAft>
              <a:buSzPct val="80000"/>
            </a:pPr>
            <a:r>
              <a:rPr lang="en-US" sz="2300" b="0">
                <a:solidFill>
                  <a:srgbClr val="000000"/>
                </a:solidFill>
                <a:effectLst/>
                <a:latin typeface="Arial" charset="0"/>
              </a:rPr>
              <a:t>“</a:t>
            </a:r>
            <a:r>
              <a:rPr lang="en-US" sz="2300">
                <a:solidFill>
                  <a:srgbClr val="800000"/>
                </a:solidFill>
                <a:effectLst/>
                <a:latin typeface="Arial" charset="0"/>
              </a:rPr>
              <a:t>Probable Future Sacrifices of Economic Benefits</a:t>
            </a:r>
            <a:r>
              <a:rPr lang="en-US" sz="2300" b="0">
                <a:solidFill>
                  <a:srgbClr val="000000"/>
                </a:solidFill>
                <a:effectLst/>
                <a:latin typeface="Arial" charset="0"/>
              </a:rPr>
              <a:t> arising from present obligations of a particular entity to transfer assets or provide services to other entities in the future as a result of past transactions or events.”</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Rectangle 2" descr="Recycled paper"/>
          <p:cNvSpPr>
            <a:spLocks noGrp="1" noChangeArrowheads="1"/>
          </p:cNvSpPr>
          <p:nvPr>
            <p:ph type="body" idx="1"/>
          </p:nvPr>
        </p:nvSpPr>
        <p:spPr>
          <a:xfrm>
            <a:off x="838200" y="1524000"/>
            <a:ext cx="7467600" cy="3962400"/>
          </a:xfrm>
          <a:noFill/>
          <a:ln/>
        </p:spPr>
        <p:txBody>
          <a:bodyPr lIns="90488" tIns="44450" rIns="90488" bIns="44450"/>
          <a:lstStyle/>
          <a:p>
            <a:pPr algn="ctr">
              <a:lnSpc>
                <a:spcPct val="130000"/>
              </a:lnSpc>
              <a:buFont typeface="Wingdings" pitchFamily="2" charset="2"/>
              <a:buNone/>
              <a:tabLst>
                <a:tab pos="6978650" algn="r"/>
              </a:tabLst>
            </a:pPr>
            <a:r>
              <a:rPr lang="en-US" sz="2400" b="0" u="sng">
                <a:solidFill>
                  <a:schemeClr val="tx1"/>
                </a:solidFill>
                <a:effectLst/>
              </a:rPr>
              <a:t>Partial Balance Sheet</a:t>
            </a:r>
            <a:endParaRPr lang="en-US" sz="2400" b="0">
              <a:solidFill>
                <a:schemeClr val="tx1"/>
              </a:solidFill>
              <a:effectLst/>
            </a:endParaRPr>
          </a:p>
          <a:p>
            <a:pPr>
              <a:lnSpc>
                <a:spcPct val="130000"/>
              </a:lnSpc>
              <a:buFont typeface="Wingdings" pitchFamily="2" charset="2"/>
              <a:buNone/>
              <a:tabLst>
                <a:tab pos="6978650" algn="r"/>
              </a:tabLst>
            </a:pPr>
            <a:r>
              <a:rPr lang="en-US" sz="2400" b="0">
                <a:solidFill>
                  <a:schemeClr val="tx1"/>
                </a:solidFill>
                <a:effectLst/>
              </a:rPr>
              <a:t>Current liabilities:</a:t>
            </a:r>
          </a:p>
          <a:p>
            <a:pPr>
              <a:lnSpc>
                <a:spcPct val="130000"/>
              </a:lnSpc>
              <a:buFont typeface="Wingdings" pitchFamily="2" charset="2"/>
              <a:buNone/>
              <a:tabLst>
                <a:tab pos="6978650" algn="r"/>
              </a:tabLst>
            </a:pPr>
            <a:r>
              <a:rPr lang="en-US" sz="2400" b="0">
                <a:solidFill>
                  <a:schemeClr val="tx1"/>
                </a:solidFill>
                <a:effectLst/>
              </a:rPr>
              <a:t>	</a:t>
            </a:r>
            <a:r>
              <a:rPr lang="en-US" sz="2400" b="0">
                <a:solidFill>
                  <a:srgbClr val="800000"/>
                </a:solidFill>
                <a:effectLst/>
              </a:rPr>
              <a:t>Notes payable</a:t>
            </a:r>
            <a:r>
              <a:rPr lang="en-US" sz="2400" b="0">
                <a:solidFill>
                  <a:schemeClr val="tx1"/>
                </a:solidFill>
                <a:effectLst/>
              </a:rPr>
              <a:t>	</a:t>
            </a:r>
          </a:p>
          <a:p>
            <a:pPr>
              <a:lnSpc>
                <a:spcPct val="130000"/>
              </a:lnSpc>
              <a:buFont typeface="Wingdings" pitchFamily="2" charset="2"/>
              <a:buNone/>
              <a:tabLst>
                <a:tab pos="6978650" algn="r"/>
              </a:tabLst>
            </a:pPr>
            <a:r>
              <a:rPr lang="en-US" sz="2400" b="0">
                <a:solidFill>
                  <a:schemeClr val="tx1"/>
                </a:solidFill>
                <a:effectLst/>
              </a:rPr>
              <a:t>Long-term debt:</a:t>
            </a:r>
          </a:p>
          <a:p>
            <a:pPr>
              <a:lnSpc>
                <a:spcPct val="130000"/>
              </a:lnSpc>
              <a:buFont typeface="Wingdings" pitchFamily="2" charset="2"/>
              <a:buNone/>
              <a:tabLst>
                <a:tab pos="6978650" algn="r"/>
              </a:tabLst>
            </a:pPr>
            <a:r>
              <a:rPr lang="en-US" sz="2400" b="0">
                <a:solidFill>
                  <a:schemeClr val="tx1"/>
                </a:solidFill>
                <a:effectLst/>
              </a:rPr>
              <a:t>	</a:t>
            </a:r>
            <a:r>
              <a:rPr lang="en-US" sz="2400" b="0">
                <a:solidFill>
                  <a:srgbClr val="800000"/>
                </a:solidFill>
                <a:effectLst/>
              </a:rPr>
              <a:t>Notes payable refinanced</a:t>
            </a:r>
            <a:r>
              <a:rPr lang="en-US" sz="2400" b="0">
                <a:solidFill>
                  <a:schemeClr val="tx1"/>
                </a:solidFill>
                <a:effectLst/>
              </a:rPr>
              <a:t>      	</a:t>
            </a:r>
            <a:r>
              <a:rPr lang="en-US" sz="2400" b="0" u="sng">
                <a:solidFill>
                  <a:schemeClr val="tx1"/>
                </a:solidFill>
                <a:effectLst/>
              </a:rPr>
              <a:t>   </a:t>
            </a:r>
          </a:p>
          <a:p>
            <a:pPr>
              <a:lnSpc>
                <a:spcPct val="130000"/>
              </a:lnSpc>
              <a:buFont typeface="Wingdings" pitchFamily="2" charset="2"/>
              <a:buNone/>
              <a:tabLst>
                <a:tab pos="6978650" algn="r"/>
              </a:tabLst>
            </a:pPr>
            <a:r>
              <a:rPr lang="en-US" sz="2400" b="0">
                <a:solidFill>
                  <a:schemeClr val="tx1"/>
                </a:solidFill>
                <a:effectLst/>
              </a:rPr>
              <a:t>Total liabilities	      	</a:t>
            </a:r>
          </a:p>
        </p:txBody>
      </p:sp>
      <p:sp>
        <p:nvSpPr>
          <p:cNvPr id="1392643" name="Text Box 3"/>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Explain the classification issues of short-term debt expected to be refinanced.</a:t>
            </a:r>
          </a:p>
        </p:txBody>
      </p:sp>
      <p:sp>
        <p:nvSpPr>
          <p:cNvPr id="1392644"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392645" name="Rectangle 5" descr="Recycled paper"/>
          <p:cNvSpPr>
            <a:spLocks noChangeArrowheads="1"/>
          </p:cNvSpPr>
          <p:nvPr/>
        </p:nvSpPr>
        <p:spPr bwMode="auto">
          <a:xfrm>
            <a:off x="5105400" y="2590800"/>
            <a:ext cx="2895600" cy="685800"/>
          </a:xfrm>
          <a:prstGeom prst="rect">
            <a:avLst/>
          </a:prstGeom>
          <a:noFill/>
          <a:ln w="12700">
            <a:noFill/>
            <a:miter lim="800000"/>
            <a:headEnd/>
            <a:tailEnd/>
          </a:ln>
          <a:effectLst/>
        </p:spPr>
        <p:txBody>
          <a:bodyPr lIns="90488" tIns="44450" rIns="90488" bIns="44450"/>
          <a:lstStyle/>
          <a:p>
            <a:pPr marL="342900" indent="-342900" algn="l">
              <a:lnSpc>
                <a:spcPct val="130000"/>
              </a:lnSpc>
              <a:spcBef>
                <a:spcPct val="20000"/>
              </a:spcBef>
              <a:buClr>
                <a:schemeClr val="accent2"/>
              </a:buClr>
              <a:buSzPct val="75000"/>
              <a:buFont typeface="Wingdings" pitchFamily="2" charset="2"/>
              <a:buNone/>
              <a:tabLst>
                <a:tab pos="6978650" algn="r"/>
              </a:tabLst>
            </a:pPr>
            <a:r>
              <a:rPr lang="en-US" sz="2400" b="0">
                <a:solidFill>
                  <a:schemeClr val="tx1"/>
                </a:solidFill>
                <a:effectLst/>
                <a:latin typeface="Arial" charset="0"/>
              </a:rPr>
              <a:t>		$  300,000</a:t>
            </a:r>
          </a:p>
        </p:txBody>
      </p:sp>
      <p:sp>
        <p:nvSpPr>
          <p:cNvPr id="1392646" name="Rectangle 6" descr="Recycled paper"/>
          <p:cNvSpPr>
            <a:spLocks noChangeArrowheads="1"/>
          </p:cNvSpPr>
          <p:nvPr/>
        </p:nvSpPr>
        <p:spPr bwMode="auto">
          <a:xfrm>
            <a:off x="5105400" y="3733800"/>
            <a:ext cx="2895600" cy="685800"/>
          </a:xfrm>
          <a:prstGeom prst="rect">
            <a:avLst/>
          </a:prstGeom>
          <a:noFill/>
          <a:ln w="12700">
            <a:noFill/>
            <a:miter lim="800000"/>
            <a:headEnd/>
            <a:tailEnd/>
          </a:ln>
          <a:effectLst/>
        </p:spPr>
        <p:txBody>
          <a:bodyPr lIns="90488" tIns="44450" rIns="90488" bIns="44450"/>
          <a:lstStyle/>
          <a:p>
            <a:pPr marL="342900" indent="-342900" algn="l">
              <a:lnSpc>
                <a:spcPct val="130000"/>
              </a:lnSpc>
              <a:spcBef>
                <a:spcPct val="20000"/>
              </a:spcBef>
              <a:buClr>
                <a:schemeClr val="accent2"/>
              </a:buClr>
              <a:buSzPct val="75000"/>
              <a:buFont typeface="Wingdings" pitchFamily="2" charset="2"/>
              <a:buNone/>
              <a:tabLst>
                <a:tab pos="6978650" algn="r"/>
              </a:tabLst>
            </a:pPr>
            <a:r>
              <a:rPr lang="en-US" sz="2400" b="0">
                <a:solidFill>
                  <a:schemeClr val="tx1"/>
                </a:solidFill>
                <a:effectLst/>
                <a:latin typeface="Arial" charset="0"/>
              </a:rPr>
              <a:t>		900,000</a:t>
            </a:r>
          </a:p>
        </p:txBody>
      </p:sp>
      <p:sp>
        <p:nvSpPr>
          <p:cNvPr id="1392647" name="Rectangle 7" descr="Recycled paper"/>
          <p:cNvSpPr>
            <a:spLocks noChangeArrowheads="1"/>
          </p:cNvSpPr>
          <p:nvPr/>
        </p:nvSpPr>
        <p:spPr bwMode="auto">
          <a:xfrm>
            <a:off x="5105400" y="4267200"/>
            <a:ext cx="2895600" cy="685800"/>
          </a:xfrm>
          <a:prstGeom prst="rect">
            <a:avLst/>
          </a:prstGeom>
          <a:noFill/>
          <a:ln w="12700">
            <a:noFill/>
            <a:miter lim="800000"/>
            <a:headEnd/>
            <a:tailEnd/>
          </a:ln>
          <a:effectLst/>
        </p:spPr>
        <p:txBody>
          <a:bodyPr lIns="90488" tIns="44450" rIns="90488" bIns="44450"/>
          <a:lstStyle/>
          <a:p>
            <a:pPr marL="342900" indent="-342900" algn="l">
              <a:lnSpc>
                <a:spcPct val="130000"/>
              </a:lnSpc>
              <a:spcBef>
                <a:spcPct val="20000"/>
              </a:spcBef>
              <a:buClr>
                <a:schemeClr val="accent2"/>
              </a:buClr>
              <a:buSzPct val="75000"/>
              <a:buFont typeface="Wingdings" pitchFamily="2" charset="2"/>
              <a:buNone/>
              <a:tabLst>
                <a:tab pos="6978650" algn="r"/>
              </a:tabLst>
            </a:pPr>
            <a:r>
              <a:rPr lang="en-US" sz="2400" b="0">
                <a:solidFill>
                  <a:schemeClr val="tx1"/>
                </a:solidFill>
                <a:effectLst/>
                <a:latin typeface="Arial" charset="0"/>
              </a:rPr>
              <a:t>		$1,200,000</a:t>
            </a:r>
          </a:p>
        </p:txBody>
      </p:sp>
      <p:sp>
        <p:nvSpPr>
          <p:cNvPr id="1392648" name="Line 8"/>
          <p:cNvSpPr>
            <a:spLocks noChangeShapeType="1"/>
          </p:cNvSpPr>
          <p:nvPr/>
        </p:nvSpPr>
        <p:spPr bwMode="auto">
          <a:xfrm>
            <a:off x="6248400" y="4267200"/>
            <a:ext cx="1752600" cy="0"/>
          </a:xfrm>
          <a:prstGeom prst="line">
            <a:avLst/>
          </a:prstGeom>
          <a:noFill/>
          <a:ln w="28575" cap="sq">
            <a:solidFill>
              <a:schemeClr val="tx1"/>
            </a:solidFill>
            <a:round/>
            <a:headEnd/>
            <a:tailEnd/>
          </a:ln>
          <a:effectLst/>
        </p:spPr>
        <p:txBody>
          <a:bodyPr wrap="none" anchor="ctr"/>
          <a:lstStyle/>
          <a:p>
            <a:endParaRPr lang="en-US"/>
          </a:p>
        </p:txBody>
      </p:sp>
      <p:sp>
        <p:nvSpPr>
          <p:cNvPr id="1392649" name="Line 9"/>
          <p:cNvSpPr>
            <a:spLocks noChangeShapeType="1"/>
          </p:cNvSpPr>
          <p:nvPr/>
        </p:nvSpPr>
        <p:spPr bwMode="auto">
          <a:xfrm>
            <a:off x="6248400" y="4800600"/>
            <a:ext cx="1752600" cy="0"/>
          </a:xfrm>
          <a:prstGeom prst="line">
            <a:avLst/>
          </a:prstGeom>
          <a:noFill/>
          <a:ln w="28575" cap="sq">
            <a:solidFill>
              <a:schemeClr val="tx1"/>
            </a:solidFill>
            <a:round/>
            <a:headEnd/>
            <a:tailEnd/>
          </a:ln>
          <a:effectLst/>
        </p:spPr>
        <p:txBody>
          <a:bodyPr wrap="none" anchor="ctr"/>
          <a:lstStyle/>
          <a:p>
            <a:endParaRPr lang="en-US"/>
          </a:p>
        </p:txBody>
      </p:sp>
      <p:sp>
        <p:nvSpPr>
          <p:cNvPr id="1392650" name="Line 10"/>
          <p:cNvSpPr>
            <a:spLocks noChangeShapeType="1"/>
          </p:cNvSpPr>
          <p:nvPr/>
        </p:nvSpPr>
        <p:spPr bwMode="auto">
          <a:xfrm>
            <a:off x="6248400" y="4876800"/>
            <a:ext cx="1752600" cy="0"/>
          </a:xfrm>
          <a:prstGeom prst="line">
            <a:avLst/>
          </a:prstGeom>
          <a:noFill/>
          <a:ln w="28575" cap="sq">
            <a:solidFill>
              <a:schemeClr val="tx1"/>
            </a:solidFill>
            <a:round/>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645"/>
                                        </p:tgtEl>
                                        <p:attrNameLst>
                                          <p:attrName>style.visibility</p:attrName>
                                        </p:attrNameLst>
                                      </p:cBhvr>
                                      <p:to>
                                        <p:strVal val="visible"/>
                                      </p:to>
                                    </p:set>
                                    <p:animEffect transition="in" filter="wipe(left)">
                                      <p:cBhvr>
                                        <p:cTn id="7" dur="1000"/>
                                        <p:tgtEl>
                                          <p:spTgt spid="13926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2646"/>
                                        </p:tgtEl>
                                        <p:attrNameLst>
                                          <p:attrName>style.visibility</p:attrName>
                                        </p:attrNameLst>
                                      </p:cBhvr>
                                      <p:to>
                                        <p:strVal val="visible"/>
                                      </p:to>
                                    </p:set>
                                    <p:animEffect transition="in" filter="wipe(left)">
                                      <p:cBhvr>
                                        <p:cTn id="12" dur="1000"/>
                                        <p:tgtEl>
                                          <p:spTgt spid="13926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92647"/>
                                        </p:tgtEl>
                                        <p:attrNameLst>
                                          <p:attrName>style.visibility</p:attrName>
                                        </p:attrNameLst>
                                      </p:cBhvr>
                                      <p:to>
                                        <p:strVal val="visible"/>
                                      </p:to>
                                    </p:set>
                                    <p:animEffect transition="in" filter="wipe(left)">
                                      <p:cBhvr>
                                        <p:cTn id="17" dur="1000"/>
                                        <p:tgtEl>
                                          <p:spTgt spid="139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45" grpId="0"/>
      <p:bldP spid="1392646" grpId="0"/>
      <p:bldP spid="13926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Text Box 2"/>
          <p:cNvSpPr txBox="1">
            <a:spLocks noChangeArrowheads="1"/>
          </p:cNvSpPr>
          <p:nvPr/>
        </p:nvSpPr>
        <p:spPr bwMode="auto">
          <a:xfrm>
            <a:off x="965200" y="1981200"/>
            <a:ext cx="7340600" cy="927100"/>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20000"/>
              </a:spcBef>
              <a:buSzPct val="80000"/>
            </a:pPr>
            <a:r>
              <a:rPr lang="en-US" sz="2100" b="0">
                <a:solidFill>
                  <a:schemeClr val="tx1"/>
                </a:solidFill>
                <a:effectLst/>
                <a:latin typeface="Arial" charset="0"/>
              </a:rPr>
              <a:t>Amount owed by a corporation to its stockholders as a result of board of directors’ authorization.</a:t>
            </a:r>
          </a:p>
        </p:txBody>
      </p:sp>
      <p:sp>
        <p:nvSpPr>
          <p:cNvPr id="1188867" name="Text Box 3"/>
          <p:cNvSpPr txBox="1">
            <a:spLocks noChangeArrowheads="1"/>
          </p:cNvSpPr>
          <p:nvPr/>
        </p:nvSpPr>
        <p:spPr bwMode="auto">
          <a:xfrm>
            <a:off x="685800" y="1419225"/>
            <a:ext cx="8001000" cy="561975"/>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Dividends Payable</a:t>
            </a:r>
          </a:p>
        </p:txBody>
      </p:sp>
      <p:sp>
        <p:nvSpPr>
          <p:cNvPr id="1188868"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88870" name="Text Box 6"/>
          <p:cNvSpPr txBox="1">
            <a:spLocks noChangeArrowheads="1"/>
          </p:cNvSpPr>
          <p:nvPr/>
        </p:nvSpPr>
        <p:spPr bwMode="auto">
          <a:xfrm>
            <a:off x="990600" y="2971800"/>
            <a:ext cx="7620000" cy="3078163"/>
          </a:xfrm>
          <a:prstGeom prst="rect">
            <a:avLst/>
          </a:prstGeom>
          <a:noFill/>
          <a:ln w="28575" cap="sq">
            <a:noFill/>
            <a:miter lim="800000"/>
            <a:headEnd type="none" w="sm" len="sm"/>
            <a:tailEnd type="none" w="sm" len="sm"/>
          </a:ln>
          <a:effectLst/>
        </p:spPr>
        <p:txBody>
          <a:bodyPr>
            <a:spAutoFit/>
          </a:bodyPr>
          <a:lstStyle/>
          <a:p>
            <a:pPr marL="685800" lvl="1"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Generally paid within three months.</a:t>
            </a:r>
          </a:p>
          <a:p>
            <a:pPr marL="685800" lvl="1"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Undeclared dividends on cumulative preferred stock not recognized as a liability.</a:t>
            </a:r>
          </a:p>
          <a:p>
            <a:pPr marL="685800" lvl="1"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Dividends payable in the form of additional shares of stock are not recognized as a liability.  </a:t>
            </a:r>
          </a:p>
          <a:p>
            <a:pPr marL="685800" lvl="1"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Reported in equity.</a:t>
            </a:r>
          </a:p>
        </p:txBody>
      </p:sp>
      <p:sp>
        <p:nvSpPr>
          <p:cNvPr id="1188871" name="Text Box 7"/>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Explain the classification issues of short-term debt expected to be refinanced.</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Text Box 2"/>
          <p:cNvSpPr txBox="1">
            <a:spLocks noChangeArrowheads="1"/>
          </p:cNvSpPr>
          <p:nvPr/>
        </p:nvSpPr>
        <p:spPr bwMode="auto">
          <a:xfrm>
            <a:off x="965200" y="2066925"/>
            <a:ext cx="7340600" cy="927100"/>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30000"/>
              </a:spcBef>
              <a:buSzPct val="80000"/>
            </a:pPr>
            <a:r>
              <a:rPr lang="en-US" sz="2100">
                <a:solidFill>
                  <a:schemeClr val="tx1"/>
                </a:solidFill>
                <a:effectLst/>
                <a:latin typeface="Arial" charset="0"/>
              </a:rPr>
              <a:t>Returnable</a:t>
            </a:r>
            <a:r>
              <a:rPr lang="en-US" sz="2100" b="0">
                <a:solidFill>
                  <a:schemeClr val="tx1"/>
                </a:solidFill>
                <a:effectLst/>
                <a:latin typeface="Arial" charset="0"/>
              </a:rPr>
              <a:t> cash deposits received from customers and employees.</a:t>
            </a:r>
          </a:p>
        </p:txBody>
      </p:sp>
      <p:sp>
        <p:nvSpPr>
          <p:cNvPr id="1190915" name="Text Box 3"/>
          <p:cNvSpPr txBox="1">
            <a:spLocks noChangeArrowheads="1"/>
          </p:cNvSpPr>
          <p:nvPr/>
        </p:nvSpPr>
        <p:spPr bwMode="auto">
          <a:xfrm>
            <a:off x="685800" y="1419225"/>
            <a:ext cx="8001000" cy="561975"/>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Customer Advances and Deposits</a:t>
            </a:r>
          </a:p>
        </p:txBody>
      </p:sp>
      <p:sp>
        <p:nvSpPr>
          <p:cNvPr id="1190916"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90917" name="Text Box 5"/>
          <p:cNvSpPr txBox="1">
            <a:spLocks noChangeArrowheads="1"/>
          </p:cNvSpPr>
          <p:nvPr/>
        </p:nvSpPr>
        <p:spPr bwMode="auto">
          <a:xfrm>
            <a:off x="990600" y="3048000"/>
            <a:ext cx="7861300" cy="509588"/>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May be classified as </a:t>
            </a:r>
            <a:r>
              <a:rPr lang="en-US" sz="2100">
                <a:solidFill>
                  <a:schemeClr val="tx1"/>
                </a:solidFill>
                <a:effectLst/>
                <a:latin typeface="Arial" charset="0"/>
              </a:rPr>
              <a:t>current</a:t>
            </a:r>
            <a:r>
              <a:rPr lang="en-US" sz="2100" b="0">
                <a:solidFill>
                  <a:schemeClr val="tx1"/>
                </a:solidFill>
                <a:effectLst/>
                <a:latin typeface="Arial" charset="0"/>
              </a:rPr>
              <a:t> or </a:t>
            </a:r>
            <a:r>
              <a:rPr lang="en-US" sz="2100">
                <a:solidFill>
                  <a:schemeClr val="tx1"/>
                </a:solidFill>
                <a:effectLst/>
                <a:latin typeface="Arial" charset="0"/>
              </a:rPr>
              <a:t>long-term</a:t>
            </a:r>
            <a:r>
              <a:rPr lang="en-US" sz="2100" b="0">
                <a:solidFill>
                  <a:schemeClr val="tx1"/>
                </a:solidFill>
                <a:effectLst/>
                <a:latin typeface="Arial" charset="0"/>
              </a:rPr>
              <a:t> liabilities.</a:t>
            </a:r>
          </a:p>
        </p:txBody>
      </p:sp>
      <p:sp>
        <p:nvSpPr>
          <p:cNvPr id="1190918" name="Text Box 6"/>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Explain the classification issues of short-term debt expected to be refinanced.</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Text Box 2"/>
          <p:cNvSpPr txBox="1">
            <a:spLocks noChangeArrowheads="1"/>
          </p:cNvSpPr>
          <p:nvPr/>
        </p:nvSpPr>
        <p:spPr bwMode="auto">
          <a:xfrm>
            <a:off x="965200" y="2044700"/>
            <a:ext cx="7340600" cy="927100"/>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30000"/>
              </a:spcBef>
              <a:buSzPct val="80000"/>
            </a:pPr>
            <a:r>
              <a:rPr lang="en-US" sz="2100" b="0">
                <a:solidFill>
                  <a:schemeClr val="tx1"/>
                </a:solidFill>
                <a:effectLst/>
                <a:latin typeface="Arial" charset="0"/>
              </a:rPr>
              <a:t>Payment received before delivering goods or rendering services?</a:t>
            </a:r>
          </a:p>
        </p:txBody>
      </p:sp>
      <p:sp>
        <p:nvSpPr>
          <p:cNvPr id="1192963" name="Text Box 3"/>
          <p:cNvSpPr txBox="1">
            <a:spLocks noChangeArrowheads="1"/>
          </p:cNvSpPr>
          <p:nvPr/>
        </p:nvSpPr>
        <p:spPr bwMode="auto">
          <a:xfrm>
            <a:off x="685800" y="1419225"/>
            <a:ext cx="8001000" cy="561975"/>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Unearned Revenues</a:t>
            </a:r>
          </a:p>
        </p:txBody>
      </p:sp>
      <p:sp>
        <p:nvSpPr>
          <p:cNvPr id="1192964"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92966" name="Text Box 6"/>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Explain the classification issues of short-term debt expected to be refinanced.</a:t>
            </a:r>
          </a:p>
        </p:txBody>
      </p:sp>
      <p:sp>
        <p:nvSpPr>
          <p:cNvPr id="1192968" name="Text Box 8"/>
          <p:cNvSpPr txBox="1">
            <a:spLocks noChangeArrowheads="1"/>
          </p:cNvSpPr>
          <p:nvPr/>
        </p:nvSpPr>
        <p:spPr bwMode="auto">
          <a:xfrm>
            <a:off x="6934200" y="2747963"/>
            <a:ext cx="1905000" cy="639762"/>
          </a:xfrm>
          <a:prstGeom prst="rect">
            <a:avLst/>
          </a:prstGeom>
          <a:noFill/>
          <a:ln w="28575" algn="ctr">
            <a:noFill/>
            <a:miter lim="800000"/>
            <a:headEnd/>
            <a:tailEnd/>
          </a:ln>
          <a:effectLst/>
        </p:spPr>
        <p:txBody>
          <a:bodyPr>
            <a:spAutoFit/>
          </a:bodyPr>
          <a:lstStyle/>
          <a:p>
            <a:pPr algn="l">
              <a:spcBef>
                <a:spcPct val="50000"/>
              </a:spcBef>
            </a:pPr>
            <a:r>
              <a:rPr lang="en-US" sz="1200">
                <a:solidFill>
                  <a:srgbClr val="800000"/>
                </a:solidFill>
                <a:effectLst/>
                <a:latin typeface="Arial" charset="0"/>
              </a:rPr>
              <a:t>Illustration 13-3</a:t>
            </a:r>
          </a:p>
          <a:p>
            <a:pPr algn="l"/>
            <a:r>
              <a:rPr lang="en-US" sz="1200">
                <a:solidFill>
                  <a:schemeClr val="tx1"/>
                </a:solidFill>
                <a:effectLst/>
                <a:latin typeface="Arial" charset="0"/>
              </a:rPr>
              <a:t>Unearned and Earned Revenue Accounts</a:t>
            </a:r>
          </a:p>
        </p:txBody>
      </p:sp>
      <p:pic>
        <p:nvPicPr>
          <p:cNvPr id="1192970" name="Picture 10"/>
          <p:cNvPicPr>
            <a:picLocks noChangeAspect="1" noChangeArrowheads="1"/>
          </p:cNvPicPr>
          <p:nvPr/>
        </p:nvPicPr>
        <p:blipFill>
          <a:blip r:embed="rId3" cstate="print"/>
          <a:srcRect/>
          <a:stretch>
            <a:fillRect/>
          </a:stretch>
        </p:blipFill>
        <p:spPr bwMode="auto">
          <a:xfrm>
            <a:off x="533400" y="3435350"/>
            <a:ext cx="8153400" cy="197485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Text Box 2"/>
          <p:cNvSpPr txBox="1">
            <a:spLocks noChangeArrowheads="1"/>
          </p:cNvSpPr>
          <p:nvPr/>
        </p:nvSpPr>
        <p:spPr bwMode="auto">
          <a:xfrm>
            <a:off x="609600" y="1341438"/>
            <a:ext cx="8077200" cy="1762125"/>
          </a:xfrm>
          <a:prstGeom prst="rect">
            <a:avLst/>
          </a:prstGeom>
          <a:noFill/>
          <a:ln w="12700">
            <a:noFill/>
            <a:miter lim="800000"/>
            <a:headEnd/>
            <a:tailEnd/>
          </a:ln>
          <a:effectLst/>
        </p:spPr>
        <p:txBody>
          <a:bodyPr>
            <a:spAutoFit/>
          </a:bodyPr>
          <a:lstStyle/>
          <a:p>
            <a:pPr algn="l">
              <a:lnSpc>
                <a:spcPct val="130000"/>
              </a:lnSpc>
              <a:spcBef>
                <a:spcPct val="50000"/>
              </a:spcBef>
            </a:pPr>
            <a:r>
              <a:rPr lang="en-US" sz="2100">
                <a:solidFill>
                  <a:srgbClr val="800000"/>
                </a:solidFill>
                <a:effectLst/>
                <a:latin typeface="Arial" charset="0"/>
              </a:rPr>
              <a:t>BE13-5:</a:t>
            </a:r>
            <a:r>
              <a:rPr lang="en-US" sz="2100" b="0">
                <a:solidFill>
                  <a:schemeClr val="bg2"/>
                </a:solidFill>
                <a:effectLst/>
                <a:latin typeface="Arial" charset="0"/>
              </a:rPr>
              <a:t>  Sports Pro Magazine sold 12,000 annual subscriptions on August 1, 2012, for $18 each. Prepare Sports Pro’s August 1, 2012, journal entry and the December 31, 2012, annual adjusting entry.</a:t>
            </a:r>
          </a:p>
        </p:txBody>
      </p:sp>
      <p:sp>
        <p:nvSpPr>
          <p:cNvPr id="1195011"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95014" name="Text Box 6"/>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Explain the classification issues of short-term debt expected to be refinanced.</a:t>
            </a:r>
          </a:p>
        </p:txBody>
      </p:sp>
      <p:sp>
        <p:nvSpPr>
          <p:cNvPr id="1195015" name="Text Box 7"/>
          <p:cNvSpPr txBox="1">
            <a:spLocks noChangeArrowheads="1"/>
          </p:cNvSpPr>
          <p:nvPr/>
        </p:nvSpPr>
        <p:spPr bwMode="auto">
          <a:xfrm>
            <a:off x="762000" y="3276600"/>
            <a:ext cx="7924800" cy="2919413"/>
          </a:xfrm>
          <a:prstGeom prst="rect">
            <a:avLst/>
          </a:prstGeom>
          <a:noFill/>
          <a:ln w="28575">
            <a:noFill/>
            <a:miter lim="800000"/>
            <a:headEnd/>
            <a:tailEnd/>
          </a:ln>
          <a:effectLst/>
        </p:spPr>
        <p:txBody>
          <a:bodyPr>
            <a:spAutoFit/>
          </a:bodyPr>
          <a:lstStyle/>
          <a:p>
            <a:pPr algn="l">
              <a:spcBef>
                <a:spcPct val="30000"/>
              </a:spcBef>
              <a:tabLst>
                <a:tab pos="1257300" algn="l"/>
                <a:tab pos="1657350" algn="l"/>
                <a:tab pos="6000750" algn="r"/>
                <a:tab pos="7429500" algn="r"/>
              </a:tabLst>
            </a:pPr>
            <a:r>
              <a:rPr lang="en-US" sz="2100">
                <a:solidFill>
                  <a:srgbClr val="800000"/>
                </a:solidFill>
                <a:effectLst/>
                <a:latin typeface="Arial" charset="0"/>
                <a:cs typeface="Arial" charset="0"/>
              </a:rPr>
              <a:t>Aug. 1</a:t>
            </a:r>
            <a:r>
              <a:rPr lang="en-US" sz="2100" b="0">
                <a:solidFill>
                  <a:schemeClr val="tx1"/>
                </a:solidFill>
                <a:effectLst/>
                <a:latin typeface="Arial" charset="0"/>
                <a:cs typeface="Arial" charset="0"/>
              </a:rPr>
              <a:t>	Cash  	216,000</a:t>
            </a:r>
          </a:p>
          <a:p>
            <a:pPr algn="l">
              <a:spcBef>
                <a:spcPct val="30000"/>
              </a:spcBef>
              <a:tabLst>
                <a:tab pos="1257300" algn="l"/>
                <a:tab pos="1657350" algn="l"/>
                <a:tab pos="6000750" algn="r"/>
                <a:tab pos="7429500" algn="r"/>
              </a:tabLst>
            </a:pPr>
            <a:r>
              <a:rPr lang="en-US" sz="2100" b="0">
                <a:solidFill>
                  <a:schemeClr val="tx1"/>
                </a:solidFill>
                <a:effectLst/>
                <a:latin typeface="Arial" charset="0"/>
                <a:cs typeface="Arial" charset="0"/>
              </a:rPr>
              <a:t>		Unearned revenue		216,000</a:t>
            </a:r>
          </a:p>
          <a:p>
            <a:pPr algn="l">
              <a:spcBef>
                <a:spcPct val="30000"/>
              </a:spcBef>
              <a:tabLst>
                <a:tab pos="1257300" algn="l"/>
                <a:tab pos="1657350" algn="l"/>
                <a:tab pos="6000750" algn="r"/>
                <a:tab pos="7429500" algn="r"/>
              </a:tabLst>
            </a:pPr>
            <a:r>
              <a:rPr lang="en-US" sz="2100" b="0">
                <a:solidFill>
                  <a:schemeClr val="tx1"/>
                </a:solidFill>
                <a:effectLst/>
                <a:latin typeface="Arial" charset="0"/>
                <a:cs typeface="Arial" charset="0"/>
              </a:rPr>
              <a:t> 	</a:t>
            </a:r>
            <a:r>
              <a:rPr lang="en-US" sz="1900" b="0">
                <a:solidFill>
                  <a:schemeClr val="tx1"/>
                </a:solidFill>
                <a:effectLst/>
                <a:latin typeface="Arial" charset="0"/>
                <a:cs typeface="Arial" charset="0"/>
              </a:rPr>
              <a:t>(12,000 x $18)</a:t>
            </a:r>
            <a:r>
              <a:rPr lang="en-US" sz="2100" b="0">
                <a:solidFill>
                  <a:schemeClr val="tx1"/>
                </a:solidFill>
                <a:effectLst/>
                <a:latin typeface="Arial" charset="0"/>
                <a:cs typeface="Arial" charset="0"/>
              </a:rPr>
              <a:t> </a:t>
            </a:r>
          </a:p>
          <a:p>
            <a:pPr algn="l">
              <a:spcBef>
                <a:spcPct val="30000"/>
              </a:spcBef>
              <a:tabLst>
                <a:tab pos="1257300" algn="l"/>
                <a:tab pos="1657350" algn="l"/>
                <a:tab pos="6000750" algn="r"/>
                <a:tab pos="7429500" algn="r"/>
              </a:tabLst>
            </a:pPr>
            <a:endParaRPr lang="en-US" sz="2100" b="0">
              <a:solidFill>
                <a:srgbClr val="800000"/>
              </a:solidFill>
              <a:effectLst/>
              <a:latin typeface="Arial" charset="0"/>
              <a:cs typeface="Arial" charset="0"/>
            </a:endParaRPr>
          </a:p>
          <a:p>
            <a:pPr algn="l">
              <a:spcBef>
                <a:spcPct val="30000"/>
              </a:spcBef>
              <a:tabLst>
                <a:tab pos="1257300" algn="l"/>
                <a:tab pos="1657350" algn="l"/>
                <a:tab pos="6000750" algn="r"/>
                <a:tab pos="7429500" algn="r"/>
              </a:tabLst>
            </a:pPr>
            <a:r>
              <a:rPr lang="en-US" sz="2100">
                <a:solidFill>
                  <a:srgbClr val="800000"/>
                </a:solidFill>
                <a:effectLst/>
                <a:latin typeface="Arial" charset="0"/>
                <a:cs typeface="Arial" charset="0"/>
              </a:rPr>
              <a:t>Dec. 31</a:t>
            </a:r>
            <a:r>
              <a:rPr lang="en-US" sz="2100" b="0">
                <a:solidFill>
                  <a:schemeClr val="tx1"/>
                </a:solidFill>
                <a:effectLst/>
                <a:latin typeface="Arial" charset="0"/>
                <a:cs typeface="Arial" charset="0"/>
              </a:rPr>
              <a:t>	 Unearned revenue 	90,000</a:t>
            </a:r>
          </a:p>
          <a:p>
            <a:pPr algn="l">
              <a:spcBef>
                <a:spcPct val="30000"/>
              </a:spcBef>
              <a:tabLst>
                <a:tab pos="1257300" algn="l"/>
                <a:tab pos="1657350" algn="l"/>
                <a:tab pos="6000750" algn="r"/>
                <a:tab pos="7429500" algn="r"/>
              </a:tabLst>
            </a:pPr>
            <a:r>
              <a:rPr lang="en-US" sz="2100" b="0">
                <a:solidFill>
                  <a:schemeClr val="tx1"/>
                </a:solidFill>
                <a:effectLst/>
                <a:latin typeface="Arial" charset="0"/>
                <a:cs typeface="Arial" charset="0"/>
              </a:rPr>
              <a:t>		Subscription revenue		90,000</a:t>
            </a:r>
          </a:p>
          <a:p>
            <a:pPr algn="l">
              <a:spcBef>
                <a:spcPct val="30000"/>
              </a:spcBef>
              <a:tabLst>
                <a:tab pos="1257300" algn="l"/>
                <a:tab pos="1657350" algn="l"/>
                <a:tab pos="6000750" algn="r"/>
                <a:tab pos="7429500" algn="r"/>
              </a:tabLst>
            </a:pPr>
            <a:r>
              <a:rPr lang="en-US" sz="2100" b="0">
                <a:solidFill>
                  <a:schemeClr val="tx1"/>
                </a:solidFill>
                <a:effectLst/>
                <a:latin typeface="Arial" charset="0"/>
                <a:cs typeface="Arial" charset="0"/>
              </a:rPr>
              <a:t>	</a:t>
            </a:r>
            <a:r>
              <a:rPr lang="en-US" sz="1900" b="0">
                <a:solidFill>
                  <a:schemeClr val="tx1"/>
                </a:solidFill>
                <a:effectLst/>
                <a:latin typeface="Arial" charset="0"/>
                <a:cs typeface="Arial" charset="0"/>
              </a:rPr>
              <a:t>($216,000 x 5/12 = $90,000)</a:t>
            </a:r>
            <a:r>
              <a:rPr lang="en-US" sz="2100" b="0">
                <a:solidFill>
                  <a:schemeClr val="tx1"/>
                </a:solidFill>
                <a:effectLst/>
                <a:latin typeface="Arial" charset="0"/>
                <a:cs typeface="Arial"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5015">
                                            <p:txEl>
                                              <p:pRg st="0" end="0"/>
                                            </p:txEl>
                                          </p:spTgt>
                                        </p:tgtEl>
                                        <p:attrNameLst>
                                          <p:attrName>style.visibility</p:attrName>
                                        </p:attrNameLst>
                                      </p:cBhvr>
                                      <p:to>
                                        <p:strVal val="visible"/>
                                      </p:to>
                                    </p:set>
                                    <p:animEffect transition="in" filter="wipe(left)">
                                      <p:cBhvr>
                                        <p:cTn id="7" dur="500"/>
                                        <p:tgtEl>
                                          <p:spTgt spid="11950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5015">
                                            <p:txEl>
                                              <p:pRg st="1" end="1"/>
                                            </p:txEl>
                                          </p:spTgt>
                                        </p:tgtEl>
                                        <p:attrNameLst>
                                          <p:attrName>style.visibility</p:attrName>
                                        </p:attrNameLst>
                                      </p:cBhvr>
                                      <p:to>
                                        <p:strVal val="visible"/>
                                      </p:to>
                                    </p:set>
                                    <p:animEffect transition="in" filter="wipe(left)">
                                      <p:cBhvr>
                                        <p:cTn id="12" dur="500"/>
                                        <p:tgtEl>
                                          <p:spTgt spid="11950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5015">
                                            <p:txEl>
                                              <p:pRg st="2" end="2"/>
                                            </p:txEl>
                                          </p:spTgt>
                                        </p:tgtEl>
                                        <p:attrNameLst>
                                          <p:attrName>style.visibility</p:attrName>
                                        </p:attrNameLst>
                                      </p:cBhvr>
                                      <p:to>
                                        <p:strVal val="visible"/>
                                      </p:to>
                                    </p:set>
                                    <p:animEffect transition="in" filter="wipe(left)">
                                      <p:cBhvr>
                                        <p:cTn id="17" dur="500"/>
                                        <p:tgtEl>
                                          <p:spTgt spid="11950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5015">
                                            <p:txEl>
                                              <p:pRg st="4" end="4"/>
                                            </p:txEl>
                                          </p:spTgt>
                                        </p:tgtEl>
                                        <p:attrNameLst>
                                          <p:attrName>style.visibility</p:attrName>
                                        </p:attrNameLst>
                                      </p:cBhvr>
                                      <p:to>
                                        <p:strVal val="visible"/>
                                      </p:to>
                                    </p:set>
                                    <p:animEffect transition="in" filter="wipe(left)">
                                      <p:cBhvr>
                                        <p:cTn id="22" dur="500"/>
                                        <p:tgtEl>
                                          <p:spTgt spid="11950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95015">
                                            <p:txEl>
                                              <p:pRg st="5" end="5"/>
                                            </p:txEl>
                                          </p:spTgt>
                                        </p:tgtEl>
                                        <p:attrNameLst>
                                          <p:attrName>style.visibility</p:attrName>
                                        </p:attrNameLst>
                                      </p:cBhvr>
                                      <p:to>
                                        <p:strVal val="visible"/>
                                      </p:to>
                                    </p:set>
                                    <p:animEffect transition="in" filter="wipe(left)">
                                      <p:cBhvr>
                                        <p:cTn id="27" dur="500"/>
                                        <p:tgtEl>
                                          <p:spTgt spid="11950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95015">
                                            <p:txEl>
                                              <p:pRg st="6" end="6"/>
                                            </p:txEl>
                                          </p:spTgt>
                                        </p:tgtEl>
                                        <p:attrNameLst>
                                          <p:attrName>style.visibility</p:attrName>
                                        </p:attrNameLst>
                                      </p:cBhvr>
                                      <p:to>
                                        <p:strVal val="visible"/>
                                      </p:to>
                                    </p:set>
                                    <p:animEffect transition="in" filter="wipe(left)">
                                      <p:cBhvr>
                                        <p:cTn id="32" dur="500"/>
                                        <p:tgtEl>
                                          <p:spTgt spid="11950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Text Box 2"/>
          <p:cNvSpPr txBox="1">
            <a:spLocks noChangeArrowheads="1"/>
          </p:cNvSpPr>
          <p:nvPr/>
        </p:nvSpPr>
        <p:spPr bwMode="auto">
          <a:xfrm>
            <a:off x="965200" y="2047875"/>
            <a:ext cx="7721600" cy="1344613"/>
          </a:xfrm>
          <a:prstGeom prst="rect">
            <a:avLst/>
          </a:prstGeom>
          <a:noFill/>
          <a:ln w="12700" algn="ctr">
            <a:noFill/>
            <a:miter lim="800000"/>
            <a:headEnd type="none" w="sm" len="sm"/>
            <a:tailEnd type="none" w="sm" len="sm"/>
          </a:ln>
          <a:effectLst/>
        </p:spPr>
        <p:txBody>
          <a:bodyPr>
            <a:spAutoFit/>
          </a:bodyPr>
          <a:lstStyle/>
          <a:p>
            <a:pPr algn="l">
              <a:lnSpc>
                <a:spcPct val="130000"/>
              </a:lnSpc>
              <a:spcBef>
                <a:spcPct val="50000"/>
              </a:spcBef>
            </a:pPr>
            <a:r>
              <a:rPr lang="en-US" sz="2100">
                <a:solidFill>
                  <a:schemeClr val="bg2"/>
                </a:solidFill>
                <a:effectLst/>
                <a:latin typeface="Arial" charset="0"/>
              </a:rPr>
              <a:t>Retailers must collect</a:t>
            </a:r>
            <a:r>
              <a:rPr lang="en-US" sz="2100" b="0">
                <a:solidFill>
                  <a:schemeClr val="bg2"/>
                </a:solidFill>
                <a:effectLst/>
                <a:latin typeface="Arial" charset="0"/>
              </a:rPr>
              <a:t> sales taxes from customers on transfers of tangible personal property and on certain services and then remit to the proper governmental authority.</a:t>
            </a:r>
          </a:p>
        </p:txBody>
      </p:sp>
      <p:sp>
        <p:nvSpPr>
          <p:cNvPr id="1196035" name="Text Box 3"/>
          <p:cNvSpPr txBox="1">
            <a:spLocks noChangeArrowheads="1"/>
          </p:cNvSpPr>
          <p:nvPr/>
        </p:nvSpPr>
        <p:spPr bwMode="auto">
          <a:xfrm>
            <a:off x="685800" y="1419225"/>
            <a:ext cx="8001000" cy="561975"/>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Sales Taxes Payable</a:t>
            </a:r>
          </a:p>
        </p:txBody>
      </p:sp>
      <p:sp>
        <p:nvSpPr>
          <p:cNvPr id="1196036"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96038" name="Text Box 6"/>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Explain the classification issues of short-term debt expected to be refinanced.</a:t>
            </a:r>
          </a:p>
        </p:txBody>
      </p:sp>
      <p:pic>
        <p:nvPicPr>
          <p:cNvPr id="1196039" name="Picture 7"/>
          <p:cNvPicPr>
            <a:picLocks noChangeAspect="1" noChangeArrowheads="1"/>
          </p:cNvPicPr>
          <p:nvPr/>
        </p:nvPicPr>
        <p:blipFill>
          <a:blip r:embed="rId3" cstate="print"/>
          <a:srcRect/>
          <a:stretch>
            <a:fillRect/>
          </a:stretch>
        </p:blipFill>
        <p:spPr bwMode="auto">
          <a:xfrm>
            <a:off x="1066800" y="4724400"/>
            <a:ext cx="1905000" cy="331788"/>
          </a:xfrm>
          <a:prstGeom prst="rect">
            <a:avLst/>
          </a:prstGeom>
          <a:noFill/>
          <a:ln w="28575" cap="sq">
            <a:noFill/>
            <a:miter lim="800000"/>
            <a:headEnd/>
            <a:tailEnd/>
          </a:ln>
          <a:effectLst/>
        </p:spPr>
      </p:pic>
      <p:pic>
        <p:nvPicPr>
          <p:cNvPr id="1196042" name="Picture 10"/>
          <p:cNvPicPr>
            <a:picLocks noChangeAspect="1" noChangeArrowheads="1"/>
          </p:cNvPicPr>
          <p:nvPr/>
        </p:nvPicPr>
        <p:blipFill>
          <a:blip r:embed="rId4" cstate="print"/>
          <a:srcRect/>
          <a:stretch>
            <a:fillRect/>
          </a:stretch>
        </p:blipFill>
        <p:spPr bwMode="auto">
          <a:xfrm>
            <a:off x="3886200" y="4351338"/>
            <a:ext cx="1409700" cy="982662"/>
          </a:xfrm>
          <a:prstGeom prst="rect">
            <a:avLst/>
          </a:prstGeom>
          <a:noFill/>
          <a:ln w="28575" cap="sq">
            <a:noFill/>
            <a:miter lim="800000"/>
            <a:headEnd/>
            <a:tailEnd/>
          </a:ln>
          <a:effectLst/>
        </p:spPr>
      </p:pic>
      <p:pic>
        <p:nvPicPr>
          <p:cNvPr id="1196043" name="Picture 11"/>
          <p:cNvPicPr>
            <a:picLocks noChangeAspect="1" noChangeArrowheads="1"/>
          </p:cNvPicPr>
          <p:nvPr/>
        </p:nvPicPr>
        <p:blipFill>
          <a:blip r:embed="rId5" cstate="print"/>
          <a:srcRect/>
          <a:stretch>
            <a:fillRect/>
          </a:stretch>
        </p:blipFill>
        <p:spPr bwMode="auto">
          <a:xfrm>
            <a:off x="6477000" y="4267200"/>
            <a:ext cx="1096963" cy="110490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Text Box 2"/>
          <p:cNvSpPr txBox="1">
            <a:spLocks noChangeArrowheads="1"/>
          </p:cNvSpPr>
          <p:nvPr/>
        </p:nvSpPr>
        <p:spPr bwMode="auto">
          <a:xfrm>
            <a:off x="609600" y="1281113"/>
            <a:ext cx="8077200" cy="1917700"/>
          </a:xfrm>
          <a:prstGeom prst="rect">
            <a:avLst/>
          </a:prstGeom>
          <a:noFill/>
          <a:ln w="12700">
            <a:noFill/>
            <a:miter lim="800000"/>
            <a:headEnd/>
            <a:tailEnd/>
          </a:ln>
          <a:effectLst/>
        </p:spPr>
        <p:txBody>
          <a:bodyPr>
            <a:spAutoFit/>
          </a:bodyPr>
          <a:lstStyle/>
          <a:p>
            <a:pPr algn="l">
              <a:lnSpc>
                <a:spcPct val="120000"/>
              </a:lnSpc>
              <a:spcBef>
                <a:spcPct val="50000"/>
              </a:spcBef>
            </a:pPr>
            <a:r>
              <a:rPr lang="en-US" sz="2000">
                <a:solidFill>
                  <a:srgbClr val="800000"/>
                </a:solidFill>
                <a:effectLst/>
                <a:latin typeface="Arial" charset="0"/>
              </a:rPr>
              <a:t>BE13-7:</a:t>
            </a:r>
            <a:r>
              <a:rPr lang="en-US" sz="2000">
                <a:solidFill>
                  <a:schemeClr val="bg2"/>
                </a:solidFill>
                <a:effectLst/>
                <a:latin typeface="Arial" charset="0"/>
              </a:rPr>
              <a:t>  </a:t>
            </a:r>
            <a:r>
              <a:rPr lang="en-US" sz="2000" b="0">
                <a:solidFill>
                  <a:schemeClr val="bg2"/>
                </a:solidFill>
                <a:effectLst/>
                <a:latin typeface="Arial" charset="0"/>
              </a:rPr>
              <a:t>Dillons Corporation made credit sales of $30,000 which are subject to 6% sales tax. The corporation also made cash sales which totaled $20,670 including the 6% sales tax. (a) prepare the entry to record Dillons’ credit sales. (b) Prepare the entry to record Dillons’ cash sales.</a:t>
            </a:r>
          </a:p>
        </p:txBody>
      </p:sp>
      <p:sp>
        <p:nvSpPr>
          <p:cNvPr id="1198084" name="Text Box 4"/>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a:t>
            </a:r>
          </a:p>
        </p:txBody>
      </p:sp>
      <p:sp>
        <p:nvSpPr>
          <p:cNvPr id="1198085" name="Text Box 5"/>
          <p:cNvSpPr txBox="1">
            <a:spLocks noChangeArrowheads="1"/>
          </p:cNvSpPr>
          <p:nvPr/>
        </p:nvSpPr>
        <p:spPr bwMode="auto">
          <a:xfrm>
            <a:off x="457200" y="3417888"/>
            <a:ext cx="7924800" cy="2525712"/>
          </a:xfrm>
          <a:prstGeom prst="rect">
            <a:avLst/>
          </a:prstGeom>
          <a:noFill/>
          <a:ln w="28575">
            <a:noFill/>
            <a:miter lim="800000"/>
            <a:headEnd/>
            <a:tailEnd/>
          </a:ln>
          <a:effectLst/>
        </p:spPr>
        <p:txBody>
          <a:bodyPr>
            <a:spAutoFit/>
          </a:bodyPr>
          <a:lstStyle/>
          <a:p>
            <a:pPr algn="l">
              <a:spcBef>
                <a:spcPct val="15000"/>
              </a:spcBef>
              <a:tabLst>
                <a:tab pos="457200" algn="l"/>
                <a:tab pos="914400" algn="l"/>
                <a:tab pos="6403975" algn="r"/>
                <a:tab pos="7659688" algn="r"/>
              </a:tabLst>
            </a:pPr>
            <a:r>
              <a:rPr lang="en-US" sz="2000" b="0">
                <a:solidFill>
                  <a:schemeClr val="tx1"/>
                </a:solidFill>
                <a:effectLst/>
                <a:latin typeface="Arial" charset="0"/>
                <a:cs typeface="Arial" charset="0"/>
              </a:rPr>
              <a:t>	Accounts receivable  	31,800</a:t>
            </a:r>
          </a:p>
          <a:p>
            <a:pPr algn="l">
              <a:spcBef>
                <a:spcPct val="15000"/>
              </a:spcBef>
              <a:tabLst>
                <a:tab pos="457200" algn="l"/>
                <a:tab pos="914400" algn="l"/>
                <a:tab pos="6403975" algn="r"/>
                <a:tab pos="7659688" algn="r"/>
              </a:tabLst>
            </a:pPr>
            <a:r>
              <a:rPr lang="en-US" sz="2000" b="0">
                <a:solidFill>
                  <a:schemeClr val="tx1"/>
                </a:solidFill>
                <a:effectLst/>
                <a:latin typeface="Arial" charset="0"/>
                <a:cs typeface="Arial" charset="0"/>
              </a:rPr>
              <a:t>		Sales		30,000</a:t>
            </a:r>
          </a:p>
          <a:p>
            <a:pPr algn="l">
              <a:spcBef>
                <a:spcPct val="15000"/>
              </a:spcBef>
              <a:tabLst>
                <a:tab pos="457200" algn="l"/>
                <a:tab pos="914400" algn="l"/>
                <a:tab pos="6403975" algn="r"/>
                <a:tab pos="7659688" algn="r"/>
              </a:tabLst>
            </a:pPr>
            <a:r>
              <a:rPr lang="en-US" sz="2000" b="0">
                <a:solidFill>
                  <a:schemeClr val="tx1"/>
                </a:solidFill>
                <a:effectLst/>
                <a:latin typeface="Arial" charset="0"/>
                <a:cs typeface="Arial" charset="0"/>
              </a:rPr>
              <a:t>		Sales tax payable   </a:t>
            </a:r>
            <a:r>
              <a:rPr lang="en-US" sz="1600" b="0">
                <a:solidFill>
                  <a:schemeClr val="tx1"/>
                </a:solidFill>
                <a:effectLst/>
                <a:latin typeface="Arial" charset="0"/>
                <a:cs typeface="Times New Roman" pitchFamily="18" charset="0"/>
              </a:rPr>
              <a:t>($30,000 x 6% = $1,800)</a:t>
            </a:r>
            <a:r>
              <a:rPr lang="en-US" b="0">
                <a:solidFill>
                  <a:schemeClr val="tx1"/>
                </a:solidFill>
                <a:effectLst/>
              </a:rPr>
              <a:t> </a:t>
            </a:r>
            <a:r>
              <a:rPr lang="en-US" sz="2000" b="0">
                <a:solidFill>
                  <a:schemeClr val="tx1"/>
                </a:solidFill>
                <a:effectLst/>
                <a:latin typeface="Arial" charset="0"/>
                <a:cs typeface="Arial" charset="0"/>
              </a:rPr>
              <a:t>		1,800</a:t>
            </a:r>
          </a:p>
          <a:p>
            <a:pPr algn="l">
              <a:spcBef>
                <a:spcPct val="15000"/>
              </a:spcBef>
              <a:tabLst>
                <a:tab pos="457200" algn="l"/>
                <a:tab pos="914400" algn="l"/>
                <a:tab pos="6403975" algn="r"/>
                <a:tab pos="7659688" algn="r"/>
              </a:tabLst>
            </a:pPr>
            <a:r>
              <a:rPr lang="en-US" sz="2000" b="0">
                <a:solidFill>
                  <a:schemeClr val="tx1"/>
                </a:solidFill>
                <a:effectLst/>
                <a:latin typeface="Arial" charset="0"/>
                <a:cs typeface="Arial" charset="0"/>
              </a:rPr>
              <a:t> 	</a:t>
            </a:r>
            <a:endParaRPr lang="en-US" sz="2000" b="0">
              <a:solidFill>
                <a:srgbClr val="800000"/>
              </a:solidFill>
              <a:effectLst/>
              <a:latin typeface="Arial" charset="0"/>
              <a:cs typeface="Arial" charset="0"/>
            </a:endParaRPr>
          </a:p>
          <a:p>
            <a:pPr algn="l">
              <a:tabLst>
                <a:tab pos="457200" algn="l"/>
                <a:tab pos="914400" algn="l"/>
                <a:tab pos="6403975" algn="r"/>
                <a:tab pos="7659688" algn="r"/>
              </a:tabLst>
            </a:pPr>
            <a:r>
              <a:rPr lang="en-US" sz="2000" b="0">
                <a:solidFill>
                  <a:schemeClr val="tx1"/>
                </a:solidFill>
                <a:effectLst/>
                <a:latin typeface="Arial" charset="0"/>
                <a:cs typeface="Arial" charset="0"/>
              </a:rPr>
              <a:t> 	Cash  	20,670</a:t>
            </a:r>
          </a:p>
          <a:p>
            <a:pPr algn="l">
              <a:spcBef>
                <a:spcPct val="15000"/>
              </a:spcBef>
              <a:tabLst>
                <a:tab pos="457200" algn="l"/>
                <a:tab pos="914400" algn="l"/>
                <a:tab pos="6403975" algn="r"/>
                <a:tab pos="7659688" algn="r"/>
              </a:tabLst>
            </a:pPr>
            <a:r>
              <a:rPr lang="en-US" sz="2000" b="0">
                <a:solidFill>
                  <a:schemeClr val="tx1"/>
                </a:solidFill>
                <a:effectLst/>
                <a:latin typeface="Arial" charset="0"/>
                <a:cs typeface="Arial" charset="0"/>
              </a:rPr>
              <a:t>		Sales   </a:t>
            </a:r>
            <a:r>
              <a:rPr lang="en-US" sz="1600" b="0">
                <a:solidFill>
                  <a:schemeClr val="tx1"/>
                </a:solidFill>
                <a:effectLst/>
                <a:latin typeface="Arial" charset="0"/>
                <a:cs typeface="Times New Roman" pitchFamily="18" charset="0"/>
              </a:rPr>
              <a:t>($20,670 </a:t>
            </a:r>
            <a:r>
              <a:rPr lang="en-US" sz="1600" b="0">
                <a:solidFill>
                  <a:schemeClr val="tx1"/>
                </a:solidFill>
                <a:effectLst/>
                <a:latin typeface="Arial" charset="0"/>
                <a:cs typeface="Times New Roman" pitchFamily="18" charset="0"/>
                <a:sym typeface="Symbol" pitchFamily="18" charset="2"/>
              </a:rPr>
              <a:t></a:t>
            </a:r>
            <a:r>
              <a:rPr lang="en-US" sz="1600" b="0">
                <a:solidFill>
                  <a:schemeClr val="tx1"/>
                </a:solidFill>
                <a:effectLst/>
                <a:latin typeface="Arial" charset="0"/>
                <a:cs typeface="Times New Roman" pitchFamily="18" charset="0"/>
              </a:rPr>
              <a:t> 1.06 = $19,500)</a:t>
            </a:r>
            <a:r>
              <a:rPr lang="en-US">
                <a:effectLst>
                  <a:outerShdw blurRad="38100" dist="38100" dir="2700000" algn="tl">
                    <a:srgbClr val="C0C0C0"/>
                  </a:outerShdw>
                </a:effectLst>
              </a:rPr>
              <a:t> </a:t>
            </a:r>
            <a:r>
              <a:rPr lang="en-US" sz="2000" b="0">
                <a:solidFill>
                  <a:schemeClr val="tx1"/>
                </a:solidFill>
                <a:effectLst/>
                <a:latin typeface="Arial" charset="0"/>
                <a:cs typeface="Arial" charset="0"/>
              </a:rPr>
              <a:t>		19,500</a:t>
            </a:r>
          </a:p>
          <a:p>
            <a:pPr algn="l">
              <a:spcBef>
                <a:spcPct val="15000"/>
              </a:spcBef>
              <a:tabLst>
                <a:tab pos="457200" algn="l"/>
                <a:tab pos="914400" algn="l"/>
                <a:tab pos="6403975" algn="r"/>
                <a:tab pos="7659688" algn="r"/>
              </a:tabLst>
            </a:pPr>
            <a:r>
              <a:rPr lang="en-US" sz="2000" b="0">
                <a:solidFill>
                  <a:schemeClr val="tx1"/>
                </a:solidFill>
                <a:effectLst/>
                <a:latin typeface="Arial" charset="0"/>
                <a:cs typeface="Arial" charset="0"/>
              </a:rPr>
              <a:t>		Sales tax payable		1,170</a:t>
            </a:r>
          </a:p>
        </p:txBody>
      </p:sp>
      <p:sp>
        <p:nvSpPr>
          <p:cNvPr id="1198088" name="Rectangle 8"/>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085">
                                            <p:txEl>
                                              <p:pRg st="0" end="0"/>
                                            </p:txEl>
                                          </p:spTgt>
                                        </p:tgtEl>
                                        <p:attrNameLst>
                                          <p:attrName>style.visibility</p:attrName>
                                        </p:attrNameLst>
                                      </p:cBhvr>
                                      <p:to>
                                        <p:strVal val="visible"/>
                                      </p:to>
                                    </p:set>
                                    <p:animEffect transition="in" filter="wipe(left)">
                                      <p:cBhvr>
                                        <p:cTn id="7" dur="500"/>
                                        <p:tgtEl>
                                          <p:spTgt spid="11980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085">
                                            <p:txEl>
                                              <p:pRg st="1" end="1"/>
                                            </p:txEl>
                                          </p:spTgt>
                                        </p:tgtEl>
                                        <p:attrNameLst>
                                          <p:attrName>style.visibility</p:attrName>
                                        </p:attrNameLst>
                                      </p:cBhvr>
                                      <p:to>
                                        <p:strVal val="visible"/>
                                      </p:to>
                                    </p:set>
                                    <p:animEffect transition="in" filter="wipe(left)">
                                      <p:cBhvr>
                                        <p:cTn id="12" dur="500"/>
                                        <p:tgtEl>
                                          <p:spTgt spid="11980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085">
                                            <p:txEl>
                                              <p:pRg st="2" end="2"/>
                                            </p:txEl>
                                          </p:spTgt>
                                        </p:tgtEl>
                                        <p:attrNameLst>
                                          <p:attrName>style.visibility</p:attrName>
                                        </p:attrNameLst>
                                      </p:cBhvr>
                                      <p:to>
                                        <p:strVal val="visible"/>
                                      </p:to>
                                    </p:set>
                                    <p:animEffect transition="in" filter="wipe(left)">
                                      <p:cBhvr>
                                        <p:cTn id="17" dur="500"/>
                                        <p:tgtEl>
                                          <p:spTgt spid="11980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085">
                                            <p:txEl>
                                              <p:pRg st="3" end="3"/>
                                            </p:txEl>
                                          </p:spTgt>
                                        </p:tgtEl>
                                        <p:attrNameLst>
                                          <p:attrName>style.visibility</p:attrName>
                                        </p:attrNameLst>
                                      </p:cBhvr>
                                      <p:to>
                                        <p:strVal val="visible"/>
                                      </p:to>
                                    </p:set>
                                    <p:animEffect transition="in" filter="wipe(left)">
                                      <p:cBhvr>
                                        <p:cTn id="22" dur="500"/>
                                        <p:tgtEl>
                                          <p:spTgt spid="11980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98085">
                                            <p:txEl>
                                              <p:pRg st="4" end="4"/>
                                            </p:txEl>
                                          </p:spTgt>
                                        </p:tgtEl>
                                        <p:attrNameLst>
                                          <p:attrName>style.visibility</p:attrName>
                                        </p:attrNameLst>
                                      </p:cBhvr>
                                      <p:to>
                                        <p:strVal val="visible"/>
                                      </p:to>
                                    </p:set>
                                    <p:animEffect transition="in" filter="wipe(left)">
                                      <p:cBhvr>
                                        <p:cTn id="27" dur="500"/>
                                        <p:tgtEl>
                                          <p:spTgt spid="11980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98085">
                                            <p:txEl>
                                              <p:pRg st="5" end="5"/>
                                            </p:txEl>
                                          </p:spTgt>
                                        </p:tgtEl>
                                        <p:attrNameLst>
                                          <p:attrName>style.visibility</p:attrName>
                                        </p:attrNameLst>
                                      </p:cBhvr>
                                      <p:to>
                                        <p:strVal val="visible"/>
                                      </p:to>
                                    </p:set>
                                    <p:animEffect transition="in" filter="wipe(left)">
                                      <p:cBhvr>
                                        <p:cTn id="32" dur="500"/>
                                        <p:tgtEl>
                                          <p:spTgt spid="11980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98085">
                                            <p:txEl>
                                              <p:pRg st="6" end="6"/>
                                            </p:txEl>
                                          </p:spTgt>
                                        </p:tgtEl>
                                        <p:attrNameLst>
                                          <p:attrName>style.visibility</p:attrName>
                                        </p:attrNameLst>
                                      </p:cBhvr>
                                      <p:to>
                                        <p:strVal val="visible"/>
                                      </p:to>
                                    </p:set>
                                    <p:animEffect transition="in" filter="wipe(left)">
                                      <p:cBhvr>
                                        <p:cTn id="37" dur="500"/>
                                        <p:tgtEl>
                                          <p:spTgt spid="11980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Text Box 2"/>
          <p:cNvSpPr txBox="1">
            <a:spLocks noChangeArrowheads="1"/>
          </p:cNvSpPr>
          <p:nvPr/>
        </p:nvSpPr>
        <p:spPr bwMode="auto">
          <a:xfrm>
            <a:off x="685800" y="2020888"/>
            <a:ext cx="7340600" cy="927100"/>
          </a:xfrm>
          <a:prstGeom prst="rect">
            <a:avLst/>
          </a:prstGeom>
          <a:noFill/>
          <a:ln w="28575" cap="sq">
            <a:noFill/>
            <a:miter lim="800000"/>
            <a:headEnd type="none" w="sm" len="sm"/>
            <a:tailEnd type="none" w="sm" len="sm"/>
          </a:ln>
          <a:effectLst/>
        </p:spPr>
        <p:txBody>
          <a:bodyPr>
            <a:spAutoFit/>
          </a:bodyPr>
          <a:lstStyle/>
          <a:p>
            <a:pPr marL="228600" algn="l">
              <a:lnSpc>
                <a:spcPct val="130000"/>
              </a:lnSpc>
              <a:spcBef>
                <a:spcPct val="30000"/>
              </a:spcBef>
              <a:buSzPct val="80000"/>
            </a:pPr>
            <a:r>
              <a:rPr lang="en-US" sz="2100" b="0">
                <a:solidFill>
                  <a:schemeClr val="tx1"/>
                </a:solidFill>
                <a:effectLst/>
                <a:latin typeface="Arial" charset="0"/>
              </a:rPr>
              <a:t>Businesses must prepare an income tax return and compute the income tax payable.</a:t>
            </a:r>
          </a:p>
        </p:txBody>
      </p:sp>
      <p:sp>
        <p:nvSpPr>
          <p:cNvPr id="1199107" name="Text Box 3"/>
          <p:cNvSpPr txBox="1">
            <a:spLocks noChangeArrowheads="1"/>
          </p:cNvSpPr>
          <p:nvPr/>
        </p:nvSpPr>
        <p:spPr bwMode="auto">
          <a:xfrm>
            <a:off x="685800" y="1419225"/>
            <a:ext cx="8001000" cy="561975"/>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Income Tax Payable</a:t>
            </a:r>
          </a:p>
        </p:txBody>
      </p:sp>
      <p:sp>
        <p:nvSpPr>
          <p:cNvPr id="1199108"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99109" name="Text Box 5"/>
          <p:cNvSpPr txBox="1">
            <a:spLocks noChangeArrowheads="1"/>
          </p:cNvSpPr>
          <p:nvPr/>
        </p:nvSpPr>
        <p:spPr bwMode="auto">
          <a:xfrm>
            <a:off x="685800" y="3022600"/>
            <a:ext cx="7327900" cy="2082800"/>
          </a:xfrm>
          <a:prstGeom prst="rect">
            <a:avLst/>
          </a:prstGeom>
          <a:noFill/>
          <a:ln w="28575" cap="sq">
            <a:noFill/>
            <a:miter lim="800000"/>
            <a:headEnd type="none" w="sm" len="sm"/>
            <a:tailEnd type="none" w="sm" len="sm"/>
          </a:ln>
          <a:effectLst/>
        </p:spPr>
        <p:txBody>
          <a:bodyPr>
            <a:spAutoFit/>
          </a:bodyPr>
          <a:lstStyle/>
          <a:p>
            <a:pPr marL="914400"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Taxes payable are a current liability.</a:t>
            </a:r>
          </a:p>
          <a:p>
            <a:pPr marL="914400"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Corporations must make periodic tax payments.</a:t>
            </a:r>
          </a:p>
          <a:p>
            <a:pPr marL="914400"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Differences between taxable income and accounting income sometimes occur (Chapter 19).</a:t>
            </a:r>
          </a:p>
        </p:txBody>
      </p:sp>
      <p:sp>
        <p:nvSpPr>
          <p:cNvPr id="1199110" name="Text Box 6"/>
          <p:cNvSpPr txBox="1">
            <a:spLocks noChangeArrowheads="1"/>
          </p:cNvSpPr>
          <p:nvPr/>
        </p:nvSpPr>
        <p:spPr bwMode="auto">
          <a:xfrm>
            <a:off x="3505200" y="6248400"/>
            <a:ext cx="5486400" cy="581025"/>
          </a:xfrm>
          <a:prstGeom prst="rect">
            <a:avLst/>
          </a:prstGeom>
          <a:solidFill>
            <a:schemeClr val="bg1"/>
          </a:solid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Explain the classification issues of short-term debt expected to be refinanced.</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Text Box 2"/>
          <p:cNvSpPr txBox="1">
            <a:spLocks noChangeArrowheads="1"/>
          </p:cNvSpPr>
          <p:nvPr/>
        </p:nvSpPr>
        <p:spPr bwMode="auto">
          <a:xfrm>
            <a:off x="685800" y="2058988"/>
            <a:ext cx="7340600" cy="828675"/>
          </a:xfrm>
          <a:prstGeom prst="rect">
            <a:avLst/>
          </a:prstGeom>
          <a:noFill/>
          <a:ln w="28575" cap="sq">
            <a:noFill/>
            <a:miter lim="800000"/>
            <a:headEnd type="none" w="sm" len="sm"/>
            <a:tailEnd type="none" w="sm" len="sm"/>
          </a:ln>
          <a:effectLst/>
        </p:spPr>
        <p:txBody>
          <a:bodyPr>
            <a:spAutoFit/>
          </a:bodyPr>
          <a:lstStyle/>
          <a:p>
            <a:pPr marL="228600" algn="l">
              <a:lnSpc>
                <a:spcPct val="115000"/>
              </a:lnSpc>
              <a:spcBef>
                <a:spcPct val="30000"/>
              </a:spcBef>
              <a:buSzPct val="80000"/>
            </a:pPr>
            <a:r>
              <a:rPr lang="en-US" sz="2100" b="0">
                <a:solidFill>
                  <a:schemeClr val="tx1"/>
                </a:solidFill>
                <a:effectLst/>
                <a:latin typeface="Arial" charset="0"/>
              </a:rPr>
              <a:t>Amounts owed to employees for salaries or wages are reported as a current liability.</a:t>
            </a:r>
          </a:p>
        </p:txBody>
      </p:sp>
      <p:sp>
        <p:nvSpPr>
          <p:cNvPr id="1201155" name="Text Box 3"/>
          <p:cNvSpPr txBox="1">
            <a:spLocks noChangeArrowheads="1"/>
          </p:cNvSpPr>
          <p:nvPr/>
        </p:nvSpPr>
        <p:spPr bwMode="auto">
          <a:xfrm>
            <a:off x="685800" y="1419225"/>
            <a:ext cx="8001000" cy="561975"/>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Employee-Related Liabilities</a:t>
            </a:r>
          </a:p>
        </p:txBody>
      </p:sp>
      <p:sp>
        <p:nvSpPr>
          <p:cNvPr id="1201156"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01157" name="Text Box 5"/>
          <p:cNvSpPr txBox="1">
            <a:spLocks noChangeArrowheads="1"/>
          </p:cNvSpPr>
          <p:nvPr/>
        </p:nvSpPr>
        <p:spPr bwMode="auto">
          <a:xfrm>
            <a:off x="698500" y="2976563"/>
            <a:ext cx="7861300" cy="2243137"/>
          </a:xfrm>
          <a:prstGeom prst="rect">
            <a:avLst/>
          </a:prstGeom>
          <a:noFill/>
          <a:ln w="28575" cap="sq">
            <a:noFill/>
            <a:miter lim="800000"/>
            <a:headEnd type="none" w="sm" len="sm"/>
            <a:tailEnd type="none" w="sm" len="sm"/>
          </a:ln>
          <a:effectLst/>
        </p:spPr>
        <p:txBody>
          <a:bodyPr>
            <a:spAutoFit/>
          </a:bodyPr>
          <a:lstStyle/>
          <a:p>
            <a:pPr marL="228600" algn="l">
              <a:lnSpc>
                <a:spcPct val="130000"/>
              </a:lnSpc>
              <a:spcBef>
                <a:spcPct val="50000"/>
              </a:spcBef>
              <a:buSzPct val="80000"/>
            </a:pPr>
            <a:r>
              <a:rPr lang="en-US" sz="2100" b="0">
                <a:solidFill>
                  <a:schemeClr val="tx1"/>
                </a:solidFill>
                <a:effectLst/>
                <a:latin typeface="Arial" charset="0"/>
              </a:rPr>
              <a:t>Current liabilities may include:</a:t>
            </a:r>
          </a:p>
          <a:p>
            <a:pPr marL="914400" lvl="1"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Payroll deductions.</a:t>
            </a:r>
          </a:p>
          <a:p>
            <a:pPr marL="914400" lvl="1"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Compensated absences.</a:t>
            </a:r>
          </a:p>
          <a:p>
            <a:pPr marL="914400" lvl="1"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Bonuses.</a:t>
            </a:r>
          </a:p>
        </p:txBody>
      </p:sp>
      <p:sp>
        <p:nvSpPr>
          <p:cNvPr id="1201159" name="Text Box 7"/>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3  Identify types of employee-related liabilities.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3" name="Text Box 3"/>
          <p:cNvSpPr txBox="1">
            <a:spLocks noChangeArrowheads="1"/>
          </p:cNvSpPr>
          <p:nvPr/>
        </p:nvSpPr>
        <p:spPr bwMode="auto">
          <a:xfrm>
            <a:off x="685800" y="1452563"/>
            <a:ext cx="8001000" cy="528637"/>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600">
                <a:solidFill>
                  <a:schemeClr val="tx1"/>
                </a:solidFill>
                <a:effectLst/>
                <a:latin typeface="Arial" charset="0"/>
              </a:rPr>
              <a:t>Payroll Deductions</a:t>
            </a:r>
          </a:p>
        </p:txBody>
      </p:sp>
      <p:sp>
        <p:nvSpPr>
          <p:cNvPr id="1203204"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03205" name="Text Box 5"/>
          <p:cNvSpPr txBox="1">
            <a:spLocks noChangeArrowheads="1"/>
          </p:cNvSpPr>
          <p:nvPr/>
        </p:nvSpPr>
        <p:spPr bwMode="auto">
          <a:xfrm>
            <a:off x="990600" y="2057400"/>
            <a:ext cx="7861300" cy="1576388"/>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30000"/>
              </a:spcBef>
              <a:buSzPct val="80000"/>
            </a:pPr>
            <a:r>
              <a:rPr lang="en-US" sz="2300">
                <a:solidFill>
                  <a:schemeClr val="tx1"/>
                </a:solidFill>
                <a:effectLst/>
                <a:latin typeface="Arial" charset="0"/>
              </a:rPr>
              <a:t>Taxes:</a:t>
            </a:r>
          </a:p>
          <a:p>
            <a:pPr marL="685800" lvl="1" indent="-457200" algn="l">
              <a:lnSpc>
                <a:spcPct val="130000"/>
              </a:lnSpc>
              <a:spcBef>
                <a:spcPct val="30000"/>
              </a:spcBef>
              <a:buClr>
                <a:srgbClr val="800000"/>
              </a:buClr>
              <a:buSzPct val="80000"/>
              <a:buFont typeface="Arial" charset="0"/>
              <a:buChar char="►"/>
            </a:pPr>
            <a:r>
              <a:rPr lang="en-US" sz="2100" b="0">
                <a:solidFill>
                  <a:schemeClr val="tx1"/>
                </a:solidFill>
                <a:effectLst/>
                <a:latin typeface="Arial" charset="0"/>
              </a:rPr>
              <a:t>Social Security Taxes</a:t>
            </a:r>
          </a:p>
          <a:p>
            <a:pPr marL="685800" lvl="1" indent="-457200" algn="l">
              <a:lnSpc>
                <a:spcPct val="130000"/>
              </a:lnSpc>
              <a:spcBef>
                <a:spcPct val="30000"/>
              </a:spcBef>
              <a:buClr>
                <a:srgbClr val="800000"/>
              </a:buClr>
              <a:buSzPct val="80000"/>
              <a:buFont typeface="Arial" charset="0"/>
              <a:buChar char="►"/>
            </a:pPr>
            <a:r>
              <a:rPr lang="en-US" sz="2100" b="0">
                <a:solidFill>
                  <a:schemeClr val="tx1"/>
                </a:solidFill>
                <a:effectLst/>
                <a:latin typeface="Arial" charset="0"/>
              </a:rPr>
              <a:t>Income Tax Withholding</a:t>
            </a:r>
          </a:p>
        </p:txBody>
      </p:sp>
      <p:sp>
        <p:nvSpPr>
          <p:cNvPr id="1203206" name="Text Box 6"/>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3  Identify types of employee-related liabilities.</a:t>
            </a:r>
          </a:p>
        </p:txBody>
      </p:sp>
      <p:sp>
        <p:nvSpPr>
          <p:cNvPr id="1203208" name="Rectangle 8"/>
          <p:cNvSpPr>
            <a:spLocks noChangeArrowheads="1"/>
          </p:cNvSpPr>
          <p:nvPr/>
        </p:nvSpPr>
        <p:spPr bwMode="auto">
          <a:xfrm>
            <a:off x="6400800" y="3429000"/>
            <a:ext cx="2514600" cy="457200"/>
          </a:xfrm>
          <a:prstGeom prst="rect">
            <a:avLst/>
          </a:prstGeom>
          <a:noFill/>
          <a:ln w="28575" cap="sq">
            <a:noFill/>
            <a:miter lim="800000"/>
            <a:headEnd/>
            <a:tailEnd/>
          </a:ln>
          <a:effectLst/>
        </p:spPr>
        <p:txBody>
          <a:bodyPr>
            <a:spAutoFit/>
          </a:bodyPr>
          <a:lstStyle/>
          <a:p>
            <a:pPr algn="l"/>
            <a:r>
              <a:rPr lang="en-US" sz="1200">
                <a:solidFill>
                  <a:srgbClr val="800000"/>
                </a:solidFill>
                <a:effectLst/>
                <a:latin typeface="Arial" charset="0"/>
              </a:rPr>
              <a:t>Illustration 13-5</a:t>
            </a:r>
          </a:p>
          <a:p>
            <a:pPr algn="l"/>
            <a:r>
              <a:rPr lang="en-US" sz="1200">
                <a:effectLst/>
                <a:latin typeface="Arial" charset="0"/>
              </a:rPr>
              <a:t>Summary of Payroll Liabilities</a:t>
            </a:r>
          </a:p>
        </p:txBody>
      </p:sp>
      <p:pic>
        <p:nvPicPr>
          <p:cNvPr id="1203210" name="Picture 10"/>
          <p:cNvPicPr>
            <a:picLocks noChangeAspect="1" noChangeArrowheads="1"/>
          </p:cNvPicPr>
          <p:nvPr/>
        </p:nvPicPr>
        <p:blipFill>
          <a:blip r:embed="rId3" cstate="print"/>
          <a:srcRect/>
          <a:stretch>
            <a:fillRect/>
          </a:stretch>
        </p:blipFill>
        <p:spPr bwMode="auto">
          <a:xfrm>
            <a:off x="533400" y="3944938"/>
            <a:ext cx="8153400" cy="2303462"/>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388547" name="Text Box 3"/>
          <p:cNvSpPr txBox="1">
            <a:spLocks noChangeArrowheads="1"/>
          </p:cNvSpPr>
          <p:nvPr/>
        </p:nvSpPr>
        <p:spPr bwMode="auto">
          <a:xfrm>
            <a:off x="685800" y="1444625"/>
            <a:ext cx="8001000" cy="1831975"/>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35000"/>
              </a:spcBef>
              <a:spcAft>
                <a:spcPct val="20000"/>
              </a:spcAft>
              <a:buSzPct val="80000"/>
            </a:pPr>
            <a:r>
              <a:rPr lang="en-US">
                <a:solidFill>
                  <a:srgbClr val="800000"/>
                </a:solidFill>
                <a:effectLst/>
                <a:latin typeface="Arial" charset="0"/>
              </a:rPr>
              <a:t>Current liabilities</a:t>
            </a:r>
            <a:r>
              <a:rPr lang="en-US">
                <a:solidFill>
                  <a:srgbClr val="009AA6"/>
                </a:solidFill>
                <a:effectLst/>
                <a:latin typeface="Arial" charset="0"/>
              </a:rPr>
              <a:t> </a:t>
            </a:r>
            <a:r>
              <a:rPr lang="en-US" b="0">
                <a:solidFill>
                  <a:srgbClr val="000000"/>
                </a:solidFill>
                <a:effectLst/>
                <a:latin typeface="Arial" charset="0"/>
              </a:rPr>
              <a:t>are “obligations whose liquidation is reasonably expected to require use of existing resources properly classified as current assets, or the creation of other current liabilities.”</a:t>
            </a:r>
          </a:p>
        </p:txBody>
      </p:sp>
      <p:sp>
        <p:nvSpPr>
          <p:cNvPr id="1388551" name="Text Box 7"/>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388552" name="Rectangle 8"/>
          <p:cNvSpPr>
            <a:spLocks noChangeArrowheads="1"/>
          </p:cNvSpPr>
          <p:nvPr/>
        </p:nvSpPr>
        <p:spPr bwMode="auto">
          <a:xfrm>
            <a:off x="685800" y="3657600"/>
            <a:ext cx="7924800" cy="1206500"/>
          </a:xfrm>
          <a:prstGeom prst="rect">
            <a:avLst/>
          </a:prstGeom>
          <a:noFill/>
          <a:ln w="28575" cap="sq" algn="ctr">
            <a:solidFill>
              <a:srgbClr val="005B88"/>
            </a:solidFill>
            <a:miter lim="800000"/>
            <a:headEnd/>
            <a:tailEnd/>
          </a:ln>
          <a:effectLst/>
        </p:spPr>
        <p:txBody>
          <a:bodyPr>
            <a:spAutoFit/>
          </a:bodyPr>
          <a:lstStyle/>
          <a:p>
            <a:pPr algn="l">
              <a:lnSpc>
                <a:spcPct val="125000"/>
              </a:lnSpc>
              <a:spcBef>
                <a:spcPct val="60000"/>
              </a:spcBef>
            </a:pPr>
            <a:r>
              <a:rPr lang="en-US" sz="1900" b="0">
                <a:solidFill>
                  <a:schemeClr val="tx1"/>
                </a:solidFill>
                <a:effectLst/>
                <a:latin typeface="Arial" charset="0"/>
              </a:rPr>
              <a:t>The </a:t>
            </a:r>
            <a:r>
              <a:rPr lang="en-US" sz="1900">
                <a:solidFill>
                  <a:schemeClr val="tx1"/>
                </a:solidFill>
                <a:effectLst/>
                <a:latin typeface="Arial" charset="0"/>
              </a:rPr>
              <a:t>operating cycle</a:t>
            </a:r>
            <a:r>
              <a:rPr lang="en-US" sz="1900" b="0">
                <a:solidFill>
                  <a:schemeClr val="tx1"/>
                </a:solidFill>
                <a:effectLst/>
                <a:latin typeface="Arial" charset="0"/>
              </a:rPr>
              <a:t> is the period of time elapsing between the acquisition of goods and services and the final cash realization resulting from sales and subsequent collections.</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Text Box 2"/>
          <p:cNvSpPr txBox="1">
            <a:spLocks noChangeArrowheads="1"/>
          </p:cNvSpPr>
          <p:nvPr/>
        </p:nvSpPr>
        <p:spPr bwMode="auto">
          <a:xfrm>
            <a:off x="609600" y="1327150"/>
            <a:ext cx="8077200" cy="2076450"/>
          </a:xfrm>
          <a:prstGeom prst="rect">
            <a:avLst/>
          </a:prstGeom>
          <a:noFill/>
          <a:ln w="12700">
            <a:noFill/>
            <a:miter lim="800000"/>
            <a:headEnd/>
            <a:tailEnd/>
          </a:ln>
          <a:effectLst/>
        </p:spPr>
        <p:txBody>
          <a:bodyPr>
            <a:spAutoFit/>
          </a:bodyPr>
          <a:lstStyle/>
          <a:p>
            <a:pPr algn="l">
              <a:lnSpc>
                <a:spcPct val="130000"/>
              </a:lnSpc>
              <a:spcBef>
                <a:spcPct val="50000"/>
              </a:spcBef>
            </a:pPr>
            <a:r>
              <a:rPr lang="en-US" sz="2000">
                <a:solidFill>
                  <a:srgbClr val="800000"/>
                </a:solidFill>
                <a:effectLst/>
                <a:latin typeface="Arial" charset="0"/>
              </a:rPr>
              <a:t>Illustration:  </a:t>
            </a:r>
            <a:r>
              <a:rPr lang="en-US" sz="2000" b="0">
                <a:solidFill>
                  <a:schemeClr val="bg2"/>
                </a:solidFill>
                <a:effectLst/>
                <a:latin typeface="Arial" charset="0"/>
              </a:rPr>
              <a:t>Assume a weekly payroll of $10,000 entirely subject to F.I.C.A. and Medicare (7.65%), federal (0.8%) and state (4%) unemployment taxes, with income tax withholding of $1,320 and union dues of $88 deducted. The company records the salaries and wages paid and the </a:t>
            </a:r>
            <a:r>
              <a:rPr lang="en-US" sz="2000">
                <a:solidFill>
                  <a:schemeClr val="bg2"/>
                </a:solidFill>
                <a:effectLst/>
                <a:latin typeface="Arial" charset="0"/>
              </a:rPr>
              <a:t>employee payroll deductions</a:t>
            </a:r>
            <a:r>
              <a:rPr lang="en-US" sz="2000" b="0">
                <a:solidFill>
                  <a:schemeClr val="bg2"/>
                </a:solidFill>
                <a:effectLst/>
                <a:latin typeface="Arial" charset="0"/>
              </a:rPr>
              <a:t> as follows:</a:t>
            </a:r>
          </a:p>
        </p:txBody>
      </p:sp>
      <p:sp>
        <p:nvSpPr>
          <p:cNvPr id="1205251"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05253" name="Text Box 5"/>
          <p:cNvSpPr txBox="1">
            <a:spLocks noChangeArrowheads="1"/>
          </p:cNvSpPr>
          <p:nvPr/>
        </p:nvSpPr>
        <p:spPr bwMode="auto">
          <a:xfrm>
            <a:off x="304800" y="3549650"/>
            <a:ext cx="7924800" cy="2501900"/>
          </a:xfrm>
          <a:prstGeom prst="rect">
            <a:avLst/>
          </a:prstGeom>
          <a:noFill/>
          <a:ln w="28575">
            <a:noFill/>
            <a:miter lim="800000"/>
            <a:headEnd/>
            <a:tailEnd/>
          </a:ln>
          <a:effectLst/>
        </p:spPr>
        <p:txBody>
          <a:bodyPr>
            <a:spAutoFit/>
          </a:bodyPr>
          <a:lstStyle/>
          <a:p>
            <a:pPr algn="l">
              <a:lnSpc>
                <a:spcPct val="130000"/>
              </a:lnSpc>
              <a:spcBef>
                <a:spcPct val="35000"/>
              </a:spcBef>
              <a:tabLst>
                <a:tab pos="801688" algn="l"/>
                <a:tab pos="1309688" algn="l"/>
                <a:tab pos="6403975" algn="r"/>
                <a:tab pos="7659688" algn="r"/>
              </a:tabLst>
            </a:pPr>
            <a:r>
              <a:rPr lang="en-US" sz="2000" b="0">
                <a:solidFill>
                  <a:schemeClr val="tx1"/>
                </a:solidFill>
                <a:effectLst/>
                <a:latin typeface="Arial" charset="0"/>
                <a:cs typeface="Arial" charset="0"/>
              </a:rPr>
              <a:t>	Wages and salaries expense  	10,000</a:t>
            </a:r>
          </a:p>
          <a:p>
            <a:pPr algn="l">
              <a:lnSpc>
                <a:spcPct val="130000"/>
              </a:lnSpc>
              <a:spcBef>
                <a:spcPct val="35000"/>
              </a:spcBef>
              <a:tabLst>
                <a:tab pos="801688" algn="l"/>
                <a:tab pos="1309688" algn="l"/>
                <a:tab pos="6403975" algn="r"/>
                <a:tab pos="7659688" algn="r"/>
              </a:tabLst>
            </a:pPr>
            <a:r>
              <a:rPr lang="en-US" sz="2000" b="0">
                <a:solidFill>
                  <a:schemeClr val="tx1"/>
                </a:solidFill>
                <a:effectLst/>
                <a:latin typeface="Arial" charset="0"/>
                <a:cs typeface="Arial" charset="0"/>
              </a:rPr>
              <a:t>		Withholding taxes payable		1,320</a:t>
            </a:r>
          </a:p>
          <a:p>
            <a:pPr algn="l">
              <a:lnSpc>
                <a:spcPct val="130000"/>
              </a:lnSpc>
              <a:spcBef>
                <a:spcPct val="35000"/>
              </a:spcBef>
              <a:tabLst>
                <a:tab pos="801688" algn="l"/>
                <a:tab pos="1309688" algn="l"/>
                <a:tab pos="6403975" algn="r"/>
                <a:tab pos="7659688" algn="r"/>
              </a:tabLst>
            </a:pPr>
            <a:r>
              <a:rPr lang="en-US" sz="2000" b="0">
                <a:solidFill>
                  <a:schemeClr val="tx1"/>
                </a:solidFill>
                <a:effectLst/>
                <a:latin typeface="Arial" charset="0"/>
                <a:cs typeface="Arial" charset="0"/>
              </a:rPr>
              <a:t>		FICA taxes payable		765</a:t>
            </a:r>
          </a:p>
          <a:p>
            <a:pPr algn="l">
              <a:lnSpc>
                <a:spcPct val="130000"/>
              </a:lnSpc>
              <a:spcBef>
                <a:spcPct val="35000"/>
              </a:spcBef>
              <a:tabLst>
                <a:tab pos="801688" algn="l"/>
                <a:tab pos="1309688" algn="l"/>
                <a:tab pos="6403975" algn="r"/>
                <a:tab pos="7659688" algn="r"/>
              </a:tabLst>
            </a:pPr>
            <a:r>
              <a:rPr lang="en-US" sz="2000" b="0">
                <a:solidFill>
                  <a:schemeClr val="tx1"/>
                </a:solidFill>
                <a:effectLst/>
                <a:latin typeface="Arial" charset="0"/>
                <a:cs typeface="Arial" charset="0"/>
              </a:rPr>
              <a:t>		Union dues payable		88</a:t>
            </a:r>
          </a:p>
          <a:p>
            <a:pPr algn="l">
              <a:lnSpc>
                <a:spcPct val="130000"/>
              </a:lnSpc>
              <a:spcBef>
                <a:spcPct val="35000"/>
              </a:spcBef>
              <a:tabLst>
                <a:tab pos="801688" algn="l"/>
                <a:tab pos="1309688" algn="l"/>
                <a:tab pos="6403975" algn="r"/>
                <a:tab pos="7659688" algn="r"/>
              </a:tabLst>
            </a:pPr>
            <a:r>
              <a:rPr lang="en-US" sz="2000" b="0">
                <a:solidFill>
                  <a:schemeClr val="tx1"/>
                </a:solidFill>
                <a:effectLst/>
                <a:latin typeface="Arial" charset="0"/>
                <a:cs typeface="Arial" charset="0"/>
              </a:rPr>
              <a:t>		Cash		7,827</a:t>
            </a:r>
            <a:endParaRPr lang="en-US" sz="2000" b="0">
              <a:solidFill>
                <a:schemeClr val="tx1"/>
              </a:solidFill>
              <a:effectLst/>
              <a:latin typeface="Arial" charset="0"/>
              <a:cs typeface="Times New Roman" pitchFamily="18" charset="0"/>
            </a:endParaRPr>
          </a:p>
        </p:txBody>
      </p:sp>
      <p:sp>
        <p:nvSpPr>
          <p:cNvPr id="1205254" name="Text Box 6"/>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3  Identify types of employee-related liabilities.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5253">
                                            <p:txEl>
                                              <p:pRg st="0" end="0"/>
                                            </p:txEl>
                                          </p:spTgt>
                                        </p:tgtEl>
                                        <p:attrNameLst>
                                          <p:attrName>style.visibility</p:attrName>
                                        </p:attrNameLst>
                                      </p:cBhvr>
                                      <p:to>
                                        <p:strVal val="visible"/>
                                      </p:to>
                                    </p:set>
                                    <p:animEffect transition="in" filter="wipe(left)">
                                      <p:cBhvr>
                                        <p:cTn id="7" dur="500"/>
                                        <p:tgtEl>
                                          <p:spTgt spid="1205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5253">
                                            <p:txEl>
                                              <p:pRg st="1" end="1"/>
                                            </p:txEl>
                                          </p:spTgt>
                                        </p:tgtEl>
                                        <p:attrNameLst>
                                          <p:attrName>style.visibility</p:attrName>
                                        </p:attrNameLst>
                                      </p:cBhvr>
                                      <p:to>
                                        <p:strVal val="visible"/>
                                      </p:to>
                                    </p:set>
                                    <p:animEffect transition="in" filter="wipe(left)">
                                      <p:cBhvr>
                                        <p:cTn id="12" dur="500"/>
                                        <p:tgtEl>
                                          <p:spTgt spid="12052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5253">
                                            <p:txEl>
                                              <p:pRg st="2" end="2"/>
                                            </p:txEl>
                                          </p:spTgt>
                                        </p:tgtEl>
                                        <p:attrNameLst>
                                          <p:attrName>style.visibility</p:attrName>
                                        </p:attrNameLst>
                                      </p:cBhvr>
                                      <p:to>
                                        <p:strVal val="visible"/>
                                      </p:to>
                                    </p:set>
                                    <p:animEffect transition="in" filter="wipe(left)">
                                      <p:cBhvr>
                                        <p:cTn id="17" dur="500"/>
                                        <p:tgtEl>
                                          <p:spTgt spid="12052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05253">
                                            <p:txEl>
                                              <p:pRg st="3" end="3"/>
                                            </p:txEl>
                                          </p:spTgt>
                                        </p:tgtEl>
                                        <p:attrNameLst>
                                          <p:attrName>style.visibility</p:attrName>
                                        </p:attrNameLst>
                                      </p:cBhvr>
                                      <p:to>
                                        <p:strVal val="visible"/>
                                      </p:to>
                                    </p:set>
                                    <p:animEffect transition="in" filter="wipe(left)">
                                      <p:cBhvr>
                                        <p:cTn id="22" dur="500"/>
                                        <p:tgtEl>
                                          <p:spTgt spid="12052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05253">
                                            <p:txEl>
                                              <p:pRg st="4" end="4"/>
                                            </p:txEl>
                                          </p:spTgt>
                                        </p:tgtEl>
                                        <p:attrNameLst>
                                          <p:attrName>style.visibility</p:attrName>
                                        </p:attrNameLst>
                                      </p:cBhvr>
                                      <p:to>
                                        <p:strVal val="visible"/>
                                      </p:to>
                                    </p:set>
                                    <p:animEffect transition="in" filter="wipe(left)">
                                      <p:cBhvr>
                                        <p:cTn id="27" dur="500"/>
                                        <p:tgtEl>
                                          <p:spTgt spid="12052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Text Box 2"/>
          <p:cNvSpPr txBox="1">
            <a:spLocks noChangeArrowheads="1"/>
          </p:cNvSpPr>
          <p:nvPr/>
        </p:nvSpPr>
        <p:spPr bwMode="auto">
          <a:xfrm>
            <a:off x="609600" y="1327150"/>
            <a:ext cx="8077200" cy="2076450"/>
          </a:xfrm>
          <a:prstGeom prst="rect">
            <a:avLst/>
          </a:prstGeom>
          <a:noFill/>
          <a:ln w="12700">
            <a:noFill/>
            <a:miter lim="800000"/>
            <a:headEnd/>
            <a:tailEnd/>
          </a:ln>
          <a:effectLst/>
        </p:spPr>
        <p:txBody>
          <a:bodyPr>
            <a:spAutoFit/>
          </a:bodyPr>
          <a:lstStyle/>
          <a:p>
            <a:pPr algn="l">
              <a:lnSpc>
                <a:spcPct val="130000"/>
              </a:lnSpc>
              <a:spcBef>
                <a:spcPct val="50000"/>
              </a:spcBef>
            </a:pPr>
            <a:r>
              <a:rPr lang="en-US" sz="2000">
                <a:solidFill>
                  <a:srgbClr val="800000"/>
                </a:solidFill>
                <a:effectLst/>
                <a:latin typeface="Arial" charset="0"/>
              </a:rPr>
              <a:t>Illustration:  </a:t>
            </a:r>
            <a:r>
              <a:rPr lang="en-US" sz="2000" b="0">
                <a:solidFill>
                  <a:schemeClr val="bg2"/>
                </a:solidFill>
                <a:effectLst/>
                <a:latin typeface="Arial" charset="0"/>
              </a:rPr>
              <a:t>Assume a weekly payroll of $10,000 entirely subject to F.I.C.A. and Medicare (7.65%), federal (0.8%) and state (4%) unemployment taxes, with income tax withholding of $1,320 and union dues of $88 deducted. The company records the </a:t>
            </a:r>
            <a:r>
              <a:rPr lang="en-US" sz="2000">
                <a:solidFill>
                  <a:schemeClr val="bg2"/>
                </a:solidFill>
                <a:effectLst/>
                <a:latin typeface="Arial" charset="0"/>
              </a:rPr>
              <a:t>employers payroll taxes</a:t>
            </a:r>
            <a:r>
              <a:rPr lang="en-US" sz="2000" b="0">
                <a:solidFill>
                  <a:schemeClr val="bg2"/>
                </a:solidFill>
                <a:effectLst/>
                <a:latin typeface="Arial" charset="0"/>
              </a:rPr>
              <a:t> as follows:</a:t>
            </a:r>
          </a:p>
        </p:txBody>
      </p:sp>
      <p:sp>
        <p:nvSpPr>
          <p:cNvPr id="1292291"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92292" name="Text Box 4"/>
          <p:cNvSpPr txBox="1">
            <a:spLocks noChangeArrowheads="1"/>
          </p:cNvSpPr>
          <p:nvPr/>
        </p:nvSpPr>
        <p:spPr bwMode="auto">
          <a:xfrm>
            <a:off x="304800" y="3549650"/>
            <a:ext cx="7924800" cy="1860550"/>
          </a:xfrm>
          <a:prstGeom prst="rect">
            <a:avLst/>
          </a:prstGeom>
          <a:noFill/>
          <a:ln w="28575">
            <a:noFill/>
            <a:miter lim="800000"/>
            <a:headEnd/>
            <a:tailEnd/>
          </a:ln>
          <a:effectLst/>
        </p:spPr>
        <p:txBody>
          <a:bodyPr>
            <a:spAutoFit/>
          </a:bodyPr>
          <a:lstStyle/>
          <a:p>
            <a:pPr algn="l">
              <a:lnSpc>
                <a:spcPct val="130000"/>
              </a:lnSpc>
              <a:spcBef>
                <a:spcPct val="20000"/>
              </a:spcBef>
              <a:tabLst>
                <a:tab pos="801688" algn="l"/>
                <a:tab pos="1309688" algn="l"/>
                <a:tab pos="6057900" algn="r"/>
                <a:tab pos="7200900" algn="r"/>
              </a:tabLst>
            </a:pPr>
            <a:r>
              <a:rPr lang="en-US" sz="2000" b="0">
                <a:solidFill>
                  <a:schemeClr val="tx1"/>
                </a:solidFill>
                <a:effectLst/>
                <a:latin typeface="Arial" charset="0"/>
                <a:cs typeface="Arial" charset="0"/>
              </a:rPr>
              <a:t>	Payroll tax expense  	1,245</a:t>
            </a:r>
          </a:p>
          <a:p>
            <a:pPr algn="l">
              <a:lnSpc>
                <a:spcPct val="130000"/>
              </a:lnSpc>
              <a:spcBef>
                <a:spcPct val="20000"/>
              </a:spcBef>
              <a:tabLst>
                <a:tab pos="801688" algn="l"/>
                <a:tab pos="1309688" algn="l"/>
                <a:tab pos="6057900" algn="r"/>
                <a:tab pos="7200900" algn="r"/>
              </a:tabLst>
            </a:pPr>
            <a:r>
              <a:rPr lang="en-US" sz="2000" b="0">
                <a:solidFill>
                  <a:schemeClr val="tx1"/>
                </a:solidFill>
                <a:effectLst/>
                <a:latin typeface="Arial" charset="0"/>
                <a:cs typeface="Arial" charset="0"/>
              </a:rPr>
              <a:t>		FICA taxes payable		765</a:t>
            </a:r>
          </a:p>
          <a:p>
            <a:pPr algn="l">
              <a:lnSpc>
                <a:spcPct val="130000"/>
              </a:lnSpc>
              <a:spcBef>
                <a:spcPct val="20000"/>
              </a:spcBef>
              <a:tabLst>
                <a:tab pos="801688" algn="l"/>
                <a:tab pos="1309688" algn="l"/>
                <a:tab pos="6057900" algn="r"/>
                <a:tab pos="7200900" algn="r"/>
              </a:tabLst>
            </a:pPr>
            <a:r>
              <a:rPr lang="en-US" sz="2000" b="0">
                <a:solidFill>
                  <a:schemeClr val="tx1"/>
                </a:solidFill>
                <a:effectLst/>
                <a:latin typeface="Arial" charset="0"/>
                <a:cs typeface="Arial" charset="0"/>
              </a:rPr>
              <a:t>		FUTA taxes payable		80</a:t>
            </a:r>
          </a:p>
          <a:p>
            <a:pPr algn="l">
              <a:lnSpc>
                <a:spcPct val="130000"/>
              </a:lnSpc>
              <a:spcBef>
                <a:spcPct val="20000"/>
              </a:spcBef>
              <a:tabLst>
                <a:tab pos="801688" algn="l"/>
                <a:tab pos="1309688" algn="l"/>
                <a:tab pos="6057900" algn="r"/>
                <a:tab pos="7200900" algn="r"/>
              </a:tabLst>
            </a:pPr>
            <a:r>
              <a:rPr lang="en-US" sz="2000" b="0">
                <a:solidFill>
                  <a:schemeClr val="tx1"/>
                </a:solidFill>
                <a:effectLst/>
                <a:latin typeface="Arial" charset="0"/>
                <a:cs typeface="Arial" charset="0"/>
              </a:rPr>
              <a:t>		SUTA taxes payable		400</a:t>
            </a:r>
            <a:endParaRPr lang="en-US" sz="2000" b="0">
              <a:solidFill>
                <a:schemeClr val="tx1"/>
              </a:solidFill>
              <a:effectLst/>
              <a:latin typeface="Arial" charset="0"/>
              <a:cs typeface="Times New Roman" pitchFamily="18" charset="0"/>
            </a:endParaRPr>
          </a:p>
        </p:txBody>
      </p:sp>
      <p:sp>
        <p:nvSpPr>
          <p:cNvPr id="1292293" name="Text Box 5"/>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3  Identify types of employee-related liabilities.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2292">
                                            <p:txEl>
                                              <p:pRg st="0" end="0"/>
                                            </p:txEl>
                                          </p:spTgt>
                                        </p:tgtEl>
                                        <p:attrNameLst>
                                          <p:attrName>style.visibility</p:attrName>
                                        </p:attrNameLst>
                                      </p:cBhvr>
                                      <p:to>
                                        <p:strVal val="visible"/>
                                      </p:to>
                                    </p:set>
                                    <p:animEffect transition="in" filter="wipe(left)">
                                      <p:cBhvr>
                                        <p:cTn id="7" dur="500"/>
                                        <p:tgtEl>
                                          <p:spTgt spid="1292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2292">
                                            <p:txEl>
                                              <p:pRg st="1" end="1"/>
                                            </p:txEl>
                                          </p:spTgt>
                                        </p:tgtEl>
                                        <p:attrNameLst>
                                          <p:attrName>style.visibility</p:attrName>
                                        </p:attrNameLst>
                                      </p:cBhvr>
                                      <p:to>
                                        <p:strVal val="visible"/>
                                      </p:to>
                                    </p:set>
                                    <p:animEffect transition="in" filter="wipe(left)">
                                      <p:cBhvr>
                                        <p:cTn id="12" dur="500"/>
                                        <p:tgtEl>
                                          <p:spTgt spid="12922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2292">
                                            <p:txEl>
                                              <p:pRg st="2" end="2"/>
                                            </p:txEl>
                                          </p:spTgt>
                                        </p:tgtEl>
                                        <p:attrNameLst>
                                          <p:attrName>style.visibility</p:attrName>
                                        </p:attrNameLst>
                                      </p:cBhvr>
                                      <p:to>
                                        <p:strVal val="visible"/>
                                      </p:to>
                                    </p:set>
                                    <p:animEffect transition="in" filter="wipe(left)">
                                      <p:cBhvr>
                                        <p:cTn id="17" dur="500"/>
                                        <p:tgtEl>
                                          <p:spTgt spid="12922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2292">
                                            <p:txEl>
                                              <p:pRg st="3" end="3"/>
                                            </p:txEl>
                                          </p:spTgt>
                                        </p:tgtEl>
                                        <p:attrNameLst>
                                          <p:attrName>style.visibility</p:attrName>
                                        </p:attrNameLst>
                                      </p:cBhvr>
                                      <p:to>
                                        <p:strVal val="visible"/>
                                      </p:to>
                                    </p:set>
                                    <p:animEffect transition="in" filter="wipe(left)">
                                      <p:cBhvr>
                                        <p:cTn id="22" dur="500"/>
                                        <p:tgtEl>
                                          <p:spTgt spid="12922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Text Box 2"/>
          <p:cNvSpPr txBox="1">
            <a:spLocks noChangeArrowheads="1"/>
          </p:cNvSpPr>
          <p:nvPr/>
        </p:nvSpPr>
        <p:spPr bwMode="auto">
          <a:xfrm>
            <a:off x="685800" y="141922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Compensated Absences</a:t>
            </a:r>
          </a:p>
        </p:txBody>
      </p:sp>
      <p:sp>
        <p:nvSpPr>
          <p:cNvPr id="1393667" name="Rectangle 3"/>
          <p:cNvSpPr>
            <a:spLocks noGrp="1" noChangeArrowheads="1"/>
          </p:cNvSpPr>
          <p:nvPr>
            <p:ph type="title"/>
          </p:nvPr>
        </p:nvSpPr>
        <p:spPr bwMode="auto">
          <a:xfrm>
            <a:off x="457200" y="457200"/>
            <a:ext cx="8229600" cy="560388"/>
          </a:xfrm>
          <a:solidFill>
            <a:srgbClr val="087E8A"/>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a:solidFill>
                  <a:schemeClr val="bg1"/>
                </a:solidFill>
                <a:effectLst>
                  <a:outerShdw blurRad="38100" dist="38100" dir="2700000" algn="tl">
                    <a:srgbClr val="000000"/>
                  </a:outerShdw>
                </a:effectLst>
                <a:latin typeface="Arial" charset="0"/>
              </a:rPr>
              <a:t>What is a Current Liability?</a:t>
            </a:r>
          </a:p>
        </p:txBody>
      </p:sp>
      <p:sp>
        <p:nvSpPr>
          <p:cNvPr id="1393668"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3  Identify types of employee-related liabilities.</a:t>
            </a:r>
          </a:p>
        </p:txBody>
      </p:sp>
      <p:sp>
        <p:nvSpPr>
          <p:cNvPr id="1393669" name="Text Box 5"/>
          <p:cNvSpPr txBox="1">
            <a:spLocks noChangeArrowheads="1"/>
          </p:cNvSpPr>
          <p:nvPr/>
        </p:nvSpPr>
        <p:spPr bwMode="auto">
          <a:xfrm>
            <a:off x="685800" y="2057400"/>
            <a:ext cx="7340600" cy="495300"/>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pPr>
            <a:r>
              <a:rPr lang="en-US" sz="2300" b="0">
                <a:solidFill>
                  <a:schemeClr val="tx1"/>
                </a:solidFill>
                <a:effectLst/>
                <a:latin typeface="Arial" charset="0"/>
              </a:rPr>
              <a:t>Paid absences for vacation, illness, and holidays.</a:t>
            </a:r>
          </a:p>
        </p:txBody>
      </p:sp>
      <p:sp>
        <p:nvSpPr>
          <p:cNvPr id="1393670" name="Text Box 6"/>
          <p:cNvSpPr txBox="1">
            <a:spLocks noChangeArrowheads="1"/>
          </p:cNvSpPr>
          <p:nvPr/>
        </p:nvSpPr>
        <p:spPr bwMode="auto">
          <a:xfrm>
            <a:off x="685800" y="2617788"/>
            <a:ext cx="7861300" cy="3325812"/>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45000"/>
              </a:spcBef>
              <a:buSzPct val="80000"/>
            </a:pPr>
            <a:r>
              <a:rPr lang="en-US" sz="2300" b="0">
                <a:solidFill>
                  <a:schemeClr val="tx1"/>
                </a:solidFill>
                <a:effectLst/>
                <a:latin typeface="Arial" charset="0"/>
              </a:rPr>
              <a:t>Accrue a liability if all the following conditions exist.</a:t>
            </a:r>
          </a:p>
          <a:p>
            <a:pPr marL="685800" lvl="1" indent="-457200" algn="l">
              <a:lnSpc>
                <a:spcPct val="130000"/>
              </a:lnSpc>
              <a:spcBef>
                <a:spcPct val="45000"/>
              </a:spcBef>
              <a:buClr>
                <a:srgbClr val="800000"/>
              </a:buClr>
              <a:buSzPct val="80000"/>
              <a:buFont typeface="Wingdings" pitchFamily="2" charset="2"/>
              <a:buChar char="u"/>
            </a:pPr>
            <a:r>
              <a:rPr lang="en-US" b="0">
                <a:solidFill>
                  <a:schemeClr val="tx1"/>
                </a:solidFill>
                <a:effectLst/>
                <a:latin typeface="Arial" charset="0"/>
              </a:rPr>
              <a:t>The employer’s obligation is attributable to employees’ services already rendered.</a:t>
            </a:r>
          </a:p>
          <a:p>
            <a:pPr marL="685800" lvl="1" indent="-457200" algn="l">
              <a:lnSpc>
                <a:spcPct val="130000"/>
              </a:lnSpc>
              <a:spcBef>
                <a:spcPct val="45000"/>
              </a:spcBef>
              <a:buClr>
                <a:srgbClr val="800000"/>
              </a:buClr>
              <a:buSzPct val="80000"/>
              <a:buFont typeface="Wingdings" pitchFamily="2" charset="2"/>
              <a:buChar char="u"/>
            </a:pPr>
            <a:r>
              <a:rPr lang="en-US" b="0">
                <a:solidFill>
                  <a:schemeClr val="tx1"/>
                </a:solidFill>
                <a:effectLst/>
                <a:latin typeface="Arial" charset="0"/>
              </a:rPr>
              <a:t>The obligation relates to rights that vest or accumulate.</a:t>
            </a:r>
          </a:p>
          <a:p>
            <a:pPr marL="685800" lvl="1" indent="-457200" algn="l">
              <a:lnSpc>
                <a:spcPct val="130000"/>
              </a:lnSpc>
              <a:spcBef>
                <a:spcPct val="45000"/>
              </a:spcBef>
              <a:buClr>
                <a:srgbClr val="800000"/>
              </a:buClr>
              <a:buSzPct val="80000"/>
              <a:buFont typeface="Wingdings" pitchFamily="2" charset="2"/>
              <a:buChar char="u"/>
            </a:pPr>
            <a:r>
              <a:rPr lang="en-US" b="0">
                <a:solidFill>
                  <a:schemeClr val="tx1"/>
                </a:solidFill>
                <a:effectLst/>
                <a:latin typeface="Arial" charset="0"/>
              </a:rPr>
              <a:t>Payment of the compensation is probable.</a:t>
            </a:r>
          </a:p>
          <a:p>
            <a:pPr marL="685800" lvl="1" indent="-457200" algn="l">
              <a:lnSpc>
                <a:spcPct val="130000"/>
              </a:lnSpc>
              <a:spcBef>
                <a:spcPct val="45000"/>
              </a:spcBef>
              <a:buClr>
                <a:srgbClr val="800000"/>
              </a:buClr>
              <a:buSzPct val="80000"/>
              <a:buFont typeface="Wingdings" pitchFamily="2" charset="2"/>
              <a:buChar char="u"/>
            </a:pPr>
            <a:r>
              <a:rPr lang="en-US" b="0">
                <a:solidFill>
                  <a:schemeClr val="tx1"/>
                </a:solidFill>
                <a:effectLst/>
                <a:latin typeface="Arial" charset="0"/>
              </a:rPr>
              <a:t>The amount can be reasonably estimated.</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Text Box 2"/>
          <p:cNvSpPr txBox="1">
            <a:spLocks noChangeArrowheads="1"/>
          </p:cNvSpPr>
          <p:nvPr/>
        </p:nvSpPr>
        <p:spPr bwMode="auto">
          <a:xfrm>
            <a:off x="609600" y="1219200"/>
            <a:ext cx="8077200" cy="2282825"/>
          </a:xfrm>
          <a:prstGeom prst="rect">
            <a:avLst/>
          </a:prstGeom>
          <a:noFill/>
          <a:ln w="12700">
            <a:noFill/>
            <a:miter lim="800000"/>
            <a:headEnd/>
            <a:tailEnd/>
          </a:ln>
          <a:effectLst/>
        </p:spPr>
        <p:txBody>
          <a:bodyPr>
            <a:spAutoFit/>
          </a:bodyPr>
          <a:lstStyle/>
          <a:p>
            <a:pPr algn="l">
              <a:lnSpc>
                <a:spcPct val="120000"/>
              </a:lnSpc>
              <a:spcBef>
                <a:spcPct val="50000"/>
              </a:spcBef>
            </a:pPr>
            <a:r>
              <a:rPr lang="en-US" sz="2000">
                <a:solidFill>
                  <a:srgbClr val="800000"/>
                </a:solidFill>
                <a:effectLst/>
                <a:latin typeface="Arial" charset="0"/>
              </a:rPr>
              <a:t>Illustration:  </a:t>
            </a:r>
            <a:r>
              <a:rPr lang="en-US" sz="2000" b="0">
                <a:solidFill>
                  <a:schemeClr val="bg2"/>
                </a:solidFill>
                <a:effectLst/>
                <a:latin typeface="Arial" charset="0"/>
              </a:rPr>
              <a:t>Amutron Inc. began operations on January 1, 2012. The company employs 10 individuals and pays each $480 per week. Employees earned 20 unused vacation weeks in 2012. In 2013, the employees used the vacation weeks, but now they each earn €540 per week. Amutron accrues the accumulated vacation pay on </a:t>
            </a:r>
            <a:r>
              <a:rPr lang="en-US" sz="2000">
                <a:solidFill>
                  <a:schemeClr val="bg2"/>
                </a:solidFill>
                <a:effectLst/>
                <a:latin typeface="Arial" charset="0"/>
              </a:rPr>
              <a:t>December 31, 2012</a:t>
            </a:r>
            <a:r>
              <a:rPr lang="en-US" sz="2000" b="0">
                <a:solidFill>
                  <a:schemeClr val="bg2"/>
                </a:solidFill>
                <a:effectLst/>
                <a:latin typeface="Arial" charset="0"/>
              </a:rPr>
              <a:t>, as follows.</a:t>
            </a:r>
          </a:p>
        </p:txBody>
      </p:sp>
      <p:sp>
        <p:nvSpPr>
          <p:cNvPr id="1295363" name="Rectangle 3"/>
          <p:cNvSpPr>
            <a:spLocks noGrp="1" noChangeArrowheads="1"/>
          </p:cNvSpPr>
          <p:nvPr>
            <p:ph type="title"/>
          </p:nvPr>
        </p:nvSpPr>
        <p:spPr bwMode="auto">
          <a:xfrm>
            <a:off x="457200" y="3810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95364" name="Text Box 4"/>
          <p:cNvSpPr txBox="1">
            <a:spLocks noChangeArrowheads="1"/>
          </p:cNvSpPr>
          <p:nvPr/>
        </p:nvSpPr>
        <p:spPr bwMode="auto">
          <a:xfrm>
            <a:off x="304800" y="3625850"/>
            <a:ext cx="7924800" cy="882650"/>
          </a:xfrm>
          <a:prstGeom prst="rect">
            <a:avLst/>
          </a:prstGeom>
          <a:noFill/>
          <a:ln w="28575">
            <a:noFill/>
            <a:miter lim="800000"/>
            <a:headEnd/>
            <a:tailEnd/>
          </a:ln>
          <a:effectLst/>
        </p:spPr>
        <p:txBody>
          <a:bodyPr>
            <a:spAutoFit/>
          </a:bodyPr>
          <a:lstStyle/>
          <a:p>
            <a:pPr algn="l">
              <a:lnSpc>
                <a:spcPct val="120000"/>
              </a:lnSpc>
              <a:spcBef>
                <a:spcPct val="20000"/>
              </a:spcBef>
              <a:tabLst>
                <a:tab pos="801688" algn="l"/>
                <a:tab pos="1309688" algn="l"/>
                <a:tab pos="6172200" algn="r"/>
                <a:tab pos="7429500" algn="r"/>
              </a:tabLst>
            </a:pPr>
            <a:r>
              <a:rPr lang="en-US" sz="2000" b="0">
                <a:solidFill>
                  <a:schemeClr val="tx1"/>
                </a:solidFill>
                <a:effectLst/>
                <a:latin typeface="Arial" charset="0"/>
                <a:cs typeface="Arial" charset="0"/>
              </a:rPr>
              <a:t>	Salaries and wages expense  	9,600</a:t>
            </a:r>
          </a:p>
          <a:p>
            <a:pPr algn="l">
              <a:lnSpc>
                <a:spcPct val="120000"/>
              </a:lnSpc>
              <a:spcBef>
                <a:spcPct val="20000"/>
              </a:spcBef>
              <a:tabLst>
                <a:tab pos="801688" algn="l"/>
                <a:tab pos="1309688" algn="l"/>
                <a:tab pos="6172200" algn="r"/>
                <a:tab pos="7429500" algn="r"/>
              </a:tabLst>
            </a:pPr>
            <a:r>
              <a:rPr lang="en-US" sz="2000" b="0">
                <a:solidFill>
                  <a:schemeClr val="tx1"/>
                </a:solidFill>
                <a:effectLst/>
                <a:latin typeface="Arial" charset="0"/>
                <a:cs typeface="Arial" charset="0"/>
              </a:rPr>
              <a:t>		Salaries and wages payable		9,600</a:t>
            </a:r>
            <a:endParaRPr lang="en-US" sz="2000" b="0">
              <a:solidFill>
                <a:schemeClr val="tx1"/>
              </a:solidFill>
              <a:effectLst/>
              <a:latin typeface="Arial" charset="0"/>
              <a:cs typeface="Times New Roman" pitchFamily="18" charset="0"/>
            </a:endParaRPr>
          </a:p>
        </p:txBody>
      </p:sp>
      <p:sp>
        <p:nvSpPr>
          <p:cNvPr id="1295365" name="Text Box 5"/>
          <p:cNvSpPr txBox="1">
            <a:spLocks noChangeArrowheads="1"/>
          </p:cNvSpPr>
          <p:nvPr/>
        </p:nvSpPr>
        <p:spPr bwMode="auto">
          <a:xfrm>
            <a:off x="8153400" y="6369050"/>
            <a:ext cx="838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3</a:t>
            </a:r>
          </a:p>
        </p:txBody>
      </p:sp>
      <p:sp>
        <p:nvSpPr>
          <p:cNvPr id="1295368" name="Text Box 8"/>
          <p:cNvSpPr txBox="1">
            <a:spLocks noChangeArrowheads="1"/>
          </p:cNvSpPr>
          <p:nvPr/>
        </p:nvSpPr>
        <p:spPr bwMode="auto">
          <a:xfrm>
            <a:off x="609600" y="4724400"/>
            <a:ext cx="8077200" cy="457200"/>
          </a:xfrm>
          <a:prstGeom prst="rect">
            <a:avLst/>
          </a:prstGeom>
          <a:noFill/>
          <a:ln w="12700" algn="ctr">
            <a:noFill/>
            <a:miter lim="800000"/>
            <a:headEnd/>
            <a:tailEnd/>
          </a:ln>
          <a:effectLst/>
        </p:spPr>
        <p:txBody>
          <a:bodyPr>
            <a:spAutoFit/>
          </a:bodyPr>
          <a:lstStyle/>
          <a:p>
            <a:pPr algn="l">
              <a:lnSpc>
                <a:spcPct val="120000"/>
              </a:lnSpc>
              <a:spcBef>
                <a:spcPct val="50000"/>
              </a:spcBef>
            </a:pPr>
            <a:r>
              <a:rPr lang="en-US" sz="2000">
                <a:solidFill>
                  <a:schemeClr val="bg2"/>
                </a:solidFill>
                <a:effectLst/>
                <a:latin typeface="Arial" charset="0"/>
              </a:rPr>
              <a:t>In 2013</a:t>
            </a:r>
            <a:r>
              <a:rPr lang="en-US" sz="2000" b="0">
                <a:solidFill>
                  <a:schemeClr val="bg2"/>
                </a:solidFill>
                <a:effectLst/>
                <a:latin typeface="Arial" charset="0"/>
              </a:rPr>
              <a:t>, it records the payment of vacation pay as follows.</a:t>
            </a:r>
          </a:p>
        </p:txBody>
      </p:sp>
      <p:sp>
        <p:nvSpPr>
          <p:cNvPr id="1295369" name="Text Box 9"/>
          <p:cNvSpPr txBox="1">
            <a:spLocks noChangeArrowheads="1"/>
          </p:cNvSpPr>
          <p:nvPr/>
        </p:nvSpPr>
        <p:spPr bwMode="auto">
          <a:xfrm>
            <a:off x="304800" y="5257800"/>
            <a:ext cx="7924800" cy="1308100"/>
          </a:xfrm>
          <a:prstGeom prst="rect">
            <a:avLst/>
          </a:prstGeom>
          <a:noFill/>
          <a:ln w="28575">
            <a:noFill/>
            <a:miter lim="800000"/>
            <a:headEnd/>
            <a:tailEnd/>
          </a:ln>
          <a:effectLst/>
        </p:spPr>
        <p:txBody>
          <a:bodyPr>
            <a:spAutoFit/>
          </a:bodyPr>
          <a:lstStyle/>
          <a:p>
            <a:pPr algn="l">
              <a:lnSpc>
                <a:spcPct val="120000"/>
              </a:lnSpc>
              <a:spcBef>
                <a:spcPct val="20000"/>
              </a:spcBef>
              <a:tabLst>
                <a:tab pos="801688" algn="l"/>
                <a:tab pos="1309688" algn="l"/>
                <a:tab pos="6172200" algn="r"/>
                <a:tab pos="7429500" algn="r"/>
              </a:tabLst>
            </a:pPr>
            <a:r>
              <a:rPr lang="en-US" sz="2000" b="0">
                <a:solidFill>
                  <a:schemeClr val="tx1"/>
                </a:solidFill>
                <a:effectLst/>
                <a:latin typeface="Arial" charset="0"/>
                <a:cs typeface="Arial" charset="0"/>
              </a:rPr>
              <a:t>	Salaries and wages payable	9,600</a:t>
            </a:r>
          </a:p>
          <a:p>
            <a:pPr algn="l">
              <a:lnSpc>
                <a:spcPct val="120000"/>
              </a:lnSpc>
              <a:spcBef>
                <a:spcPct val="20000"/>
              </a:spcBef>
              <a:tabLst>
                <a:tab pos="801688" algn="l"/>
                <a:tab pos="1309688" algn="l"/>
                <a:tab pos="6172200" algn="r"/>
                <a:tab pos="7429500" algn="r"/>
              </a:tabLst>
            </a:pPr>
            <a:r>
              <a:rPr lang="en-US" sz="2000" b="0">
                <a:solidFill>
                  <a:schemeClr val="tx1"/>
                </a:solidFill>
                <a:effectLst/>
                <a:latin typeface="Arial" charset="0"/>
                <a:cs typeface="Arial" charset="0"/>
              </a:rPr>
              <a:t>	Salaries and wages expense  	1,200</a:t>
            </a:r>
          </a:p>
          <a:p>
            <a:pPr algn="l">
              <a:lnSpc>
                <a:spcPct val="120000"/>
              </a:lnSpc>
              <a:spcBef>
                <a:spcPct val="20000"/>
              </a:spcBef>
              <a:tabLst>
                <a:tab pos="801688" algn="l"/>
                <a:tab pos="1309688" algn="l"/>
                <a:tab pos="6172200" algn="r"/>
                <a:tab pos="7429500" algn="r"/>
              </a:tabLst>
            </a:pPr>
            <a:r>
              <a:rPr lang="en-US" sz="2000" b="0">
                <a:solidFill>
                  <a:schemeClr val="tx1"/>
                </a:solidFill>
                <a:effectLst/>
                <a:latin typeface="Arial" charset="0"/>
                <a:cs typeface="Arial" charset="0"/>
              </a:rPr>
              <a:t>		Cash		10,800</a:t>
            </a:r>
            <a:endParaRPr lang="en-US" sz="2000" b="0">
              <a:solidFill>
                <a:schemeClr val="tx1"/>
              </a:solidFill>
              <a:effectLst/>
              <a:latin typeface="Arial"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5364">
                                            <p:txEl>
                                              <p:pRg st="0" end="0"/>
                                            </p:txEl>
                                          </p:spTgt>
                                        </p:tgtEl>
                                        <p:attrNameLst>
                                          <p:attrName>style.visibility</p:attrName>
                                        </p:attrNameLst>
                                      </p:cBhvr>
                                      <p:to>
                                        <p:strVal val="visible"/>
                                      </p:to>
                                    </p:set>
                                    <p:animEffect transition="in" filter="wipe(left)">
                                      <p:cBhvr>
                                        <p:cTn id="7" dur="500"/>
                                        <p:tgtEl>
                                          <p:spTgt spid="1295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5364">
                                            <p:txEl>
                                              <p:pRg st="1" end="1"/>
                                            </p:txEl>
                                          </p:spTgt>
                                        </p:tgtEl>
                                        <p:attrNameLst>
                                          <p:attrName>style.visibility</p:attrName>
                                        </p:attrNameLst>
                                      </p:cBhvr>
                                      <p:to>
                                        <p:strVal val="visible"/>
                                      </p:to>
                                    </p:set>
                                    <p:animEffect transition="in" filter="wipe(left)">
                                      <p:cBhvr>
                                        <p:cTn id="12" dur="500"/>
                                        <p:tgtEl>
                                          <p:spTgt spid="12953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5369">
                                            <p:txEl>
                                              <p:pRg st="0" end="0"/>
                                            </p:txEl>
                                          </p:spTgt>
                                        </p:tgtEl>
                                        <p:attrNameLst>
                                          <p:attrName>style.visibility</p:attrName>
                                        </p:attrNameLst>
                                      </p:cBhvr>
                                      <p:to>
                                        <p:strVal val="visible"/>
                                      </p:to>
                                    </p:set>
                                    <p:animEffect transition="in" filter="wipe(left)">
                                      <p:cBhvr>
                                        <p:cTn id="17" dur="500"/>
                                        <p:tgtEl>
                                          <p:spTgt spid="129536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5369">
                                            <p:txEl>
                                              <p:pRg st="1" end="1"/>
                                            </p:txEl>
                                          </p:spTgt>
                                        </p:tgtEl>
                                        <p:attrNameLst>
                                          <p:attrName>style.visibility</p:attrName>
                                        </p:attrNameLst>
                                      </p:cBhvr>
                                      <p:to>
                                        <p:strVal val="visible"/>
                                      </p:to>
                                    </p:set>
                                    <p:animEffect transition="in" filter="wipe(left)">
                                      <p:cBhvr>
                                        <p:cTn id="22" dur="500"/>
                                        <p:tgtEl>
                                          <p:spTgt spid="129536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95369">
                                            <p:txEl>
                                              <p:pRg st="2" end="2"/>
                                            </p:txEl>
                                          </p:spTgt>
                                        </p:tgtEl>
                                        <p:attrNameLst>
                                          <p:attrName>style.visibility</p:attrName>
                                        </p:attrNameLst>
                                      </p:cBhvr>
                                      <p:to>
                                        <p:strVal val="visible"/>
                                      </p:to>
                                    </p:set>
                                    <p:animEffect transition="in" filter="wipe(left)">
                                      <p:cBhvr>
                                        <p:cTn id="27" dur="500"/>
                                        <p:tgtEl>
                                          <p:spTgt spid="12953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364" grpId="0" build="p"/>
      <p:bldP spid="129536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7"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09348"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3  Identify types of employee-related liabilities.</a:t>
            </a:r>
          </a:p>
        </p:txBody>
      </p:sp>
      <p:sp>
        <p:nvSpPr>
          <p:cNvPr id="1209350" name="Text Box 6"/>
          <p:cNvSpPr txBox="1">
            <a:spLocks noChangeArrowheads="1"/>
          </p:cNvSpPr>
          <p:nvPr/>
        </p:nvSpPr>
        <p:spPr bwMode="auto">
          <a:xfrm>
            <a:off x="685800" y="2057400"/>
            <a:ext cx="7404100" cy="828675"/>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30000"/>
              </a:spcBef>
              <a:buSzPct val="80000"/>
            </a:pPr>
            <a:r>
              <a:rPr lang="en-US" sz="2100" b="0">
                <a:solidFill>
                  <a:schemeClr val="tx1"/>
                </a:solidFill>
                <a:effectLst/>
                <a:latin typeface="Arial" charset="0"/>
              </a:rPr>
              <a:t>Payments to certain or all employees in addition to their regular salaries or wages.</a:t>
            </a:r>
          </a:p>
        </p:txBody>
      </p:sp>
      <p:sp>
        <p:nvSpPr>
          <p:cNvPr id="1209351" name="Text Box 7"/>
          <p:cNvSpPr txBox="1">
            <a:spLocks noChangeArrowheads="1"/>
          </p:cNvSpPr>
          <p:nvPr/>
        </p:nvSpPr>
        <p:spPr bwMode="auto">
          <a:xfrm>
            <a:off x="685800" y="3014663"/>
            <a:ext cx="7391400" cy="1441450"/>
          </a:xfrm>
          <a:prstGeom prst="rect">
            <a:avLst/>
          </a:prstGeom>
          <a:noFill/>
          <a:ln w="28575" cap="sq">
            <a:noFill/>
            <a:miter lim="800000"/>
            <a:headEnd type="none" w="sm" len="sm"/>
            <a:tailEnd type="none" w="sm" len="sm"/>
          </a:ln>
          <a:effectLst/>
        </p:spPr>
        <p:txBody>
          <a:bodyPr>
            <a:spAutoFit/>
          </a:bodyPr>
          <a:lstStyle/>
          <a:p>
            <a:pPr marL="685800" lvl="1" indent="-457200" algn="l">
              <a:lnSpc>
                <a:spcPct val="130000"/>
              </a:lnSpc>
              <a:spcBef>
                <a:spcPct val="30000"/>
              </a:spcBef>
              <a:buClr>
                <a:srgbClr val="800000"/>
              </a:buClr>
              <a:buSzPct val="80000"/>
              <a:buFont typeface="Wingdings" pitchFamily="2" charset="2"/>
              <a:buChar char="u"/>
            </a:pPr>
            <a:r>
              <a:rPr lang="en-US" sz="2100" b="0">
                <a:solidFill>
                  <a:schemeClr val="tx1"/>
                </a:solidFill>
                <a:effectLst/>
                <a:latin typeface="Arial" charset="0"/>
              </a:rPr>
              <a:t>Bonuses paid are an operating expense.</a:t>
            </a:r>
          </a:p>
          <a:p>
            <a:pPr marL="685800" lvl="1" indent="-457200" algn="l">
              <a:lnSpc>
                <a:spcPct val="130000"/>
              </a:lnSpc>
              <a:spcBef>
                <a:spcPct val="30000"/>
              </a:spcBef>
              <a:buClr>
                <a:srgbClr val="800000"/>
              </a:buClr>
              <a:buSzPct val="80000"/>
              <a:buFont typeface="Wingdings" pitchFamily="2" charset="2"/>
              <a:buChar char="u"/>
            </a:pPr>
            <a:r>
              <a:rPr lang="en-US" sz="2100" b="0">
                <a:solidFill>
                  <a:schemeClr val="tx1"/>
                </a:solidFill>
                <a:effectLst/>
                <a:latin typeface="Arial" charset="0"/>
              </a:rPr>
              <a:t>Unpaid bonuses should be reported as a current liability. </a:t>
            </a:r>
          </a:p>
        </p:txBody>
      </p:sp>
      <p:sp>
        <p:nvSpPr>
          <p:cNvPr id="1209354" name="Text Box 10"/>
          <p:cNvSpPr txBox="1">
            <a:spLocks noChangeArrowheads="1"/>
          </p:cNvSpPr>
          <p:nvPr/>
        </p:nvSpPr>
        <p:spPr bwMode="auto">
          <a:xfrm>
            <a:off x="685800" y="1419225"/>
            <a:ext cx="8001000" cy="528638"/>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600">
                <a:solidFill>
                  <a:schemeClr val="tx1"/>
                </a:solidFill>
                <a:effectLst/>
                <a:latin typeface="Arial" charset="0"/>
              </a:rPr>
              <a:t>Profit-Sharing and Bonus Plans</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Text Box 2"/>
          <p:cNvSpPr txBox="1">
            <a:spLocks noChangeArrowheads="1"/>
          </p:cNvSpPr>
          <p:nvPr/>
        </p:nvSpPr>
        <p:spPr bwMode="auto">
          <a:xfrm>
            <a:off x="736600" y="1538288"/>
            <a:ext cx="7950200" cy="2568575"/>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30000"/>
              </a:spcBef>
              <a:buSzPct val="80000"/>
            </a:pPr>
            <a:r>
              <a:rPr lang="en-US" sz="2500" b="0">
                <a:solidFill>
                  <a:schemeClr val="tx1"/>
                </a:solidFill>
                <a:effectLst/>
                <a:latin typeface="Arial" charset="0"/>
              </a:rPr>
              <a:t>“An existing condition, situation, or set of circumstances involving uncertainty as to possible gain </a:t>
            </a:r>
            <a:r>
              <a:rPr lang="en-US" sz="2500">
                <a:solidFill>
                  <a:srgbClr val="800000"/>
                </a:solidFill>
                <a:effectLst/>
                <a:latin typeface="Arial" charset="0"/>
              </a:rPr>
              <a:t>(gain contingency)</a:t>
            </a:r>
            <a:r>
              <a:rPr lang="en-US" sz="2500">
                <a:solidFill>
                  <a:schemeClr val="tx1"/>
                </a:solidFill>
                <a:effectLst/>
                <a:latin typeface="Arial" charset="0"/>
              </a:rPr>
              <a:t> </a:t>
            </a:r>
            <a:r>
              <a:rPr lang="en-US" sz="2500" b="0">
                <a:solidFill>
                  <a:schemeClr val="tx1"/>
                </a:solidFill>
                <a:effectLst/>
                <a:latin typeface="Arial" charset="0"/>
              </a:rPr>
              <a:t>or loss </a:t>
            </a:r>
            <a:r>
              <a:rPr lang="en-US" sz="2500">
                <a:solidFill>
                  <a:srgbClr val="800000"/>
                </a:solidFill>
                <a:effectLst/>
                <a:latin typeface="Arial" charset="0"/>
              </a:rPr>
              <a:t>(loss contingency)</a:t>
            </a:r>
            <a:r>
              <a:rPr lang="en-US" sz="2500">
                <a:solidFill>
                  <a:schemeClr val="tx1"/>
                </a:solidFill>
                <a:effectLst/>
                <a:latin typeface="Arial" charset="0"/>
              </a:rPr>
              <a:t> </a:t>
            </a:r>
            <a:r>
              <a:rPr lang="en-US" sz="2500" b="0">
                <a:solidFill>
                  <a:schemeClr val="tx1"/>
                </a:solidFill>
                <a:effectLst/>
                <a:latin typeface="Arial" charset="0"/>
              </a:rPr>
              <a:t>to an enterprise that will ultimately be resolved when one or more future events occur or fail to occur.”*</a:t>
            </a:r>
          </a:p>
        </p:txBody>
      </p:sp>
      <p:sp>
        <p:nvSpPr>
          <p:cNvPr id="1395715"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Contingencies</a:t>
            </a:r>
          </a:p>
        </p:txBody>
      </p:sp>
      <p:sp>
        <p:nvSpPr>
          <p:cNvPr id="1395716" name="Text Box 4"/>
          <p:cNvSpPr txBox="1">
            <a:spLocks noChangeArrowheads="1"/>
          </p:cNvSpPr>
          <p:nvPr/>
        </p:nvSpPr>
        <p:spPr bwMode="auto">
          <a:xfrm>
            <a:off x="685800" y="5105400"/>
            <a:ext cx="7861300" cy="944563"/>
          </a:xfrm>
          <a:prstGeom prst="rect">
            <a:avLst/>
          </a:prstGeom>
          <a:solidFill>
            <a:srgbClr val="FFFF99"/>
          </a:solidFill>
          <a:ln w="28575" cap="sq">
            <a:solidFill>
              <a:srgbClr val="800000"/>
            </a:solidFill>
            <a:miter lim="800000"/>
            <a:headEnd type="none" w="sm" len="sm"/>
            <a:tailEnd type="none" w="sm" len="sm"/>
          </a:ln>
          <a:effectLst/>
        </p:spPr>
        <p:txBody>
          <a:bodyPr>
            <a:spAutoFit/>
          </a:bodyPr>
          <a:lstStyle/>
          <a:p>
            <a:pPr algn="l">
              <a:spcBef>
                <a:spcPct val="30000"/>
              </a:spcBef>
              <a:buSzPct val="80000"/>
            </a:pPr>
            <a:r>
              <a:rPr lang="en-US" sz="1800" b="0" i="1">
                <a:solidFill>
                  <a:schemeClr val="tx1"/>
                </a:solidFill>
                <a:effectLst/>
                <a:latin typeface="Arial" charset="0"/>
              </a:rPr>
              <a:t>* FASB ASC 450-10-05-4. [Predecessor literature: “Accounting for Contingencies,” Statement of Financial Accounting Standards No. 5 (Stamford, Conn.: FASB, 1975), par. 1.]</a:t>
            </a:r>
          </a:p>
        </p:txBody>
      </p:sp>
      <p:sp>
        <p:nvSpPr>
          <p:cNvPr id="1395717" name="Text Box 5"/>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criteria used to account for and disclose gain and loss contingencies.</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Gain Contingencies</a:t>
            </a:r>
          </a:p>
        </p:txBody>
      </p:sp>
      <p:sp>
        <p:nvSpPr>
          <p:cNvPr id="1397763" name="Text Box 3"/>
          <p:cNvSpPr txBox="1">
            <a:spLocks noChangeArrowheads="1"/>
          </p:cNvSpPr>
          <p:nvPr/>
        </p:nvSpPr>
        <p:spPr bwMode="auto">
          <a:xfrm>
            <a:off x="762000" y="1358900"/>
            <a:ext cx="8001000" cy="3179763"/>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SzPct val="80000"/>
            </a:pPr>
            <a:r>
              <a:rPr lang="en-US" sz="2300" b="0">
                <a:solidFill>
                  <a:schemeClr val="tx1"/>
                </a:solidFill>
                <a:effectLst/>
                <a:latin typeface="Arial" charset="0"/>
              </a:rPr>
              <a:t>Typical Gain Contingencies are:</a:t>
            </a:r>
          </a:p>
          <a:p>
            <a:pPr marL="685800" lvl="1" indent="-457200" algn="l">
              <a:lnSpc>
                <a:spcPct val="125000"/>
              </a:lnSpc>
              <a:spcBef>
                <a:spcPct val="50000"/>
              </a:spcBef>
              <a:buClr>
                <a:srgbClr val="800000"/>
              </a:buClr>
              <a:buFontTx/>
              <a:buAutoNum type="arabicPeriod"/>
            </a:pPr>
            <a:r>
              <a:rPr lang="en-US" sz="2100" b="0">
                <a:solidFill>
                  <a:schemeClr val="tx1"/>
                </a:solidFill>
                <a:effectLst/>
                <a:latin typeface="Arial" charset="0"/>
              </a:rPr>
              <a:t>Possible receipts of monies from gifts, donations, and bonuses.</a:t>
            </a:r>
          </a:p>
          <a:p>
            <a:pPr marL="685800" lvl="1" indent="-457200" algn="l">
              <a:lnSpc>
                <a:spcPct val="125000"/>
              </a:lnSpc>
              <a:spcBef>
                <a:spcPct val="50000"/>
              </a:spcBef>
              <a:buClr>
                <a:srgbClr val="800000"/>
              </a:buClr>
              <a:buFontTx/>
              <a:buAutoNum type="arabicPeriod"/>
            </a:pPr>
            <a:r>
              <a:rPr lang="en-US" sz="2100" b="0">
                <a:solidFill>
                  <a:schemeClr val="tx1"/>
                </a:solidFill>
                <a:effectLst/>
                <a:latin typeface="Arial" charset="0"/>
              </a:rPr>
              <a:t>Possible refunds from the government in tax disputes.</a:t>
            </a:r>
          </a:p>
          <a:p>
            <a:pPr marL="685800" lvl="1" indent="-457200" algn="l">
              <a:lnSpc>
                <a:spcPct val="125000"/>
              </a:lnSpc>
              <a:spcBef>
                <a:spcPct val="50000"/>
              </a:spcBef>
              <a:buClr>
                <a:srgbClr val="800000"/>
              </a:buClr>
              <a:buFontTx/>
              <a:buAutoNum type="arabicPeriod"/>
            </a:pPr>
            <a:r>
              <a:rPr lang="en-US" sz="2100" b="0">
                <a:solidFill>
                  <a:schemeClr val="tx1"/>
                </a:solidFill>
                <a:effectLst/>
                <a:latin typeface="Arial" charset="0"/>
              </a:rPr>
              <a:t>Pending court cases with a probable favorable outcome.</a:t>
            </a:r>
          </a:p>
          <a:p>
            <a:pPr marL="685800" lvl="1" indent="-457200" algn="l">
              <a:lnSpc>
                <a:spcPct val="125000"/>
              </a:lnSpc>
              <a:spcBef>
                <a:spcPct val="50000"/>
              </a:spcBef>
              <a:buClr>
                <a:srgbClr val="800000"/>
              </a:buClr>
              <a:buFontTx/>
              <a:buAutoNum type="arabicPeriod"/>
            </a:pPr>
            <a:r>
              <a:rPr lang="en-US" sz="2100" b="0">
                <a:solidFill>
                  <a:schemeClr val="tx1"/>
                </a:solidFill>
                <a:effectLst/>
                <a:latin typeface="Arial" charset="0"/>
              </a:rPr>
              <a:t>Tax loss carryforwards (Chapter 19).</a:t>
            </a:r>
          </a:p>
        </p:txBody>
      </p:sp>
      <p:sp>
        <p:nvSpPr>
          <p:cNvPr id="1397764" name="Text Box 4"/>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criteria used to account for and disclose gain and loss contingencies.</a:t>
            </a:r>
          </a:p>
        </p:txBody>
      </p:sp>
      <p:sp>
        <p:nvSpPr>
          <p:cNvPr id="1397765" name="Text Box 5"/>
          <p:cNvSpPr txBox="1">
            <a:spLocks noChangeArrowheads="1"/>
          </p:cNvSpPr>
          <p:nvPr/>
        </p:nvSpPr>
        <p:spPr bwMode="auto">
          <a:xfrm>
            <a:off x="762000" y="4800600"/>
            <a:ext cx="8001000" cy="1031875"/>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50000"/>
              </a:spcBef>
              <a:buSzPct val="80000"/>
            </a:pPr>
            <a:r>
              <a:rPr lang="en-US" b="0">
                <a:solidFill>
                  <a:schemeClr val="tx1"/>
                </a:solidFill>
                <a:effectLst/>
                <a:latin typeface="Arial" charset="0"/>
              </a:rPr>
              <a:t>Gain contingencies are </a:t>
            </a:r>
            <a:r>
              <a:rPr lang="en-US">
                <a:solidFill>
                  <a:srgbClr val="800000"/>
                </a:solidFill>
                <a:effectLst/>
                <a:latin typeface="Arial" charset="0"/>
              </a:rPr>
              <a:t>not recorded</a:t>
            </a:r>
            <a:r>
              <a:rPr lang="en-US" b="0">
                <a:solidFill>
                  <a:schemeClr val="tx1"/>
                </a:solidFill>
                <a:effectLst/>
                <a:latin typeface="Arial" charset="0"/>
              </a:rPr>
              <a:t>.</a:t>
            </a:r>
          </a:p>
          <a:p>
            <a:pPr algn="l">
              <a:lnSpc>
                <a:spcPct val="115000"/>
              </a:lnSpc>
              <a:spcBef>
                <a:spcPct val="50000"/>
              </a:spcBef>
              <a:buSzPct val="80000"/>
            </a:pPr>
            <a:r>
              <a:rPr lang="en-US" b="0">
                <a:solidFill>
                  <a:schemeClr val="tx1"/>
                </a:solidFill>
                <a:effectLst/>
                <a:latin typeface="Arial" charset="0"/>
              </a:rPr>
              <a:t>Disclosed only if probability of receipt is high.</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399811" name="Text Box 3"/>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criteria used to account for and disclose gain and loss contingencies.</a:t>
            </a:r>
          </a:p>
        </p:txBody>
      </p:sp>
      <p:sp>
        <p:nvSpPr>
          <p:cNvPr id="1399812" name="Text Box 4"/>
          <p:cNvSpPr txBox="1">
            <a:spLocks noChangeArrowheads="1"/>
          </p:cNvSpPr>
          <p:nvPr/>
        </p:nvSpPr>
        <p:spPr bwMode="auto">
          <a:xfrm>
            <a:off x="965200" y="2020888"/>
            <a:ext cx="7340600" cy="1301750"/>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pPr>
            <a:r>
              <a:rPr lang="en-US" sz="2300" b="0">
                <a:solidFill>
                  <a:schemeClr val="tx1"/>
                </a:solidFill>
                <a:effectLst/>
                <a:latin typeface="Arial" charset="0"/>
              </a:rPr>
              <a:t>The likelihood that the future event will confirm the incurrence of a liability can range from probable to remote.</a:t>
            </a:r>
          </a:p>
        </p:txBody>
      </p:sp>
      <p:sp>
        <p:nvSpPr>
          <p:cNvPr id="1399813" name="Text Box 5"/>
          <p:cNvSpPr txBox="1">
            <a:spLocks noChangeArrowheads="1"/>
          </p:cNvSpPr>
          <p:nvPr/>
        </p:nvSpPr>
        <p:spPr bwMode="auto">
          <a:xfrm>
            <a:off x="685800" y="141922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Contingent Liability</a:t>
            </a:r>
          </a:p>
        </p:txBody>
      </p:sp>
      <p:sp>
        <p:nvSpPr>
          <p:cNvPr id="1399814" name="Text Box 6"/>
          <p:cNvSpPr txBox="1">
            <a:spLocks noChangeArrowheads="1"/>
          </p:cNvSpPr>
          <p:nvPr/>
        </p:nvSpPr>
        <p:spPr bwMode="auto">
          <a:xfrm>
            <a:off x="977900" y="3429000"/>
            <a:ext cx="7861300" cy="2292350"/>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SzPct val="80000"/>
            </a:pPr>
            <a:r>
              <a:rPr lang="en-US" sz="2300" b="0">
                <a:solidFill>
                  <a:schemeClr val="tx1"/>
                </a:solidFill>
                <a:effectLst/>
                <a:latin typeface="Arial" charset="0"/>
              </a:rPr>
              <a:t>FASB uses three areas of probability:</a:t>
            </a:r>
          </a:p>
          <a:p>
            <a:pPr marL="685800" lvl="1" indent="-457200" algn="l">
              <a:lnSpc>
                <a:spcPct val="125000"/>
              </a:lnSpc>
              <a:spcBef>
                <a:spcPct val="50000"/>
              </a:spcBef>
              <a:buClr>
                <a:srgbClr val="800000"/>
              </a:buClr>
              <a:buSzPct val="80000"/>
              <a:buFont typeface="Wingdings" pitchFamily="2" charset="2"/>
              <a:buChar char="u"/>
            </a:pPr>
            <a:r>
              <a:rPr lang="en-US" b="0">
                <a:solidFill>
                  <a:schemeClr val="tx1"/>
                </a:solidFill>
                <a:effectLst/>
                <a:latin typeface="Arial" charset="0"/>
              </a:rPr>
              <a:t>Probable.</a:t>
            </a:r>
          </a:p>
          <a:p>
            <a:pPr marL="685800" lvl="1" indent="-457200" algn="l">
              <a:lnSpc>
                <a:spcPct val="125000"/>
              </a:lnSpc>
              <a:spcBef>
                <a:spcPct val="50000"/>
              </a:spcBef>
              <a:buClr>
                <a:srgbClr val="800000"/>
              </a:buClr>
              <a:buSzPct val="80000"/>
              <a:buFont typeface="Wingdings" pitchFamily="2" charset="2"/>
              <a:buChar char="u"/>
            </a:pPr>
            <a:r>
              <a:rPr lang="en-US" b="0">
                <a:solidFill>
                  <a:schemeClr val="tx1"/>
                </a:solidFill>
                <a:effectLst/>
                <a:latin typeface="Arial" charset="0"/>
              </a:rPr>
              <a:t>Reasonably possible.</a:t>
            </a:r>
          </a:p>
          <a:p>
            <a:pPr marL="685800" lvl="1" indent="-457200" algn="l">
              <a:lnSpc>
                <a:spcPct val="125000"/>
              </a:lnSpc>
              <a:spcBef>
                <a:spcPct val="50000"/>
              </a:spcBef>
              <a:buClr>
                <a:srgbClr val="800000"/>
              </a:buClr>
              <a:buSzPct val="80000"/>
              <a:buFont typeface="Wingdings" pitchFamily="2" charset="2"/>
              <a:buChar char="u"/>
            </a:pPr>
            <a:r>
              <a:rPr lang="en-US" b="0">
                <a:solidFill>
                  <a:schemeClr val="tx1"/>
                </a:solidFill>
                <a:effectLst/>
                <a:latin typeface="Arial" charset="0"/>
              </a:rPr>
              <a:t>Remote.</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Rectangle 2"/>
          <p:cNvSpPr>
            <a:spLocks noChangeArrowheads="1"/>
          </p:cNvSpPr>
          <p:nvPr/>
        </p:nvSpPr>
        <p:spPr bwMode="auto">
          <a:xfrm>
            <a:off x="5421313" y="1993900"/>
            <a:ext cx="3111500" cy="3949700"/>
          </a:xfrm>
          <a:prstGeom prst="rect">
            <a:avLst/>
          </a:prstGeom>
          <a:gradFill rotWithShape="0">
            <a:gsLst>
              <a:gs pos="0">
                <a:srgbClr val="000081"/>
              </a:gs>
              <a:gs pos="100000">
                <a:srgbClr val="000081">
                  <a:gamma/>
                  <a:shade val="29804"/>
                  <a:invGamma/>
                </a:srgbClr>
              </a:gs>
            </a:gsLst>
            <a:lin ang="5400000" scaled="1"/>
          </a:gradFill>
          <a:ln w="12700">
            <a:solidFill>
              <a:schemeClr val="tx1"/>
            </a:solidFill>
            <a:miter lim="800000"/>
            <a:headEnd/>
            <a:tailEnd/>
          </a:ln>
          <a:effectLst/>
        </p:spPr>
        <p:txBody>
          <a:bodyPr wrap="none" anchor="ctr"/>
          <a:lstStyle/>
          <a:p>
            <a:endParaRPr lang="en-US"/>
          </a:p>
        </p:txBody>
      </p:sp>
      <p:sp>
        <p:nvSpPr>
          <p:cNvPr id="1401859" name="Rectangle 3"/>
          <p:cNvSpPr>
            <a:spLocks noChangeArrowheads="1"/>
          </p:cNvSpPr>
          <p:nvPr/>
        </p:nvSpPr>
        <p:spPr bwMode="auto">
          <a:xfrm>
            <a:off x="5419725" y="1449388"/>
            <a:ext cx="3114675" cy="528637"/>
          </a:xfrm>
          <a:prstGeom prst="rect">
            <a:avLst/>
          </a:prstGeom>
          <a:solidFill>
            <a:srgbClr val="FFFF99"/>
          </a:solidFill>
          <a:ln w="12700">
            <a:solidFill>
              <a:schemeClr val="tx1"/>
            </a:solidFill>
            <a:miter lim="800000"/>
            <a:headEnd/>
            <a:tailEnd/>
          </a:ln>
          <a:effectLst/>
        </p:spPr>
        <p:txBody>
          <a:bodyPr lIns="90488" tIns="44450" rIns="90488" bIns="44450">
            <a:spAutoFit/>
          </a:bodyPr>
          <a:lstStyle/>
          <a:p>
            <a:pPr>
              <a:spcBef>
                <a:spcPct val="50000"/>
              </a:spcBef>
            </a:pPr>
            <a:r>
              <a:rPr lang="en-US" sz="2800">
                <a:solidFill>
                  <a:schemeClr val="tx1"/>
                </a:solidFill>
                <a:effectLst/>
                <a:latin typeface="Arial" charset="0"/>
              </a:rPr>
              <a:t>Accounting</a:t>
            </a:r>
          </a:p>
        </p:txBody>
      </p:sp>
      <p:sp>
        <p:nvSpPr>
          <p:cNvPr id="1401860" name="Rectangle 4"/>
          <p:cNvSpPr>
            <a:spLocks noChangeArrowheads="1"/>
          </p:cNvSpPr>
          <p:nvPr/>
        </p:nvSpPr>
        <p:spPr bwMode="auto">
          <a:xfrm>
            <a:off x="771525" y="1449388"/>
            <a:ext cx="3114675" cy="528637"/>
          </a:xfrm>
          <a:prstGeom prst="rect">
            <a:avLst/>
          </a:prstGeom>
          <a:solidFill>
            <a:srgbClr val="FFFF99"/>
          </a:solidFill>
          <a:ln w="12700">
            <a:solidFill>
              <a:schemeClr val="tx1"/>
            </a:solidFill>
            <a:miter lim="800000"/>
            <a:headEnd/>
            <a:tailEnd/>
          </a:ln>
          <a:effectLst/>
        </p:spPr>
        <p:txBody>
          <a:bodyPr lIns="90488" tIns="44450" rIns="90488" bIns="44450">
            <a:spAutoFit/>
          </a:bodyPr>
          <a:lstStyle/>
          <a:p>
            <a:pPr>
              <a:spcBef>
                <a:spcPct val="50000"/>
              </a:spcBef>
            </a:pPr>
            <a:r>
              <a:rPr lang="en-US" sz="2800">
                <a:solidFill>
                  <a:schemeClr val="tx1"/>
                </a:solidFill>
                <a:effectLst/>
                <a:latin typeface="Arial" charset="0"/>
              </a:rPr>
              <a:t>Probability</a:t>
            </a:r>
          </a:p>
        </p:txBody>
      </p:sp>
      <p:sp>
        <p:nvSpPr>
          <p:cNvPr id="1401861" name="Rectangle 5"/>
          <p:cNvSpPr>
            <a:spLocks noChangeArrowheads="1"/>
          </p:cNvSpPr>
          <p:nvPr/>
        </p:nvSpPr>
        <p:spPr bwMode="auto">
          <a:xfrm>
            <a:off x="5726113" y="2222500"/>
            <a:ext cx="2578100" cy="977900"/>
          </a:xfrm>
          <a:prstGeom prst="rect">
            <a:avLst/>
          </a:prstGeom>
          <a:solidFill>
            <a:srgbClr val="FFFFFF"/>
          </a:solidFill>
          <a:ln w="12700">
            <a:solidFill>
              <a:schemeClr val="tx1"/>
            </a:solidFill>
            <a:miter lim="800000"/>
            <a:headEnd/>
            <a:tailEnd/>
          </a:ln>
          <a:effectLst/>
        </p:spPr>
        <p:txBody>
          <a:bodyPr wrap="none" lIns="90488" tIns="44450" rIns="90488" bIns="44450" anchor="ctr"/>
          <a:lstStyle/>
          <a:p>
            <a:r>
              <a:rPr lang="en-US" sz="2800">
                <a:solidFill>
                  <a:schemeClr val="tx1"/>
                </a:solidFill>
                <a:effectLst/>
                <a:latin typeface="Arial" charset="0"/>
              </a:rPr>
              <a:t>Accrue</a:t>
            </a:r>
          </a:p>
        </p:txBody>
      </p:sp>
      <p:sp>
        <p:nvSpPr>
          <p:cNvPr id="1401862" name="Rectangle 6"/>
          <p:cNvSpPr>
            <a:spLocks noChangeArrowheads="1"/>
          </p:cNvSpPr>
          <p:nvPr/>
        </p:nvSpPr>
        <p:spPr bwMode="auto">
          <a:xfrm>
            <a:off x="5726113" y="3441700"/>
            <a:ext cx="2578100" cy="977900"/>
          </a:xfrm>
          <a:prstGeom prst="rect">
            <a:avLst/>
          </a:prstGeom>
          <a:solidFill>
            <a:srgbClr val="FFFFFF"/>
          </a:solidFill>
          <a:ln w="12700">
            <a:solidFill>
              <a:schemeClr val="tx1"/>
            </a:solidFill>
            <a:miter lim="800000"/>
            <a:headEnd/>
            <a:tailEnd/>
          </a:ln>
          <a:effectLst/>
        </p:spPr>
        <p:txBody>
          <a:bodyPr wrap="none" lIns="90488" tIns="44450" rIns="90488" bIns="44450" anchor="ctr"/>
          <a:lstStyle/>
          <a:p>
            <a:r>
              <a:rPr lang="en-US" sz="2800">
                <a:solidFill>
                  <a:schemeClr val="tx1"/>
                </a:solidFill>
                <a:effectLst/>
                <a:latin typeface="Arial" charset="0"/>
              </a:rPr>
              <a:t>Footnote</a:t>
            </a:r>
          </a:p>
        </p:txBody>
      </p:sp>
      <p:sp>
        <p:nvSpPr>
          <p:cNvPr id="1401863" name="AutoShape 7"/>
          <p:cNvSpPr>
            <a:spLocks noChangeArrowheads="1"/>
          </p:cNvSpPr>
          <p:nvPr/>
        </p:nvSpPr>
        <p:spPr bwMode="auto">
          <a:xfrm>
            <a:off x="3897313" y="2451100"/>
            <a:ext cx="1282700" cy="444500"/>
          </a:xfrm>
          <a:prstGeom prst="rightArrow">
            <a:avLst>
              <a:gd name="adj1" fmla="val 50000"/>
              <a:gd name="adj2" fmla="val 144299"/>
            </a:avLst>
          </a:prstGeom>
          <a:solidFill>
            <a:schemeClr val="hlink"/>
          </a:solidFill>
          <a:ln w="12700">
            <a:solidFill>
              <a:schemeClr val="tx1"/>
            </a:solidFill>
            <a:miter lim="800000"/>
            <a:headEnd/>
            <a:tailEnd/>
          </a:ln>
          <a:effectLst/>
        </p:spPr>
        <p:txBody>
          <a:bodyPr wrap="none" anchor="ctr"/>
          <a:lstStyle/>
          <a:p>
            <a:endParaRPr lang="en-US"/>
          </a:p>
        </p:txBody>
      </p:sp>
      <p:sp>
        <p:nvSpPr>
          <p:cNvPr id="1401864" name="AutoShape 8"/>
          <p:cNvSpPr>
            <a:spLocks noChangeArrowheads="1"/>
          </p:cNvSpPr>
          <p:nvPr/>
        </p:nvSpPr>
        <p:spPr bwMode="auto">
          <a:xfrm rot="1560000">
            <a:off x="3730625" y="3081338"/>
            <a:ext cx="1385888" cy="479425"/>
          </a:xfrm>
          <a:prstGeom prst="rightArrow">
            <a:avLst>
              <a:gd name="adj1" fmla="val 50000"/>
              <a:gd name="adj2" fmla="val 144550"/>
            </a:avLst>
          </a:prstGeom>
          <a:solidFill>
            <a:schemeClr val="hlink"/>
          </a:solidFill>
          <a:ln w="12700">
            <a:solidFill>
              <a:schemeClr val="tx1"/>
            </a:solidFill>
            <a:miter lim="800000"/>
            <a:headEnd/>
            <a:tailEnd/>
          </a:ln>
          <a:effectLst/>
        </p:spPr>
        <p:txBody>
          <a:bodyPr wrap="none" anchor="ctr"/>
          <a:lstStyle/>
          <a:p>
            <a:endParaRPr lang="en-US"/>
          </a:p>
        </p:txBody>
      </p:sp>
      <p:sp>
        <p:nvSpPr>
          <p:cNvPr id="1401865" name="Rectangle 9"/>
          <p:cNvSpPr>
            <a:spLocks noChangeArrowheads="1"/>
          </p:cNvSpPr>
          <p:nvPr/>
        </p:nvSpPr>
        <p:spPr bwMode="auto">
          <a:xfrm>
            <a:off x="5726113" y="4737100"/>
            <a:ext cx="2578100" cy="977900"/>
          </a:xfrm>
          <a:prstGeom prst="rect">
            <a:avLst/>
          </a:prstGeom>
          <a:solidFill>
            <a:srgbClr val="FFFFFF"/>
          </a:solidFill>
          <a:ln w="12700">
            <a:solidFill>
              <a:schemeClr val="tx1"/>
            </a:solidFill>
            <a:miter lim="800000"/>
            <a:headEnd/>
            <a:tailEnd/>
          </a:ln>
          <a:effectLst/>
        </p:spPr>
        <p:txBody>
          <a:bodyPr wrap="none" lIns="90488" tIns="44450" rIns="90488" bIns="44450" anchor="ctr"/>
          <a:lstStyle/>
          <a:p>
            <a:r>
              <a:rPr lang="en-US" sz="2800">
                <a:solidFill>
                  <a:schemeClr val="tx1"/>
                </a:solidFill>
                <a:effectLst/>
                <a:latin typeface="Arial" charset="0"/>
              </a:rPr>
              <a:t>Ignore</a:t>
            </a:r>
          </a:p>
        </p:txBody>
      </p:sp>
      <p:sp>
        <p:nvSpPr>
          <p:cNvPr id="1401866" name="Rectangle 10"/>
          <p:cNvSpPr>
            <a:spLocks noChangeArrowheads="1"/>
          </p:cNvSpPr>
          <p:nvPr/>
        </p:nvSpPr>
        <p:spPr bwMode="auto">
          <a:xfrm>
            <a:off x="773113" y="1993900"/>
            <a:ext cx="3111500" cy="3949700"/>
          </a:xfrm>
          <a:prstGeom prst="rect">
            <a:avLst/>
          </a:prstGeom>
          <a:gradFill rotWithShape="0">
            <a:gsLst>
              <a:gs pos="0">
                <a:srgbClr val="000081"/>
              </a:gs>
              <a:gs pos="100000">
                <a:srgbClr val="000081">
                  <a:gamma/>
                  <a:shade val="29804"/>
                  <a:invGamma/>
                </a:srgbClr>
              </a:gs>
            </a:gsLst>
            <a:lin ang="5400000" scaled="1"/>
          </a:gradFill>
          <a:ln w="12700">
            <a:solidFill>
              <a:schemeClr val="tx1"/>
            </a:solidFill>
            <a:miter lim="800000"/>
            <a:headEnd/>
            <a:tailEnd/>
          </a:ln>
          <a:effectLst/>
        </p:spPr>
        <p:txBody>
          <a:bodyPr wrap="none" anchor="ctr"/>
          <a:lstStyle/>
          <a:p>
            <a:endParaRPr lang="en-US"/>
          </a:p>
        </p:txBody>
      </p:sp>
      <p:sp>
        <p:nvSpPr>
          <p:cNvPr id="1401867" name="Rectangle 11"/>
          <p:cNvSpPr>
            <a:spLocks noChangeArrowheads="1"/>
          </p:cNvSpPr>
          <p:nvPr/>
        </p:nvSpPr>
        <p:spPr bwMode="auto">
          <a:xfrm>
            <a:off x="1066800" y="2222500"/>
            <a:ext cx="2578100" cy="977900"/>
          </a:xfrm>
          <a:prstGeom prst="rect">
            <a:avLst/>
          </a:prstGeom>
          <a:solidFill>
            <a:srgbClr val="FFFFFF"/>
          </a:solidFill>
          <a:ln w="12700">
            <a:solidFill>
              <a:schemeClr val="tx1"/>
            </a:solidFill>
            <a:miter lim="800000"/>
            <a:headEnd/>
            <a:tailEnd/>
          </a:ln>
          <a:effectLst/>
        </p:spPr>
        <p:txBody>
          <a:bodyPr wrap="none" lIns="90488" tIns="44450" rIns="90488" bIns="44450" anchor="ctr"/>
          <a:lstStyle/>
          <a:p>
            <a:r>
              <a:rPr lang="en-US" sz="2800">
                <a:solidFill>
                  <a:schemeClr val="tx1"/>
                </a:solidFill>
                <a:effectLst/>
                <a:latin typeface="Arial" charset="0"/>
              </a:rPr>
              <a:t>Probable</a:t>
            </a:r>
          </a:p>
        </p:txBody>
      </p:sp>
      <p:sp>
        <p:nvSpPr>
          <p:cNvPr id="1401868" name="Rectangle 12"/>
          <p:cNvSpPr>
            <a:spLocks noChangeArrowheads="1"/>
          </p:cNvSpPr>
          <p:nvPr/>
        </p:nvSpPr>
        <p:spPr bwMode="auto">
          <a:xfrm>
            <a:off x="1066800" y="3441700"/>
            <a:ext cx="2578100" cy="977900"/>
          </a:xfrm>
          <a:prstGeom prst="rect">
            <a:avLst/>
          </a:prstGeom>
          <a:solidFill>
            <a:srgbClr val="FFFFFF"/>
          </a:solidFill>
          <a:ln w="12700">
            <a:solidFill>
              <a:schemeClr val="tx1"/>
            </a:solidFill>
            <a:miter lim="800000"/>
            <a:headEnd/>
            <a:tailEnd/>
          </a:ln>
          <a:effectLst/>
        </p:spPr>
        <p:txBody>
          <a:bodyPr wrap="none" lIns="90488" tIns="44450" rIns="90488" bIns="44450" anchor="ctr"/>
          <a:lstStyle/>
          <a:p>
            <a:r>
              <a:rPr lang="en-US" sz="2800">
                <a:solidFill>
                  <a:schemeClr val="tx1"/>
                </a:solidFill>
                <a:effectLst/>
                <a:latin typeface="Arial" charset="0"/>
              </a:rPr>
              <a:t>Reasonably</a:t>
            </a:r>
          </a:p>
          <a:p>
            <a:r>
              <a:rPr lang="en-US" sz="2800">
                <a:solidFill>
                  <a:schemeClr val="tx1"/>
                </a:solidFill>
                <a:effectLst/>
                <a:latin typeface="Arial" charset="0"/>
              </a:rPr>
              <a:t>Possible</a:t>
            </a:r>
          </a:p>
        </p:txBody>
      </p:sp>
      <p:sp>
        <p:nvSpPr>
          <p:cNvPr id="1401869" name="Rectangle 13"/>
          <p:cNvSpPr>
            <a:spLocks noChangeArrowheads="1"/>
          </p:cNvSpPr>
          <p:nvPr/>
        </p:nvSpPr>
        <p:spPr bwMode="auto">
          <a:xfrm>
            <a:off x="1066800" y="4737100"/>
            <a:ext cx="2578100" cy="977900"/>
          </a:xfrm>
          <a:prstGeom prst="rect">
            <a:avLst/>
          </a:prstGeom>
          <a:solidFill>
            <a:srgbClr val="FFFFFF"/>
          </a:solidFill>
          <a:ln w="12700">
            <a:solidFill>
              <a:schemeClr val="tx1"/>
            </a:solidFill>
            <a:miter lim="800000"/>
            <a:headEnd/>
            <a:tailEnd/>
          </a:ln>
          <a:effectLst/>
        </p:spPr>
        <p:txBody>
          <a:bodyPr wrap="none" lIns="90488" tIns="44450" rIns="90488" bIns="44450" anchor="ctr"/>
          <a:lstStyle/>
          <a:p>
            <a:r>
              <a:rPr lang="en-US" sz="2800">
                <a:solidFill>
                  <a:schemeClr val="tx1"/>
                </a:solidFill>
                <a:effectLst/>
                <a:latin typeface="Arial" charset="0"/>
              </a:rPr>
              <a:t>Remote</a:t>
            </a:r>
          </a:p>
        </p:txBody>
      </p:sp>
      <p:sp>
        <p:nvSpPr>
          <p:cNvPr id="1401870" name="AutoShape 14"/>
          <p:cNvSpPr>
            <a:spLocks noChangeArrowheads="1"/>
          </p:cNvSpPr>
          <p:nvPr/>
        </p:nvSpPr>
        <p:spPr bwMode="auto">
          <a:xfrm>
            <a:off x="3897313" y="3670300"/>
            <a:ext cx="1282700" cy="444500"/>
          </a:xfrm>
          <a:prstGeom prst="rightArrow">
            <a:avLst>
              <a:gd name="adj1" fmla="val 50000"/>
              <a:gd name="adj2" fmla="val 144299"/>
            </a:avLst>
          </a:prstGeom>
          <a:solidFill>
            <a:srgbClr val="800000"/>
          </a:solidFill>
          <a:ln w="12700">
            <a:solidFill>
              <a:schemeClr val="tx1"/>
            </a:solidFill>
            <a:miter lim="800000"/>
            <a:headEnd/>
            <a:tailEnd/>
          </a:ln>
          <a:effectLst/>
        </p:spPr>
        <p:txBody>
          <a:bodyPr wrap="none" anchor="ctr"/>
          <a:lstStyle/>
          <a:p>
            <a:endParaRPr lang="en-US"/>
          </a:p>
        </p:txBody>
      </p:sp>
      <p:sp>
        <p:nvSpPr>
          <p:cNvPr id="1401871" name="AutoShape 15"/>
          <p:cNvSpPr>
            <a:spLocks noChangeArrowheads="1"/>
          </p:cNvSpPr>
          <p:nvPr/>
        </p:nvSpPr>
        <p:spPr bwMode="auto">
          <a:xfrm>
            <a:off x="3897313" y="4965700"/>
            <a:ext cx="1282700" cy="444500"/>
          </a:xfrm>
          <a:prstGeom prst="rightArrow">
            <a:avLst>
              <a:gd name="adj1" fmla="val 50000"/>
              <a:gd name="adj2" fmla="val 144299"/>
            </a:avLst>
          </a:prstGeom>
          <a:solidFill>
            <a:srgbClr val="008000"/>
          </a:solidFill>
          <a:ln w="12700">
            <a:solidFill>
              <a:schemeClr val="tx1"/>
            </a:solidFill>
            <a:miter lim="800000"/>
            <a:headEnd/>
            <a:tailEnd/>
          </a:ln>
          <a:effectLst/>
        </p:spPr>
        <p:txBody>
          <a:bodyPr wrap="none" anchor="ctr"/>
          <a:lstStyle/>
          <a:p>
            <a:endParaRPr lang="en-US"/>
          </a:p>
        </p:txBody>
      </p:sp>
      <p:sp>
        <p:nvSpPr>
          <p:cNvPr id="1401872" name="Rectangle 16"/>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01873" name="Text Box 17"/>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criteria used to account for and disclose gain and loss contingencies.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1863"/>
                                        </p:tgtEl>
                                        <p:attrNameLst>
                                          <p:attrName>style.visibility</p:attrName>
                                        </p:attrNameLst>
                                      </p:cBhvr>
                                      <p:to>
                                        <p:strVal val="visible"/>
                                      </p:to>
                                    </p:set>
                                    <p:animEffect transition="in" filter="wipe(left)">
                                      <p:cBhvr>
                                        <p:cTn id="7" dur="500"/>
                                        <p:tgtEl>
                                          <p:spTgt spid="14018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01864"/>
                                        </p:tgtEl>
                                        <p:attrNameLst>
                                          <p:attrName>style.visibility</p:attrName>
                                        </p:attrNameLst>
                                      </p:cBhvr>
                                      <p:to>
                                        <p:strVal val="visible"/>
                                      </p:to>
                                    </p:set>
                                    <p:animEffect transition="in" filter="wipe(left)">
                                      <p:cBhvr>
                                        <p:cTn id="10" dur="500"/>
                                        <p:tgtEl>
                                          <p:spTgt spid="14018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01870"/>
                                        </p:tgtEl>
                                        <p:attrNameLst>
                                          <p:attrName>style.visibility</p:attrName>
                                        </p:attrNameLst>
                                      </p:cBhvr>
                                      <p:to>
                                        <p:strVal val="visible"/>
                                      </p:to>
                                    </p:set>
                                    <p:animEffect transition="in" filter="wipe(left)">
                                      <p:cBhvr>
                                        <p:cTn id="15" dur="500"/>
                                        <p:tgtEl>
                                          <p:spTgt spid="14018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01871"/>
                                        </p:tgtEl>
                                        <p:attrNameLst>
                                          <p:attrName>style.visibility</p:attrName>
                                        </p:attrNameLst>
                                      </p:cBhvr>
                                      <p:to>
                                        <p:strVal val="visible"/>
                                      </p:to>
                                    </p:set>
                                    <p:animEffect transition="in" filter="wipe(left)">
                                      <p:cBhvr>
                                        <p:cTn id="20" dur="500"/>
                                        <p:tgtEl>
                                          <p:spTgt spid="1401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863" grpId="0" animBg="1"/>
      <p:bldP spid="1401864" grpId="0" animBg="1"/>
      <p:bldP spid="1401870" grpId="0" animBg="1"/>
      <p:bldP spid="140187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2" name="Text Box 2"/>
          <p:cNvSpPr txBox="1">
            <a:spLocks noChangeArrowheads="1"/>
          </p:cNvSpPr>
          <p:nvPr/>
        </p:nvSpPr>
        <p:spPr bwMode="auto">
          <a:xfrm>
            <a:off x="609600" y="1346200"/>
            <a:ext cx="8077200" cy="2100263"/>
          </a:xfrm>
          <a:prstGeom prst="rect">
            <a:avLst/>
          </a:prstGeom>
          <a:noFill/>
          <a:ln w="12700">
            <a:noFill/>
            <a:miter lim="800000"/>
            <a:headEnd/>
            <a:tailEnd/>
          </a:ln>
          <a:effectLst/>
        </p:spPr>
        <p:txBody>
          <a:bodyPr>
            <a:spAutoFit/>
          </a:bodyPr>
          <a:lstStyle/>
          <a:p>
            <a:pPr algn="l">
              <a:lnSpc>
                <a:spcPct val="125000"/>
              </a:lnSpc>
              <a:spcBef>
                <a:spcPct val="50000"/>
              </a:spcBef>
            </a:pPr>
            <a:r>
              <a:rPr lang="en-US" sz="2100">
                <a:solidFill>
                  <a:srgbClr val="800000"/>
                </a:solidFill>
                <a:effectLst/>
                <a:latin typeface="Arial" charset="0"/>
              </a:rPr>
              <a:t>BE13-10:</a:t>
            </a:r>
            <a:r>
              <a:rPr lang="en-US" sz="2100">
                <a:solidFill>
                  <a:schemeClr val="bg2"/>
                </a:solidFill>
                <a:effectLst/>
                <a:latin typeface="Arial" charset="0"/>
              </a:rPr>
              <a:t> </a:t>
            </a:r>
            <a:r>
              <a:rPr lang="en-US" sz="2100" b="0">
                <a:solidFill>
                  <a:schemeClr val="bg2"/>
                </a:solidFill>
                <a:effectLst/>
                <a:latin typeface="Arial" charset="0"/>
              </a:rPr>
              <a:t>Scorcese Inc. is involved in a lawsuit at December 31, 2012. (a) Prepare the December 31 entry assuming it is probable that Scorcese will be liable for $900,000 as a result of this suit. (b) Prepare the December 31 entry, if any, assuming it is </a:t>
            </a:r>
            <a:r>
              <a:rPr lang="en-US" sz="2100" b="0" i="1">
                <a:solidFill>
                  <a:schemeClr val="bg2"/>
                </a:solidFill>
                <a:effectLst/>
                <a:latin typeface="Arial" charset="0"/>
              </a:rPr>
              <a:t>not </a:t>
            </a:r>
            <a:r>
              <a:rPr lang="en-US" sz="2100" b="0">
                <a:solidFill>
                  <a:schemeClr val="bg2"/>
                </a:solidFill>
                <a:effectLst/>
                <a:latin typeface="Arial" charset="0"/>
              </a:rPr>
              <a:t>probable that Scorcese will be liable for any payment as a result of this suit.</a:t>
            </a:r>
          </a:p>
        </p:txBody>
      </p:sp>
      <p:sp>
        <p:nvSpPr>
          <p:cNvPr id="1402883" name="Text Box 3"/>
          <p:cNvSpPr txBox="1">
            <a:spLocks noChangeArrowheads="1"/>
          </p:cNvSpPr>
          <p:nvPr/>
        </p:nvSpPr>
        <p:spPr bwMode="auto">
          <a:xfrm>
            <a:off x="914400" y="3657600"/>
            <a:ext cx="7086600" cy="942975"/>
          </a:xfrm>
          <a:prstGeom prst="rect">
            <a:avLst/>
          </a:prstGeom>
          <a:noFill/>
          <a:ln w="28575">
            <a:noFill/>
            <a:miter lim="800000"/>
            <a:headEnd/>
            <a:tailEnd/>
          </a:ln>
          <a:effectLst/>
        </p:spPr>
        <p:txBody>
          <a:bodyPr>
            <a:spAutoFit/>
          </a:bodyPr>
          <a:lstStyle/>
          <a:p>
            <a:pPr algn="l">
              <a:lnSpc>
                <a:spcPct val="125000"/>
              </a:lnSpc>
              <a:spcBef>
                <a:spcPct val="15000"/>
              </a:spcBef>
              <a:tabLst>
                <a:tab pos="801688" algn="l"/>
                <a:tab pos="1309688" algn="l"/>
                <a:tab pos="5026025" algn="r"/>
                <a:tab pos="6510338" algn="r"/>
              </a:tabLst>
            </a:pPr>
            <a:r>
              <a:rPr lang="en-US" sz="2100" b="0">
                <a:solidFill>
                  <a:schemeClr val="tx1"/>
                </a:solidFill>
                <a:effectLst/>
                <a:latin typeface="Arial" charset="0"/>
                <a:cs typeface="Arial" charset="0"/>
              </a:rPr>
              <a:t>(a)	Lawsuit loss  	900,000</a:t>
            </a:r>
          </a:p>
          <a:p>
            <a:pPr algn="l">
              <a:lnSpc>
                <a:spcPct val="125000"/>
              </a:lnSpc>
              <a:spcBef>
                <a:spcPct val="15000"/>
              </a:spcBef>
              <a:tabLst>
                <a:tab pos="801688" algn="l"/>
                <a:tab pos="1309688" algn="l"/>
                <a:tab pos="5026025" algn="r"/>
                <a:tab pos="6510338" algn="r"/>
              </a:tabLst>
            </a:pPr>
            <a:r>
              <a:rPr lang="en-US" sz="2100" b="0">
                <a:solidFill>
                  <a:schemeClr val="tx1"/>
                </a:solidFill>
                <a:effectLst/>
                <a:latin typeface="Arial" charset="0"/>
                <a:cs typeface="Arial" charset="0"/>
              </a:rPr>
              <a:t>		Lawsuit liability		900,000</a:t>
            </a:r>
            <a:endParaRPr lang="en-US" sz="1800" b="0">
              <a:solidFill>
                <a:schemeClr val="tx1"/>
              </a:solidFill>
              <a:effectLst/>
              <a:latin typeface="Arial" charset="0"/>
              <a:cs typeface="Times New Roman" pitchFamily="18" charset="0"/>
            </a:endParaRPr>
          </a:p>
        </p:txBody>
      </p:sp>
      <p:sp>
        <p:nvSpPr>
          <p:cNvPr id="1402884"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02885" name="Text Box 5"/>
          <p:cNvSpPr txBox="1">
            <a:spLocks noChangeArrowheads="1"/>
          </p:cNvSpPr>
          <p:nvPr/>
        </p:nvSpPr>
        <p:spPr bwMode="auto">
          <a:xfrm>
            <a:off x="3505200" y="6248400"/>
            <a:ext cx="5486400" cy="581025"/>
          </a:xfrm>
          <a:prstGeom prst="rect">
            <a:avLst/>
          </a:prstGeom>
          <a:solidFill>
            <a:schemeClr val="bg1"/>
          </a:solid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criteria used to account for and disclose gain and loss contingencies.</a:t>
            </a:r>
          </a:p>
        </p:txBody>
      </p:sp>
      <p:sp>
        <p:nvSpPr>
          <p:cNvPr id="1402886" name="Text Box 6"/>
          <p:cNvSpPr txBox="1">
            <a:spLocks noChangeArrowheads="1"/>
          </p:cNvSpPr>
          <p:nvPr/>
        </p:nvSpPr>
        <p:spPr bwMode="auto">
          <a:xfrm>
            <a:off x="914400" y="4876800"/>
            <a:ext cx="7696200" cy="1054100"/>
          </a:xfrm>
          <a:prstGeom prst="rect">
            <a:avLst/>
          </a:prstGeom>
          <a:noFill/>
          <a:ln w="28575">
            <a:noFill/>
            <a:miter lim="800000"/>
            <a:headEnd/>
            <a:tailEnd/>
          </a:ln>
          <a:effectLst/>
        </p:spPr>
        <p:txBody>
          <a:bodyPr>
            <a:spAutoFit/>
          </a:bodyPr>
          <a:lstStyle/>
          <a:p>
            <a:pPr marL="574675" indent="-574675" algn="l">
              <a:spcBef>
                <a:spcPct val="15000"/>
              </a:spcBef>
              <a:tabLst>
                <a:tab pos="5026025" algn="r"/>
                <a:tab pos="6510338" algn="r"/>
              </a:tabLst>
            </a:pPr>
            <a:r>
              <a:rPr lang="en-US" sz="2100" b="0">
                <a:solidFill>
                  <a:schemeClr val="tx1"/>
                </a:solidFill>
                <a:effectLst/>
                <a:latin typeface="Arial" charset="0"/>
                <a:cs typeface="Arial" charset="0"/>
              </a:rPr>
              <a:t>(b)	</a:t>
            </a:r>
            <a:r>
              <a:rPr lang="en-US" sz="2100" b="0">
                <a:solidFill>
                  <a:schemeClr val="tx1"/>
                </a:solidFill>
                <a:effectLst/>
                <a:latin typeface="Arial" charset="0"/>
                <a:cs typeface="Times New Roman" pitchFamily="18" charset="0"/>
              </a:rPr>
              <a:t>No entry is necessary. The loss is not accrued because it is not probable that a liability has been incurred at 12/31/12.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883">
                                            <p:txEl>
                                              <p:pRg st="0" end="0"/>
                                            </p:txEl>
                                          </p:spTgt>
                                        </p:tgtEl>
                                        <p:attrNameLst>
                                          <p:attrName>style.visibility</p:attrName>
                                        </p:attrNameLst>
                                      </p:cBhvr>
                                      <p:to>
                                        <p:strVal val="visible"/>
                                      </p:to>
                                    </p:set>
                                    <p:animEffect transition="in" filter="wipe(left)">
                                      <p:cBhvr>
                                        <p:cTn id="7" dur="500"/>
                                        <p:tgtEl>
                                          <p:spTgt spid="140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883">
                                            <p:txEl>
                                              <p:pRg st="1" end="1"/>
                                            </p:txEl>
                                          </p:spTgt>
                                        </p:tgtEl>
                                        <p:attrNameLst>
                                          <p:attrName>style.visibility</p:attrName>
                                        </p:attrNameLst>
                                      </p:cBhvr>
                                      <p:to>
                                        <p:strVal val="visible"/>
                                      </p:to>
                                    </p:set>
                                    <p:animEffect transition="in" filter="wipe(left)">
                                      <p:cBhvr>
                                        <p:cTn id="12" dur="500"/>
                                        <p:tgtEl>
                                          <p:spTgt spid="140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2886"/>
                                        </p:tgtEl>
                                        <p:attrNameLst>
                                          <p:attrName>style.visibility</p:attrName>
                                        </p:attrNameLst>
                                      </p:cBhvr>
                                      <p:to>
                                        <p:strVal val="visible"/>
                                      </p:to>
                                    </p:set>
                                    <p:animEffect transition="in" filter="wipe(left)">
                                      <p:cBhvr>
                                        <p:cTn id="17" dur="500"/>
                                        <p:tgtEl>
                                          <p:spTgt spid="140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83" grpId="0" build="p"/>
      <p:bldP spid="14028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85124" name="Text Box 4"/>
          <p:cNvSpPr txBox="1">
            <a:spLocks noChangeArrowheads="1"/>
          </p:cNvSpPr>
          <p:nvPr/>
        </p:nvSpPr>
        <p:spPr bwMode="auto">
          <a:xfrm>
            <a:off x="673100" y="1447800"/>
            <a:ext cx="8013700" cy="493713"/>
          </a:xfrm>
          <a:prstGeom prst="rect">
            <a:avLst/>
          </a:prstGeom>
          <a:noFill/>
          <a:ln w="28575" cap="sq">
            <a:noFill/>
            <a:miter lim="800000"/>
            <a:headEnd type="none" w="sm" len="sm"/>
            <a:tailEnd type="none" w="sm" len="sm"/>
          </a:ln>
          <a:effectLst/>
        </p:spPr>
        <p:txBody>
          <a:bodyPr>
            <a:spAutoFit/>
          </a:bodyPr>
          <a:lstStyle/>
          <a:p>
            <a:pPr algn="l" defTabSz="454025">
              <a:lnSpc>
                <a:spcPct val="110000"/>
              </a:lnSpc>
              <a:spcBef>
                <a:spcPct val="30000"/>
              </a:spcBef>
              <a:buClr>
                <a:schemeClr val="tx1"/>
              </a:buClr>
            </a:pPr>
            <a:r>
              <a:rPr lang="en-US" sz="2400">
                <a:solidFill>
                  <a:srgbClr val="800000"/>
                </a:solidFill>
                <a:effectLst/>
                <a:latin typeface="Arial" charset="0"/>
              </a:rPr>
              <a:t>Typical Current Liabilities:</a:t>
            </a:r>
          </a:p>
        </p:txBody>
      </p:sp>
      <p:sp>
        <p:nvSpPr>
          <p:cNvPr id="1285125" name="Rectangle 5"/>
          <p:cNvSpPr>
            <a:spLocks noChangeArrowheads="1"/>
          </p:cNvSpPr>
          <p:nvPr/>
        </p:nvSpPr>
        <p:spPr bwMode="auto">
          <a:xfrm>
            <a:off x="838200" y="2076450"/>
            <a:ext cx="4038600" cy="3105150"/>
          </a:xfrm>
          <a:prstGeom prst="rect">
            <a:avLst/>
          </a:prstGeom>
          <a:noFill/>
          <a:ln w="12700">
            <a:noFill/>
            <a:miter lim="800000"/>
            <a:headEnd/>
            <a:tailEnd/>
          </a:ln>
          <a:effectLst/>
        </p:spPr>
        <p:txBody>
          <a:bodyPr>
            <a:spAutoFit/>
          </a:bodyPr>
          <a:lstStyle/>
          <a:p>
            <a:pPr marL="401638" indent="-401638" algn="l">
              <a:spcBef>
                <a:spcPct val="6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Accounts payable.</a:t>
            </a:r>
          </a:p>
          <a:p>
            <a:pPr marL="401638" indent="-401638" algn="l">
              <a:spcBef>
                <a:spcPct val="6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Notes payable.</a:t>
            </a:r>
          </a:p>
          <a:p>
            <a:pPr marL="401638" indent="-401638" algn="l">
              <a:spcBef>
                <a:spcPct val="6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Current maturities of long-term debt.</a:t>
            </a:r>
          </a:p>
          <a:p>
            <a:pPr marL="401638" indent="-401638" algn="l">
              <a:spcBef>
                <a:spcPct val="6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Short-term obligations expected to be refinanced.</a:t>
            </a:r>
          </a:p>
          <a:p>
            <a:pPr marL="401638" indent="-401638" algn="l">
              <a:spcBef>
                <a:spcPct val="6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Dividends payable.</a:t>
            </a:r>
          </a:p>
        </p:txBody>
      </p:sp>
      <p:sp>
        <p:nvSpPr>
          <p:cNvPr id="1285126" name="Rectangle 6"/>
          <p:cNvSpPr>
            <a:spLocks noChangeArrowheads="1"/>
          </p:cNvSpPr>
          <p:nvPr/>
        </p:nvSpPr>
        <p:spPr bwMode="auto">
          <a:xfrm>
            <a:off x="4953000" y="2076450"/>
            <a:ext cx="3962400" cy="2784475"/>
          </a:xfrm>
          <a:prstGeom prst="rect">
            <a:avLst/>
          </a:prstGeom>
          <a:noFill/>
          <a:ln w="12700" algn="ctr">
            <a:noFill/>
            <a:miter lim="800000"/>
            <a:headEnd/>
            <a:tailEnd/>
          </a:ln>
          <a:effectLst/>
        </p:spPr>
        <p:txBody>
          <a:bodyPr>
            <a:spAutoFit/>
          </a:bodyPr>
          <a:lstStyle/>
          <a:p>
            <a:pPr marL="401638" indent="-401638" algn="l">
              <a:spcBef>
                <a:spcPct val="6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Customer advances and deposits.</a:t>
            </a:r>
          </a:p>
          <a:p>
            <a:pPr marL="401638" indent="-401638" algn="l">
              <a:spcBef>
                <a:spcPct val="6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Unearned revenues.</a:t>
            </a:r>
          </a:p>
          <a:p>
            <a:pPr marL="401638" indent="-401638" algn="l">
              <a:spcBef>
                <a:spcPct val="6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Sales taxes payable.</a:t>
            </a:r>
          </a:p>
          <a:p>
            <a:pPr marL="401638" indent="-401638" algn="l">
              <a:spcBef>
                <a:spcPct val="6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Income taxes payable.</a:t>
            </a:r>
          </a:p>
          <a:p>
            <a:pPr marL="401638" indent="-401638" algn="l">
              <a:spcBef>
                <a:spcPct val="6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Employee-related liabilities.</a:t>
            </a:r>
          </a:p>
        </p:txBody>
      </p:sp>
      <p:sp>
        <p:nvSpPr>
          <p:cNvPr id="1285127" name="Text Box 7"/>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3910" name="Picture 6"/>
          <p:cNvPicPr>
            <a:picLocks noChangeAspect="1" noChangeArrowheads="1"/>
          </p:cNvPicPr>
          <p:nvPr/>
        </p:nvPicPr>
        <p:blipFill>
          <a:blip r:embed="rId3" cstate="print"/>
          <a:srcRect/>
          <a:stretch>
            <a:fillRect/>
          </a:stretch>
        </p:blipFill>
        <p:spPr bwMode="auto">
          <a:xfrm>
            <a:off x="990600" y="1219200"/>
            <a:ext cx="7315200" cy="5060950"/>
          </a:xfrm>
          <a:prstGeom prst="rect">
            <a:avLst/>
          </a:prstGeom>
          <a:noFill/>
          <a:ln w="28575" cap="sq">
            <a:noFill/>
            <a:miter lim="800000"/>
            <a:headEnd/>
            <a:tailEnd/>
          </a:ln>
          <a:effectLst/>
        </p:spPr>
      </p:pic>
      <p:sp>
        <p:nvSpPr>
          <p:cNvPr id="1403906"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03909" name="Text Box 5"/>
          <p:cNvSpPr txBox="1">
            <a:spLocks noChangeArrowheads="1"/>
          </p:cNvSpPr>
          <p:nvPr/>
        </p:nvSpPr>
        <p:spPr bwMode="auto">
          <a:xfrm>
            <a:off x="6553200" y="1325563"/>
            <a:ext cx="1676400" cy="274637"/>
          </a:xfrm>
          <a:prstGeom prst="rect">
            <a:avLst/>
          </a:prstGeom>
          <a:noFill/>
          <a:ln w="28575"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13-10</a:t>
            </a:r>
          </a:p>
        </p:txBody>
      </p:sp>
      <p:sp>
        <p:nvSpPr>
          <p:cNvPr id="1403911" name="Text Box 7"/>
          <p:cNvSpPr txBox="1">
            <a:spLocks noChangeArrowheads="1"/>
          </p:cNvSpPr>
          <p:nvPr/>
        </p:nvSpPr>
        <p:spPr bwMode="auto">
          <a:xfrm>
            <a:off x="3505200" y="6248400"/>
            <a:ext cx="5486400" cy="581025"/>
          </a:xfrm>
          <a:prstGeom prst="rect">
            <a:avLst/>
          </a:prstGeom>
          <a:no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criteria used to account for and disclose gain and loss contingencies.</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4"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05955" name="Text Box 3"/>
          <p:cNvSpPr txBox="1">
            <a:spLocks noChangeArrowheads="1"/>
          </p:cNvSpPr>
          <p:nvPr/>
        </p:nvSpPr>
        <p:spPr bwMode="auto">
          <a:xfrm>
            <a:off x="914400" y="1371600"/>
            <a:ext cx="7086600" cy="3135313"/>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50000"/>
              </a:spcBef>
              <a:buSzPct val="80000"/>
            </a:pPr>
            <a:r>
              <a:rPr lang="en-US" sz="2600">
                <a:solidFill>
                  <a:srgbClr val="800000"/>
                </a:solidFill>
                <a:effectLst/>
                <a:latin typeface="Arial" charset="0"/>
              </a:rPr>
              <a:t>Common loss contingencies:</a:t>
            </a:r>
          </a:p>
          <a:p>
            <a:pPr marL="685800" lvl="1" indent="-457200" algn="l">
              <a:lnSpc>
                <a:spcPct val="130000"/>
              </a:lnSpc>
              <a:spcBef>
                <a:spcPct val="50000"/>
              </a:spcBef>
              <a:buClr>
                <a:srgbClr val="800000"/>
              </a:buClr>
              <a:buFontTx/>
              <a:buAutoNum type="arabicPeriod"/>
            </a:pPr>
            <a:r>
              <a:rPr lang="en-US" sz="2300" b="0">
                <a:solidFill>
                  <a:schemeClr val="tx1"/>
                </a:solidFill>
                <a:effectLst/>
                <a:latin typeface="Arial" charset="0"/>
              </a:rPr>
              <a:t>Litigation, claims, and assessments. </a:t>
            </a:r>
          </a:p>
          <a:p>
            <a:pPr marL="685800" lvl="1" indent="-457200" algn="l">
              <a:lnSpc>
                <a:spcPct val="130000"/>
              </a:lnSpc>
              <a:spcBef>
                <a:spcPct val="50000"/>
              </a:spcBef>
              <a:buClr>
                <a:srgbClr val="800000"/>
              </a:buClr>
              <a:buFontTx/>
              <a:buAutoNum type="arabicPeriod"/>
            </a:pPr>
            <a:r>
              <a:rPr lang="en-US" sz="2300" b="0">
                <a:solidFill>
                  <a:schemeClr val="tx1"/>
                </a:solidFill>
                <a:effectLst/>
                <a:latin typeface="Arial" charset="0"/>
              </a:rPr>
              <a:t>Guarantee and warranty costs.</a:t>
            </a:r>
          </a:p>
          <a:p>
            <a:pPr marL="685800" lvl="1" indent="-457200" algn="l">
              <a:lnSpc>
                <a:spcPct val="130000"/>
              </a:lnSpc>
              <a:spcBef>
                <a:spcPct val="50000"/>
              </a:spcBef>
              <a:buClr>
                <a:srgbClr val="800000"/>
              </a:buClr>
              <a:buFontTx/>
              <a:buAutoNum type="arabicPeriod"/>
            </a:pPr>
            <a:r>
              <a:rPr lang="en-US" sz="2300" b="0">
                <a:solidFill>
                  <a:schemeClr val="tx1"/>
                </a:solidFill>
                <a:effectLst/>
                <a:latin typeface="Arial" charset="0"/>
              </a:rPr>
              <a:t>Premiums and coupons.</a:t>
            </a:r>
          </a:p>
          <a:p>
            <a:pPr marL="685800" lvl="1" indent="-457200" algn="l">
              <a:lnSpc>
                <a:spcPct val="130000"/>
              </a:lnSpc>
              <a:spcBef>
                <a:spcPct val="50000"/>
              </a:spcBef>
              <a:buClr>
                <a:srgbClr val="800000"/>
              </a:buClr>
              <a:buFontTx/>
              <a:buAutoNum type="arabicPeriod"/>
            </a:pPr>
            <a:r>
              <a:rPr lang="en-US" sz="2300" b="0">
                <a:solidFill>
                  <a:schemeClr val="tx1"/>
                </a:solidFill>
                <a:effectLst/>
                <a:latin typeface="Arial" charset="0"/>
              </a:rPr>
              <a:t>Environmental liabilities.</a:t>
            </a:r>
          </a:p>
        </p:txBody>
      </p:sp>
      <p:sp>
        <p:nvSpPr>
          <p:cNvPr id="1405957" name="Text Box 5"/>
          <p:cNvSpPr txBox="1">
            <a:spLocks noChangeArrowheads="1"/>
          </p:cNvSpPr>
          <p:nvPr/>
        </p:nvSpPr>
        <p:spPr bwMode="auto">
          <a:xfrm>
            <a:off x="3505200" y="6248400"/>
            <a:ext cx="5486400" cy="581025"/>
          </a:xfrm>
          <a:prstGeom prst="rect">
            <a:avLst/>
          </a:prstGeom>
          <a:solidFill>
            <a:schemeClr val="bg1"/>
          </a:solid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criteria used to account for and disclose gain and loss contingencies.</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08003" name="Text Box 3"/>
          <p:cNvSpPr txBox="1">
            <a:spLocks noChangeArrowheads="1"/>
          </p:cNvSpPr>
          <p:nvPr/>
        </p:nvSpPr>
        <p:spPr bwMode="auto">
          <a:xfrm>
            <a:off x="685800" y="2057400"/>
            <a:ext cx="7340600" cy="1774825"/>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30000"/>
              </a:spcBef>
              <a:buSzPct val="80000"/>
            </a:pPr>
            <a:r>
              <a:rPr lang="en-US" sz="2300" b="0">
                <a:solidFill>
                  <a:srgbClr val="000000"/>
                </a:solidFill>
                <a:effectLst/>
                <a:latin typeface="Arial" charset="0"/>
              </a:rPr>
              <a:t>Companies must consider the following factors, in determining whether to record a liability with respect to </a:t>
            </a:r>
            <a:r>
              <a:rPr lang="en-US" sz="2300">
                <a:solidFill>
                  <a:srgbClr val="800000"/>
                </a:solidFill>
                <a:effectLst/>
                <a:latin typeface="Arial" charset="0"/>
              </a:rPr>
              <a:t>pending </a:t>
            </a:r>
            <a:r>
              <a:rPr lang="en-US" sz="2300" b="0">
                <a:solidFill>
                  <a:srgbClr val="000000"/>
                </a:solidFill>
                <a:effectLst/>
                <a:latin typeface="Arial" charset="0"/>
              </a:rPr>
              <a:t>or</a:t>
            </a:r>
            <a:r>
              <a:rPr lang="en-US" sz="2300">
                <a:solidFill>
                  <a:srgbClr val="800000"/>
                </a:solidFill>
                <a:effectLst/>
                <a:latin typeface="Arial" charset="0"/>
              </a:rPr>
              <a:t> threatened</a:t>
            </a:r>
            <a:r>
              <a:rPr lang="en-US" sz="2300">
                <a:solidFill>
                  <a:srgbClr val="000000"/>
                </a:solidFill>
                <a:effectLst/>
                <a:latin typeface="Arial" charset="0"/>
              </a:rPr>
              <a:t> </a:t>
            </a:r>
            <a:r>
              <a:rPr lang="en-US" sz="2300">
                <a:solidFill>
                  <a:srgbClr val="800000"/>
                </a:solidFill>
                <a:effectLst/>
                <a:latin typeface="Arial" charset="0"/>
              </a:rPr>
              <a:t>litigation</a:t>
            </a:r>
            <a:r>
              <a:rPr lang="en-US" sz="2300" b="0">
                <a:solidFill>
                  <a:srgbClr val="000000"/>
                </a:solidFill>
                <a:effectLst/>
                <a:latin typeface="Arial" charset="0"/>
              </a:rPr>
              <a:t> and actual or possible </a:t>
            </a:r>
            <a:r>
              <a:rPr lang="en-US" sz="2300">
                <a:solidFill>
                  <a:srgbClr val="800000"/>
                </a:solidFill>
                <a:effectLst/>
                <a:latin typeface="Arial" charset="0"/>
              </a:rPr>
              <a:t>claims</a:t>
            </a:r>
            <a:r>
              <a:rPr lang="en-US" sz="2300">
                <a:solidFill>
                  <a:srgbClr val="009AA6"/>
                </a:solidFill>
                <a:effectLst/>
                <a:latin typeface="Arial" charset="0"/>
              </a:rPr>
              <a:t> </a:t>
            </a:r>
            <a:r>
              <a:rPr lang="en-US" sz="2300" b="0">
                <a:solidFill>
                  <a:srgbClr val="000000"/>
                </a:solidFill>
                <a:effectLst/>
                <a:latin typeface="Arial" charset="0"/>
              </a:rPr>
              <a:t>and </a:t>
            </a:r>
            <a:r>
              <a:rPr lang="en-US" sz="2300">
                <a:solidFill>
                  <a:srgbClr val="800000"/>
                </a:solidFill>
                <a:effectLst/>
                <a:latin typeface="Arial" charset="0"/>
              </a:rPr>
              <a:t>assessments</a:t>
            </a:r>
            <a:r>
              <a:rPr lang="en-US" sz="2300" b="0">
                <a:solidFill>
                  <a:srgbClr val="000000"/>
                </a:solidFill>
                <a:effectLst/>
                <a:latin typeface="Arial" charset="0"/>
              </a:rPr>
              <a:t>.</a:t>
            </a:r>
          </a:p>
        </p:txBody>
      </p:sp>
      <p:sp>
        <p:nvSpPr>
          <p:cNvPr id="1408004" name="Text Box 4"/>
          <p:cNvSpPr txBox="1">
            <a:spLocks noChangeArrowheads="1"/>
          </p:cNvSpPr>
          <p:nvPr/>
        </p:nvSpPr>
        <p:spPr bwMode="auto">
          <a:xfrm>
            <a:off x="685800" y="141922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Litigation, Claims, and Assessments</a:t>
            </a:r>
          </a:p>
        </p:txBody>
      </p:sp>
      <p:sp>
        <p:nvSpPr>
          <p:cNvPr id="1408005" name="Text Box 5"/>
          <p:cNvSpPr txBox="1">
            <a:spLocks noChangeArrowheads="1"/>
          </p:cNvSpPr>
          <p:nvPr/>
        </p:nvSpPr>
        <p:spPr bwMode="auto">
          <a:xfrm>
            <a:off x="977900" y="3965575"/>
            <a:ext cx="7861300" cy="1733550"/>
          </a:xfrm>
          <a:prstGeom prst="rect">
            <a:avLst/>
          </a:prstGeom>
          <a:noFill/>
          <a:ln w="28575" cap="sq">
            <a:noFill/>
            <a:miter lim="800000"/>
            <a:headEnd type="none" w="sm" len="sm"/>
            <a:tailEnd type="none" w="sm" len="sm"/>
          </a:ln>
          <a:effectLst/>
        </p:spPr>
        <p:txBody>
          <a:bodyPr>
            <a:spAutoFit/>
          </a:bodyPr>
          <a:lstStyle/>
          <a:p>
            <a:pPr marL="457200" indent="-457200" algn="l">
              <a:lnSpc>
                <a:spcPct val="130000"/>
              </a:lnSpc>
              <a:spcBef>
                <a:spcPct val="50000"/>
              </a:spcBef>
              <a:buClr>
                <a:srgbClr val="800000"/>
              </a:buClr>
              <a:buSzPct val="80000"/>
              <a:buFont typeface="Wingdings" pitchFamily="2" charset="2"/>
              <a:buChar char="u"/>
            </a:pPr>
            <a:r>
              <a:rPr lang="en-US">
                <a:solidFill>
                  <a:schemeClr val="tx1"/>
                </a:solidFill>
                <a:effectLst/>
                <a:latin typeface="Arial" charset="0"/>
              </a:rPr>
              <a:t>Time period</a:t>
            </a:r>
            <a:r>
              <a:rPr lang="en-US" b="0">
                <a:solidFill>
                  <a:schemeClr val="tx1"/>
                </a:solidFill>
                <a:effectLst/>
                <a:latin typeface="Arial" charset="0"/>
              </a:rPr>
              <a:t> in which the action occurred.</a:t>
            </a:r>
          </a:p>
          <a:p>
            <a:pPr marL="457200" indent="-457200" algn="l">
              <a:lnSpc>
                <a:spcPct val="130000"/>
              </a:lnSpc>
              <a:spcBef>
                <a:spcPct val="50000"/>
              </a:spcBef>
              <a:buClr>
                <a:srgbClr val="800000"/>
              </a:buClr>
              <a:buSzPct val="80000"/>
              <a:buFont typeface="Wingdings" pitchFamily="2" charset="2"/>
              <a:buChar char="u"/>
            </a:pPr>
            <a:r>
              <a:rPr lang="en-US">
                <a:solidFill>
                  <a:schemeClr val="tx1"/>
                </a:solidFill>
                <a:effectLst/>
                <a:latin typeface="Arial" charset="0"/>
              </a:rPr>
              <a:t>Probability</a:t>
            </a:r>
            <a:r>
              <a:rPr lang="en-US" b="0">
                <a:solidFill>
                  <a:schemeClr val="tx1"/>
                </a:solidFill>
                <a:effectLst/>
                <a:latin typeface="Arial" charset="0"/>
              </a:rPr>
              <a:t> of an unfavorable outcome.</a:t>
            </a:r>
          </a:p>
          <a:p>
            <a:pPr marL="457200" indent="-457200" algn="l">
              <a:lnSpc>
                <a:spcPct val="130000"/>
              </a:lnSpc>
              <a:spcBef>
                <a:spcPct val="50000"/>
              </a:spcBef>
              <a:buClr>
                <a:srgbClr val="800000"/>
              </a:buClr>
              <a:buSzPct val="80000"/>
              <a:buFont typeface="Wingdings" pitchFamily="2" charset="2"/>
              <a:buChar char="u"/>
            </a:pPr>
            <a:r>
              <a:rPr lang="en-US" b="0">
                <a:solidFill>
                  <a:schemeClr val="tx1"/>
                </a:solidFill>
                <a:effectLst/>
                <a:latin typeface="Arial" charset="0"/>
              </a:rPr>
              <a:t>Ability to make a </a:t>
            </a:r>
            <a:r>
              <a:rPr lang="en-US">
                <a:solidFill>
                  <a:schemeClr val="tx1"/>
                </a:solidFill>
                <a:effectLst/>
                <a:latin typeface="Arial" charset="0"/>
              </a:rPr>
              <a:t>reasonable estimate</a:t>
            </a:r>
            <a:r>
              <a:rPr lang="en-US" b="0">
                <a:solidFill>
                  <a:schemeClr val="tx1"/>
                </a:solidFill>
                <a:effectLst/>
                <a:latin typeface="Arial" charset="0"/>
              </a:rPr>
              <a:t> of the loss.</a:t>
            </a:r>
          </a:p>
        </p:txBody>
      </p:sp>
      <p:sp>
        <p:nvSpPr>
          <p:cNvPr id="1408006" name="Text Box 6"/>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10051" name="Text Box 3"/>
          <p:cNvSpPr txBox="1">
            <a:spLocks noChangeArrowheads="1"/>
          </p:cNvSpPr>
          <p:nvPr/>
        </p:nvSpPr>
        <p:spPr bwMode="auto">
          <a:xfrm>
            <a:off x="927100" y="2057400"/>
            <a:ext cx="7543800" cy="93027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SzPct val="80000"/>
            </a:pPr>
            <a:r>
              <a:rPr lang="en-US" b="0">
                <a:solidFill>
                  <a:srgbClr val="000000"/>
                </a:solidFill>
                <a:effectLst/>
                <a:latin typeface="Arial" charset="0"/>
              </a:rPr>
              <a:t>Promise made by a seller to a buyer to make good on a deficiency of quantity, quality, or performance in a product.</a:t>
            </a:r>
          </a:p>
        </p:txBody>
      </p:sp>
      <p:sp>
        <p:nvSpPr>
          <p:cNvPr id="1410052" name="Text Box 4"/>
          <p:cNvSpPr txBox="1">
            <a:spLocks noChangeArrowheads="1"/>
          </p:cNvSpPr>
          <p:nvPr/>
        </p:nvSpPr>
        <p:spPr bwMode="auto">
          <a:xfrm>
            <a:off x="685800" y="141922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Guarantee and Warranty Costs</a:t>
            </a:r>
          </a:p>
        </p:txBody>
      </p:sp>
      <p:sp>
        <p:nvSpPr>
          <p:cNvPr id="1410053" name="Text Box 5"/>
          <p:cNvSpPr txBox="1">
            <a:spLocks noChangeArrowheads="1"/>
          </p:cNvSpPr>
          <p:nvPr/>
        </p:nvSpPr>
        <p:spPr bwMode="auto">
          <a:xfrm>
            <a:off x="914400" y="3124200"/>
            <a:ext cx="7620000" cy="134937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SzPct val="80000"/>
            </a:pPr>
            <a:r>
              <a:rPr lang="en-US" b="0">
                <a:solidFill>
                  <a:srgbClr val="000000"/>
                </a:solidFill>
                <a:effectLst/>
                <a:latin typeface="Arial" charset="0"/>
              </a:rPr>
              <a:t>If it is probable that customers will make warranty claims and a company can reasonably estimate the costs involved, the company must record an expense.</a:t>
            </a:r>
            <a:endParaRPr lang="en-US" b="0">
              <a:solidFill>
                <a:schemeClr val="tx1"/>
              </a:solidFill>
              <a:effectLst/>
              <a:latin typeface="Arial" charset="0"/>
            </a:endParaRPr>
          </a:p>
        </p:txBody>
      </p:sp>
      <p:sp>
        <p:nvSpPr>
          <p:cNvPr id="1410054" name="Text Box 6"/>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12099" name="Text Box 3"/>
          <p:cNvSpPr txBox="1">
            <a:spLocks noChangeArrowheads="1"/>
          </p:cNvSpPr>
          <p:nvPr/>
        </p:nvSpPr>
        <p:spPr bwMode="auto">
          <a:xfrm>
            <a:off x="685800" y="141922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Guarantee and Warranty Costs</a:t>
            </a:r>
          </a:p>
        </p:txBody>
      </p:sp>
      <p:sp>
        <p:nvSpPr>
          <p:cNvPr id="1412100"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
        <p:nvSpPr>
          <p:cNvPr id="1412101" name="Rectangle 5"/>
          <p:cNvSpPr>
            <a:spLocks noChangeArrowheads="1"/>
          </p:cNvSpPr>
          <p:nvPr/>
        </p:nvSpPr>
        <p:spPr bwMode="auto">
          <a:xfrm>
            <a:off x="914400" y="2127250"/>
            <a:ext cx="6699250" cy="427038"/>
          </a:xfrm>
          <a:prstGeom prst="rect">
            <a:avLst/>
          </a:prstGeom>
          <a:noFill/>
          <a:ln w="28575" cap="sq">
            <a:noFill/>
            <a:miter lim="800000"/>
            <a:headEnd/>
            <a:tailEnd/>
          </a:ln>
          <a:effectLst/>
        </p:spPr>
        <p:txBody>
          <a:bodyPr wrap="none">
            <a:spAutoFit/>
          </a:bodyPr>
          <a:lstStyle/>
          <a:p>
            <a:pPr algn="l"/>
            <a:r>
              <a:rPr lang="en-US" b="0">
                <a:effectLst/>
                <a:latin typeface="Arial" charset="0"/>
              </a:rPr>
              <a:t>Two basic methods of accounting for warranty costs:</a:t>
            </a:r>
          </a:p>
        </p:txBody>
      </p:sp>
      <p:sp>
        <p:nvSpPr>
          <p:cNvPr id="1412102" name="Rectangle 6"/>
          <p:cNvSpPr>
            <a:spLocks noChangeArrowheads="1"/>
          </p:cNvSpPr>
          <p:nvPr/>
        </p:nvSpPr>
        <p:spPr bwMode="auto">
          <a:xfrm>
            <a:off x="957263" y="2667000"/>
            <a:ext cx="7319962" cy="3597275"/>
          </a:xfrm>
          <a:prstGeom prst="rect">
            <a:avLst/>
          </a:prstGeom>
          <a:noFill/>
          <a:ln w="28575" cap="sq">
            <a:noFill/>
            <a:miter lim="800000"/>
            <a:headEnd/>
            <a:tailEnd/>
          </a:ln>
          <a:effectLst/>
        </p:spPr>
        <p:txBody>
          <a:bodyPr>
            <a:spAutoFit/>
          </a:bodyPr>
          <a:lstStyle/>
          <a:p>
            <a:pPr marL="457200" indent="-457200" algn="l">
              <a:lnSpc>
                <a:spcPct val="125000"/>
              </a:lnSpc>
              <a:spcBef>
                <a:spcPct val="40000"/>
              </a:spcBef>
            </a:pPr>
            <a:r>
              <a:rPr lang="en-US" sz="2400">
                <a:solidFill>
                  <a:srgbClr val="800000"/>
                </a:solidFill>
                <a:effectLst/>
                <a:latin typeface="Arial" charset="0"/>
              </a:rPr>
              <a:t>Cash-Basis method</a:t>
            </a:r>
            <a:endParaRPr lang="en-US" sz="2400" b="0">
              <a:effectLst/>
              <a:latin typeface="Arial" charset="0"/>
            </a:endParaRPr>
          </a:p>
          <a:p>
            <a:pPr marL="685800" lvl="1" indent="-457200" algn="l">
              <a:lnSpc>
                <a:spcPct val="125000"/>
              </a:lnSpc>
              <a:spcBef>
                <a:spcPct val="40000"/>
              </a:spcBef>
              <a:buClr>
                <a:srgbClr val="800000"/>
              </a:buClr>
              <a:buSzPct val="80000"/>
              <a:buFont typeface="Wingdings" pitchFamily="2" charset="2"/>
              <a:buChar char="u"/>
            </a:pPr>
            <a:r>
              <a:rPr lang="en-US" b="0">
                <a:effectLst/>
                <a:latin typeface="Arial" charset="0"/>
              </a:rPr>
              <a:t>Expense warranty costs as incurred, because</a:t>
            </a:r>
          </a:p>
          <a:p>
            <a:pPr marL="1257300" lvl="2" indent="-457200" algn="l">
              <a:lnSpc>
                <a:spcPct val="125000"/>
              </a:lnSpc>
              <a:spcBef>
                <a:spcPct val="40000"/>
              </a:spcBef>
              <a:buClr>
                <a:srgbClr val="800000"/>
              </a:buClr>
              <a:buFont typeface="Wingdings" pitchFamily="2" charset="2"/>
              <a:buAutoNum type="arabicPeriod"/>
            </a:pPr>
            <a:r>
              <a:rPr lang="en-US" b="0">
                <a:effectLst/>
                <a:latin typeface="Arial" charset="0"/>
              </a:rPr>
              <a:t>it is not probable that a liability has been incurred, or</a:t>
            </a:r>
          </a:p>
          <a:p>
            <a:pPr marL="1257300" lvl="2" indent="-457200" algn="l">
              <a:lnSpc>
                <a:spcPct val="125000"/>
              </a:lnSpc>
              <a:spcBef>
                <a:spcPct val="40000"/>
              </a:spcBef>
              <a:buClr>
                <a:srgbClr val="800000"/>
              </a:buClr>
              <a:buFont typeface="Wingdings" pitchFamily="2" charset="2"/>
              <a:buAutoNum type="arabicPeriod"/>
            </a:pPr>
            <a:r>
              <a:rPr lang="en-US" b="0">
                <a:effectLst/>
                <a:latin typeface="Arial" charset="0"/>
              </a:rPr>
              <a:t>it cannot reasonably estimate the amount of the liability.</a:t>
            </a:r>
          </a:p>
          <a:p>
            <a:pPr marL="685800" lvl="1" indent="-457200" algn="l">
              <a:lnSpc>
                <a:spcPct val="125000"/>
              </a:lnSpc>
              <a:spcBef>
                <a:spcPct val="40000"/>
              </a:spcBef>
              <a:buClr>
                <a:srgbClr val="800000"/>
              </a:buClr>
              <a:buFont typeface="Wingdings" pitchFamily="2" charset="2"/>
              <a:buChar char="Ø"/>
            </a:pPr>
            <a:endParaRPr lang="en-US" b="0">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14147" name="Text Box 3"/>
          <p:cNvSpPr txBox="1">
            <a:spLocks noChangeArrowheads="1"/>
          </p:cNvSpPr>
          <p:nvPr/>
        </p:nvSpPr>
        <p:spPr bwMode="auto">
          <a:xfrm>
            <a:off x="685800" y="141922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Guarantee and Warranty Costs</a:t>
            </a:r>
          </a:p>
        </p:txBody>
      </p:sp>
      <p:sp>
        <p:nvSpPr>
          <p:cNvPr id="1414148"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
        <p:nvSpPr>
          <p:cNvPr id="1414149" name="Rectangle 5"/>
          <p:cNvSpPr>
            <a:spLocks noChangeArrowheads="1"/>
          </p:cNvSpPr>
          <p:nvPr/>
        </p:nvSpPr>
        <p:spPr bwMode="auto">
          <a:xfrm>
            <a:off x="914400" y="2127250"/>
            <a:ext cx="6699250" cy="427038"/>
          </a:xfrm>
          <a:prstGeom prst="rect">
            <a:avLst/>
          </a:prstGeom>
          <a:noFill/>
          <a:ln w="28575" cap="sq">
            <a:noFill/>
            <a:miter lim="800000"/>
            <a:headEnd/>
            <a:tailEnd/>
          </a:ln>
          <a:effectLst/>
        </p:spPr>
        <p:txBody>
          <a:bodyPr wrap="none">
            <a:spAutoFit/>
          </a:bodyPr>
          <a:lstStyle/>
          <a:p>
            <a:pPr algn="l"/>
            <a:r>
              <a:rPr lang="en-US" b="0">
                <a:effectLst/>
                <a:latin typeface="Arial" charset="0"/>
              </a:rPr>
              <a:t>Two basic methods of accounting for warranty costs:</a:t>
            </a:r>
          </a:p>
        </p:txBody>
      </p:sp>
      <p:sp>
        <p:nvSpPr>
          <p:cNvPr id="1414150" name="Rectangle 6"/>
          <p:cNvSpPr>
            <a:spLocks noChangeArrowheads="1"/>
          </p:cNvSpPr>
          <p:nvPr/>
        </p:nvSpPr>
        <p:spPr bwMode="auto">
          <a:xfrm>
            <a:off x="957263" y="2667000"/>
            <a:ext cx="7319962" cy="2625725"/>
          </a:xfrm>
          <a:prstGeom prst="rect">
            <a:avLst/>
          </a:prstGeom>
          <a:noFill/>
          <a:ln w="28575" cap="sq" algn="ctr">
            <a:noFill/>
            <a:miter lim="800000"/>
            <a:headEnd/>
            <a:tailEnd/>
          </a:ln>
          <a:effectLst/>
        </p:spPr>
        <p:txBody>
          <a:bodyPr>
            <a:spAutoFit/>
          </a:bodyPr>
          <a:lstStyle/>
          <a:p>
            <a:pPr marL="457200" indent="-457200" algn="l">
              <a:lnSpc>
                <a:spcPct val="125000"/>
              </a:lnSpc>
              <a:spcBef>
                <a:spcPct val="40000"/>
              </a:spcBef>
            </a:pPr>
            <a:r>
              <a:rPr lang="en-US" sz="2400">
                <a:solidFill>
                  <a:srgbClr val="800000"/>
                </a:solidFill>
                <a:effectLst/>
                <a:latin typeface="Arial" charset="0"/>
              </a:rPr>
              <a:t>Accrual-Basis method</a:t>
            </a:r>
          </a:p>
          <a:p>
            <a:pPr marL="685800" lvl="1" indent="-457200" algn="l">
              <a:lnSpc>
                <a:spcPct val="125000"/>
              </a:lnSpc>
              <a:spcBef>
                <a:spcPct val="40000"/>
              </a:spcBef>
              <a:buClr>
                <a:srgbClr val="800000"/>
              </a:buClr>
              <a:buSzPct val="80000"/>
              <a:buFont typeface="Wingdings" pitchFamily="2" charset="2"/>
              <a:buChar char="u"/>
            </a:pPr>
            <a:r>
              <a:rPr lang="en-US" b="0">
                <a:effectLst/>
                <a:latin typeface="Arial" charset="0"/>
              </a:rPr>
              <a:t>Charge warranty costs to operating expense in the year of sale. </a:t>
            </a:r>
          </a:p>
          <a:p>
            <a:pPr marL="1257300" lvl="2" indent="-457200" algn="l">
              <a:lnSpc>
                <a:spcPct val="125000"/>
              </a:lnSpc>
              <a:spcBef>
                <a:spcPct val="40000"/>
              </a:spcBef>
              <a:buClr>
                <a:srgbClr val="800000"/>
              </a:buClr>
              <a:buFont typeface="Wingdings" pitchFamily="2" charset="2"/>
              <a:buAutoNum type="arabicPeriod"/>
            </a:pPr>
            <a:r>
              <a:rPr lang="en-US" b="0">
                <a:effectLst/>
                <a:latin typeface="Arial" charset="0"/>
              </a:rPr>
              <a:t>Method is the generally accepted method.</a:t>
            </a:r>
          </a:p>
          <a:p>
            <a:pPr marL="1257300" lvl="2" indent="-457200" algn="l">
              <a:lnSpc>
                <a:spcPct val="125000"/>
              </a:lnSpc>
              <a:spcBef>
                <a:spcPct val="40000"/>
              </a:spcBef>
              <a:buClr>
                <a:srgbClr val="800000"/>
              </a:buClr>
              <a:buFont typeface="Wingdings" pitchFamily="2" charset="2"/>
              <a:buAutoNum type="arabicPeriod"/>
            </a:pPr>
            <a:r>
              <a:rPr lang="en-US" b="0">
                <a:effectLst/>
                <a:latin typeface="Arial" charset="0"/>
              </a:rPr>
              <a:t>Referred to as the expense warranty approach.</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16195" name="Text Box 3"/>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
        <p:nvSpPr>
          <p:cNvPr id="1416196" name="Text Box 4"/>
          <p:cNvSpPr txBox="1">
            <a:spLocks noChangeArrowheads="1"/>
          </p:cNvSpPr>
          <p:nvPr/>
        </p:nvSpPr>
        <p:spPr bwMode="auto">
          <a:xfrm>
            <a:off x="609600" y="1295400"/>
            <a:ext cx="8077200" cy="2214563"/>
          </a:xfrm>
          <a:prstGeom prst="rect">
            <a:avLst/>
          </a:prstGeom>
          <a:noFill/>
          <a:ln w="12700">
            <a:noFill/>
            <a:miter lim="800000"/>
            <a:headEnd/>
            <a:tailEnd/>
          </a:ln>
          <a:effectLst/>
        </p:spPr>
        <p:txBody>
          <a:bodyPr>
            <a:spAutoFit/>
          </a:bodyPr>
          <a:lstStyle/>
          <a:p>
            <a:pPr algn="l">
              <a:lnSpc>
                <a:spcPct val="115000"/>
              </a:lnSpc>
            </a:pPr>
            <a:r>
              <a:rPr lang="en-US" sz="2100">
                <a:solidFill>
                  <a:srgbClr val="800000"/>
                </a:solidFill>
                <a:effectLst/>
                <a:latin typeface="Arial" charset="0"/>
              </a:rPr>
              <a:t>BE13-13:</a:t>
            </a:r>
            <a:r>
              <a:rPr lang="en-US" sz="2100">
                <a:solidFill>
                  <a:schemeClr val="bg2"/>
                </a:solidFill>
                <a:effectLst/>
                <a:latin typeface="Arial" charset="0"/>
              </a:rPr>
              <a:t> </a:t>
            </a:r>
            <a:r>
              <a:rPr lang="en-US" sz="2000" b="0">
                <a:solidFill>
                  <a:schemeClr val="tx1"/>
                </a:solidFill>
                <a:effectLst/>
                <a:latin typeface="Arial" charset="0"/>
              </a:rPr>
              <a:t>Streep Factory provides a 2-year warranty with one of its products which was first sold in 2012. In that year, Streep spent $70,000 servicing warranty claims. At year-end, Streep estimates that an additional $400,000 will be spent in the future to service warranty claims related to 2012 sales. Prepare Streep’s journal entry to record the $70,000 expenditure, and the December 31 adjusting entry.</a:t>
            </a:r>
          </a:p>
        </p:txBody>
      </p:sp>
      <p:sp>
        <p:nvSpPr>
          <p:cNvPr id="1416197" name="Text Box 5"/>
          <p:cNvSpPr txBox="1">
            <a:spLocks noChangeArrowheads="1"/>
          </p:cNvSpPr>
          <p:nvPr/>
        </p:nvSpPr>
        <p:spPr bwMode="auto">
          <a:xfrm>
            <a:off x="609600" y="4029075"/>
            <a:ext cx="7924800" cy="2052638"/>
          </a:xfrm>
          <a:prstGeom prst="rect">
            <a:avLst/>
          </a:prstGeom>
          <a:noFill/>
          <a:ln w="28575">
            <a:noFill/>
            <a:miter lim="800000"/>
            <a:headEnd/>
            <a:tailEnd/>
          </a:ln>
          <a:effectLst/>
        </p:spPr>
        <p:txBody>
          <a:bodyPr>
            <a:spAutoFit/>
          </a:bodyPr>
          <a:lstStyle/>
          <a:p>
            <a:pPr algn="l">
              <a:lnSpc>
                <a:spcPct val="130000"/>
              </a:lnSpc>
              <a:spcBef>
                <a:spcPct val="25000"/>
              </a:spcBef>
              <a:tabLst>
                <a:tab pos="1604963" algn="l"/>
                <a:tab pos="2165350" algn="l"/>
                <a:tab pos="6176963" algn="r"/>
                <a:tab pos="7607300" algn="r"/>
              </a:tabLst>
            </a:pPr>
            <a:r>
              <a:rPr lang="en-US" sz="2100" b="0">
                <a:solidFill>
                  <a:schemeClr val="tx1"/>
                </a:solidFill>
                <a:effectLst/>
                <a:latin typeface="Arial" charset="0"/>
                <a:cs typeface="Arial" charset="0"/>
              </a:rPr>
              <a:t>2012	Warranty expense  	70,000</a:t>
            </a:r>
          </a:p>
          <a:p>
            <a:pPr algn="l">
              <a:lnSpc>
                <a:spcPct val="130000"/>
              </a:lnSpc>
              <a:spcBef>
                <a:spcPct val="25000"/>
              </a:spcBef>
              <a:tabLst>
                <a:tab pos="1604963" algn="l"/>
                <a:tab pos="2165350" algn="l"/>
                <a:tab pos="6176963" algn="r"/>
                <a:tab pos="7607300" algn="r"/>
              </a:tabLst>
            </a:pPr>
            <a:r>
              <a:rPr lang="en-US" sz="2100" b="0">
                <a:solidFill>
                  <a:schemeClr val="tx1"/>
                </a:solidFill>
                <a:effectLst/>
                <a:latin typeface="Arial" charset="0"/>
                <a:cs typeface="Arial" charset="0"/>
              </a:rPr>
              <a:t>		Cash		70,000</a:t>
            </a:r>
          </a:p>
          <a:p>
            <a:pPr algn="l">
              <a:lnSpc>
                <a:spcPct val="130000"/>
              </a:lnSpc>
              <a:spcBef>
                <a:spcPct val="40000"/>
              </a:spcBef>
              <a:tabLst>
                <a:tab pos="1604963" algn="l"/>
                <a:tab pos="2165350" algn="l"/>
                <a:tab pos="6176963" algn="r"/>
                <a:tab pos="7607300" algn="r"/>
              </a:tabLst>
            </a:pPr>
            <a:r>
              <a:rPr lang="en-US" sz="2100" b="0">
                <a:solidFill>
                  <a:schemeClr val="tx1"/>
                </a:solidFill>
                <a:effectLst/>
                <a:latin typeface="Arial" charset="0"/>
                <a:cs typeface="Arial" charset="0"/>
              </a:rPr>
              <a:t>12/31/12	 Warranty expense  	400,000</a:t>
            </a:r>
          </a:p>
          <a:p>
            <a:pPr algn="l">
              <a:lnSpc>
                <a:spcPct val="130000"/>
              </a:lnSpc>
              <a:spcBef>
                <a:spcPct val="25000"/>
              </a:spcBef>
              <a:tabLst>
                <a:tab pos="1604963" algn="l"/>
                <a:tab pos="2165350" algn="l"/>
                <a:tab pos="6176963" algn="r"/>
                <a:tab pos="7607300" algn="r"/>
              </a:tabLst>
            </a:pPr>
            <a:r>
              <a:rPr lang="en-US" sz="2100" b="0">
                <a:solidFill>
                  <a:schemeClr val="tx1"/>
                </a:solidFill>
                <a:effectLst/>
                <a:latin typeface="Arial" charset="0"/>
                <a:cs typeface="Arial" charset="0"/>
              </a:rPr>
              <a:t>		Warranty liability		400,000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6197">
                                            <p:txEl>
                                              <p:pRg st="0" end="0"/>
                                            </p:txEl>
                                          </p:spTgt>
                                        </p:tgtEl>
                                        <p:attrNameLst>
                                          <p:attrName>style.visibility</p:attrName>
                                        </p:attrNameLst>
                                      </p:cBhvr>
                                      <p:to>
                                        <p:strVal val="visible"/>
                                      </p:to>
                                    </p:set>
                                    <p:animEffect transition="in" filter="wipe(left)">
                                      <p:cBhvr>
                                        <p:cTn id="7" dur="500"/>
                                        <p:tgtEl>
                                          <p:spTgt spid="1416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6197">
                                            <p:txEl>
                                              <p:pRg st="1" end="1"/>
                                            </p:txEl>
                                          </p:spTgt>
                                        </p:tgtEl>
                                        <p:attrNameLst>
                                          <p:attrName>style.visibility</p:attrName>
                                        </p:attrNameLst>
                                      </p:cBhvr>
                                      <p:to>
                                        <p:strVal val="visible"/>
                                      </p:to>
                                    </p:set>
                                    <p:animEffect transition="in" filter="wipe(left)">
                                      <p:cBhvr>
                                        <p:cTn id="12" dur="500"/>
                                        <p:tgtEl>
                                          <p:spTgt spid="1416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6197">
                                            <p:txEl>
                                              <p:pRg st="2" end="2"/>
                                            </p:txEl>
                                          </p:spTgt>
                                        </p:tgtEl>
                                        <p:attrNameLst>
                                          <p:attrName>style.visibility</p:attrName>
                                        </p:attrNameLst>
                                      </p:cBhvr>
                                      <p:to>
                                        <p:strVal val="visible"/>
                                      </p:to>
                                    </p:set>
                                    <p:animEffect transition="in" filter="wipe(left)">
                                      <p:cBhvr>
                                        <p:cTn id="17" dur="500"/>
                                        <p:tgtEl>
                                          <p:spTgt spid="14161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6197">
                                            <p:txEl>
                                              <p:pRg st="3" end="3"/>
                                            </p:txEl>
                                          </p:spTgt>
                                        </p:tgtEl>
                                        <p:attrNameLst>
                                          <p:attrName>style.visibility</p:attrName>
                                        </p:attrNameLst>
                                      </p:cBhvr>
                                      <p:to>
                                        <p:strVal val="visible"/>
                                      </p:to>
                                    </p:set>
                                    <p:animEffect transition="in" filter="wipe(left)">
                                      <p:cBhvr>
                                        <p:cTn id="22" dur="500"/>
                                        <p:tgtEl>
                                          <p:spTgt spid="1416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619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18243" name="Text Box 3"/>
          <p:cNvSpPr txBox="1">
            <a:spLocks noChangeArrowheads="1"/>
          </p:cNvSpPr>
          <p:nvPr/>
        </p:nvSpPr>
        <p:spPr bwMode="auto">
          <a:xfrm>
            <a:off x="685800" y="2057400"/>
            <a:ext cx="7340600" cy="1296988"/>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30000"/>
              </a:spcBef>
              <a:buSzPct val="80000"/>
            </a:pPr>
            <a:r>
              <a:rPr lang="en-US" b="0">
                <a:solidFill>
                  <a:srgbClr val="000000"/>
                </a:solidFill>
                <a:effectLst/>
                <a:latin typeface="Arial" charset="0"/>
              </a:rPr>
              <a:t>Companies should charge the costs of premiums and coupons to expense in the period of the sale that benefits from the plan.</a:t>
            </a:r>
          </a:p>
        </p:txBody>
      </p:sp>
      <p:sp>
        <p:nvSpPr>
          <p:cNvPr id="1418244" name="Text Box 4"/>
          <p:cNvSpPr txBox="1">
            <a:spLocks noChangeArrowheads="1"/>
          </p:cNvSpPr>
          <p:nvPr/>
        </p:nvSpPr>
        <p:spPr bwMode="auto">
          <a:xfrm>
            <a:off x="685800" y="141922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Premiums and Coupons</a:t>
            </a:r>
          </a:p>
        </p:txBody>
      </p:sp>
      <p:sp>
        <p:nvSpPr>
          <p:cNvPr id="1418245" name="Text Box 5"/>
          <p:cNvSpPr txBox="1">
            <a:spLocks noChangeArrowheads="1"/>
          </p:cNvSpPr>
          <p:nvPr/>
        </p:nvSpPr>
        <p:spPr bwMode="auto">
          <a:xfrm>
            <a:off x="685800" y="3409950"/>
            <a:ext cx="7861300" cy="2517775"/>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50000"/>
              </a:spcBef>
              <a:buSzPct val="80000"/>
            </a:pPr>
            <a:r>
              <a:rPr lang="en-US">
                <a:solidFill>
                  <a:srgbClr val="800000"/>
                </a:solidFill>
                <a:effectLst/>
                <a:latin typeface="Arial" charset="0"/>
              </a:rPr>
              <a:t>Accounting:</a:t>
            </a:r>
          </a:p>
          <a:p>
            <a:pPr marL="685800" lvl="1"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Company estimates the number of outstanding premium offers that customers will present for redemption. </a:t>
            </a:r>
          </a:p>
          <a:p>
            <a:pPr marL="685800" lvl="1" indent="-457200" algn="l">
              <a:lnSpc>
                <a:spcPct val="130000"/>
              </a:lnSpc>
              <a:spcBef>
                <a:spcPct val="50000"/>
              </a:spcBef>
              <a:buClr>
                <a:srgbClr val="800000"/>
              </a:buClr>
              <a:buSzPct val="80000"/>
              <a:buFont typeface="Wingdings" pitchFamily="2" charset="2"/>
              <a:buChar char="u"/>
            </a:pPr>
            <a:r>
              <a:rPr lang="en-US" sz="2100" b="0">
                <a:solidFill>
                  <a:schemeClr val="tx1"/>
                </a:solidFill>
                <a:effectLst/>
                <a:latin typeface="Arial" charset="0"/>
              </a:rPr>
              <a:t>Company charges the cost of premium offers to Premium Expense and credits Estimated Liability for Premiums.</a:t>
            </a:r>
          </a:p>
        </p:txBody>
      </p:sp>
      <p:sp>
        <p:nvSpPr>
          <p:cNvPr id="1418246" name="Text Box 6"/>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0"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20291" name="Text Box 3"/>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
        <p:nvSpPr>
          <p:cNvPr id="1420292" name="Rectangle 4"/>
          <p:cNvSpPr>
            <a:spLocks noChangeArrowheads="1"/>
          </p:cNvSpPr>
          <p:nvPr/>
        </p:nvSpPr>
        <p:spPr bwMode="auto">
          <a:xfrm>
            <a:off x="685800" y="1371600"/>
            <a:ext cx="8001000" cy="2759075"/>
          </a:xfrm>
          <a:prstGeom prst="rect">
            <a:avLst/>
          </a:prstGeom>
          <a:noFill/>
          <a:ln w="28575" cap="sq">
            <a:noFill/>
            <a:miter lim="800000"/>
            <a:headEnd/>
            <a:tailEnd/>
          </a:ln>
          <a:effectLst/>
        </p:spPr>
        <p:txBody>
          <a:bodyPr>
            <a:spAutoFit/>
          </a:bodyPr>
          <a:lstStyle/>
          <a:p>
            <a:pPr algn="l">
              <a:lnSpc>
                <a:spcPct val="125000"/>
              </a:lnSpc>
            </a:pPr>
            <a:r>
              <a:rPr lang="en-US" sz="2000">
                <a:solidFill>
                  <a:srgbClr val="800000"/>
                </a:solidFill>
                <a:effectLst/>
                <a:latin typeface="Arial" charset="0"/>
              </a:rPr>
              <a:t>Illustration:</a:t>
            </a:r>
            <a:r>
              <a:rPr lang="en-US" sz="2000" b="0">
                <a:effectLst/>
                <a:latin typeface="Arial" charset="0"/>
              </a:rPr>
              <a:t>  Fluffy Cakemix Company offered its customers a large nonbreakable mixing bowl in exchange for 25 cents and 10 boxtops. The mixing bowl costs Fluffy Cakemix Company 75 cents, and the company estimates that customers will redeem 60 percent of the boxtops.  The premium offer began in June 2012 and resulted in the transactions journalized below. Fluffy Cakemix Company records purchase of 20,000 mixing bowls as follows.</a:t>
            </a:r>
          </a:p>
        </p:txBody>
      </p:sp>
      <p:sp>
        <p:nvSpPr>
          <p:cNvPr id="1420293" name="Rectangle 5"/>
          <p:cNvSpPr>
            <a:spLocks noChangeArrowheads="1"/>
          </p:cNvSpPr>
          <p:nvPr/>
        </p:nvSpPr>
        <p:spPr bwMode="auto">
          <a:xfrm>
            <a:off x="1143000" y="4464050"/>
            <a:ext cx="7391400" cy="946150"/>
          </a:xfrm>
          <a:prstGeom prst="rect">
            <a:avLst/>
          </a:prstGeom>
          <a:noFill/>
          <a:ln w="28575" cap="sq">
            <a:noFill/>
            <a:miter lim="800000"/>
            <a:headEnd/>
            <a:tailEnd/>
          </a:ln>
          <a:effectLst/>
        </p:spPr>
        <p:txBody>
          <a:bodyPr>
            <a:spAutoFit/>
          </a:bodyPr>
          <a:lstStyle/>
          <a:p>
            <a:pPr marL="457200" indent="-457200" algn="l">
              <a:lnSpc>
                <a:spcPct val="130000"/>
              </a:lnSpc>
              <a:spcBef>
                <a:spcPct val="20000"/>
              </a:spcBef>
              <a:tabLst>
                <a:tab pos="5943600" algn="r"/>
                <a:tab pos="7143750" algn="r"/>
              </a:tabLst>
            </a:pPr>
            <a:r>
              <a:rPr lang="en-US" sz="2000" b="0">
                <a:effectLst/>
                <a:latin typeface="Arial" charset="0"/>
              </a:rPr>
              <a:t>Inventory of Premium 	15,000</a:t>
            </a:r>
          </a:p>
          <a:p>
            <a:pPr marL="457200" indent="-457200" algn="l">
              <a:lnSpc>
                <a:spcPct val="130000"/>
              </a:lnSpc>
              <a:spcBef>
                <a:spcPct val="20000"/>
              </a:spcBef>
              <a:tabLst>
                <a:tab pos="5943600" algn="r"/>
                <a:tab pos="7143750" algn="r"/>
              </a:tabLst>
            </a:pPr>
            <a:r>
              <a:rPr lang="en-US" sz="2000" b="0">
                <a:effectLst/>
                <a:latin typeface="Arial" charset="0"/>
              </a:rPr>
              <a:t>	Cash 		15,000</a:t>
            </a:r>
          </a:p>
        </p:txBody>
      </p:sp>
      <p:sp>
        <p:nvSpPr>
          <p:cNvPr id="1420294" name="Text Box 6"/>
          <p:cNvSpPr txBox="1">
            <a:spLocks noChangeArrowheads="1"/>
          </p:cNvSpPr>
          <p:nvPr/>
        </p:nvSpPr>
        <p:spPr bwMode="auto">
          <a:xfrm>
            <a:off x="1143000" y="5791200"/>
            <a:ext cx="3581400" cy="336550"/>
          </a:xfrm>
          <a:prstGeom prst="rect">
            <a:avLst/>
          </a:prstGeom>
          <a:noFill/>
          <a:ln w="28575" cap="sq">
            <a:noFill/>
            <a:miter lim="800000"/>
            <a:headEnd/>
            <a:tailEnd/>
          </a:ln>
          <a:effectLst/>
        </p:spPr>
        <p:txBody>
          <a:bodyPr>
            <a:spAutoFit/>
          </a:bodyPr>
          <a:lstStyle/>
          <a:p>
            <a:pPr algn="l">
              <a:spcBef>
                <a:spcPct val="50000"/>
              </a:spcBef>
            </a:pPr>
            <a:r>
              <a:rPr lang="en-US" sz="1600">
                <a:effectLst/>
                <a:latin typeface="Arial" charset="0"/>
              </a:rPr>
              <a:t>$20,000 x .75 = $15,000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0293">
                                            <p:txEl>
                                              <p:pRg st="0" end="0"/>
                                            </p:txEl>
                                          </p:spTgt>
                                        </p:tgtEl>
                                        <p:attrNameLst>
                                          <p:attrName>style.visibility</p:attrName>
                                        </p:attrNameLst>
                                      </p:cBhvr>
                                      <p:to>
                                        <p:strVal val="visible"/>
                                      </p:to>
                                    </p:set>
                                    <p:animEffect transition="in" filter="wipe(left)">
                                      <p:cBhvr>
                                        <p:cTn id="7" dur="500"/>
                                        <p:tgtEl>
                                          <p:spTgt spid="1420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0293">
                                            <p:txEl>
                                              <p:pRg st="1" end="1"/>
                                            </p:txEl>
                                          </p:spTgt>
                                        </p:tgtEl>
                                        <p:attrNameLst>
                                          <p:attrName>style.visibility</p:attrName>
                                        </p:attrNameLst>
                                      </p:cBhvr>
                                      <p:to>
                                        <p:strVal val="visible"/>
                                      </p:to>
                                    </p:set>
                                    <p:animEffect transition="in" filter="wipe(left)">
                                      <p:cBhvr>
                                        <p:cTn id="12" dur="500"/>
                                        <p:tgtEl>
                                          <p:spTgt spid="1420293">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420294"/>
                                        </p:tgtEl>
                                        <p:attrNameLst>
                                          <p:attrName>style.visibility</p:attrName>
                                        </p:attrNameLst>
                                      </p:cBhvr>
                                      <p:to>
                                        <p:strVal val="visible"/>
                                      </p:to>
                                    </p:set>
                                    <p:animEffect transition="in" filter="wipe(up)">
                                      <p:cBhvr>
                                        <p:cTn id="16" dur="500"/>
                                        <p:tgtEl>
                                          <p:spTgt spid="1420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293" grpId="0" build="p"/>
      <p:bldP spid="142029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22339" name="Text Box 3"/>
          <p:cNvSpPr txBox="1">
            <a:spLocks noChangeArrowheads="1"/>
          </p:cNvSpPr>
          <p:nvPr/>
        </p:nvSpPr>
        <p:spPr bwMode="auto">
          <a:xfrm>
            <a:off x="8229600" y="6369050"/>
            <a:ext cx="762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a:t>
            </a:r>
          </a:p>
        </p:txBody>
      </p:sp>
      <p:sp>
        <p:nvSpPr>
          <p:cNvPr id="1422340" name="Rectangle 4"/>
          <p:cNvSpPr>
            <a:spLocks noChangeArrowheads="1"/>
          </p:cNvSpPr>
          <p:nvPr/>
        </p:nvSpPr>
        <p:spPr bwMode="auto">
          <a:xfrm>
            <a:off x="685800" y="1371600"/>
            <a:ext cx="8001000" cy="854075"/>
          </a:xfrm>
          <a:prstGeom prst="rect">
            <a:avLst/>
          </a:prstGeom>
          <a:noFill/>
          <a:ln w="28575" cap="sq">
            <a:noFill/>
            <a:miter lim="800000"/>
            <a:headEnd/>
            <a:tailEnd/>
          </a:ln>
          <a:effectLst/>
        </p:spPr>
        <p:txBody>
          <a:bodyPr>
            <a:spAutoFit/>
          </a:bodyPr>
          <a:lstStyle/>
          <a:p>
            <a:pPr algn="l">
              <a:lnSpc>
                <a:spcPct val="125000"/>
              </a:lnSpc>
            </a:pPr>
            <a:r>
              <a:rPr lang="en-US" sz="2000">
                <a:solidFill>
                  <a:srgbClr val="800000"/>
                </a:solidFill>
                <a:effectLst/>
                <a:latin typeface="Arial" charset="0"/>
              </a:rPr>
              <a:t>Illustration:</a:t>
            </a:r>
            <a:r>
              <a:rPr lang="en-US" sz="2000" b="0">
                <a:effectLst/>
                <a:latin typeface="Arial" charset="0"/>
              </a:rPr>
              <a:t>  The entry to record sales of 300,000 boxes of cake mix would be:</a:t>
            </a:r>
          </a:p>
        </p:txBody>
      </p:sp>
      <p:sp>
        <p:nvSpPr>
          <p:cNvPr id="1422341" name="Rectangle 5"/>
          <p:cNvSpPr>
            <a:spLocks noChangeArrowheads="1"/>
          </p:cNvSpPr>
          <p:nvPr/>
        </p:nvSpPr>
        <p:spPr bwMode="auto">
          <a:xfrm>
            <a:off x="1295400" y="2438400"/>
            <a:ext cx="6172200" cy="946150"/>
          </a:xfrm>
          <a:prstGeom prst="rect">
            <a:avLst/>
          </a:prstGeom>
          <a:noFill/>
          <a:ln w="28575" cap="sq">
            <a:noFill/>
            <a:miter lim="800000"/>
            <a:headEnd/>
            <a:tailEnd/>
          </a:ln>
          <a:effectLst/>
        </p:spPr>
        <p:txBody>
          <a:bodyPr>
            <a:spAutoFit/>
          </a:bodyPr>
          <a:lstStyle/>
          <a:p>
            <a:pPr marL="457200" indent="-457200" algn="l">
              <a:lnSpc>
                <a:spcPct val="130000"/>
              </a:lnSpc>
              <a:spcBef>
                <a:spcPct val="20000"/>
              </a:spcBef>
              <a:tabLst>
                <a:tab pos="4343400" algn="r"/>
                <a:tab pos="7143750" algn="r"/>
              </a:tabLst>
            </a:pPr>
            <a:r>
              <a:rPr lang="en-US" sz="2000" b="0">
                <a:effectLst/>
                <a:latin typeface="Arial" charset="0"/>
              </a:rPr>
              <a:t>Cash 	240,000</a:t>
            </a:r>
          </a:p>
          <a:p>
            <a:pPr marL="457200" indent="-457200" algn="l">
              <a:lnSpc>
                <a:spcPct val="130000"/>
              </a:lnSpc>
              <a:spcBef>
                <a:spcPct val="20000"/>
              </a:spcBef>
              <a:tabLst>
                <a:tab pos="4343400" algn="r"/>
                <a:tab pos="7143750" algn="r"/>
              </a:tabLst>
            </a:pPr>
            <a:r>
              <a:rPr lang="en-US" sz="2000" b="0">
                <a:effectLst/>
                <a:latin typeface="Arial" charset="0"/>
              </a:rPr>
              <a:t>	Sales Revenue		240,000</a:t>
            </a:r>
          </a:p>
        </p:txBody>
      </p:sp>
      <p:sp>
        <p:nvSpPr>
          <p:cNvPr id="1422342" name="Text Box 6"/>
          <p:cNvSpPr txBox="1">
            <a:spLocks noChangeArrowheads="1"/>
          </p:cNvSpPr>
          <p:nvPr/>
        </p:nvSpPr>
        <p:spPr bwMode="auto">
          <a:xfrm>
            <a:off x="5105400" y="1981200"/>
            <a:ext cx="3581400" cy="336550"/>
          </a:xfrm>
          <a:prstGeom prst="rect">
            <a:avLst/>
          </a:prstGeom>
          <a:noFill/>
          <a:ln w="28575" cap="sq">
            <a:noFill/>
            <a:miter lim="800000"/>
            <a:headEnd/>
            <a:tailEnd/>
          </a:ln>
          <a:effectLst/>
        </p:spPr>
        <p:txBody>
          <a:bodyPr>
            <a:spAutoFit/>
          </a:bodyPr>
          <a:lstStyle/>
          <a:p>
            <a:pPr algn="l">
              <a:spcBef>
                <a:spcPct val="50000"/>
              </a:spcBef>
            </a:pPr>
            <a:r>
              <a:rPr lang="en-US" sz="1600">
                <a:effectLst/>
                <a:latin typeface="Arial" charset="0"/>
              </a:rPr>
              <a:t>300,000 x .80 = $240,000</a:t>
            </a:r>
          </a:p>
        </p:txBody>
      </p:sp>
      <p:sp>
        <p:nvSpPr>
          <p:cNvPr id="1422343" name="Rectangle 7"/>
          <p:cNvSpPr>
            <a:spLocks noChangeArrowheads="1"/>
          </p:cNvSpPr>
          <p:nvPr/>
        </p:nvSpPr>
        <p:spPr bwMode="auto">
          <a:xfrm>
            <a:off x="685800" y="3524250"/>
            <a:ext cx="7772400" cy="1235075"/>
          </a:xfrm>
          <a:prstGeom prst="rect">
            <a:avLst/>
          </a:prstGeom>
          <a:noFill/>
          <a:ln w="28575" cap="sq" algn="ctr">
            <a:noFill/>
            <a:miter lim="800000"/>
            <a:headEnd/>
            <a:tailEnd/>
          </a:ln>
          <a:effectLst/>
        </p:spPr>
        <p:txBody>
          <a:bodyPr>
            <a:spAutoFit/>
          </a:bodyPr>
          <a:lstStyle/>
          <a:p>
            <a:pPr algn="l">
              <a:lnSpc>
                <a:spcPct val="125000"/>
              </a:lnSpc>
            </a:pPr>
            <a:r>
              <a:rPr lang="en-US" sz="2000" b="0">
                <a:effectLst/>
                <a:latin typeface="Arial" charset="0"/>
              </a:rPr>
              <a:t>Fluffy records the actual redemption of 60,000 boxtops, the receipt of 25 cents per 10 boxtops, and the delivery of the mixing bowls as follows.</a:t>
            </a:r>
          </a:p>
        </p:txBody>
      </p:sp>
      <p:sp>
        <p:nvSpPr>
          <p:cNvPr id="1422344" name="Rectangle 8"/>
          <p:cNvSpPr>
            <a:spLocks noChangeArrowheads="1"/>
          </p:cNvSpPr>
          <p:nvPr/>
        </p:nvSpPr>
        <p:spPr bwMode="auto">
          <a:xfrm>
            <a:off x="1295400" y="4800600"/>
            <a:ext cx="7315200" cy="1770063"/>
          </a:xfrm>
          <a:prstGeom prst="rect">
            <a:avLst/>
          </a:prstGeom>
          <a:noFill/>
          <a:ln w="28575" cap="sq" algn="ctr">
            <a:noFill/>
            <a:miter lim="800000"/>
            <a:headEnd/>
            <a:tailEnd/>
          </a:ln>
          <a:effectLst/>
        </p:spPr>
        <p:txBody>
          <a:bodyPr>
            <a:spAutoFit/>
          </a:bodyPr>
          <a:lstStyle/>
          <a:p>
            <a:pPr marL="457200" indent="-457200" algn="l">
              <a:lnSpc>
                <a:spcPct val="130000"/>
              </a:lnSpc>
              <a:spcBef>
                <a:spcPct val="20000"/>
              </a:spcBef>
              <a:tabLst>
                <a:tab pos="5943600" algn="r"/>
                <a:tab pos="7029450" algn="r"/>
                <a:tab pos="7143750" algn="r"/>
              </a:tabLst>
            </a:pPr>
            <a:r>
              <a:rPr lang="en-US" sz="2000" b="0">
                <a:effectLst/>
                <a:latin typeface="Arial" charset="0"/>
              </a:rPr>
              <a:t>Cash </a:t>
            </a:r>
            <a:r>
              <a:rPr lang="en-US" sz="1600" b="0">
                <a:effectLst/>
                <a:latin typeface="Arial" charset="0"/>
              </a:rPr>
              <a:t>[(60,000 / 10) x $0.25]</a:t>
            </a:r>
            <a:r>
              <a:rPr lang="en-US" sz="2000" b="0">
                <a:effectLst/>
                <a:latin typeface="Arial" charset="0"/>
              </a:rPr>
              <a:t> 	1,500</a:t>
            </a:r>
          </a:p>
          <a:p>
            <a:pPr marL="457200" indent="-457200" algn="l">
              <a:lnSpc>
                <a:spcPct val="130000"/>
              </a:lnSpc>
              <a:spcBef>
                <a:spcPct val="20000"/>
              </a:spcBef>
              <a:tabLst>
                <a:tab pos="5943600" algn="r"/>
                <a:tab pos="7029450" algn="r"/>
                <a:tab pos="7143750" algn="r"/>
              </a:tabLst>
            </a:pPr>
            <a:r>
              <a:rPr lang="en-US" sz="2000" b="0">
                <a:effectLst/>
                <a:latin typeface="Arial" charset="0"/>
              </a:rPr>
              <a:t>Premium Expense 	3,000</a:t>
            </a:r>
          </a:p>
          <a:p>
            <a:pPr marL="457200" indent="-457200" algn="l">
              <a:lnSpc>
                <a:spcPct val="130000"/>
              </a:lnSpc>
              <a:spcBef>
                <a:spcPct val="20000"/>
              </a:spcBef>
              <a:tabLst>
                <a:tab pos="5943600" algn="r"/>
                <a:tab pos="7029450" algn="r"/>
                <a:tab pos="7143750" algn="r"/>
              </a:tabLst>
            </a:pPr>
            <a:r>
              <a:rPr lang="en-US" sz="2000" b="0">
                <a:effectLst/>
                <a:latin typeface="Arial" charset="0"/>
              </a:rPr>
              <a:t>	Inventory of Premium 		4,500</a:t>
            </a:r>
          </a:p>
          <a:p>
            <a:pPr marL="457200" indent="-457200" algn="l">
              <a:lnSpc>
                <a:spcPct val="130000"/>
              </a:lnSpc>
              <a:spcBef>
                <a:spcPct val="20000"/>
              </a:spcBef>
              <a:tabLst>
                <a:tab pos="5943600" algn="r"/>
                <a:tab pos="7029450" algn="r"/>
                <a:tab pos="7143750" algn="r"/>
              </a:tabLst>
            </a:pPr>
            <a:r>
              <a:rPr lang="en-US" sz="1600" b="0">
                <a:effectLst/>
                <a:latin typeface="Arial" charset="0"/>
              </a:rPr>
              <a:t>Computation: (60,000 / 10) x $0.75 = $4,500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2341">
                                            <p:txEl>
                                              <p:pRg st="0" end="0"/>
                                            </p:txEl>
                                          </p:spTgt>
                                        </p:tgtEl>
                                        <p:attrNameLst>
                                          <p:attrName>style.visibility</p:attrName>
                                        </p:attrNameLst>
                                      </p:cBhvr>
                                      <p:to>
                                        <p:strVal val="visible"/>
                                      </p:to>
                                    </p:set>
                                    <p:animEffect transition="in" filter="wipe(left)">
                                      <p:cBhvr>
                                        <p:cTn id="7" dur="500"/>
                                        <p:tgtEl>
                                          <p:spTgt spid="1422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2341">
                                            <p:txEl>
                                              <p:pRg st="1" end="1"/>
                                            </p:txEl>
                                          </p:spTgt>
                                        </p:tgtEl>
                                        <p:attrNameLst>
                                          <p:attrName>style.visibility</p:attrName>
                                        </p:attrNameLst>
                                      </p:cBhvr>
                                      <p:to>
                                        <p:strVal val="visible"/>
                                      </p:to>
                                    </p:set>
                                    <p:animEffect transition="in" filter="wipe(left)">
                                      <p:cBhvr>
                                        <p:cTn id="12" dur="500"/>
                                        <p:tgtEl>
                                          <p:spTgt spid="1422341">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422342"/>
                                        </p:tgtEl>
                                        <p:attrNameLst>
                                          <p:attrName>style.visibility</p:attrName>
                                        </p:attrNameLst>
                                      </p:cBhvr>
                                      <p:to>
                                        <p:strVal val="visible"/>
                                      </p:to>
                                    </p:set>
                                    <p:animEffect transition="in" filter="wipe(up)">
                                      <p:cBhvr>
                                        <p:cTn id="16" dur="500"/>
                                        <p:tgtEl>
                                          <p:spTgt spid="14223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22344">
                                            <p:txEl>
                                              <p:pRg st="0" end="0"/>
                                            </p:txEl>
                                          </p:spTgt>
                                        </p:tgtEl>
                                        <p:attrNameLst>
                                          <p:attrName>style.visibility</p:attrName>
                                        </p:attrNameLst>
                                      </p:cBhvr>
                                      <p:to>
                                        <p:strVal val="visible"/>
                                      </p:to>
                                    </p:set>
                                    <p:animEffect transition="in" filter="wipe(left)">
                                      <p:cBhvr>
                                        <p:cTn id="21" dur="500"/>
                                        <p:tgtEl>
                                          <p:spTgt spid="142234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22344">
                                            <p:txEl>
                                              <p:pRg st="1" end="1"/>
                                            </p:txEl>
                                          </p:spTgt>
                                        </p:tgtEl>
                                        <p:attrNameLst>
                                          <p:attrName>style.visibility</p:attrName>
                                        </p:attrNameLst>
                                      </p:cBhvr>
                                      <p:to>
                                        <p:strVal val="visible"/>
                                      </p:to>
                                    </p:set>
                                    <p:animEffect transition="in" filter="wipe(left)">
                                      <p:cBhvr>
                                        <p:cTn id="26" dur="500"/>
                                        <p:tgtEl>
                                          <p:spTgt spid="142234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22344">
                                            <p:txEl>
                                              <p:pRg st="2" end="2"/>
                                            </p:txEl>
                                          </p:spTgt>
                                        </p:tgtEl>
                                        <p:attrNameLst>
                                          <p:attrName>style.visibility</p:attrName>
                                        </p:attrNameLst>
                                      </p:cBhvr>
                                      <p:to>
                                        <p:strVal val="visible"/>
                                      </p:to>
                                    </p:set>
                                    <p:animEffect transition="in" filter="wipe(left)">
                                      <p:cBhvr>
                                        <p:cTn id="31" dur="500"/>
                                        <p:tgtEl>
                                          <p:spTgt spid="142234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22344">
                                            <p:txEl>
                                              <p:pRg st="3" end="3"/>
                                            </p:txEl>
                                          </p:spTgt>
                                        </p:tgtEl>
                                        <p:attrNameLst>
                                          <p:attrName>style.visibility</p:attrName>
                                        </p:attrNameLst>
                                      </p:cBhvr>
                                      <p:to>
                                        <p:strVal val="visible"/>
                                      </p:to>
                                    </p:set>
                                    <p:animEffect transition="in" filter="wipe(left)">
                                      <p:cBhvr>
                                        <p:cTn id="36" dur="500"/>
                                        <p:tgtEl>
                                          <p:spTgt spid="14223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2341" grpId="0" build="p"/>
      <p:bldP spid="1422342" grpId="0"/>
      <p:bldP spid="142234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8" name="Text Box 4"/>
          <p:cNvSpPr txBox="1">
            <a:spLocks noChangeArrowheads="1"/>
          </p:cNvSpPr>
          <p:nvPr/>
        </p:nvSpPr>
        <p:spPr bwMode="auto">
          <a:xfrm>
            <a:off x="609600" y="2057400"/>
            <a:ext cx="7861300" cy="1003300"/>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50000"/>
              </a:spcBef>
              <a:buSzPct val="80000"/>
            </a:pPr>
            <a:r>
              <a:rPr lang="en-US" sz="2300" b="0">
                <a:solidFill>
                  <a:schemeClr val="tx1"/>
                </a:solidFill>
                <a:effectLst/>
                <a:latin typeface="Arial" charset="0"/>
              </a:rPr>
              <a:t>Balances owed to others for goods, supplies, or services purchased on open account.</a:t>
            </a:r>
          </a:p>
        </p:txBody>
      </p:sp>
      <p:sp>
        <p:nvSpPr>
          <p:cNvPr id="1101829" name="Text Box 5"/>
          <p:cNvSpPr txBox="1">
            <a:spLocks noChangeArrowheads="1"/>
          </p:cNvSpPr>
          <p:nvPr/>
        </p:nvSpPr>
        <p:spPr bwMode="auto">
          <a:xfrm>
            <a:off x="622300" y="141922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Accounts Payable</a:t>
            </a:r>
            <a:r>
              <a:rPr lang="en-US" sz="2800">
                <a:solidFill>
                  <a:srgbClr val="008000"/>
                </a:solidFill>
                <a:effectLst/>
                <a:latin typeface="Arial" charset="0"/>
              </a:rPr>
              <a:t>  </a:t>
            </a:r>
            <a:r>
              <a:rPr lang="en-US" sz="2400" b="0">
                <a:solidFill>
                  <a:schemeClr val="bg2"/>
                </a:solidFill>
                <a:effectLst/>
                <a:latin typeface="Arial" charset="0"/>
              </a:rPr>
              <a:t>(trade accounts payable)</a:t>
            </a:r>
          </a:p>
        </p:txBody>
      </p:sp>
      <p:sp>
        <p:nvSpPr>
          <p:cNvPr id="1101836" name="Rectangle 1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01837" name="Text Box 13"/>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101838" name="Text Box 14"/>
          <p:cNvSpPr txBox="1">
            <a:spLocks noChangeArrowheads="1"/>
          </p:cNvSpPr>
          <p:nvPr/>
        </p:nvSpPr>
        <p:spPr bwMode="auto">
          <a:xfrm>
            <a:off x="609600" y="3162300"/>
            <a:ext cx="7467600" cy="2324100"/>
          </a:xfrm>
          <a:prstGeom prst="rect">
            <a:avLst/>
          </a:prstGeom>
          <a:noFill/>
          <a:ln w="28575" cap="sq">
            <a:noFill/>
            <a:miter lim="800000"/>
            <a:headEnd type="none" w="sm" len="sm"/>
            <a:tailEnd type="none" w="sm" len="sm"/>
          </a:ln>
          <a:effectLst/>
        </p:spPr>
        <p:txBody>
          <a:bodyPr>
            <a:spAutoFit/>
          </a:bodyPr>
          <a:lstStyle/>
          <a:p>
            <a:pPr marL="685800" lvl="1" indent="-457200" algn="l">
              <a:lnSpc>
                <a:spcPct val="125000"/>
              </a:lnSpc>
              <a:spcBef>
                <a:spcPct val="70000"/>
              </a:spcBef>
              <a:buClr>
                <a:srgbClr val="800000"/>
              </a:buClr>
              <a:buSzPct val="80000"/>
              <a:buFont typeface="Wingdings" pitchFamily="2" charset="2"/>
              <a:buChar char="u"/>
            </a:pPr>
            <a:r>
              <a:rPr lang="en-US" sz="2100" b="0">
                <a:solidFill>
                  <a:schemeClr val="tx1"/>
                </a:solidFill>
                <a:effectLst/>
                <a:latin typeface="Arial" charset="0"/>
              </a:rPr>
              <a:t>Time lag between the receipt of services or acquisition of title to assets and the payment for them. </a:t>
            </a:r>
          </a:p>
          <a:p>
            <a:pPr marL="685800" lvl="1" indent="-457200" algn="l">
              <a:lnSpc>
                <a:spcPct val="125000"/>
              </a:lnSpc>
              <a:spcBef>
                <a:spcPct val="70000"/>
              </a:spcBef>
              <a:buClr>
                <a:srgbClr val="800000"/>
              </a:buClr>
              <a:buSzPct val="80000"/>
              <a:buFont typeface="Wingdings" pitchFamily="2" charset="2"/>
              <a:buChar char="u"/>
            </a:pPr>
            <a:r>
              <a:rPr lang="en-US" sz="2100" b="0">
                <a:solidFill>
                  <a:schemeClr val="tx1"/>
                </a:solidFill>
                <a:effectLst/>
                <a:latin typeface="Arial" charset="0"/>
              </a:rPr>
              <a:t>Terms of the sale (e.g., 2/10, n/30 or 1/10, E.O.M.) usually state period of extended credit, commonly 30 to 60 days.</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24387" name="Rectangle 3"/>
          <p:cNvSpPr>
            <a:spLocks noChangeArrowheads="1"/>
          </p:cNvSpPr>
          <p:nvPr/>
        </p:nvSpPr>
        <p:spPr bwMode="auto">
          <a:xfrm>
            <a:off x="685800" y="1371600"/>
            <a:ext cx="8001000" cy="1235075"/>
          </a:xfrm>
          <a:prstGeom prst="rect">
            <a:avLst/>
          </a:prstGeom>
          <a:noFill/>
          <a:ln w="28575" cap="sq">
            <a:noFill/>
            <a:miter lim="800000"/>
            <a:headEnd/>
            <a:tailEnd/>
          </a:ln>
          <a:effectLst/>
        </p:spPr>
        <p:txBody>
          <a:bodyPr>
            <a:spAutoFit/>
          </a:bodyPr>
          <a:lstStyle/>
          <a:p>
            <a:pPr algn="l">
              <a:lnSpc>
                <a:spcPct val="125000"/>
              </a:lnSpc>
            </a:pPr>
            <a:r>
              <a:rPr lang="en-US" sz="2000">
                <a:solidFill>
                  <a:srgbClr val="800000"/>
                </a:solidFill>
                <a:effectLst/>
                <a:latin typeface="Arial" charset="0"/>
              </a:rPr>
              <a:t>Illustration:  </a:t>
            </a:r>
            <a:r>
              <a:rPr lang="en-US" sz="2000" b="0">
                <a:effectLst/>
                <a:latin typeface="Arial" charset="0"/>
              </a:rPr>
              <a:t>Finally, Fluffy makes an end-of-period adjusting entry for estimated liability for outstanding premium offers (boxtops) as follows.</a:t>
            </a:r>
          </a:p>
        </p:txBody>
      </p:sp>
      <p:sp>
        <p:nvSpPr>
          <p:cNvPr id="1424388" name="Rectangle 4"/>
          <p:cNvSpPr>
            <a:spLocks noChangeArrowheads="1"/>
          </p:cNvSpPr>
          <p:nvPr/>
        </p:nvSpPr>
        <p:spPr bwMode="auto">
          <a:xfrm>
            <a:off x="1295400" y="2743200"/>
            <a:ext cx="6629400" cy="946150"/>
          </a:xfrm>
          <a:prstGeom prst="rect">
            <a:avLst/>
          </a:prstGeom>
          <a:noFill/>
          <a:ln w="28575" cap="sq">
            <a:noFill/>
            <a:miter lim="800000"/>
            <a:headEnd/>
            <a:tailEnd/>
          </a:ln>
          <a:effectLst/>
        </p:spPr>
        <p:txBody>
          <a:bodyPr>
            <a:spAutoFit/>
          </a:bodyPr>
          <a:lstStyle/>
          <a:p>
            <a:pPr marL="457200" indent="-457200" algn="l">
              <a:lnSpc>
                <a:spcPct val="130000"/>
              </a:lnSpc>
              <a:spcBef>
                <a:spcPct val="20000"/>
              </a:spcBef>
              <a:tabLst>
                <a:tab pos="5143500" algn="r"/>
                <a:tab pos="7143750" algn="r"/>
              </a:tabLst>
            </a:pPr>
            <a:r>
              <a:rPr lang="en-US" sz="2000" b="0">
                <a:effectLst/>
                <a:latin typeface="Arial" charset="0"/>
              </a:rPr>
              <a:t>Premium Expense	6,000</a:t>
            </a:r>
          </a:p>
          <a:p>
            <a:pPr marL="457200" indent="-457200" algn="l">
              <a:lnSpc>
                <a:spcPct val="130000"/>
              </a:lnSpc>
              <a:spcBef>
                <a:spcPct val="20000"/>
              </a:spcBef>
              <a:tabLst>
                <a:tab pos="5143500" algn="r"/>
                <a:tab pos="7143750" algn="r"/>
              </a:tabLst>
            </a:pPr>
            <a:r>
              <a:rPr lang="en-US" sz="2000" b="0">
                <a:effectLst/>
                <a:latin typeface="Arial" charset="0"/>
              </a:rPr>
              <a:t>	Premium Liability		6,000</a:t>
            </a:r>
          </a:p>
        </p:txBody>
      </p:sp>
      <p:pic>
        <p:nvPicPr>
          <p:cNvPr id="1424389" name="Picture 5"/>
          <p:cNvPicPr>
            <a:picLocks noChangeAspect="1" noChangeArrowheads="1"/>
          </p:cNvPicPr>
          <p:nvPr/>
        </p:nvPicPr>
        <p:blipFill>
          <a:blip r:embed="rId3" cstate="print"/>
          <a:srcRect/>
          <a:stretch>
            <a:fillRect/>
          </a:stretch>
        </p:blipFill>
        <p:spPr bwMode="auto">
          <a:xfrm>
            <a:off x="1524000" y="3975100"/>
            <a:ext cx="6096000" cy="2120900"/>
          </a:xfrm>
          <a:prstGeom prst="rect">
            <a:avLst/>
          </a:prstGeom>
          <a:noFill/>
          <a:ln w="19050" cap="sq">
            <a:solidFill>
              <a:srgbClr val="800000"/>
            </a:solidFill>
            <a:miter lim="800000"/>
            <a:headEnd/>
            <a:tailEnd/>
          </a:ln>
          <a:effectLst/>
        </p:spPr>
      </p:pic>
      <p:sp>
        <p:nvSpPr>
          <p:cNvPr id="1424390" name="Text Box 6"/>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4388">
                                            <p:txEl>
                                              <p:pRg st="0" end="0"/>
                                            </p:txEl>
                                          </p:spTgt>
                                        </p:tgtEl>
                                        <p:attrNameLst>
                                          <p:attrName>style.visibility</p:attrName>
                                        </p:attrNameLst>
                                      </p:cBhvr>
                                      <p:to>
                                        <p:strVal val="visible"/>
                                      </p:to>
                                    </p:set>
                                    <p:animEffect transition="in" filter="wipe(left)">
                                      <p:cBhvr>
                                        <p:cTn id="7" dur="500"/>
                                        <p:tgtEl>
                                          <p:spTgt spid="1424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4388">
                                            <p:txEl>
                                              <p:pRg st="1" end="1"/>
                                            </p:txEl>
                                          </p:spTgt>
                                        </p:tgtEl>
                                        <p:attrNameLst>
                                          <p:attrName>style.visibility</p:attrName>
                                        </p:attrNameLst>
                                      </p:cBhvr>
                                      <p:to>
                                        <p:strVal val="visible"/>
                                      </p:to>
                                    </p:set>
                                    <p:animEffect transition="in" filter="wipe(left)">
                                      <p:cBhvr>
                                        <p:cTn id="12" dur="500"/>
                                        <p:tgtEl>
                                          <p:spTgt spid="1424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38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26435" name="Text Box 3"/>
          <p:cNvSpPr txBox="1">
            <a:spLocks noChangeArrowheads="1"/>
          </p:cNvSpPr>
          <p:nvPr/>
        </p:nvSpPr>
        <p:spPr bwMode="auto">
          <a:xfrm>
            <a:off x="990600" y="2076450"/>
            <a:ext cx="7340600" cy="2266950"/>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30000"/>
              </a:spcBef>
              <a:buSzPct val="80000"/>
            </a:pPr>
            <a:r>
              <a:rPr lang="en-US" b="0">
                <a:solidFill>
                  <a:srgbClr val="000000"/>
                </a:solidFill>
                <a:effectLst/>
                <a:latin typeface="Arial" charset="0"/>
              </a:rPr>
              <a:t>A company must recognize an </a:t>
            </a:r>
            <a:r>
              <a:rPr lang="en-US">
                <a:solidFill>
                  <a:srgbClr val="800000"/>
                </a:solidFill>
                <a:effectLst/>
                <a:latin typeface="Arial" charset="0"/>
              </a:rPr>
              <a:t>asset retirement obligation (ARO)</a:t>
            </a:r>
            <a:r>
              <a:rPr lang="en-US">
                <a:solidFill>
                  <a:srgbClr val="009AA6"/>
                </a:solidFill>
                <a:effectLst/>
                <a:latin typeface="Arial" charset="0"/>
              </a:rPr>
              <a:t> </a:t>
            </a:r>
            <a:r>
              <a:rPr lang="en-US" b="0">
                <a:solidFill>
                  <a:srgbClr val="000000"/>
                </a:solidFill>
                <a:effectLst/>
                <a:latin typeface="Arial" charset="0"/>
              </a:rPr>
              <a:t>when it has an existing legal obligation associated with the retirement of a long-lived asset and when it can reasonably estimate the amount of the liability.</a:t>
            </a:r>
          </a:p>
        </p:txBody>
      </p:sp>
      <p:sp>
        <p:nvSpPr>
          <p:cNvPr id="1426436" name="Text Box 4"/>
          <p:cNvSpPr txBox="1">
            <a:spLocks noChangeArrowheads="1"/>
          </p:cNvSpPr>
          <p:nvPr/>
        </p:nvSpPr>
        <p:spPr bwMode="auto">
          <a:xfrm>
            <a:off x="685800" y="1419225"/>
            <a:ext cx="61722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Environmental Liabilities</a:t>
            </a:r>
          </a:p>
        </p:txBody>
      </p:sp>
      <p:sp>
        <p:nvSpPr>
          <p:cNvPr id="1426437" name="Text Box 5"/>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
        <p:nvSpPr>
          <p:cNvPr id="1426438" name="Rectangle 6"/>
          <p:cNvSpPr>
            <a:spLocks noChangeArrowheads="1"/>
          </p:cNvSpPr>
          <p:nvPr/>
        </p:nvSpPr>
        <p:spPr bwMode="auto">
          <a:xfrm>
            <a:off x="762000" y="4676775"/>
            <a:ext cx="7848600" cy="996950"/>
          </a:xfrm>
          <a:prstGeom prst="rect">
            <a:avLst/>
          </a:prstGeom>
          <a:noFill/>
          <a:ln w="28575" cap="sq">
            <a:noFill/>
            <a:miter lim="800000"/>
            <a:headEnd/>
            <a:tailEnd/>
          </a:ln>
          <a:effectLst/>
        </p:spPr>
        <p:txBody>
          <a:bodyPr>
            <a:spAutoFit/>
          </a:bodyPr>
          <a:lstStyle/>
          <a:p>
            <a:pPr algn="l">
              <a:lnSpc>
                <a:spcPct val="110000"/>
              </a:lnSpc>
            </a:pPr>
            <a:r>
              <a:rPr lang="en-US" sz="1800">
                <a:effectLst/>
                <a:latin typeface="Arial" charset="0"/>
              </a:rPr>
              <a:t>NOTE:</a:t>
            </a:r>
            <a:r>
              <a:rPr lang="en-US" sz="1800" b="0">
                <a:effectLst/>
                <a:latin typeface="Arial" charset="0"/>
              </a:rPr>
              <a:t>  The SEC argues that if the liability is within a range, and no amount within the range is the best estimate, then management should recognize the minimum amount of the range.</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28483" name="Text Box 3"/>
          <p:cNvSpPr txBox="1">
            <a:spLocks noChangeArrowheads="1"/>
          </p:cNvSpPr>
          <p:nvPr/>
        </p:nvSpPr>
        <p:spPr bwMode="auto">
          <a:xfrm>
            <a:off x="685800" y="141922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Environmental Liabilities</a:t>
            </a:r>
          </a:p>
        </p:txBody>
      </p:sp>
      <p:sp>
        <p:nvSpPr>
          <p:cNvPr id="1428484"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
        <p:nvSpPr>
          <p:cNvPr id="1428485" name="Rectangle 5"/>
          <p:cNvSpPr>
            <a:spLocks noChangeArrowheads="1"/>
          </p:cNvSpPr>
          <p:nvPr/>
        </p:nvSpPr>
        <p:spPr bwMode="auto">
          <a:xfrm>
            <a:off x="990600" y="2079625"/>
            <a:ext cx="7696200" cy="3756025"/>
          </a:xfrm>
          <a:prstGeom prst="rect">
            <a:avLst/>
          </a:prstGeom>
          <a:noFill/>
          <a:ln w="28575" cap="sq" algn="ctr">
            <a:noFill/>
            <a:miter lim="800000"/>
            <a:headEnd/>
            <a:tailEnd/>
          </a:ln>
          <a:effectLst/>
        </p:spPr>
        <p:txBody>
          <a:bodyPr>
            <a:spAutoFit/>
          </a:bodyPr>
          <a:lstStyle/>
          <a:p>
            <a:pPr algn="l">
              <a:lnSpc>
                <a:spcPct val="130000"/>
              </a:lnSpc>
              <a:spcBef>
                <a:spcPct val="40000"/>
              </a:spcBef>
              <a:buSzPct val="80000"/>
            </a:pPr>
            <a:r>
              <a:rPr lang="en-US" sz="2000">
                <a:solidFill>
                  <a:srgbClr val="800000"/>
                </a:solidFill>
                <a:effectLst/>
                <a:latin typeface="Arial" charset="0"/>
              </a:rPr>
              <a:t>Obligating Events</a:t>
            </a:r>
            <a:r>
              <a:rPr lang="en-US" sz="2000" b="0">
                <a:solidFill>
                  <a:srgbClr val="000000"/>
                </a:solidFill>
                <a:effectLst/>
                <a:latin typeface="Arial" charset="0"/>
              </a:rPr>
              <a:t>. Examples of existing legal obligations, which require recognition of a liability include, but are not limited to:</a:t>
            </a:r>
          </a:p>
          <a:p>
            <a:pPr marL="685800" lvl="1" indent="-457200" algn="l">
              <a:lnSpc>
                <a:spcPct val="130000"/>
              </a:lnSpc>
              <a:spcBef>
                <a:spcPct val="40000"/>
              </a:spcBef>
              <a:buClr>
                <a:srgbClr val="800000"/>
              </a:buClr>
              <a:buSzPct val="80000"/>
              <a:buFont typeface="Wingdings" pitchFamily="2" charset="2"/>
              <a:buChar char="u"/>
            </a:pPr>
            <a:r>
              <a:rPr lang="en-US" sz="2000" b="0">
                <a:solidFill>
                  <a:srgbClr val="000000"/>
                </a:solidFill>
                <a:effectLst/>
                <a:latin typeface="Arial" charset="0"/>
              </a:rPr>
              <a:t>decommissioning nuclear facilities;</a:t>
            </a:r>
          </a:p>
          <a:p>
            <a:pPr marL="685800" lvl="1" indent="-457200" algn="l">
              <a:lnSpc>
                <a:spcPct val="130000"/>
              </a:lnSpc>
              <a:spcBef>
                <a:spcPct val="40000"/>
              </a:spcBef>
              <a:buClr>
                <a:srgbClr val="800000"/>
              </a:buClr>
              <a:buSzPct val="80000"/>
              <a:buFont typeface="Wingdings" pitchFamily="2" charset="2"/>
              <a:buChar char="u"/>
            </a:pPr>
            <a:r>
              <a:rPr lang="en-US" sz="2000" b="0">
                <a:solidFill>
                  <a:srgbClr val="000000"/>
                </a:solidFill>
                <a:effectLst/>
                <a:latin typeface="Arial" charset="0"/>
              </a:rPr>
              <a:t>dismantling, restoring, and reclamation of oil and gas properties;</a:t>
            </a:r>
          </a:p>
          <a:p>
            <a:pPr marL="685800" lvl="1" indent="-457200" algn="l">
              <a:lnSpc>
                <a:spcPct val="130000"/>
              </a:lnSpc>
              <a:spcBef>
                <a:spcPct val="40000"/>
              </a:spcBef>
              <a:buClr>
                <a:srgbClr val="800000"/>
              </a:buClr>
              <a:buSzPct val="80000"/>
              <a:buFont typeface="Wingdings" pitchFamily="2" charset="2"/>
              <a:buChar char="u"/>
            </a:pPr>
            <a:r>
              <a:rPr lang="en-US" sz="2000" b="0">
                <a:solidFill>
                  <a:srgbClr val="000000"/>
                </a:solidFill>
                <a:effectLst/>
                <a:latin typeface="Arial" charset="0"/>
              </a:rPr>
              <a:t>certain closure, reclamation, and removal costs of mining facilities;</a:t>
            </a:r>
          </a:p>
          <a:p>
            <a:pPr marL="685800" lvl="1" indent="-457200" algn="l">
              <a:lnSpc>
                <a:spcPct val="130000"/>
              </a:lnSpc>
              <a:spcBef>
                <a:spcPct val="40000"/>
              </a:spcBef>
              <a:buClr>
                <a:srgbClr val="800000"/>
              </a:buClr>
              <a:buSzPct val="80000"/>
              <a:buFont typeface="Wingdings" pitchFamily="2" charset="2"/>
              <a:buChar char="u"/>
            </a:pPr>
            <a:r>
              <a:rPr lang="en-US" sz="2000" b="0">
                <a:solidFill>
                  <a:srgbClr val="000000"/>
                </a:solidFill>
                <a:effectLst/>
                <a:latin typeface="Arial" charset="0"/>
              </a:rPr>
              <a:t>closure and post-closure costs of landfills.</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30531" name="Text Box 3"/>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
        <p:nvSpPr>
          <p:cNvPr id="1430532" name="Rectangle 4"/>
          <p:cNvSpPr>
            <a:spLocks noChangeArrowheads="1"/>
          </p:cNvSpPr>
          <p:nvPr/>
        </p:nvSpPr>
        <p:spPr bwMode="auto">
          <a:xfrm>
            <a:off x="762000" y="1431925"/>
            <a:ext cx="7924800" cy="3267075"/>
          </a:xfrm>
          <a:prstGeom prst="rect">
            <a:avLst/>
          </a:prstGeom>
          <a:noFill/>
          <a:ln w="28575" cap="sq">
            <a:noFill/>
            <a:miter lim="800000"/>
            <a:headEnd/>
            <a:tailEnd/>
          </a:ln>
          <a:effectLst/>
        </p:spPr>
        <p:txBody>
          <a:bodyPr>
            <a:spAutoFit/>
          </a:bodyPr>
          <a:lstStyle/>
          <a:p>
            <a:pPr algn="l">
              <a:lnSpc>
                <a:spcPct val="130000"/>
              </a:lnSpc>
            </a:pPr>
            <a:r>
              <a:rPr lang="en-US" sz="2000">
                <a:solidFill>
                  <a:srgbClr val="800000"/>
                </a:solidFill>
                <a:effectLst/>
                <a:latin typeface="Arial" charset="0"/>
              </a:rPr>
              <a:t>Illustration:</a:t>
            </a:r>
            <a:r>
              <a:rPr lang="en-US" sz="2000" b="0">
                <a:effectLst/>
                <a:latin typeface="Arial" charset="0"/>
              </a:rPr>
              <a:t>  On January 1, 2012, Wildcat Oil Company erected an oil platform in the Gulf of Mexico. Wildcat is legally required to dismantle and remove the platform at the end of its useful life, estimated to be five years. Wildcat estimates that dismantling and removal will cost $1,000,000. Based on a 10 percent discount rate, the fair value of the asset retirement obligation is estimated to be $620,920 ($1,000,000 x .62092). Wildcat records this ARO as follows.</a:t>
            </a:r>
          </a:p>
        </p:txBody>
      </p:sp>
      <p:sp>
        <p:nvSpPr>
          <p:cNvPr id="1430533" name="Rectangle 5"/>
          <p:cNvSpPr>
            <a:spLocks noChangeArrowheads="1"/>
          </p:cNvSpPr>
          <p:nvPr/>
        </p:nvSpPr>
        <p:spPr bwMode="auto">
          <a:xfrm>
            <a:off x="1524000" y="4921250"/>
            <a:ext cx="6629400" cy="977900"/>
          </a:xfrm>
          <a:prstGeom prst="rect">
            <a:avLst/>
          </a:prstGeom>
          <a:noFill/>
          <a:ln w="28575" cap="sq">
            <a:noFill/>
            <a:miter lim="800000"/>
            <a:headEnd/>
            <a:tailEnd/>
          </a:ln>
          <a:effectLst/>
        </p:spPr>
        <p:txBody>
          <a:bodyPr>
            <a:spAutoFit/>
          </a:bodyPr>
          <a:lstStyle/>
          <a:p>
            <a:pPr marL="457200" indent="-457200" algn="l">
              <a:lnSpc>
                <a:spcPct val="130000"/>
              </a:lnSpc>
              <a:spcBef>
                <a:spcPct val="30000"/>
              </a:spcBef>
              <a:tabLst>
                <a:tab pos="5143500" algn="r"/>
                <a:tab pos="7143750" algn="r"/>
              </a:tabLst>
            </a:pPr>
            <a:r>
              <a:rPr lang="en-US" sz="2000" b="0">
                <a:effectLst/>
                <a:latin typeface="Arial" charset="0"/>
              </a:rPr>
              <a:t>Drilling platform	620,920</a:t>
            </a:r>
          </a:p>
          <a:p>
            <a:pPr marL="457200" indent="-457200" algn="l">
              <a:lnSpc>
                <a:spcPct val="130000"/>
              </a:lnSpc>
              <a:spcBef>
                <a:spcPct val="30000"/>
              </a:spcBef>
              <a:tabLst>
                <a:tab pos="5143500" algn="r"/>
                <a:tab pos="7143750" algn="r"/>
              </a:tabLst>
            </a:pPr>
            <a:r>
              <a:rPr lang="en-US" sz="2000" b="0">
                <a:effectLst/>
                <a:latin typeface="Arial" charset="0"/>
              </a:rPr>
              <a:t>	Asset retirement obligation		620,920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0533">
                                            <p:txEl>
                                              <p:pRg st="0" end="0"/>
                                            </p:txEl>
                                          </p:spTgt>
                                        </p:tgtEl>
                                        <p:attrNameLst>
                                          <p:attrName>style.visibility</p:attrName>
                                        </p:attrNameLst>
                                      </p:cBhvr>
                                      <p:to>
                                        <p:strVal val="visible"/>
                                      </p:to>
                                    </p:set>
                                    <p:animEffect transition="in" filter="wipe(left)">
                                      <p:cBhvr>
                                        <p:cTn id="7" dur="500"/>
                                        <p:tgtEl>
                                          <p:spTgt spid="1430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0533">
                                            <p:txEl>
                                              <p:pRg st="1" end="1"/>
                                            </p:txEl>
                                          </p:spTgt>
                                        </p:tgtEl>
                                        <p:attrNameLst>
                                          <p:attrName>style.visibility</p:attrName>
                                        </p:attrNameLst>
                                      </p:cBhvr>
                                      <p:to>
                                        <p:strVal val="visible"/>
                                      </p:to>
                                    </p:set>
                                    <p:animEffect transition="in" filter="wipe(left)">
                                      <p:cBhvr>
                                        <p:cTn id="12" dur="500"/>
                                        <p:tgtEl>
                                          <p:spTgt spid="14305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53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32579" name="Text Box 3"/>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
        <p:nvSpPr>
          <p:cNvPr id="1432580" name="Rectangle 4"/>
          <p:cNvSpPr>
            <a:spLocks noChangeArrowheads="1"/>
          </p:cNvSpPr>
          <p:nvPr/>
        </p:nvSpPr>
        <p:spPr bwMode="auto">
          <a:xfrm>
            <a:off x="762000" y="1431925"/>
            <a:ext cx="7924800" cy="1282700"/>
          </a:xfrm>
          <a:prstGeom prst="rect">
            <a:avLst/>
          </a:prstGeom>
          <a:noFill/>
          <a:ln w="28575" cap="sq">
            <a:noFill/>
            <a:miter lim="800000"/>
            <a:headEnd/>
            <a:tailEnd/>
          </a:ln>
          <a:effectLst/>
        </p:spPr>
        <p:txBody>
          <a:bodyPr>
            <a:spAutoFit/>
          </a:bodyPr>
          <a:lstStyle/>
          <a:p>
            <a:pPr algn="l">
              <a:lnSpc>
                <a:spcPct val="130000"/>
              </a:lnSpc>
            </a:pPr>
            <a:r>
              <a:rPr lang="en-US" sz="2000">
                <a:solidFill>
                  <a:srgbClr val="800000"/>
                </a:solidFill>
                <a:effectLst/>
                <a:latin typeface="Arial" charset="0"/>
              </a:rPr>
              <a:t>Illustration:</a:t>
            </a:r>
            <a:r>
              <a:rPr lang="en-US" sz="2000" b="0">
                <a:solidFill>
                  <a:srgbClr val="800000"/>
                </a:solidFill>
                <a:effectLst/>
                <a:latin typeface="Arial" charset="0"/>
              </a:rPr>
              <a:t>  </a:t>
            </a:r>
            <a:r>
              <a:rPr lang="en-US" sz="2000" b="0">
                <a:effectLst/>
                <a:latin typeface="Arial" charset="0"/>
              </a:rPr>
              <a:t>During the life of the asset, Wildcat allocates the asset retirement cost to expense.  Using the straight-line method, Wildcat makes the following entries to record this expense.</a:t>
            </a:r>
          </a:p>
        </p:txBody>
      </p:sp>
      <p:sp>
        <p:nvSpPr>
          <p:cNvPr id="1432581" name="Rectangle 5"/>
          <p:cNvSpPr>
            <a:spLocks noChangeArrowheads="1"/>
          </p:cNvSpPr>
          <p:nvPr/>
        </p:nvSpPr>
        <p:spPr bwMode="auto">
          <a:xfrm>
            <a:off x="1219200" y="3822700"/>
            <a:ext cx="7239000" cy="977900"/>
          </a:xfrm>
          <a:prstGeom prst="rect">
            <a:avLst/>
          </a:prstGeom>
          <a:noFill/>
          <a:ln w="28575" cap="sq">
            <a:noFill/>
            <a:miter lim="800000"/>
            <a:headEnd/>
            <a:tailEnd/>
          </a:ln>
          <a:effectLst/>
        </p:spPr>
        <p:txBody>
          <a:bodyPr>
            <a:spAutoFit/>
          </a:bodyPr>
          <a:lstStyle/>
          <a:p>
            <a:pPr marL="457200" indent="-457200" algn="l">
              <a:lnSpc>
                <a:spcPct val="130000"/>
              </a:lnSpc>
              <a:spcBef>
                <a:spcPct val="30000"/>
              </a:spcBef>
              <a:tabLst>
                <a:tab pos="5772150" algn="r"/>
                <a:tab pos="7143750" algn="r"/>
              </a:tabLst>
            </a:pPr>
            <a:r>
              <a:rPr lang="en-US" sz="2000" b="0">
                <a:effectLst/>
                <a:latin typeface="Arial" charset="0"/>
              </a:rPr>
              <a:t>Depreciation expense  </a:t>
            </a:r>
            <a:r>
              <a:rPr lang="en-US" sz="1800" b="0">
                <a:effectLst/>
                <a:latin typeface="Arial" charset="0"/>
              </a:rPr>
              <a:t>($620,920 / 5)</a:t>
            </a:r>
            <a:r>
              <a:rPr lang="en-US" sz="2000" b="0">
                <a:effectLst/>
                <a:latin typeface="Arial" charset="0"/>
              </a:rPr>
              <a:t>	124,184</a:t>
            </a:r>
          </a:p>
          <a:p>
            <a:pPr marL="457200" indent="-457200" algn="l">
              <a:lnSpc>
                <a:spcPct val="130000"/>
              </a:lnSpc>
              <a:spcBef>
                <a:spcPct val="30000"/>
              </a:spcBef>
              <a:tabLst>
                <a:tab pos="5772150" algn="r"/>
                <a:tab pos="7143750" algn="r"/>
              </a:tabLst>
            </a:pPr>
            <a:r>
              <a:rPr lang="en-US" sz="2000" b="0">
                <a:effectLst/>
                <a:latin typeface="Arial" charset="0"/>
              </a:rPr>
              <a:t>	Accumulated depreciation		124,184</a:t>
            </a:r>
            <a:endParaRPr lang="en-US" sz="1800" b="0">
              <a:effectLst/>
              <a:latin typeface="Arial" charset="0"/>
            </a:endParaRPr>
          </a:p>
        </p:txBody>
      </p:sp>
      <p:sp>
        <p:nvSpPr>
          <p:cNvPr id="1432582" name="Rectangle 6"/>
          <p:cNvSpPr>
            <a:spLocks noChangeArrowheads="1"/>
          </p:cNvSpPr>
          <p:nvPr/>
        </p:nvSpPr>
        <p:spPr bwMode="auto">
          <a:xfrm>
            <a:off x="762000" y="3254375"/>
            <a:ext cx="5289550" cy="396875"/>
          </a:xfrm>
          <a:prstGeom prst="rect">
            <a:avLst/>
          </a:prstGeom>
          <a:noFill/>
          <a:ln w="28575" cap="sq">
            <a:noFill/>
            <a:miter lim="800000"/>
            <a:headEnd/>
            <a:tailEnd/>
          </a:ln>
          <a:effectLst/>
        </p:spPr>
        <p:txBody>
          <a:bodyPr wrap="none">
            <a:spAutoFit/>
          </a:bodyPr>
          <a:lstStyle/>
          <a:p>
            <a:r>
              <a:rPr lang="en-US" sz="2000">
                <a:solidFill>
                  <a:srgbClr val="800000"/>
                </a:solidFill>
                <a:effectLst/>
                <a:latin typeface="Arial" charset="0"/>
              </a:rPr>
              <a:t>December 31, 2012, 2013, 2014, 2015, 2016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2581">
                                            <p:txEl>
                                              <p:pRg st="0" end="0"/>
                                            </p:txEl>
                                          </p:spTgt>
                                        </p:tgtEl>
                                        <p:attrNameLst>
                                          <p:attrName>style.visibility</p:attrName>
                                        </p:attrNameLst>
                                      </p:cBhvr>
                                      <p:to>
                                        <p:strVal val="visible"/>
                                      </p:to>
                                    </p:set>
                                    <p:animEffect transition="in" filter="wipe(left)">
                                      <p:cBhvr>
                                        <p:cTn id="7" dur="500"/>
                                        <p:tgtEl>
                                          <p:spTgt spid="1432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2581">
                                            <p:txEl>
                                              <p:pRg st="1" end="1"/>
                                            </p:txEl>
                                          </p:spTgt>
                                        </p:tgtEl>
                                        <p:attrNameLst>
                                          <p:attrName>style.visibility</p:attrName>
                                        </p:attrNameLst>
                                      </p:cBhvr>
                                      <p:to>
                                        <p:strVal val="visible"/>
                                      </p:to>
                                    </p:set>
                                    <p:animEffect transition="in" filter="wipe(left)">
                                      <p:cBhvr>
                                        <p:cTn id="12" dur="500"/>
                                        <p:tgtEl>
                                          <p:spTgt spid="1432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58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34627" name="Text Box 3"/>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
        <p:nvSpPr>
          <p:cNvPr id="1434628" name="Rectangle 4"/>
          <p:cNvSpPr>
            <a:spLocks noChangeArrowheads="1"/>
          </p:cNvSpPr>
          <p:nvPr/>
        </p:nvSpPr>
        <p:spPr bwMode="auto">
          <a:xfrm>
            <a:off x="762000" y="1431925"/>
            <a:ext cx="7924800" cy="1282700"/>
          </a:xfrm>
          <a:prstGeom prst="rect">
            <a:avLst/>
          </a:prstGeom>
          <a:noFill/>
          <a:ln w="28575" cap="sq">
            <a:noFill/>
            <a:miter lim="800000"/>
            <a:headEnd/>
            <a:tailEnd/>
          </a:ln>
          <a:effectLst/>
        </p:spPr>
        <p:txBody>
          <a:bodyPr>
            <a:spAutoFit/>
          </a:bodyPr>
          <a:lstStyle/>
          <a:p>
            <a:pPr algn="l">
              <a:lnSpc>
                <a:spcPct val="130000"/>
              </a:lnSpc>
            </a:pPr>
            <a:r>
              <a:rPr lang="en-US" sz="2000">
                <a:solidFill>
                  <a:srgbClr val="800000"/>
                </a:solidFill>
                <a:effectLst/>
                <a:latin typeface="Arial" charset="0"/>
              </a:rPr>
              <a:t>Illustration: </a:t>
            </a:r>
            <a:r>
              <a:rPr lang="en-US" sz="2000" b="0">
                <a:effectLst/>
                <a:latin typeface="Arial" charset="0"/>
              </a:rPr>
              <a:t> In addition, Wildcat must accrue interest expense each period. Wildcat records interest expense and the related increase in the asset retirement obligation on December 31, 2012, as follows.</a:t>
            </a:r>
          </a:p>
        </p:txBody>
      </p:sp>
      <p:sp>
        <p:nvSpPr>
          <p:cNvPr id="1434629" name="Rectangle 5"/>
          <p:cNvSpPr>
            <a:spLocks noChangeArrowheads="1"/>
          </p:cNvSpPr>
          <p:nvPr/>
        </p:nvSpPr>
        <p:spPr bwMode="auto">
          <a:xfrm>
            <a:off x="1219200" y="3822700"/>
            <a:ext cx="7086600" cy="977900"/>
          </a:xfrm>
          <a:prstGeom prst="rect">
            <a:avLst/>
          </a:prstGeom>
          <a:noFill/>
          <a:ln w="28575" cap="sq">
            <a:noFill/>
            <a:miter lim="800000"/>
            <a:headEnd/>
            <a:tailEnd/>
          </a:ln>
          <a:effectLst/>
        </p:spPr>
        <p:txBody>
          <a:bodyPr>
            <a:spAutoFit/>
          </a:bodyPr>
          <a:lstStyle/>
          <a:p>
            <a:pPr marL="457200" indent="-457200" algn="l">
              <a:lnSpc>
                <a:spcPct val="130000"/>
              </a:lnSpc>
              <a:spcBef>
                <a:spcPct val="30000"/>
              </a:spcBef>
              <a:tabLst>
                <a:tab pos="5543550" algn="r"/>
                <a:tab pos="7143750" algn="r"/>
              </a:tabLst>
            </a:pPr>
            <a:r>
              <a:rPr lang="en-US" sz="2000" b="0">
                <a:effectLst/>
                <a:latin typeface="Arial" charset="0"/>
              </a:rPr>
              <a:t>Interest expense </a:t>
            </a:r>
            <a:r>
              <a:rPr lang="en-US" sz="1800" b="0">
                <a:effectLst/>
                <a:latin typeface="Arial" charset="0"/>
              </a:rPr>
              <a:t>($620,092 x 10%)</a:t>
            </a:r>
            <a:r>
              <a:rPr lang="en-US" sz="2000" b="0">
                <a:effectLst/>
                <a:latin typeface="Arial" charset="0"/>
              </a:rPr>
              <a:t>	62,092</a:t>
            </a:r>
          </a:p>
          <a:p>
            <a:pPr marL="457200" indent="-457200" algn="l">
              <a:lnSpc>
                <a:spcPct val="130000"/>
              </a:lnSpc>
              <a:spcBef>
                <a:spcPct val="30000"/>
              </a:spcBef>
              <a:tabLst>
                <a:tab pos="5543550" algn="r"/>
                <a:tab pos="7143750" algn="r"/>
              </a:tabLst>
            </a:pPr>
            <a:r>
              <a:rPr lang="en-US" sz="2000" b="0">
                <a:effectLst/>
                <a:latin typeface="Arial" charset="0"/>
              </a:rPr>
              <a:t>	Asset retirement obligation		62,092</a:t>
            </a:r>
            <a:endParaRPr lang="en-US" sz="1800" b="0">
              <a:effectLst/>
              <a:latin typeface="Arial" charset="0"/>
            </a:endParaRPr>
          </a:p>
        </p:txBody>
      </p:sp>
      <p:sp>
        <p:nvSpPr>
          <p:cNvPr id="1434630" name="Rectangle 6"/>
          <p:cNvSpPr>
            <a:spLocks noChangeArrowheads="1"/>
          </p:cNvSpPr>
          <p:nvPr/>
        </p:nvSpPr>
        <p:spPr bwMode="auto">
          <a:xfrm>
            <a:off x="762000" y="3270250"/>
            <a:ext cx="2470150" cy="396875"/>
          </a:xfrm>
          <a:prstGeom prst="rect">
            <a:avLst/>
          </a:prstGeom>
          <a:noFill/>
          <a:ln w="28575" cap="sq">
            <a:noFill/>
            <a:miter lim="800000"/>
            <a:headEnd/>
            <a:tailEnd/>
          </a:ln>
          <a:effectLst/>
        </p:spPr>
        <p:txBody>
          <a:bodyPr wrap="none">
            <a:spAutoFit/>
          </a:bodyPr>
          <a:lstStyle/>
          <a:p>
            <a:pPr algn="l"/>
            <a:r>
              <a:rPr lang="en-US" sz="2000">
                <a:solidFill>
                  <a:srgbClr val="800000"/>
                </a:solidFill>
                <a:effectLst/>
                <a:latin typeface="Arial" charset="0"/>
              </a:rPr>
              <a:t>December 31,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629">
                                            <p:txEl>
                                              <p:pRg st="0" end="0"/>
                                            </p:txEl>
                                          </p:spTgt>
                                        </p:tgtEl>
                                        <p:attrNameLst>
                                          <p:attrName>style.visibility</p:attrName>
                                        </p:attrNameLst>
                                      </p:cBhvr>
                                      <p:to>
                                        <p:strVal val="visible"/>
                                      </p:to>
                                    </p:set>
                                    <p:animEffect transition="in" filter="wipe(left)">
                                      <p:cBhvr>
                                        <p:cTn id="7" dur="500"/>
                                        <p:tgtEl>
                                          <p:spTgt spid="1434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629">
                                            <p:txEl>
                                              <p:pRg st="1" end="1"/>
                                            </p:txEl>
                                          </p:spTgt>
                                        </p:tgtEl>
                                        <p:attrNameLst>
                                          <p:attrName>style.visibility</p:attrName>
                                        </p:attrNameLst>
                                      </p:cBhvr>
                                      <p:to>
                                        <p:strVal val="visible"/>
                                      </p:to>
                                    </p:set>
                                    <p:animEffect transition="in" filter="wipe(left)">
                                      <p:cBhvr>
                                        <p:cTn id="12" dur="500"/>
                                        <p:tgtEl>
                                          <p:spTgt spid="14346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2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Loss Contingencies</a:t>
            </a:r>
          </a:p>
        </p:txBody>
      </p:sp>
      <p:sp>
        <p:nvSpPr>
          <p:cNvPr id="1436675" name="Text Box 3"/>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accounting for different types of loss contingencies.</a:t>
            </a:r>
          </a:p>
        </p:txBody>
      </p:sp>
      <p:sp>
        <p:nvSpPr>
          <p:cNvPr id="1436676" name="Rectangle 4"/>
          <p:cNvSpPr>
            <a:spLocks noChangeArrowheads="1"/>
          </p:cNvSpPr>
          <p:nvPr/>
        </p:nvSpPr>
        <p:spPr bwMode="auto">
          <a:xfrm>
            <a:off x="762000" y="1431925"/>
            <a:ext cx="7924800" cy="1679575"/>
          </a:xfrm>
          <a:prstGeom prst="rect">
            <a:avLst/>
          </a:prstGeom>
          <a:noFill/>
          <a:ln w="28575" cap="sq">
            <a:noFill/>
            <a:miter lim="800000"/>
            <a:headEnd/>
            <a:tailEnd/>
          </a:ln>
          <a:effectLst/>
        </p:spPr>
        <p:txBody>
          <a:bodyPr>
            <a:spAutoFit/>
          </a:bodyPr>
          <a:lstStyle/>
          <a:p>
            <a:pPr algn="l">
              <a:lnSpc>
                <a:spcPct val="130000"/>
              </a:lnSpc>
            </a:pPr>
            <a:r>
              <a:rPr lang="en-US" sz="2000">
                <a:solidFill>
                  <a:srgbClr val="800000"/>
                </a:solidFill>
                <a:effectLst/>
                <a:latin typeface="Arial" charset="0"/>
              </a:rPr>
              <a:t>Illustration:  </a:t>
            </a:r>
            <a:r>
              <a:rPr lang="en-US" sz="2000" b="0">
                <a:effectLst/>
                <a:latin typeface="Arial" charset="0"/>
              </a:rPr>
              <a:t>On January 10, 2017, Wildcat contracts with Rig Reclaimers, Inc. to dismantle the platform at a contract price of $995,000.  Wildcat makes the following journal entry to</a:t>
            </a:r>
          </a:p>
          <a:p>
            <a:pPr algn="l">
              <a:lnSpc>
                <a:spcPct val="130000"/>
              </a:lnSpc>
            </a:pPr>
            <a:r>
              <a:rPr lang="en-US" sz="2000" b="0">
                <a:effectLst/>
                <a:latin typeface="Arial" charset="0"/>
              </a:rPr>
              <a:t>record settlement of the ARO.</a:t>
            </a:r>
          </a:p>
        </p:txBody>
      </p:sp>
      <p:sp>
        <p:nvSpPr>
          <p:cNvPr id="1436677" name="Rectangle 5"/>
          <p:cNvSpPr>
            <a:spLocks noChangeArrowheads="1"/>
          </p:cNvSpPr>
          <p:nvPr/>
        </p:nvSpPr>
        <p:spPr bwMode="auto">
          <a:xfrm>
            <a:off x="1219200" y="3822700"/>
            <a:ext cx="7086600" cy="1466850"/>
          </a:xfrm>
          <a:prstGeom prst="rect">
            <a:avLst/>
          </a:prstGeom>
          <a:noFill/>
          <a:ln w="28575" cap="sq">
            <a:noFill/>
            <a:miter lim="800000"/>
            <a:headEnd/>
            <a:tailEnd/>
          </a:ln>
          <a:effectLst/>
        </p:spPr>
        <p:txBody>
          <a:bodyPr>
            <a:spAutoFit/>
          </a:bodyPr>
          <a:lstStyle/>
          <a:p>
            <a:pPr marL="457200" indent="-457200" algn="l">
              <a:lnSpc>
                <a:spcPct val="130000"/>
              </a:lnSpc>
              <a:spcBef>
                <a:spcPct val="30000"/>
              </a:spcBef>
              <a:tabLst>
                <a:tab pos="5543550" algn="r"/>
                <a:tab pos="7143750" algn="r"/>
              </a:tabLst>
            </a:pPr>
            <a:r>
              <a:rPr lang="en-US" sz="2000" b="0">
                <a:effectLst/>
                <a:latin typeface="Arial" charset="0"/>
              </a:rPr>
              <a:t>Asset retirement obligation	1,000,000</a:t>
            </a:r>
          </a:p>
          <a:p>
            <a:pPr marL="457200" indent="-457200" algn="l">
              <a:lnSpc>
                <a:spcPct val="130000"/>
              </a:lnSpc>
              <a:spcBef>
                <a:spcPct val="30000"/>
              </a:spcBef>
              <a:tabLst>
                <a:tab pos="5543550" algn="r"/>
                <a:tab pos="7143750" algn="r"/>
              </a:tabLst>
            </a:pPr>
            <a:r>
              <a:rPr lang="en-US" sz="2000" b="0">
                <a:effectLst/>
                <a:latin typeface="Arial" charset="0"/>
              </a:rPr>
              <a:t>	Gain on settlement of ARO		5,000</a:t>
            </a:r>
          </a:p>
          <a:p>
            <a:pPr marL="457200" indent="-457200" algn="l">
              <a:lnSpc>
                <a:spcPct val="130000"/>
              </a:lnSpc>
              <a:spcBef>
                <a:spcPct val="30000"/>
              </a:spcBef>
              <a:tabLst>
                <a:tab pos="5543550" algn="r"/>
                <a:tab pos="7143750" algn="r"/>
              </a:tabLst>
            </a:pPr>
            <a:r>
              <a:rPr lang="en-US" sz="2000" b="0">
                <a:effectLst/>
                <a:latin typeface="Arial" charset="0"/>
              </a:rPr>
              <a:t>	Cash		995,000</a:t>
            </a:r>
            <a:endParaRPr lang="en-US" sz="1800" b="0">
              <a:effectLst/>
              <a:latin typeface="Arial" charset="0"/>
            </a:endParaRPr>
          </a:p>
        </p:txBody>
      </p:sp>
      <p:sp>
        <p:nvSpPr>
          <p:cNvPr id="1436678" name="Rectangle 6"/>
          <p:cNvSpPr>
            <a:spLocks noChangeArrowheads="1"/>
          </p:cNvSpPr>
          <p:nvPr/>
        </p:nvSpPr>
        <p:spPr bwMode="auto">
          <a:xfrm>
            <a:off x="762000" y="3270250"/>
            <a:ext cx="2216150" cy="396875"/>
          </a:xfrm>
          <a:prstGeom prst="rect">
            <a:avLst/>
          </a:prstGeom>
          <a:noFill/>
          <a:ln w="28575" cap="sq">
            <a:noFill/>
            <a:miter lim="800000"/>
            <a:headEnd/>
            <a:tailEnd/>
          </a:ln>
          <a:effectLst/>
        </p:spPr>
        <p:txBody>
          <a:bodyPr wrap="none">
            <a:spAutoFit/>
          </a:bodyPr>
          <a:lstStyle/>
          <a:p>
            <a:pPr algn="l"/>
            <a:r>
              <a:rPr lang="en-US" sz="2000">
                <a:solidFill>
                  <a:srgbClr val="800000"/>
                </a:solidFill>
                <a:effectLst/>
                <a:latin typeface="Arial" charset="0"/>
              </a:rPr>
              <a:t>January 10, 2017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6677">
                                            <p:txEl>
                                              <p:pRg st="0" end="0"/>
                                            </p:txEl>
                                          </p:spTgt>
                                        </p:tgtEl>
                                        <p:attrNameLst>
                                          <p:attrName>style.visibility</p:attrName>
                                        </p:attrNameLst>
                                      </p:cBhvr>
                                      <p:to>
                                        <p:strVal val="visible"/>
                                      </p:to>
                                    </p:set>
                                    <p:animEffect transition="in" filter="wipe(left)">
                                      <p:cBhvr>
                                        <p:cTn id="7" dur="500"/>
                                        <p:tgtEl>
                                          <p:spTgt spid="1436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6677">
                                            <p:txEl>
                                              <p:pRg st="1" end="1"/>
                                            </p:txEl>
                                          </p:spTgt>
                                        </p:tgtEl>
                                        <p:attrNameLst>
                                          <p:attrName>style.visibility</p:attrName>
                                        </p:attrNameLst>
                                      </p:cBhvr>
                                      <p:to>
                                        <p:strVal val="visible"/>
                                      </p:to>
                                    </p:set>
                                    <p:animEffect transition="in" filter="wipe(left)">
                                      <p:cBhvr>
                                        <p:cTn id="12" dur="500"/>
                                        <p:tgtEl>
                                          <p:spTgt spid="1436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6677">
                                            <p:txEl>
                                              <p:pRg st="2" end="2"/>
                                            </p:txEl>
                                          </p:spTgt>
                                        </p:tgtEl>
                                        <p:attrNameLst>
                                          <p:attrName>style.visibility</p:attrName>
                                        </p:attrNameLst>
                                      </p:cBhvr>
                                      <p:to>
                                        <p:strVal val="visible"/>
                                      </p:to>
                                    </p:set>
                                    <p:animEffect transition="in" filter="wipe(left)">
                                      <p:cBhvr>
                                        <p:cTn id="17" dur="500"/>
                                        <p:tgtEl>
                                          <p:spTgt spid="14366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67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 and Analysis</a:t>
            </a:r>
          </a:p>
        </p:txBody>
      </p:sp>
      <p:sp>
        <p:nvSpPr>
          <p:cNvPr id="1231876" name="Text Box 4"/>
          <p:cNvSpPr txBox="1">
            <a:spLocks noChangeArrowheads="1"/>
          </p:cNvSpPr>
          <p:nvPr/>
        </p:nvSpPr>
        <p:spPr bwMode="auto">
          <a:xfrm>
            <a:off x="685800" y="1447800"/>
            <a:ext cx="8001000" cy="561975"/>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Presentation of Current Liabilities</a:t>
            </a:r>
          </a:p>
        </p:txBody>
      </p:sp>
      <p:sp>
        <p:nvSpPr>
          <p:cNvPr id="1231877" name="Text Box 5"/>
          <p:cNvSpPr txBox="1">
            <a:spLocks noChangeArrowheads="1"/>
          </p:cNvSpPr>
          <p:nvPr/>
        </p:nvSpPr>
        <p:spPr bwMode="auto">
          <a:xfrm>
            <a:off x="685800" y="2135188"/>
            <a:ext cx="7480300" cy="1598612"/>
          </a:xfrm>
          <a:prstGeom prst="rect">
            <a:avLst/>
          </a:prstGeom>
          <a:noFill/>
          <a:ln w="28575" cap="sq">
            <a:noFill/>
            <a:miter lim="800000"/>
            <a:headEnd type="none" w="sm" len="sm"/>
            <a:tailEnd type="none" w="sm" len="sm"/>
          </a:ln>
          <a:effectLst/>
        </p:spPr>
        <p:txBody>
          <a:bodyPr>
            <a:spAutoFit/>
          </a:bodyPr>
          <a:lstStyle/>
          <a:p>
            <a:pPr marL="685800" lvl="1" indent="-457200" algn="l">
              <a:lnSpc>
                <a:spcPct val="130000"/>
              </a:lnSpc>
              <a:spcBef>
                <a:spcPct val="60000"/>
              </a:spcBef>
              <a:buClr>
                <a:srgbClr val="800000"/>
              </a:buClr>
              <a:buSzPct val="80000"/>
              <a:buFont typeface="Wingdings" pitchFamily="2" charset="2"/>
              <a:buChar char="u"/>
            </a:pPr>
            <a:r>
              <a:rPr lang="en-US" b="0">
                <a:solidFill>
                  <a:schemeClr val="tx1"/>
                </a:solidFill>
                <a:effectLst/>
                <a:latin typeface="Arial" charset="0"/>
              </a:rPr>
              <a:t>Usually reported at their full maturity value.</a:t>
            </a:r>
          </a:p>
          <a:p>
            <a:pPr marL="685800" lvl="1" indent="-457200" algn="l">
              <a:lnSpc>
                <a:spcPct val="130000"/>
              </a:lnSpc>
              <a:spcBef>
                <a:spcPct val="60000"/>
              </a:spcBef>
              <a:buClr>
                <a:srgbClr val="800000"/>
              </a:buClr>
              <a:buSzPct val="80000"/>
              <a:buFont typeface="Wingdings" pitchFamily="2" charset="2"/>
              <a:buChar char="u"/>
            </a:pPr>
            <a:r>
              <a:rPr lang="en-US" b="0">
                <a:solidFill>
                  <a:schemeClr val="tx1"/>
                </a:solidFill>
                <a:effectLst/>
                <a:latin typeface="Arial" charset="0"/>
              </a:rPr>
              <a:t>Difference between present value and the maturity value is considered immaterial.</a:t>
            </a:r>
          </a:p>
        </p:txBody>
      </p:sp>
      <p:sp>
        <p:nvSpPr>
          <p:cNvPr id="1231878" name="Text Box 6"/>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Indicate how to present and analyze liabilities and contingencies.</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 and Analysis</a:t>
            </a:r>
          </a:p>
        </p:txBody>
      </p:sp>
      <p:sp>
        <p:nvSpPr>
          <p:cNvPr id="1448963" name="Text Box 3"/>
          <p:cNvSpPr txBox="1">
            <a:spLocks noChangeArrowheads="1"/>
          </p:cNvSpPr>
          <p:nvPr/>
        </p:nvSpPr>
        <p:spPr bwMode="auto">
          <a:xfrm>
            <a:off x="685800" y="136207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Presentation of Current Liabilities</a:t>
            </a:r>
          </a:p>
        </p:txBody>
      </p:sp>
      <p:sp>
        <p:nvSpPr>
          <p:cNvPr id="1448964"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Indicate how to present and analyze liabilities and contingencies.</a:t>
            </a:r>
          </a:p>
        </p:txBody>
      </p:sp>
      <p:sp>
        <p:nvSpPr>
          <p:cNvPr id="1448965" name="Rectangle 5"/>
          <p:cNvSpPr>
            <a:spLocks noChangeArrowheads="1"/>
          </p:cNvSpPr>
          <p:nvPr/>
        </p:nvSpPr>
        <p:spPr bwMode="auto">
          <a:xfrm>
            <a:off x="914400" y="1981200"/>
            <a:ext cx="7848600" cy="3225800"/>
          </a:xfrm>
          <a:prstGeom prst="rect">
            <a:avLst/>
          </a:prstGeom>
          <a:noFill/>
          <a:ln w="28575" cap="sq" algn="ctr">
            <a:noFill/>
            <a:miter lim="800000"/>
            <a:headEnd/>
            <a:tailEnd/>
          </a:ln>
          <a:effectLst/>
        </p:spPr>
        <p:txBody>
          <a:bodyPr>
            <a:spAutoFit/>
          </a:bodyPr>
          <a:lstStyle/>
          <a:p>
            <a:pPr algn="l">
              <a:lnSpc>
                <a:spcPct val="130000"/>
              </a:lnSpc>
              <a:spcBef>
                <a:spcPct val="60000"/>
              </a:spcBef>
              <a:buSzPct val="80000"/>
            </a:pPr>
            <a:r>
              <a:rPr lang="en-US" b="0">
                <a:effectLst/>
                <a:latin typeface="Arial" charset="0"/>
              </a:rPr>
              <a:t>If a company excludes a short-term obligation from current liabilities because of refinancing, it should include the following in the note to the financial statements:</a:t>
            </a:r>
          </a:p>
          <a:p>
            <a:pPr marL="685800" lvl="1" indent="-457200" algn="l">
              <a:lnSpc>
                <a:spcPct val="130000"/>
              </a:lnSpc>
              <a:spcBef>
                <a:spcPct val="60000"/>
              </a:spcBef>
              <a:buFontTx/>
              <a:buAutoNum type="arabicPeriod"/>
            </a:pPr>
            <a:r>
              <a:rPr lang="en-US" sz="2100" b="0">
                <a:effectLst/>
                <a:latin typeface="Arial" charset="0"/>
              </a:rPr>
              <a:t>A general description of the financing agreement.</a:t>
            </a:r>
          </a:p>
          <a:p>
            <a:pPr marL="685800" lvl="1" indent="-457200" algn="l">
              <a:lnSpc>
                <a:spcPct val="130000"/>
              </a:lnSpc>
              <a:spcBef>
                <a:spcPct val="60000"/>
              </a:spcBef>
              <a:buFontTx/>
              <a:buAutoNum type="arabicPeriod"/>
            </a:pPr>
            <a:r>
              <a:rPr lang="en-US" sz="2100" b="0">
                <a:effectLst/>
                <a:latin typeface="Arial" charset="0"/>
              </a:rPr>
              <a:t>The terms of any new obligation incurred or to be incurred.</a:t>
            </a:r>
          </a:p>
          <a:p>
            <a:pPr marL="685800" lvl="1" indent="-457200" algn="l">
              <a:lnSpc>
                <a:spcPct val="130000"/>
              </a:lnSpc>
              <a:spcBef>
                <a:spcPct val="60000"/>
              </a:spcBef>
              <a:buFontTx/>
              <a:buAutoNum type="arabicPeriod"/>
            </a:pPr>
            <a:r>
              <a:rPr lang="en-US" sz="2100" b="0">
                <a:effectLst/>
                <a:latin typeface="Arial" charset="0"/>
              </a:rPr>
              <a:t>The terms of any equity security issued or to be issued.</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 and Analysis</a:t>
            </a:r>
          </a:p>
        </p:txBody>
      </p:sp>
      <p:sp>
        <p:nvSpPr>
          <p:cNvPr id="1451011" name="Text Box 3"/>
          <p:cNvSpPr txBox="1">
            <a:spLocks noChangeArrowheads="1"/>
          </p:cNvSpPr>
          <p:nvPr/>
        </p:nvSpPr>
        <p:spPr bwMode="auto">
          <a:xfrm>
            <a:off x="685800" y="136207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Presentation of Current Liabilities</a:t>
            </a:r>
          </a:p>
        </p:txBody>
      </p:sp>
      <p:sp>
        <p:nvSpPr>
          <p:cNvPr id="1451012"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Indicate how to present and analyze liabilities and contingencies.</a:t>
            </a:r>
          </a:p>
        </p:txBody>
      </p:sp>
      <p:sp>
        <p:nvSpPr>
          <p:cNvPr id="1451013" name="Text Box 5"/>
          <p:cNvSpPr txBox="1">
            <a:spLocks noChangeArrowheads="1"/>
          </p:cNvSpPr>
          <p:nvPr/>
        </p:nvSpPr>
        <p:spPr bwMode="auto">
          <a:xfrm>
            <a:off x="6934200" y="2209800"/>
            <a:ext cx="16764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13-14</a:t>
            </a:r>
          </a:p>
        </p:txBody>
      </p:sp>
      <p:sp>
        <p:nvSpPr>
          <p:cNvPr id="1451015" name="Rectangle 7"/>
          <p:cNvSpPr>
            <a:spLocks noChangeArrowheads="1"/>
          </p:cNvSpPr>
          <p:nvPr/>
        </p:nvSpPr>
        <p:spPr bwMode="auto">
          <a:xfrm>
            <a:off x="685800" y="2057400"/>
            <a:ext cx="6096000" cy="366713"/>
          </a:xfrm>
          <a:prstGeom prst="rect">
            <a:avLst/>
          </a:prstGeom>
          <a:noFill/>
          <a:ln w="28575" cap="sq">
            <a:noFill/>
            <a:miter lim="800000"/>
            <a:headEnd/>
            <a:tailEnd/>
          </a:ln>
          <a:effectLst/>
        </p:spPr>
        <p:txBody>
          <a:bodyPr>
            <a:spAutoFit/>
          </a:bodyPr>
          <a:lstStyle/>
          <a:p>
            <a:pPr algn="l"/>
            <a:r>
              <a:rPr lang="en-US" sz="1800">
                <a:effectLst/>
                <a:latin typeface="Arial" charset="0"/>
              </a:rPr>
              <a:t>Actual Refinancing of Short-Term Debt</a:t>
            </a:r>
          </a:p>
        </p:txBody>
      </p:sp>
      <p:pic>
        <p:nvPicPr>
          <p:cNvPr id="1451016" name="Picture 8"/>
          <p:cNvPicPr>
            <a:picLocks noChangeAspect="1" noChangeArrowheads="1"/>
          </p:cNvPicPr>
          <p:nvPr/>
        </p:nvPicPr>
        <p:blipFill>
          <a:blip r:embed="rId3" cstate="print"/>
          <a:srcRect/>
          <a:stretch>
            <a:fillRect/>
          </a:stretch>
        </p:blipFill>
        <p:spPr bwMode="auto">
          <a:xfrm>
            <a:off x="762000" y="2514600"/>
            <a:ext cx="7848600" cy="3527425"/>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Text Box 2"/>
          <p:cNvSpPr txBox="1">
            <a:spLocks noChangeArrowheads="1"/>
          </p:cNvSpPr>
          <p:nvPr/>
        </p:nvSpPr>
        <p:spPr bwMode="auto">
          <a:xfrm>
            <a:off x="609600" y="2057400"/>
            <a:ext cx="7861300" cy="962025"/>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50000"/>
              </a:spcBef>
              <a:buSzPct val="80000"/>
            </a:pPr>
            <a:r>
              <a:rPr lang="en-US" b="0">
                <a:solidFill>
                  <a:schemeClr val="tx1"/>
                </a:solidFill>
                <a:effectLst/>
                <a:latin typeface="Arial" charset="0"/>
              </a:rPr>
              <a:t>Written promises to pay a certain sum of money on a specified future date.</a:t>
            </a:r>
          </a:p>
        </p:txBody>
      </p:sp>
      <p:sp>
        <p:nvSpPr>
          <p:cNvPr id="1176579" name="Text Box 3"/>
          <p:cNvSpPr txBox="1">
            <a:spLocks noChangeArrowheads="1"/>
          </p:cNvSpPr>
          <p:nvPr/>
        </p:nvSpPr>
        <p:spPr bwMode="auto">
          <a:xfrm>
            <a:off x="609600" y="1419225"/>
            <a:ext cx="8001000" cy="561975"/>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Notes Payable</a:t>
            </a:r>
          </a:p>
        </p:txBody>
      </p:sp>
      <p:sp>
        <p:nvSpPr>
          <p:cNvPr id="1176580"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76581" name="Text Box 5"/>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176582" name="Text Box 6"/>
          <p:cNvSpPr txBox="1">
            <a:spLocks noChangeArrowheads="1"/>
          </p:cNvSpPr>
          <p:nvPr/>
        </p:nvSpPr>
        <p:spPr bwMode="auto">
          <a:xfrm>
            <a:off x="609600" y="3124200"/>
            <a:ext cx="7861300" cy="1728788"/>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30000"/>
              </a:lnSpc>
              <a:spcBef>
                <a:spcPct val="60000"/>
              </a:spcBef>
              <a:buClr>
                <a:srgbClr val="800000"/>
              </a:buClr>
              <a:buSzPct val="80000"/>
              <a:buFont typeface="Wingdings" pitchFamily="2" charset="2"/>
              <a:buChar char="u"/>
            </a:pPr>
            <a:r>
              <a:rPr lang="en-US" sz="2100" b="0">
                <a:solidFill>
                  <a:schemeClr val="tx1"/>
                </a:solidFill>
                <a:effectLst/>
                <a:latin typeface="Arial" charset="0"/>
              </a:rPr>
              <a:t>Arise from purchases, financing, or other transactions.</a:t>
            </a:r>
          </a:p>
          <a:p>
            <a:pPr marL="685800" lvl="1" indent="-457200" algn="l">
              <a:lnSpc>
                <a:spcPct val="130000"/>
              </a:lnSpc>
              <a:spcBef>
                <a:spcPct val="60000"/>
              </a:spcBef>
              <a:buClr>
                <a:srgbClr val="800000"/>
              </a:buClr>
              <a:buSzPct val="80000"/>
              <a:buFont typeface="Wingdings" pitchFamily="2" charset="2"/>
              <a:buChar char="u"/>
            </a:pPr>
            <a:r>
              <a:rPr lang="en-US" sz="2100" b="0">
                <a:solidFill>
                  <a:schemeClr val="tx1"/>
                </a:solidFill>
                <a:effectLst/>
                <a:latin typeface="Arial" charset="0"/>
              </a:rPr>
              <a:t>Notes classified as short-term or long-term.</a:t>
            </a:r>
          </a:p>
          <a:p>
            <a:pPr marL="685800" lvl="1" indent="-457200" algn="l">
              <a:lnSpc>
                <a:spcPct val="130000"/>
              </a:lnSpc>
              <a:spcBef>
                <a:spcPct val="60000"/>
              </a:spcBef>
              <a:buClr>
                <a:srgbClr val="800000"/>
              </a:buClr>
              <a:buSzPct val="80000"/>
              <a:buFont typeface="Wingdings" pitchFamily="2" charset="2"/>
              <a:buChar char="u"/>
            </a:pPr>
            <a:r>
              <a:rPr lang="en-US" sz="2100" b="0">
                <a:solidFill>
                  <a:schemeClr val="tx1"/>
                </a:solidFill>
                <a:effectLst/>
                <a:latin typeface="Arial" charset="0"/>
              </a:rPr>
              <a:t>Notes may be interest-bearing or zero-interest-bearing.</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p:cNvSpPr>
            <a:spLocks noChangeArrowheads="1"/>
          </p:cNvSpPr>
          <p:nvPr/>
        </p:nvSpPr>
        <p:spPr bwMode="auto">
          <a:xfrm>
            <a:off x="685800" y="3702050"/>
            <a:ext cx="7924800" cy="2717800"/>
          </a:xfrm>
          <a:prstGeom prst="rect">
            <a:avLst/>
          </a:prstGeom>
          <a:noFill/>
          <a:ln w="28575" cap="sq" algn="ctr">
            <a:noFill/>
            <a:miter lim="800000"/>
            <a:headEnd/>
            <a:tailEnd/>
          </a:ln>
          <a:effectLst/>
        </p:spPr>
        <p:txBody>
          <a:bodyPr>
            <a:spAutoFit/>
          </a:bodyPr>
          <a:lstStyle/>
          <a:p>
            <a:pPr algn="l">
              <a:lnSpc>
                <a:spcPct val="130000"/>
              </a:lnSpc>
              <a:spcBef>
                <a:spcPct val="40000"/>
              </a:spcBef>
              <a:buClr>
                <a:srgbClr val="800000"/>
              </a:buClr>
              <a:buFont typeface="Wingdings" pitchFamily="2" charset="2"/>
              <a:buNone/>
            </a:pPr>
            <a:r>
              <a:rPr lang="en-US" sz="2000" b="0">
                <a:solidFill>
                  <a:schemeClr val="tx1"/>
                </a:solidFill>
                <a:effectLst/>
                <a:latin typeface="Arial" charset="0"/>
              </a:rPr>
              <a:t>Companies should disclose certain other contingent liabilities.</a:t>
            </a:r>
          </a:p>
          <a:p>
            <a:pPr marL="685800" lvl="1" indent="-457200" algn="l">
              <a:lnSpc>
                <a:spcPct val="130000"/>
              </a:lnSpc>
              <a:spcBef>
                <a:spcPct val="40000"/>
              </a:spcBef>
              <a:buClr>
                <a:srgbClr val="800000"/>
              </a:buClr>
              <a:buFont typeface="Wingdings" pitchFamily="2" charset="2"/>
              <a:buAutoNum type="arabicPeriod"/>
            </a:pPr>
            <a:r>
              <a:rPr lang="en-US" sz="1900" b="0">
                <a:solidFill>
                  <a:schemeClr val="tx1"/>
                </a:solidFill>
                <a:effectLst/>
                <a:latin typeface="Arial" charset="0"/>
              </a:rPr>
              <a:t>Guarantees of indebtedness of others.</a:t>
            </a:r>
          </a:p>
          <a:p>
            <a:pPr marL="685800" lvl="1" indent="-457200" algn="l">
              <a:lnSpc>
                <a:spcPct val="130000"/>
              </a:lnSpc>
              <a:spcBef>
                <a:spcPct val="40000"/>
              </a:spcBef>
              <a:buClr>
                <a:srgbClr val="800000"/>
              </a:buClr>
              <a:buFont typeface="Wingdings" pitchFamily="2" charset="2"/>
              <a:buAutoNum type="arabicPeriod"/>
            </a:pPr>
            <a:r>
              <a:rPr lang="en-US" sz="1900" b="0">
                <a:solidFill>
                  <a:schemeClr val="tx1"/>
                </a:solidFill>
                <a:effectLst/>
                <a:latin typeface="Arial" charset="0"/>
              </a:rPr>
              <a:t>Obligations of commercial banks under “stand-by letters of credit.”</a:t>
            </a:r>
          </a:p>
          <a:p>
            <a:pPr marL="685800" lvl="1" indent="-457200" algn="l">
              <a:lnSpc>
                <a:spcPct val="130000"/>
              </a:lnSpc>
              <a:spcBef>
                <a:spcPct val="40000"/>
              </a:spcBef>
              <a:buClr>
                <a:srgbClr val="800000"/>
              </a:buClr>
              <a:buFont typeface="Wingdings" pitchFamily="2" charset="2"/>
              <a:buAutoNum type="arabicPeriod"/>
            </a:pPr>
            <a:r>
              <a:rPr lang="en-US" sz="1900" b="0">
                <a:solidFill>
                  <a:schemeClr val="tx1"/>
                </a:solidFill>
                <a:effectLst/>
                <a:latin typeface="Arial" charset="0"/>
              </a:rPr>
              <a:t>Guarantees to repurchase receivables (or any related property) that have been sold or assigned.</a:t>
            </a:r>
          </a:p>
        </p:txBody>
      </p:sp>
      <p:sp>
        <p:nvSpPr>
          <p:cNvPr id="1440771"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 and Analysis</a:t>
            </a:r>
          </a:p>
        </p:txBody>
      </p:sp>
      <p:sp>
        <p:nvSpPr>
          <p:cNvPr id="1440773" name="Text Box 5"/>
          <p:cNvSpPr txBox="1">
            <a:spLocks noChangeArrowheads="1"/>
          </p:cNvSpPr>
          <p:nvPr/>
        </p:nvSpPr>
        <p:spPr bwMode="auto">
          <a:xfrm>
            <a:off x="685800" y="1981200"/>
            <a:ext cx="7480300" cy="1597025"/>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30000"/>
              </a:spcBef>
              <a:buSzPct val="80000"/>
            </a:pPr>
            <a:r>
              <a:rPr lang="en-US" b="0">
                <a:solidFill>
                  <a:schemeClr val="tx1"/>
                </a:solidFill>
                <a:effectLst/>
                <a:latin typeface="Arial" charset="0"/>
              </a:rPr>
              <a:t>Disclosure should include:</a:t>
            </a:r>
          </a:p>
          <a:p>
            <a:pPr marL="685800" lvl="1" indent="-457200" algn="l">
              <a:lnSpc>
                <a:spcPct val="130000"/>
              </a:lnSpc>
              <a:spcBef>
                <a:spcPct val="30000"/>
              </a:spcBef>
              <a:buClr>
                <a:srgbClr val="800000"/>
              </a:buClr>
              <a:buSzPct val="80000"/>
              <a:buFont typeface="Wingdings" pitchFamily="2" charset="2"/>
              <a:buChar char="u"/>
            </a:pPr>
            <a:r>
              <a:rPr lang="en-US" b="0">
                <a:solidFill>
                  <a:schemeClr val="tx1"/>
                </a:solidFill>
                <a:effectLst/>
                <a:latin typeface="Arial" charset="0"/>
              </a:rPr>
              <a:t>Nature of the contingency.</a:t>
            </a:r>
          </a:p>
          <a:p>
            <a:pPr marL="685800" lvl="1" indent="-457200" algn="l">
              <a:lnSpc>
                <a:spcPct val="130000"/>
              </a:lnSpc>
              <a:spcBef>
                <a:spcPct val="30000"/>
              </a:spcBef>
              <a:buClr>
                <a:srgbClr val="800000"/>
              </a:buClr>
              <a:buSzPct val="80000"/>
              <a:buFont typeface="Wingdings" pitchFamily="2" charset="2"/>
              <a:buChar char="u"/>
            </a:pPr>
            <a:r>
              <a:rPr lang="en-US" b="0">
                <a:solidFill>
                  <a:schemeClr val="tx1"/>
                </a:solidFill>
                <a:effectLst/>
                <a:latin typeface="Arial" charset="0"/>
              </a:rPr>
              <a:t>An estimate of the possible loss or range of loss. </a:t>
            </a:r>
          </a:p>
        </p:txBody>
      </p:sp>
      <p:sp>
        <p:nvSpPr>
          <p:cNvPr id="1440775" name="Text Box 7"/>
          <p:cNvSpPr txBox="1">
            <a:spLocks noChangeArrowheads="1"/>
          </p:cNvSpPr>
          <p:nvPr/>
        </p:nvSpPr>
        <p:spPr bwMode="auto">
          <a:xfrm>
            <a:off x="685800" y="1362075"/>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Presentation of Contingencies</a:t>
            </a:r>
          </a:p>
        </p:txBody>
      </p:sp>
      <p:sp>
        <p:nvSpPr>
          <p:cNvPr id="1440776" name="Text Box 8"/>
          <p:cNvSpPr txBox="1">
            <a:spLocks noChangeArrowheads="1"/>
          </p:cNvSpPr>
          <p:nvPr/>
        </p:nvSpPr>
        <p:spPr bwMode="auto">
          <a:xfrm>
            <a:off x="7848600" y="6369050"/>
            <a:ext cx="1143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2823" name="Picture 7"/>
          <p:cNvPicPr>
            <a:picLocks noChangeAspect="1" noChangeArrowheads="1"/>
          </p:cNvPicPr>
          <p:nvPr/>
        </p:nvPicPr>
        <p:blipFill>
          <a:blip r:embed="rId3" cstate="print"/>
          <a:srcRect/>
          <a:stretch>
            <a:fillRect/>
          </a:stretch>
        </p:blipFill>
        <p:spPr bwMode="auto">
          <a:xfrm>
            <a:off x="1981200" y="1300163"/>
            <a:ext cx="6515100" cy="4992687"/>
          </a:xfrm>
          <a:prstGeom prst="rect">
            <a:avLst/>
          </a:prstGeom>
          <a:noFill/>
          <a:ln w="28575" cap="sq">
            <a:noFill/>
            <a:miter lim="800000"/>
            <a:headEnd/>
            <a:tailEnd/>
          </a:ln>
          <a:effectLst/>
        </p:spPr>
      </p:pic>
      <p:sp>
        <p:nvSpPr>
          <p:cNvPr id="1442818"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 and Analysis</a:t>
            </a:r>
          </a:p>
        </p:txBody>
      </p:sp>
      <p:sp>
        <p:nvSpPr>
          <p:cNvPr id="1442821" name="Rectangle 5"/>
          <p:cNvSpPr>
            <a:spLocks noChangeArrowheads="1"/>
          </p:cNvSpPr>
          <p:nvPr/>
        </p:nvSpPr>
        <p:spPr bwMode="auto">
          <a:xfrm>
            <a:off x="228600" y="2667000"/>
            <a:ext cx="1905000" cy="1822450"/>
          </a:xfrm>
          <a:prstGeom prst="rect">
            <a:avLst/>
          </a:prstGeom>
          <a:noFill/>
          <a:ln w="28575" cap="sq">
            <a:noFill/>
            <a:miter lim="800000"/>
            <a:headEnd/>
            <a:tailEnd/>
          </a:ln>
          <a:effectLst/>
        </p:spPr>
        <p:txBody>
          <a:bodyPr>
            <a:spAutoFit/>
          </a:bodyPr>
          <a:lstStyle/>
          <a:p>
            <a:pPr>
              <a:lnSpc>
                <a:spcPct val="120000"/>
              </a:lnSpc>
            </a:pPr>
            <a:r>
              <a:rPr lang="en-US" sz="1900" b="0">
                <a:effectLst/>
                <a:latin typeface="Arial" charset="0"/>
              </a:rPr>
              <a:t>Disclosure of Loss</a:t>
            </a:r>
          </a:p>
          <a:p>
            <a:pPr>
              <a:lnSpc>
                <a:spcPct val="120000"/>
              </a:lnSpc>
            </a:pPr>
            <a:r>
              <a:rPr lang="en-US" sz="1900" b="0">
                <a:effectLst/>
                <a:latin typeface="Arial" charset="0"/>
              </a:rPr>
              <a:t>Contingency through</a:t>
            </a:r>
          </a:p>
          <a:p>
            <a:pPr>
              <a:lnSpc>
                <a:spcPct val="120000"/>
              </a:lnSpc>
            </a:pPr>
            <a:r>
              <a:rPr lang="en-US" sz="1900" b="0">
                <a:effectLst/>
                <a:latin typeface="Arial" charset="0"/>
              </a:rPr>
              <a:t>Litigation</a:t>
            </a:r>
          </a:p>
        </p:txBody>
      </p:sp>
      <p:sp>
        <p:nvSpPr>
          <p:cNvPr id="1442822" name="Text Box 6"/>
          <p:cNvSpPr txBox="1">
            <a:spLocks noChangeArrowheads="1"/>
          </p:cNvSpPr>
          <p:nvPr/>
        </p:nvSpPr>
        <p:spPr bwMode="auto">
          <a:xfrm>
            <a:off x="6858000" y="1371600"/>
            <a:ext cx="1676400" cy="274638"/>
          </a:xfrm>
          <a:prstGeom prst="rect">
            <a:avLst/>
          </a:prstGeom>
          <a:noFill/>
          <a:ln w="28575"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13-15</a:t>
            </a:r>
          </a:p>
        </p:txBody>
      </p:sp>
      <p:sp>
        <p:nvSpPr>
          <p:cNvPr id="1442824" name="Text Box 8"/>
          <p:cNvSpPr txBox="1">
            <a:spLocks noChangeArrowheads="1"/>
          </p:cNvSpPr>
          <p:nvPr/>
        </p:nvSpPr>
        <p:spPr bwMode="auto">
          <a:xfrm>
            <a:off x="7848600" y="6369050"/>
            <a:ext cx="1143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3955" name="Picture 35"/>
          <p:cNvPicPr>
            <a:picLocks noChangeAspect="1" noChangeArrowheads="1"/>
          </p:cNvPicPr>
          <p:nvPr/>
        </p:nvPicPr>
        <p:blipFill>
          <a:blip r:embed="rId3" cstate="print"/>
          <a:srcRect/>
          <a:stretch>
            <a:fillRect/>
          </a:stretch>
        </p:blipFill>
        <p:spPr bwMode="auto">
          <a:xfrm>
            <a:off x="533400" y="3962400"/>
            <a:ext cx="8153400" cy="1931988"/>
          </a:xfrm>
          <a:prstGeom prst="rect">
            <a:avLst/>
          </a:prstGeom>
          <a:noFill/>
          <a:ln w="28575" cap="sq">
            <a:noFill/>
            <a:miter lim="800000"/>
            <a:headEnd/>
            <a:tailEnd/>
          </a:ln>
          <a:effectLst/>
        </p:spPr>
      </p:pic>
      <p:sp>
        <p:nvSpPr>
          <p:cNvPr id="123392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Analysis of Current Liabilities</a:t>
            </a:r>
          </a:p>
        </p:txBody>
      </p:sp>
      <p:sp>
        <p:nvSpPr>
          <p:cNvPr id="1233928" name="Rectangle 8"/>
          <p:cNvSpPr>
            <a:spLocks noChangeArrowheads="1"/>
          </p:cNvSpPr>
          <p:nvPr/>
        </p:nvSpPr>
        <p:spPr bwMode="auto">
          <a:xfrm>
            <a:off x="685800" y="1447800"/>
            <a:ext cx="7620000" cy="863600"/>
          </a:xfrm>
          <a:prstGeom prst="rect">
            <a:avLst/>
          </a:prstGeom>
          <a:noFill/>
          <a:ln w="12700" cap="sq">
            <a:noFill/>
            <a:miter lim="800000"/>
            <a:headEnd type="none" w="sm" len="sm"/>
            <a:tailEnd type="none" w="sm" len="sm"/>
          </a:ln>
          <a:effectLst/>
        </p:spPr>
        <p:txBody>
          <a:bodyPr>
            <a:spAutoFit/>
          </a:bodyPr>
          <a:lstStyle/>
          <a:p>
            <a:pPr algn="l">
              <a:lnSpc>
                <a:spcPct val="115000"/>
              </a:lnSpc>
              <a:spcBef>
                <a:spcPct val="25000"/>
              </a:spcBef>
            </a:pPr>
            <a:r>
              <a:rPr lang="en-US">
                <a:solidFill>
                  <a:srgbClr val="800000"/>
                </a:solidFill>
                <a:effectLst/>
                <a:latin typeface="Arial" charset="0"/>
              </a:rPr>
              <a:t>Liquidity</a:t>
            </a:r>
            <a:r>
              <a:rPr lang="en-US" b="0">
                <a:solidFill>
                  <a:schemeClr val="tx1"/>
                </a:solidFill>
                <a:effectLst/>
                <a:latin typeface="Arial" charset="0"/>
              </a:rPr>
              <a:t> regarding a liability is the expected time to elapse before its payment.  Two ratios to help assess liquidity are:</a:t>
            </a:r>
          </a:p>
        </p:txBody>
      </p:sp>
      <p:sp>
        <p:nvSpPr>
          <p:cNvPr id="1233945" name="Rectangle 25"/>
          <p:cNvSpPr>
            <a:spLocks noChangeArrowheads="1"/>
          </p:cNvSpPr>
          <p:nvPr/>
        </p:nvSpPr>
        <p:spPr bwMode="auto">
          <a:xfrm>
            <a:off x="685800" y="2514600"/>
            <a:ext cx="7620000" cy="863600"/>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25000"/>
              </a:spcBef>
            </a:pPr>
            <a:r>
              <a:rPr lang="en-US">
                <a:solidFill>
                  <a:srgbClr val="800000"/>
                </a:solidFill>
                <a:effectLst/>
                <a:latin typeface="Arial" charset="0"/>
              </a:rPr>
              <a:t>Illustration:</a:t>
            </a:r>
            <a:r>
              <a:rPr lang="en-US" b="0">
                <a:solidFill>
                  <a:schemeClr val="tx1"/>
                </a:solidFill>
                <a:effectLst/>
                <a:latin typeface="Arial" charset="0"/>
              </a:rPr>
              <a:t>  Compute these two ratios using the information for Best Buy Co. in Illustration 13-13.</a:t>
            </a:r>
          </a:p>
        </p:txBody>
      </p:sp>
      <p:sp>
        <p:nvSpPr>
          <p:cNvPr id="1233947" name="Text Box 27"/>
          <p:cNvSpPr txBox="1">
            <a:spLocks noChangeArrowheads="1"/>
          </p:cNvSpPr>
          <p:nvPr/>
        </p:nvSpPr>
        <p:spPr bwMode="auto">
          <a:xfrm>
            <a:off x="7239000" y="3657600"/>
            <a:ext cx="1524000" cy="274638"/>
          </a:xfrm>
          <a:prstGeom prst="rect">
            <a:avLst/>
          </a:prstGeom>
          <a:noFill/>
          <a:ln w="12700" cap="sq" algn="ctr">
            <a:noFill/>
            <a:miter lim="800000"/>
            <a:headEnd/>
            <a:tailEnd/>
          </a:ln>
          <a:effectLst/>
        </p:spPr>
        <p:txBody>
          <a:bodyPr>
            <a:spAutoFit/>
          </a:bodyPr>
          <a:lstStyle/>
          <a:p>
            <a:pPr algn="r"/>
            <a:r>
              <a:rPr lang="en-US" sz="1200">
                <a:solidFill>
                  <a:srgbClr val="800000"/>
                </a:solidFill>
                <a:effectLst/>
                <a:latin typeface="Arial" charset="0"/>
              </a:rPr>
              <a:t>Illustration 13-19</a:t>
            </a:r>
          </a:p>
        </p:txBody>
      </p:sp>
      <p:sp>
        <p:nvSpPr>
          <p:cNvPr id="1233948" name="Rectangle 28"/>
          <p:cNvSpPr>
            <a:spLocks noChangeArrowheads="1"/>
          </p:cNvSpPr>
          <p:nvPr/>
        </p:nvSpPr>
        <p:spPr bwMode="auto">
          <a:xfrm>
            <a:off x="5257800" y="4114800"/>
            <a:ext cx="8382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233949" name="Rectangle 29"/>
          <p:cNvSpPr>
            <a:spLocks noChangeArrowheads="1"/>
          </p:cNvSpPr>
          <p:nvPr/>
        </p:nvSpPr>
        <p:spPr bwMode="auto">
          <a:xfrm>
            <a:off x="5257800" y="4419600"/>
            <a:ext cx="8382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233950" name="Rectangle 30"/>
          <p:cNvSpPr>
            <a:spLocks noChangeArrowheads="1"/>
          </p:cNvSpPr>
          <p:nvPr/>
        </p:nvSpPr>
        <p:spPr bwMode="auto">
          <a:xfrm>
            <a:off x="6324600" y="4267200"/>
            <a:ext cx="11430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233951" name="Rectangle 31"/>
          <p:cNvSpPr>
            <a:spLocks noChangeArrowheads="1"/>
          </p:cNvSpPr>
          <p:nvPr/>
        </p:nvSpPr>
        <p:spPr bwMode="auto">
          <a:xfrm>
            <a:off x="6324600" y="5105400"/>
            <a:ext cx="9906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233952" name="Rectangle 32"/>
          <p:cNvSpPr>
            <a:spLocks noChangeArrowheads="1"/>
          </p:cNvSpPr>
          <p:nvPr/>
        </p:nvSpPr>
        <p:spPr bwMode="auto">
          <a:xfrm>
            <a:off x="6324600" y="5486400"/>
            <a:ext cx="9906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233953" name="Rectangle 33"/>
          <p:cNvSpPr>
            <a:spLocks noChangeArrowheads="1"/>
          </p:cNvSpPr>
          <p:nvPr/>
        </p:nvSpPr>
        <p:spPr bwMode="auto">
          <a:xfrm>
            <a:off x="7315200" y="5300663"/>
            <a:ext cx="1066800" cy="3048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233954" name="Text Box 3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Indicate how to present and analyze liabilities and contingencies.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233948"/>
                                        </p:tgtEl>
                                      </p:cBhvr>
                                    </p:animEffect>
                                    <p:set>
                                      <p:cBhvr>
                                        <p:cTn id="7" dur="1" fill="hold">
                                          <p:stCondLst>
                                            <p:cond delay="499"/>
                                          </p:stCondLst>
                                        </p:cTn>
                                        <p:tgtEl>
                                          <p:spTgt spid="123394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233949"/>
                                        </p:tgtEl>
                                      </p:cBhvr>
                                    </p:animEffect>
                                    <p:set>
                                      <p:cBhvr>
                                        <p:cTn id="12" dur="1" fill="hold">
                                          <p:stCondLst>
                                            <p:cond delay="499"/>
                                          </p:stCondLst>
                                        </p:cTn>
                                        <p:tgtEl>
                                          <p:spTgt spid="123394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233950"/>
                                        </p:tgtEl>
                                      </p:cBhvr>
                                    </p:animEffect>
                                    <p:set>
                                      <p:cBhvr>
                                        <p:cTn id="17" dur="1" fill="hold">
                                          <p:stCondLst>
                                            <p:cond delay="499"/>
                                          </p:stCondLst>
                                        </p:cTn>
                                        <p:tgtEl>
                                          <p:spTgt spid="12339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233951"/>
                                        </p:tgtEl>
                                      </p:cBhvr>
                                    </p:animEffect>
                                    <p:set>
                                      <p:cBhvr>
                                        <p:cTn id="22" dur="1" fill="hold">
                                          <p:stCondLst>
                                            <p:cond delay="499"/>
                                          </p:stCondLst>
                                        </p:cTn>
                                        <p:tgtEl>
                                          <p:spTgt spid="123395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233952"/>
                                        </p:tgtEl>
                                      </p:cBhvr>
                                    </p:animEffect>
                                    <p:set>
                                      <p:cBhvr>
                                        <p:cTn id="27" dur="1" fill="hold">
                                          <p:stCondLst>
                                            <p:cond delay="499"/>
                                          </p:stCondLst>
                                        </p:cTn>
                                        <p:tgtEl>
                                          <p:spTgt spid="123395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233953"/>
                                        </p:tgtEl>
                                      </p:cBhvr>
                                    </p:animEffect>
                                    <p:set>
                                      <p:cBhvr>
                                        <p:cTn id="32" dur="1" fill="hold">
                                          <p:stCondLst>
                                            <p:cond delay="499"/>
                                          </p:stCondLst>
                                        </p:cTn>
                                        <p:tgtEl>
                                          <p:spTgt spid="12339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48" grpId="0" animBg="1"/>
      <p:bldP spid="1233949" grpId="0" animBg="1"/>
      <p:bldP spid="1233950" grpId="0" animBg="1"/>
      <p:bldP spid="1233951" grpId="0" animBg="1"/>
      <p:bldP spid="1233952" grpId="0" animBg="1"/>
      <p:bldP spid="123395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Text Box 2"/>
          <p:cNvSpPr txBox="1">
            <a:spLocks noChangeArrowheads="1"/>
          </p:cNvSpPr>
          <p:nvPr/>
        </p:nvSpPr>
        <p:spPr bwMode="auto">
          <a:xfrm>
            <a:off x="533400" y="1231900"/>
            <a:ext cx="8153400" cy="1130300"/>
          </a:xfrm>
          <a:prstGeom prst="rect">
            <a:avLst/>
          </a:prstGeom>
          <a:no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a:solidFill>
                  <a:srgbClr val="800000"/>
                </a:solidFill>
                <a:effectLst/>
                <a:latin typeface="Arial" charset="0"/>
              </a:rPr>
              <a:t>E13-17:</a:t>
            </a:r>
            <a:r>
              <a:rPr lang="en-US">
                <a:solidFill>
                  <a:schemeClr val="tx1"/>
                </a:solidFill>
                <a:effectLst/>
                <a:latin typeface="Arial" charset="0"/>
              </a:rPr>
              <a:t> </a:t>
            </a:r>
            <a:r>
              <a:rPr lang="en-US" sz="2000" b="0">
                <a:solidFill>
                  <a:schemeClr val="tx1"/>
                </a:solidFill>
                <a:effectLst/>
                <a:latin typeface="Arial" charset="0"/>
              </a:rPr>
              <a:t>(Ratio Computations and Discussion) Costner Company has been operating for several years, and on December 31, 2012, presented the following balance sheet.</a:t>
            </a:r>
          </a:p>
        </p:txBody>
      </p:sp>
      <p:sp>
        <p:nvSpPr>
          <p:cNvPr id="1446915"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Analysis of Current Liabilities</a:t>
            </a:r>
          </a:p>
        </p:txBody>
      </p:sp>
      <p:graphicFrame>
        <p:nvGraphicFramePr>
          <p:cNvPr id="1446916" name="Object 4"/>
          <p:cNvGraphicFramePr>
            <a:graphicFrameLocks noChangeAspect="1"/>
          </p:cNvGraphicFramePr>
          <p:nvPr/>
        </p:nvGraphicFramePr>
        <p:xfrm>
          <a:off x="609600" y="2565400"/>
          <a:ext cx="3987800" cy="3787775"/>
        </p:xfrm>
        <a:graphic>
          <a:graphicData uri="http://schemas.openxmlformats.org/presentationml/2006/ole">
            <mc:AlternateContent xmlns:mc="http://schemas.openxmlformats.org/markup-compatibility/2006">
              <mc:Choice xmlns:v="urn:schemas-microsoft-com:vml" Requires="v">
                <p:oleObj spid="_x0000_s1446918" name="Worksheet" r:id="rId5" imgW="3829229" imgH="3629204" progId="Excel.Sheet.8">
                  <p:embed/>
                </p:oleObj>
              </mc:Choice>
              <mc:Fallback>
                <p:oleObj name="Worksheet" r:id="rId5" imgW="3829229" imgH="3629204"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565400"/>
                        <a:ext cx="3987800" cy="37877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6917" name="Text Box 5"/>
          <p:cNvSpPr txBox="1">
            <a:spLocks noChangeArrowheads="1"/>
          </p:cNvSpPr>
          <p:nvPr/>
        </p:nvSpPr>
        <p:spPr bwMode="auto">
          <a:xfrm>
            <a:off x="4724400" y="2590800"/>
            <a:ext cx="4267200" cy="460375"/>
          </a:xfrm>
          <a:prstGeom prst="rect">
            <a:avLst/>
          </a:prstGeom>
          <a:no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0">
                <a:solidFill>
                  <a:schemeClr val="tx1"/>
                </a:solidFill>
                <a:effectLst/>
                <a:latin typeface="Arial" charset="0"/>
              </a:rPr>
              <a:t>Compute the </a:t>
            </a:r>
            <a:r>
              <a:rPr lang="en-US" b="0">
                <a:solidFill>
                  <a:srgbClr val="800000"/>
                </a:solidFill>
                <a:effectLst/>
                <a:latin typeface="Arial" charset="0"/>
              </a:rPr>
              <a:t>current ratio</a:t>
            </a:r>
            <a:r>
              <a:rPr lang="en-US" b="0">
                <a:solidFill>
                  <a:schemeClr val="tx1"/>
                </a:solidFill>
                <a:effectLst/>
                <a:latin typeface="Arial" charset="0"/>
              </a:rPr>
              <a:t>:</a:t>
            </a:r>
          </a:p>
        </p:txBody>
      </p:sp>
      <p:sp>
        <p:nvSpPr>
          <p:cNvPr id="1446918" name="Text Box 6"/>
          <p:cNvSpPr txBox="1">
            <a:spLocks noChangeArrowheads="1"/>
          </p:cNvSpPr>
          <p:nvPr/>
        </p:nvSpPr>
        <p:spPr bwMode="auto">
          <a:xfrm>
            <a:off x="4953000" y="3184525"/>
            <a:ext cx="2362200" cy="396875"/>
          </a:xfrm>
          <a:prstGeom prst="rect">
            <a:avLst/>
          </a:prstGeom>
          <a:noFill/>
          <a:ln w="12700">
            <a:noFill/>
            <a:miter lim="800000"/>
            <a:headEnd/>
            <a:tailEnd/>
          </a:ln>
          <a:effectLst/>
        </p:spPr>
        <p:txBody>
          <a:bodyPr>
            <a:spAutoFit/>
          </a:bodyPr>
          <a:lstStyle/>
          <a:p>
            <a:pPr>
              <a:spcBef>
                <a:spcPct val="50000"/>
              </a:spcBef>
            </a:pPr>
            <a:r>
              <a:rPr lang="en-US" sz="2000" b="0">
                <a:solidFill>
                  <a:schemeClr val="tx1"/>
                </a:solidFill>
                <a:effectLst/>
                <a:latin typeface="Arial" charset="0"/>
              </a:rPr>
              <a:t>$210,000</a:t>
            </a:r>
          </a:p>
        </p:txBody>
      </p:sp>
      <p:sp>
        <p:nvSpPr>
          <p:cNvPr id="1446919" name="Text Box 7"/>
          <p:cNvSpPr txBox="1">
            <a:spLocks noChangeArrowheads="1"/>
          </p:cNvSpPr>
          <p:nvPr/>
        </p:nvSpPr>
        <p:spPr bwMode="auto">
          <a:xfrm>
            <a:off x="4953000" y="3641725"/>
            <a:ext cx="2362200" cy="396875"/>
          </a:xfrm>
          <a:prstGeom prst="rect">
            <a:avLst/>
          </a:prstGeom>
          <a:noFill/>
          <a:ln w="12700">
            <a:noFill/>
            <a:miter lim="800000"/>
            <a:headEnd/>
            <a:tailEnd/>
          </a:ln>
          <a:effectLst/>
        </p:spPr>
        <p:txBody>
          <a:bodyPr>
            <a:spAutoFit/>
          </a:bodyPr>
          <a:lstStyle/>
          <a:p>
            <a:pPr>
              <a:spcBef>
                <a:spcPct val="50000"/>
              </a:spcBef>
            </a:pPr>
            <a:r>
              <a:rPr lang="en-US" sz="2000" b="0">
                <a:solidFill>
                  <a:schemeClr val="tx1"/>
                </a:solidFill>
                <a:effectLst/>
                <a:latin typeface="Arial" charset="0"/>
              </a:rPr>
              <a:t>70,000  </a:t>
            </a:r>
          </a:p>
        </p:txBody>
      </p:sp>
      <p:sp>
        <p:nvSpPr>
          <p:cNvPr id="1446920" name="Freeform 8"/>
          <p:cNvSpPr>
            <a:spLocks/>
          </p:cNvSpPr>
          <p:nvPr/>
        </p:nvSpPr>
        <p:spPr bwMode="auto">
          <a:xfrm>
            <a:off x="4953000" y="3576638"/>
            <a:ext cx="2268538" cy="4762"/>
          </a:xfrm>
          <a:custGeom>
            <a:avLst/>
            <a:gdLst/>
            <a:ahLst/>
            <a:cxnLst>
              <a:cxn ang="0">
                <a:pos x="0" y="3"/>
              </a:cxn>
              <a:cxn ang="0">
                <a:pos x="1429" y="0"/>
              </a:cxn>
            </a:cxnLst>
            <a:rect l="0" t="0" r="r" b="b"/>
            <a:pathLst>
              <a:path w="1429" h="3">
                <a:moveTo>
                  <a:pt x="0" y="3"/>
                </a:moveTo>
                <a:lnTo>
                  <a:pt x="1429" y="0"/>
                </a:lnTo>
              </a:path>
            </a:pathLst>
          </a:custGeom>
          <a:noFill/>
          <a:ln w="38100">
            <a:solidFill>
              <a:schemeClr val="tx1"/>
            </a:solidFill>
            <a:round/>
            <a:headEnd/>
            <a:tailEnd/>
          </a:ln>
          <a:effectLst/>
        </p:spPr>
        <p:txBody>
          <a:bodyPr wrap="none" anchor="ctr"/>
          <a:lstStyle/>
          <a:p>
            <a:endParaRPr lang="en-US"/>
          </a:p>
        </p:txBody>
      </p:sp>
      <p:sp>
        <p:nvSpPr>
          <p:cNvPr id="1446921" name="Text Box 9"/>
          <p:cNvSpPr txBox="1">
            <a:spLocks noChangeArrowheads="1"/>
          </p:cNvSpPr>
          <p:nvPr/>
        </p:nvSpPr>
        <p:spPr bwMode="auto">
          <a:xfrm>
            <a:off x="7162800" y="3429000"/>
            <a:ext cx="457200" cy="336550"/>
          </a:xfrm>
          <a:prstGeom prst="rect">
            <a:avLst/>
          </a:prstGeom>
          <a:noFill/>
          <a:ln w="12700">
            <a:noFill/>
            <a:miter lim="800000"/>
            <a:headEnd/>
            <a:tailEnd/>
          </a:ln>
          <a:effectLst/>
        </p:spPr>
        <p:txBody>
          <a:bodyPr>
            <a:spAutoFit/>
          </a:bodyPr>
          <a:lstStyle/>
          <a:p>
            <a:pPr>
              <a:lnSpc>
                <a:spcPct val="80000"/>
              </a:lnSpc>
            </a:pPr>
            <a:r>
              <a:rPr lang="en-US" sz="2000" b="0">
                <a:solidFill>
                  <a:schemeClr val="tx1"/>
                </a:solidFill>
                <a:effectLst/>
                <a:latin typeface="Arial" charset="0"/>
              </a:rPr>
              <a:t> =</a:t>
            </a:r>
          </a:p>
        </p:txBody>
      </p:sp>
      <p:sp>
        <p:nvSpPr>
          <p:cNvPr id="1446922" name="Text Box 10"/>
          <p:cNvSpPr txBox="1">
            <a:spLocks noChangeArrowheads="1"/>
          </p:cNvSpPr>
          <p:nvPr/>
        </p:nvSpPr>
        <p:spPr bwMode="auto">
          <a:xfrm>
            <a:off x="7543800" y="3352800"/>
            <a:ext cx="1371600" cy="396875"/>
          </a:xfrm>
          <a:prstGeom prst="rect">
            <a:avLst/>
          </a:prstGeom>
          <a:noFill/>
          <a:ln w="12700">
            <a:noFill/>
            <a:miter lim="800000"/>
            <a:headEnd/>
            <a:tailEnd/>
          </a:ln>
          <a:effectLst/>
        </p:spPr>
        <p:txBody>
          <a:bodyPr>
            <a:spAutoFit/>
          </a:bodyPr>
          <a:lstStyle/>
          <a:p>
            <a:pPr>
              <a:spcBef>
                <a:spcPct val="50000"/>
              </a:spcBef>
            </a:pPr>
            <a:r>
              <a:rPr lang="en-US" sz="2000" b="0">
                <a:solidFill>
                  <a:schemeClr val="tx1"/>
                </a:solidFill>
                <a:effectLst/>
                <a:latin typeface="Arial" charset="0"/>
              </a:rPr>
              <a:t>3.0 to 1</a:t>
            </a:r>
          </a:p>
        </p:txBody>
      </p:sp>
      <p:sp>
        <p:nvSpPr>
          <p:cNvPr id="1446923" name="Text Box 11"/>
          <p:cNvSpPr txBox="1">
            <a:spLocks noChangeArrowheads="1"/>
          </p:cNvSpPr>
          <p:nvPr/>
        </p:nvSpPr>
        <p:spPr bwMode="auto">
          <a:xfrm>
            <a:off x="4724400" y="4495800"/>
            <a:ext cx="4267200" cy="460375"/>
          </a:xfrm>
          <a:prstGeom prst="rect">
            <a:avLst/>
          </a:prstGeom>
          <a:no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0">
                <a:solidFill>
                  <a:schemeClr val="tx1"/>
                </a:solidFill>
                <a:effectLst/>
                <a:latin typeface="Arial" charset="0"/>
              </a:rPr>
              <a:t>Compute the </a:t>
            </a:r>
            <a:r>
              <a:rPr lang="en-US" b="0">
                <a:solidFill>
                  <a:srgbClr val="800000"/>
                </a:solidFill>
                <a:effectLst/>
                <a:latin typeface="Arial" charset="0"/>
              </a:rPr>
              <a:t>acid-test ratio</a:t>
            </a:r>
            <a:r>
              <a:rPr lang="en-US" b="0">
                <a:solidFill>
                  <a:schemeClr val="tx1"/>
                </a:solidFill>
                <a:effectLst/>
                <a:latin typeface="Arial" charset="0"/>
              </a:rPr>
              <a:t>:</a:t>
            </a:r>
          </a:p>
        </p:txBody>
      </p:sp>
      <p:sp>
        <p:nvSpPr>
          <p:cNvPr id="1446924" name="Text Box 12"/>
          <p:cNvSpPr txBox="1">
            <a:spLocks noChangeArrowheads="1"/>
          </p:cNvSpPr>
          <p:nvPr/>
        </p:nvSpPr>
        <p:spPr bwMode="auto">
          <a:xfrm>
            <a:off x="4953000" y="5089525"/>
            <a:ext cx="2362200" cy="396875"/>
          </a:xfrm>
          <a:prstGeom prst="rect">
            <a:avLst/>
          </a:prstGeom>
          <a:noFill/>
          <a:ln w="12700">
            <a:noFill/>
            <a:miter lim="800000"/>
            <a:headEnd/>
            <a:tailEnd/>
          </a:ln>
          <a:effectLst/>
        </p:spPr>
        <p:txBody>
          <a:bodyPr>
            <a:spAutoFit/>
          </a:bodyPr>
          <a:lstStyle/>
          <a:p>
            <a:pPr>
              <a:spcBef>
                <a:spcPct val="50000"/>
              </a:spcBef>
            </a:pPr>
            <a:r>
              <a:rPr lang="en-US" sz="2000" b="0">
                <a:solidFill>
                  <a:schemeClr val="tx1"/>
                </a:solidFill>
                <a:effectLst/>
                <a:latin typeface="Arial" charset="0"/>
              </a:rPr>
              <a:t>$115,000</a:t>
            </a:r>
          </a:p>
        </p:txBody>
      </p:sp>
      <p:sp>
        <p:nvSpPr>
          <p:cNvPr id="1446925" name="Text Box 13"/>
          <p:cNvSpPr txBox="1">
            <a:spLocks noChangeArrowheads="1"/>
          </p:cNvSpPr>
          <p:nvPr/>
        </p:nvSpPr>
        <p:spPr bwMode="auto">
          <a:xfrm>
            <a:off x="4953000" y="5546725"/>
            <a:ext cx="2362200" cy="396875"/>
          </a:xfrm>
          <a:prstGeom prst="rect">
            <a:avLst/>
          </a:prstGeom>
          <a:noFill/>
          <a:ln w="12700">
            <a:noFill/>
            <a:miter lim="800000"/>
            <a:headEnd/>
            <a:tailEnd/>
          </a:ln>
          <a:effectLst/>
        </p:spPr>
        <p:txBody>
          <a:bodyPr>
            <a:spAutoFit/>
          </a:bodyPr>
          <a:lstStyle/>
          <a:p>
            <a:pPr>
              <a:spcBef>
                <a:spcPct val="50000"/>
              </a:spcBef>
            </a:pPr>
            <a:r>
              <a:rPr lang="en-US" sz="2000" b="0">
                <a:solidFill>
                  <a:schemeClr val="tx1"/>
                </a:solidFill>
                <a:effectLst/>
                <a:latin typeface="Arial" charset="0"/>
              </a:rPr>
              <a:t>70,000  </a:t>
            </a:r>
          </a:p>
        </p:txBody>
      </p:sp>
      <p:sp>
        <p:nvSpPr>
          <p:cNvPr id="1446926" name="Freeform 14"/>
          <p:cNvSpPr>
            <a:spLocks/>
          </p:cNvSpPr>
          <p:nvPr/>
        </p:nvSpPr>
        <p:spPr bwMode="auto">
          <a:xfrm>
            <a:off x="4953000" y="5486400"/>
            <a:ext cx="2317750" cy="4763"/>
          </a:xfrm>
          <a:custGeom>
            <a:avLst/>
            <a:gdLst/>
            <a:ahLst/>
            <a:cxnLst>
              <a:cxn ang="0">
                <a:pos x="0" y="0"/>
              </a:cxn>
              <a:cxn ang="0">
                <a:pos x="1460" y="3"/>
              </a:cxn>
            </a:cxnLst>
            <a:rect l="0" t="0" r="r" b="b"/>
            <a:pathLst>
              <a:path w="1460" h="3">
                <a:moveTo>
                  <a:pt x="0" y="0"/>
                </a:moveTo>
                <a:lnTo>
                  <a:pt x="1460" y="3"/>
                </a:lnTo>
              </a:path>
            </a:pathLst>
          </a:custGeom>
          <a:noFill/>
          <a:ln w="38100">
            <a:solidFill>
              <a:schemeClr val="tx1"/>
            </a:solidFill>
            <a:round/>
            <a:headEnd/>
            <a:tailEnd/>
          </a:ln>
          <a:effectLst/>
        </p:spPr>
        <p:txBody>
          <a:bodyPr wrap="none" anchor="ctr"/>
          <a:lstStyle/>
          <a:p>
            <a:endParaRPr lang="en-US"/>
          </a:p>
        </p:txBody>
      </p:sp>
      <p:sp>
        <p:nvSpPr>
          <p:cNvPr id="1446927" name="Text Box 15"/>
          <p:cNvSpPr txBox="1">
            <a:spLocks noChangeArrowheads="1"/>
          </p:cNvSpPr>
          <p:nvPr/>
        </p:nvSpPr>
        <p:spPr bwMode="auto">
          <a:xfrm>
            <a:off x="7162800" y="5334000"/>
            <a:ext cx="457200" cy="336550"/>
          </a:xfrm>
          <a:prstGeom prst="rect">
            <a:avLst/>
          </a:prstGeom>
          <a:noFill/>
          <a:ln w="12700">
            <a:noFill/>
            <a:miter lim="800000"/>
            <a:headEnd/>
            <a:tailEnd/>
          </a:ln>
          <a:effectLst/>
        </p:spPr>
        <p:txBody>
          <a:bodyPr>
            <a:spAutoFit/>
          </a:bodyPr>
          <a:lstStyle/>
          <a:p>
            <a:pPr>
              <a:lnSpc>
                <a:spcPct val="80000"/>
              </a:lnSpc>
            </a:pPr>
            <a:r>
              <a:rPr lang="en-US" sz="2000" b="0">
                <a:solidFill>
                  <a:schemeClr val="tx1"/>
                </a:solidFill>
                <a:effectLst/>
                <a:latin typeface="Arial" charset="0"/>
              </a:rPr>
              <a:t> =</a:t>
            </a:r>
          </a:p>
        </p:txBody>
      </p:sp>
      <p:sp>
        <p:nvSpPr>
          <p:cNvPr id="1446928" name="Text Box 16"/>
          <p:cNvSpPr txBox="1">
            <a:spLocks noChangeArrowheads="1"/>
          </p:cNvSpPr>
          <p:nvPr/>
        </p:nvSpPr>
        <p:spPr bwMode="auto">
          <a:xfrm>
            <a:off x="7543800" y="5257800"/>
            <a:ext cx="1371600" cy="396875"/>
          </a:xfrm>
          <a:prstGeom prst="rect">
            <a:avLst/>
          </a:prstGeom>
          <a:noFill/>
          <a:ln w="12700">
            <a:noFill/>
            <a:miter lim="800000"/>
            <a:headEnd/>
            <a:tailEnd/>
          </a:ln>
          <a:effectLst/>
        </p:spPr>
        <p:txBody>
          <a:bodyPr>
            <a:spAutoFit/>
          </a:bodyPr>
          <a:lstStyle/>
          <a:p>
            <a:pPr>
              <a:spcBef>
                <a:spcPct val="50000"/>
              </a:spcBef>
            </a:pPr>
            <a:r>
              <a:rPr lang="en-US" sz="2000" b="0">
                <a:solidFill>
                  <a:schemeClr val="tx1"/>
                </a:solidFill>
                <a:effectLst/>
                <a:latin typeface="Arial" charset="0"/>
              </a:rPr>
              <a:t>1.64 to 1</a:t>
            </a:r>
          </a:p>
        </p:txBody>
      </p:sp>
      <p:sp>
        <p:nvSpPr>
          <p:cNvPr id="1446929" name="Text Box 17"/>
          <p:cNvSpPr txBox="1">
            <a:spLocks noChangeArrowheads="1"/>
          </p:cNvSpPr>
          <p:nvPr/>
        </p:nvSpPr>
        <p:spPr bwMode="auto">
          <a:xfrm>
            <a:off x="1524000" y="64452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Indicate how to present and analyze liabilities and contingencies.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6918"/>
                                        </p:tgtEl>
                                        <p:attrNameLst>
                                          <p:attrName>style.visibility</p:attrName>
                                        </p:attrNameLst>
                                      </p:cBhvr>
                                      <p:to>
                                        <p:strVal val="visible"/>
                                      </p:to>
                                    </p:set>
                                    <p:animEffect transition="in" filter="wipe(left)">
                                      <p:cBhvr>
                                        <p:cTn id="7" dur="500"/>
                                        <p:tgtEl>
                                          <p:spTgt spid="14469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6919"/>
                                        </p:tgtEl>
                                        <p:attrNameLst>
                                          <p:attrName>style.visibility</p:attrName>
                                        </p:attrNameLst>
                                      </p:cBhvr>
                                      <p:to>
                                        <p:strVal val="visible"/>
                                      </p:to>
                                    </p:set>
                                    <p:animEffect transition="in" filter="wipe(left)">
                                      <p:cBhvr>
                                        <p:cTn id="12" dur="500"/>
                                        <p:tgtEl>
                                          <p:spTgt spid="14469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6922"/>
                                        </p:tgtEl>
                                        <p:attrNameLst>
                                          <p:attrName>style.visibility</p:attrName>
                                        </p:attrNameLst>
                                      </p:cBhvr>
                                      <p:to>
                                        <p:strVal val="visible"/>
                                      </p:to>
                                    </p:set>
                                    <p:animEffect transition="in" filter="wipe(left)">
                                      <p:cBhvr>
                                        <p:cTn id="17" dur="500"/>
                                        <p:tgtEl>
                                          <p:spTgt spid="14469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46924"/>
                                        </p:tgtEl>
                                        <p:attrNameLst>
                                          <p:attrName>style.visibility</p:attrName>
                                        </p:attrNameLst>
                                      </p:cBhvr>
                                      <p:to>
                                        <p:strVal val="visible"/>
                                      </p:to>
                                    </p:set>
                                    <p:animEffect transition="in" filter="wipe(left)">
                                      <p:cBhvr>
                                        <p:cTn id="22" dur="500"/>
                                        <p:tgtEl>
                                          <p:spTgt spid="14469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46925"/>
                                        </p:tgtEl>
                                        <p:attrNameLst>
                                          <p:attrName>style.visibility</p:attrName>
                                        </p:attrNameLst>
                                      </p:cBhvr>
                                      <p:to>
                                        <p:strVal val="visible"/>
                                      </p:to>
                                    </p:set>
                                    <p:animEffect transition="in" filter="wipe(left)">
                                      <p:cBhvr>
                                        <p:cTn id="27" dur="500"/>
                                        <p:tgtEl>
                                          <p:spTgt spid="14469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46928"/>
                                        </p:tgtEl>
                                        <p:attrNameLst>
                                          <p:attrName>style.visibility</p:attrName>
                                        </p:attrNameLst>
                                      </p:cBhvr>
                                      <p:to>
                                        <p:strVal val="visible"/>
                                      </p:to>
                                    </p:set>
                                    <p:animEffect transition="in" filter="wipe(left)">
                                      <p:cBhvr>
                                        <p:cTn id="32" dur="500"/>
                                        <p:tgtEl>
                                          <p:spTgt spid="1446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8" grpId="0"/>
      <p:bldP spid="1446919" grpId="0"/>
      <p:bldP spid="1446922" grpId="0"/>
      <p:bldP spid="1446924" grpId="0"/>
      <p:bldP spid="1446925" grpId="0"/>
      <p:bldP spid="144692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a:solidFill>
                  <a:srgbClr val="800000"/>
                </a:solidFill>
                <a:effectLst/>
                <a:latin typeface="Arial" charset="0"/>
              </a:rPr>
              <a:t>RELEVANT FACTS</a:t>
            </a:r>
          </a:p>
        </p:txBody>
      </p:sp>
      <p:sp>
        <p:nvSpPr>
          <p:cNvPr id="1468419" name="Rectangle 3"/>
          <p:cNvSpPr>
            <a:spLocks noChangeArrowheads="1"/>
          </p:cNvSpPr>
          <p:nvPr/>
        </p:nvSpPr>
        <p:spPr bwMode="auto">
          <a:xfrm>
            <a:off x="457200" y="1933575"/>
            <a:ext cx="8229600" cy="4549775"/>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Similar to U.S. practice, IFRS requires that companies present current and non-current liabilities on the face of the statement of financial position (balance sheet), with current liabilities generally presented in order of liquidity. However, many companies using IFRS present non-current liabilities before current liabilities on the statement of financial position.</a:t>
            </a:r>
          </a:p>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The basic definition of a liability under GAAP and IFRS is very similar. In a more technical way, liabilities are defined by the IASB as a present obligation of the entity arising from past events, the settlement of which is expected to result in an outflow from the entity of resources embodying economic benefits. Liabilities may be legally enforceable via a contract or law but need not be; that is, they can arise due to normal business practices or customs.</a:t>
            </a:r>
          </a:p>
        </p:txBody>
      </p:sp>
      <p:pic>
        <p:nvPicPr>
          <p:cNvPr id="1468420" name="Picture 4"/>
          <p:cNvPicPr>
            <a:picLocks noChangeAspect="1" noChangeArrowheads="1"/>
          </p:cNvPicPr>
          <p:nvPr/>
        </p:nvPicPr>
        <p:blipFill>
          <a:blip r:embed="rId3" cstate="print"/>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a:solidFill>
                  <a:srgbClr val="800000"/>
                </a:solidFill>
                <a:effectLst/>
                <a:latin typeface="Arial" charset="0"/>
              </a:rPr>
              <a:t>RELEVANT FACTS</a:t>
            </a:r>
          </a:p>
        </p:txBody>
      </p:sp>
      <p:sp>
        <p:nvSpPr>
          <p:cNvPr id="1470467" name="Rectangle 3"/>
          <p:cNvSpPr>
            <a:spLocks noChangeArrowheads="1"/>
          </p:cNvSpPr>
          <p:nvPr/>
        </p:nvSpPr>
        <p:spPr bwMode="auto">
          <a:xfrm>
            <a:off x="457200" y="1933575"/>
            <a:ext cx="8229600" cy="3886200"/>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IFRS requires that companies classify liabilities as current or non-current on the face of the statement of financial position (balance sheet), except in industries where a presentation based on liquidity would be considered to provide more useful information (such as financial institutions). </a:t>
            </a:r>
          </a:p>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Under IFRS, the measurement of a provision related to a contingency is based on the best estimate of the expenditure required to settle the obligation. If a range of estimates is predicted and no amount in the range is more likely than any other amount in the range, the “mid-point” of the range is used to measure the liability. In GAAP, the minimum amount in a range is used. </a:t>
            </a:r>
          </a:p>
        </p:txBody>
      </p:sp>
      <p:pic>
        <p:nvPicPr>
          <p:cNvPr id="1470468" name="Picture 4"/>
          <p:cNvPicPr>
            <a:picLocks noChangeAspect="1" noChangeArrowheads="1"/>
          </p:cNvPicPr>
          <p:nvPr/>
        </p:nvPicPr>
        <p:blipFill>
          <a:blip r:embed="rId3" cstate="print"/>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a:solidFill>
                  <a:srgbClr val="800000"/>
                </a:solidFill>
                <a:effectLst/>
                <a:latin typeface="Arial" charset="0"/>
              </a:rPr>
              <a:t>RELEVANT FACTS</a:t>
            </a:r>
          </a:p>
        </p:txBody>
      </p:sp>
      <p:sp>
        <p:nvSpPr>
          <p:cNvPr id="1480707" name="Rectangle 3"/>
          <p:cNvSpPr>
            <a:spLocks noChangeArrowheads="1"/>
          </p:cNvSpPr>
          <p:nvPr/>
        </p:nvSpPr>
        <p:spPr bwMode="auto">
          <a:xfrm>
            <a:off x="457200" y="1933575"/>
            <a:ext cx="8229600" cy="4362450"/>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Both IFRS and GAAP prohibit the recognition of liabilities for future losses. However, IFRS permits recognition of a restructuring liability, once a company has committed to a restructuring plan. GAAP has additional criteria (i.e., related to communicating the plan to employees) before a restructuring liability can be established.</a:t>
            </a:r>
          </a:p>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IFRS and GAAP are similar in the treatment of asset retirement obligations (AROs). However, the recognition criteria for an ARO are more stringent under GAAP.</a:t>
            </a:r>
          </a:p>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Under IFRS, short-term obligations expected to be refinanced can be classified as noncurrent if the refinancing is completed by the financial statement date. GAAP uses the date the financial statements are issued.</a:t>
            </a:r>
          </a:p>
        </p:txBody>
      </p:sp>
      <p:pic>
        <p:nvPicPr>
          <p:cNvPr id="1480708" name="Picture 4"/>
          <p:cNvPicPr>
            <a:picLocks noChangeAspect="1" noChangeArrowheads="1"/>
          </p:cNvPicPr>
          <p:nvPr/>
        </p:nvPicPr>
        <p:blipFill>
          <a:blip r:embed="rId3" cstate="print"/>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a:solidFill>
                  <a:srgbClr val="800000"/>
                </a:solidFill>
                <a:effectLst/>
                <a:latin typeface="Arial" charset="0"/>
              </a:rPr>
              <a:t>RELEVANT FACTS</a:t>
            </a:r>
          </a:p>
        </p:txBody>
      </p:sp>
      <p:sp>
        <p:nvSpPr>
          <p:cNvPr id="1472515" name="Rectangle 3"/>
          <p:cNvSpPr>
            <a:spLocks noChangeArrowheads="1"/>
          </p:cNvSpPr>
          <p:nvPr/>
        </p:nvSpPr>
        <p:spPr bwMode="auto">
          <a:xfrm>
            <a:off x="457200" y="1933575"/>
            <a:ext cx="8229600" cy="2890838"/>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IFRS uses the term provisions to refer to estimated liabilities. Under IFRS, contingencies are not recorded but are often disclosed. The accounting for provisions under IFRS and estimated liabilities under GAAP are very similar. </a:t>
            </a:r>
          </a:p>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GAAP uses the term “contingency” in a different way than IFRS. Contingent liabilities are not recognized in the financial statements under IFRS, whereas under GAAP a contingent liability is sometimes recognized.</a:t>
            </a:r>
          </a:p>
        </p:txBody>
      </p:sp>
      <p:pic>
        <p:nvPicPr>
          <p:cNvPr id="1472516" name="Picture 4"/>
          <p:cNvPicPr>
            <a:picLocks noChangeAspect="1" noChangeArrowheads="1"/>
          </p:cNvPicPr>
          <p:nvPr/>
        </p:nvPicPr>
        <p:blipFill>
          <a:blip r:embed="rId3" cstate="print"/>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62" name="Rectangle 2"/>
          <p:cNvSpPr>
            <a:spLocks noChangeArrowheads="1"/>
          </p:cNvSpPr>
          <p:nvPr/>
        </p:nvSpPr>
        <p:spPr bwMode="auto">
          <a:xfrm>
            <a:off x="533400" y="1981200"/>
            <a:ext cx="8077200" cy="24225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25000"/>
              </a:lnSpc>
              <a:spcBef>
                <a:spcPct val="35000"/>
              </a:spcBef>
            </a:pPr>
            <a:r>
              <a:rPr lang="en-US" sz="2000" b="0">
                <a:solidFill>
                  <a:schemeClr val="tx1"/>
                </a:solidFill>
                <a:effectLst/>
                <a:latin typeface="Arial" charset="0"/>
              </a:rPr>
              <a:t>Under IFRS, a provision is the same as:</a:t>
            </a:r>
          </a:p>
          <a:p>
            <a:pPr marL="685800" lvl="1" indent="-457200" algn="l">
              <a:lnSpc>
                <a:spcPct val="125000"/>
              </a:lnSpc>
              <a:spcBef>
                <a:spcPct val="35000"/>
              </a:spcBef>
              <a:buFontTx/>
              <a:buAutoNum type="alphaLcPeriod"/>
            </a:pPr>
            <a:r>
              <a:rPr lang="en-US" sz="2000" b="0">
                <a:solidFill>
                  <a:schemeClr val="tx1"/>
                </a:solidFill>
                <a:effectLst/>
                <a:latin typeface="Arial" charset="0"/>
              </a:rPr>
              <a:t>a contingent liability. </a:t>
            </a:r>
          </a:p>
          <a:p>
            <a:pPr marL="685800" lvl="1" indent="-457200" algn="l">
              <a:lnSpc>
                <a:spcPct val="125000"/>
              </a:lnSpc>
              <a:spcBef>
                <a:spcPct val="35000"/>
              </a:spcBef>
              <a:buFontTx/>
              <a:buAutoNum type="alphaLcPeriod"/>
            </a:pPr>
            <a:r>
              <a:rPr lang="en-US" sz="2000" b="0">
                <a:solidFill>
                  <a:schemeClr val="tx1"/>
                </a:solidFill>
                <a:effectLst/>
                <a:latin typeface="Arial" charset="0"/>
              </a:rPr>
              <a:t>an estimated liability. </a:t>
            </a:r>
          </a:p>
          <a:p>
            <a:pPr marL="685800" lvl="1" indent="-457200" algn="l">
              <a:lnSpc>
                <a:spcPct val="125000"/>
              </a:lnSpc>
              <a:spcBef>
                <a:spcPct val="35000"/>
              </a:spcBef>
              <a:buFontTx/>
              <a:buAutoNum type="alphaLcPeriod"/>
            </a:pPr>
            <a:r>
              <a:rPr lang="en-US" sz="2000" b="0">
                <a:solidFill>
                  <a:schemeClr val="tx1"/>
                </a:solidFill>
                <a:effectLst/>
                <a:latin typeface="Arial" charset="0"/>
              </a:rPr>
              <a:t>a contingent gain.</a:t>
            </a:r>
          </a:p>
          <a:p>
            <a:pPr marL="685800" lvl="1" indent="-457200" algn="l">
              <a:lnSpc>
                <a:spcPct val="125000"/>
              </a:lnSpc>
              <a:spcBef>
                <a:spcPct val="35000"/>
              </a:spcBef>
              <a:buFontTx/>
              <a:buAutoNum type="alphaLcPeriod"/>
            </a:pPr>
            <a:r>
              <a:rPr lang="en-US" sz="2000" b="0">
                <a:solidFill>
                  <a:schemeClr val="tx1"/>
                </a:solidFill>
                <a:effectLst/>
                <a:latin typeface="Arial" charset="0"/>
              </a:rPr>
              <a:t>None of the above.</a:t>
            </a:r>
          </a:p>
        </p:txBody>
      </p:sp>
      <p:sp>
        <p:nvSpPr>
          <p:cNvPr id="1474563"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474564"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474565" name="Oval 5"/>
          <p:cNvSpPr>
            <a:spLocks noChangeArrowheads="1"/>
          </p:cNvSpPr>
          <p:nvPr/>
        </p:nvSpPr>
        <p:spPr bwMode="auto">
          <a:xfrm>
            <a:off x="739775" y="29972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1474566" name="Picture 6"/>
          <p:cNvPicPr>
            <a:picLocks noChangeAspect="1" noChangeArrowheads="1"/>
          </p:cNvPicPr>
          <p:nvPr/>
        </p:nvPicPr>
        <p:blipFill>
          <a:blip r:embed="rId3" cstate="print"/>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1474567"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a:solidFill>
                  <a:srgbClr val="800000"/>
                </a:solidFill>
                <a:effectLst/>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565"/>
                                        </p:tgtEl>
                                        <p:attrNameLst>
                                          <p:attrName>style.visibility</p:attrName>
                                        </p:attrNameLst>
                                      </p:cBhvr>
                                      <p:to>
                                        <p:strVal val="visible"/>
                                      </p:to>
                                    </p:set>
                                    <p:animEffect transition="in" filter="wipe(left)">
                                      <p:cBhvr>
                                        <p:cTn id="7" dur="500"/>
                                        <p:tgtEl>
                                          <p:spTgt spid="1474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5"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6610" name="Rectangle 2"/>
          <p:cNvSpPr>
            <a:spLocks noChangeArrowheads="1"/>
          </p:cNvSpPr>
          <p:nvPr/>
        </p:nvSpPr>
        <p:spPr bwMode="auto">
          <a:xfrm>
            <a:off x="533400" y="1981200"/>
            <a:ext cx="8077200" cy="24225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25000"/>
              </a:lnSpc>
              <a:spcBef>
                <a:spcPct val="35000"/>
              </a:spcBef>
            </a:pPr>
            <a:r>
              <a:rPr lang="en-US" sz="2000" b="0">
                <a:solidFill>
                  <a:schemeClr val="tx1"/>
                </a:solidFill>
                <a:effectLst/>
                <a:latin typeface="Arial" charset="0"/>
              </a:rPr>
              <a:t>A typical provision is:</a:t>
            </a:r>
          </a:p>
          <a:p>
            <a:pPr marL="685800" lvl="1" indent="-457200" algn="l">
              <a:lnSpc>
                <a:spcPct val="125000"/>
              </a:lnSpc>
              <a:spcBef>
                <a:spcPct val="35000"/>
              </a:spcBef>
              <a:buFontTx/>
              <a:buAutoNum type="alphaLcPeriod"/>
            </a:pPr>
            <a:r>
              <a:rPr lang="en-US" sz="2000" b="0">
                <a:solidFill>
                  <a:schemeClr val="tx1"/>
                </a:solidFill>
                <a:effectLst/>
                <a:latin typeface="Arial" charset="0"/>
              </a:rPr>
              <a:t>bonds payable. </a:t>
            </a:r>
          </a:p>
          <a:p>
            <a:pPr marL="685800" lvl="1" indent="-457200" algn="l">
              <a:lnSpc>
                <a:spcPct val="125000"/>
              </a:lnSpc>
              <a:spcBef>
                <a:spcPct val="35000"/>
              </a:spcBef>
              <a:buFontTx/>
              <a:buAutoNum type="alphaLcPeriod"/>
            </a:pPr>
            <a:r>
              <a:rPr lang="en-US" sz="2000" b="0">
                <a:solidFill>
                  <a:schemeClr val="tx1"/>
                </a:solidFill>
                <a:effectLst/>
                <a:latin typeface="Arial" charset="0"/>
              </a:rPr>
              <a:t>cash. </a:t>
            </a:r>
          </a:p>
          <a:p>
            <a:pPr marL="685800" lvl="1" indent="-457200" algn="l">
              <a:lnSpc>
                <a:spcPct val="125000"/>
              </a:lnSpc>
              <a:spcBef>
                <a:spcPct val="35000"/>
              </a:spcBef>
              <a:buFontTx/>
              <a:buAutoNum type="alphaLcPeriod"/>
            </a:pPr>
            <a:r>
              <a:rPr lang="en-US" sz="2000" b="0">
                <a:solidFill>
                  <a:schemeClr val="tx1"/>
                </a:solidFill>
                <a:effectLst/>
                <a:latin typeface="Arial" charset="0"/>
              </a:rPr>
              <a:t>a warranty liability.</a:t>
            </a:r>
          </a:p>
          <a:p>
            <a:pPr marL="685800" lvl="1" indent="-457200" algn="l">
              <a:lnSpc>
                <a:spcPct val="125000"/>
              </a:lnSpc>
              <a:spcBef>
                <a:spcPct val="35000"/>
              </a:spcBef>
              <a:buFontTx/>
              <a:buAutoNum type="alphaLcPeriod"/>
            </a:pPr>
            <a:r>
              <a:rPr lang="en-US" sz="2000" b="0">
                <a:solidFill>
                  <a:schemeClr val="tx1"/>
                </a:solidFill>
                <a:effectLst/>
                <a:latin typeface="Arial" charset="0"/>
              </a:rPr>
              <a:t>accounts payable.</a:t>
            </a:r>
          </a:p>
        </p:txBody>
      </p:sp>
      <p:sp>
        <p:nvSpPr>
          <p:cNvPr id="147661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pic>
        <p:nvPicPr>
          <p:cNvPr id="1476612" name="Picture 4"/>
          <p:cNvPicPr>
            <a:picLocks noChangeAspect="1" noChangeArrowheads="1"/>
          </p:cNvPicPr>
          <p:nvPr/>
        </p:nvPicPr>
        <p:blipFill>
          <a:blip r:embed="rId3" cstate="print"/>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1476613" name="Oval 5"/>
          <p:cNvSpPr>
            <a:spLocks noChangeArrowheads="1"/>
          </p:cNvSpPr>
          <p:nvPr/>
        </p:nvSpPr>
        <p:spPr bwMode="auto">
          <a:xfrm>
            <a:off x="739775" y="3490913"/>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1476614" name="Text Box 6"/>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a:solidFill>
                  <a:srgbClr val="800000"/>
                </a:solidFill>
                <a:effectLst/>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6613"/>
                                        </p:tgtEl>
                                        <p:attrNameLst>
                                          <p:attrName>style.visibility</p:attrName>
                                        </p:attrNameLst>
                                      </p:cBhvr>
                                      <p:to>
                                        <p:strVal val="visible"/>
                                      </p:to>
                                    </p:set>
                                    <p:animEffect transition="in" filter="wipe(left)">
                                      <p:cBhvr>
                                        <p:cTn id="7" dur="500"/>
                                        <p:tgtEl>
                                          <p:spTgt spid="147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6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9" name="Text Box 3"/>
          <p:cNvSpPr txBox="1">
            <a:spLocks noChangeArrowheads="1"/>
          </p:cNvSpPr>
          <p:nvPr/>
        </p:nvSpPr>
        <p:spPr bwMode="auto">
          <a:xfrm>
            <a:off x="609600" y="2035175"/>
            <a:ext cx="8077200" cy="1698625"/>
          </a:xfrm>
          <a:prstGeom prst="rect">
            <a:avLst/>
          </a:prstGeom>
          <a:noFill/>
          <a:ln w="12700">
            <a:noFill/>
            <a:miter lim="800000"/>
            <a:headEnd/>
            <a:tailEnd/>
          </a:ln>
          <a:effectLst/>
        </p:spPr>
        <p:txBody>
          <a:bodyPr>
            <a:spAutoFit/>
          </a:bodyPr>
          <a:lstStyle/>
          <a:p>
            <a:pPr algn="l">
              <a:lnSpc>
                <a:spcPct val="125000"/>
              </a:lnSpc>
            </a:pPr>
            <a:r>
              <a:rPr lang="en-US" sz="2100">
                <a:solidFill>
                  <a:srgbClr val="800000"/>
                </a:solidFill>
                <a:effectLst/>
                <a:latin typeface="Arial" charset="0"/>
              </a:rPr>
              <a:t>Illustration:  </a:t>
            </a:r>
            <a:r>
              <a:rPr lang="en-US" sz="2100" b="0">
                <a:effectLst/>
                <a:latin typeface="Arial" charset="0"/>
              </a:rPr>
              <a:t>Castle National Bank agrees to lend $100,000 on March 1, 2012, to Landscape Co. if Landscape signs a $100,000, 6 percent, four-month note.  Landscape records the cash received on March 1 as follows:</a:t>
            </a:r>
            <a:endParaRPr lang="en-US" sz="2100">
              <a:solidFill>
                <a:srgbClr val="800000"/>
              </a:solidFill>
              <a:effectLst/>
              <a:latin typeface="Arial" charset="0"/>
            </a:endParaRPr>
          </a:p>
        </p:txBody>
      </p:sp>
      <p:sp>
        <p:nvSpPr>
          <p:cNvPr id="1125396" name="Rectangle 20"/>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125397" name="Text Box 21"/>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125399" name="Rectangle 23"/>
          <p:cNvSpPr>
            <a:spLocks noChangeArrowheads="1"/>
          </p:cNvSpPr>
          <p:nvPr/>
        </p:nvSpPr>
        <p:spPr bwMode="auto">
          <a:xfrm>
            <a:off x="1143000" y="3967163"/>
            <a:ext cx="7543800" cy="1023937"/>
          </a:xfrm>
          <a:prstGeom prst="rect">
            <a:avLst/>
          </a:prstGeom>
          <a:noFill/>
          <a:ln w="12700" algn="ctr">
            <a:noFill/>
            <a:miter lim="800000"/>
            <a:headEnd/>
            <a:tailEnd/>
          </a:ln>
          <a:effectLst/>
        </p:spPr>
        <p:txBody>
          <a:bodyPr>
            <a:spAutoFit/>
          </a:bodyPr>
          <a:lstStyle/>
          <a:p>
            <a:pPr marL="457200" indent="-457200" algn="l">
              <a:lnSpc>
                <a:spcPct val="130000"/>
              </a:lnSpc>
              <a:spcBef>
                <a:spcPct val="30000"/>
              </a:spcBef>
              <a:tabLst>
                <a:tab pos="5143500" algn="r"/>
                <a:tab pos="6743700" algn="r"/>
              </a:tabLst>
            </a:pPr>
            <a:r>
              <a:rPr lang="en-US" sz="2100" b="0">
                <a:effectLst/>
                <a:latin typeface="Arial" charset="0"/>
              </a:rPr>
              <a:t>Cash 	100,000</a:t>
            </a:r>
          </a:p>
          <a:p>
            <a:pPr marL="457200" indent="-457200" algn="l">
              <a:lnSpc>
                <a:spcPct val="130000"/>
              </a:lnSpc>
              <a:spcBef>
                <a:spcPct val="30000"/>
              </a:spcBef>
              <a:tabLst>
                <a:tab pos="5143500" algn="r"/>
                <a:tab pos="6743700" algn="r"/>
              </a:tabLst>
            </a:pPr>
            <a:r>
              <a:rPr lang="en-US" sz="2100" b="0">
                <a:effectLst/>
                <a:latin typeface="Arial" charset="0"/>
              </a:rPr>
              <a:t>	Notes Payable 		100,000</a:t>
            </a:r>
          </a:p>
        </p:txBody>
      </p:sp>
      <p:sp>
        <p:nvSpPr>
          <p:cNvPr id="1125400" name="Text Box 24"/>
          <p:cNvSpPr txBox="1">
            <a:spLocks noChangeArrowheads="1"/>
          </p:cNvSpPr>
          <p:nvPr/>
        </p:nvSpPr>
        <p:spPr bwMode="auto">
          <a:xfrm>
            <a:off x="609600" y="1419225"/>
            <a:ext cx="8001000" cy="528638"/>
          </a:xfrm>
          <a:prstGeom prst="rect">
            <a:avLst/>
          </a:prstGeom>
          <a:noFill/>
          <a:ln w="28575"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600">
                <a:solidFill>
                  <a:schemeClr val="bg2"/>
                </a:solidFill>
                <a:effectLst/>
                <a:latin typeface="Arial" charset="0"/>
              </a:rPr>
              <a:t>Interest-Bearing Note Issued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5399">
                                            <p:txEl>
                                              <p:pRg st="0" end="0"/>
                                            </p:txEl>
                                          </p:spTgt>
                                        </p:tgtEl>
                                        <p:attrNameLst>
                                          <p:attrName>style.visibility</p:attrName>
                                        </p:attrNameLst>
                                      </p:cBhvr>
                                      <p:to>
                                        <p:strVal val="visible"/>
                                      </p:to>
                                    </p:set>
                                    <p:animEffect transition="in" filter="wipe(left)">
                                      <p:cBhvr>
                                        <p:cTn id="7" dur="500"/>
                                        <p:tgtEl>
                                          <p:spTgt spid="11253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5399">
                                            <p:txEl>
                                              <p:pRg st="1" end="1"/>
                                            </p:txEl>
                                          </p:spTgt>
                                        </p:tgtEl>
                                        <p:attrNameLst>
                                          <p:attrName>style.visibility</p:attrName>
                                        </p:attrNameLst>
                                      </p:cBhvr>
                                      <p:to>
                                        <p:strVal val="visible"/>
                                      </p:to>
                                    </p:set>
                                    <p:animEffect transition="in" filter="wipe(left)">
                                      <p:cBhvr>
                                        <p:cTn id="12" dur="500"/>
                                        <p:tgtEl>
                                          <p:spTgt spid="11253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5399"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8658" name="Rectangle 2"/>
          <p:cNvSpPr>
            <a:spLocks noChangeArrowheads="1"/>
          </p:cNvSpPr>
          <p:nvPr/>
        </p:nvSpPr>
        <p:spPr bwMode="auto">
          <a:xfrm>
            <a:off x="533400" y="1981200"/>
            <a:ext cx="8077200" cy="3565525"/>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35000"/>
              </a:spcBef>
            </a:pPr>
            <a:r>
              <a:rPr lang="en-US" sz="2000" b="0">
                <a:solidFill>
                  <a:schemeClr val="tx1"/>
                </a:solidFill>
                <a:effectLst/>
                <a:latin typeface="Arial" charset="0"/>
              </a:rPr>
              <a:t>In determining the amount of a provision, a company using IFRS should generally measure:</a:t>
            </a:r>
          </a:p>
          <a:p>
            <a:pPr marL="685800" lvl="1" indent="-457200" algn="l">
              <a:lnSpc>
                <a:spcPct val="125000"/>
              </a:lnSpc>
              <a:spcBef>
                <a:spcPct val="35000"/>
              </a:spcBef>
              <a:buFontTx/>
              <a:buAutoNum type="alphaLcPeriod"/>
            </a:pPr>
            <a:r>
              <a:rPr lang="en-US" sz="2000" b="0">
                <a:solidFill>
                  <a:schemeClr val="tx1"/>
                </a:solidFill>
                <a:effectLst/>
                <a:latin typeface="Arial" charset="0"/>
              </a:rPr>
              <a:t>using the midpoint of the range between the lowest possible loss and the highest possible loss.</a:t>
            </a:r>
          </a:p>
          <a:p>
            <a:pPr marL="685800" lvl="1" indent="-457200" algn="l">
              <a:lnSpc>
                <a:spcPct val="125000"/>
              </a:lnSpc>
              <a:spcBef>
                <a:spcPct val="35000"/>
              </a:spcBef>
              <a:buFontTx/>
              <a:buAutoNum type="alphaLcPeriod"/>
            </a:pPr>
            <a:r>
              <a:rPr lang="en-US" sz="2000" b="0">
                <a:solidFill>
                  <a:schemeClr val="tx1"/>
                </a:solidFill>
                <a:effectLst/>
                <a:latin typeface="Arial" charset="0"/>
              </a:rPr>
              <a:t>using the minimum amount of the loss in the range.</a:t>
            </a:r>
          </a:p>
          <a:p>
            <a:pPr marL="685800" lvl="1" indent="-457200" algn="l">
              <a:lnSpc>
                <a:spcPct val="125000"/>
              </a:lnSpc>
              <a:spcBef>
                <a:spcPct val="35000"/>
              </a:spcBef>
              <a:buFontTx/>
              <a:buAutoNum type="alphaLcPeriod"/>
            </a:pPr>
            <a:r>
              <a:rPr lang="en-US" sz="2000" b="0">
                <a:solidFill>
                  <a:schemeClr val="tx1"/>
                </a:solidFill>
                <a:effectLst/>
                <a:latin typeface="Arial" charset="0"/>
              </a:rPr>
              <a:t>using the best estimate of the amount of the loss expected to occur.</a:t>
            </a:r>
          </a:p>
          <a:p>
            <a:pPr marL="685800" lvl="1" indent="-457200" algn="l">
              <a:lnSpc>
                <a:spcPct val="125000"/>
              </a:lnSpc>
              <a:spcBef>
                <a:spcPct val="35000"/>
              </a:spcBef>
              <a:buFontTx/>
              <a:buAutoNum type="alphaLcPeriod"/>
            </a:pPr>
            <a:r>
              <a:rPr lang="en-US" sz="2000" b="0">
                <a:solidFill>
                  <a:schemeClr val="tx1"/>
                </a:solidFill>
                <a:effectLst/>
                <a:latin typeface="Arial" charset="0"/>
              </a:rPr>
              <a:t>using the maximum amount of the loss in the range.</a:t>
            </a:r>
          </a:p>
        </p:txBody>
      </p:sp>
      <p:sp>
        <p:nvSpPr>
          <p:cNvPr id="147865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pic>
        <p:nvPicPr>
          <p:cNvPr id="1478660" name="Picture 4"/>
          <p:cNvPicPr>
            <a:picLocks noChangeAspect="1" noChangeArrowheads="1"/>
          </p:cNvPicPr>
          <p:nvPr/>
        </p:nvPicPr>
        <p:blipFill>
          <a:blip r:embed="rId3" cstate="print"/>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1478661" name="Oval 5"/>
          <p:cNvSpPr>
            <a:spLocks noChangeArrowheads="1"/>
          </p:cNvSpPr>
          <p:nvPr/>
        </p:nvSpPr>
        <p:spPr bwMode="auto">
          <a:xfrm>
            <a:off x="739775" y="4259263"/>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1478662" name="Text Box 6"/>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a:solidFill>
                  <a:srgbClr val="800000"/>
                </a:solidFill>
                <a:effectLst/>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8661"/>
                                        </p:tgtEl>
                                        <p:attrNameLst>
                                          <p:attrName>style.visibility</p:attrName>
                                        </p:attrNameLst>
                                      </p:cBhvr>
                                      <p:to>
                                        <p:strVal val="visible"/>
                                      </p:to>
                                    </p:set>
                                    <p:animEffect transition="in" filter="wipe(left)">
                                      <p:cBhvr>
                                        <p:cTn id="7" dur="500"/>
                                        <p:tgtEl>
                                          <p:spTgt spid="147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86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Text Box 2"/>
          <p:cNvSpPr txBox="1">
            <a:spLocks noChangeArrowheads="1"/>
          </p:cNvSpPr>
          <p:nvPr/>
        </p:nvSpPr>
        <p:spPr bwMode="auto">
          <a:xfrm>
            <a:off x="609600" y="1447800"/>
            <a:ext cx="7848600" cy="1296988"/>
          </a:xfrm>
          <a:prstGeom prst="rect">
            <a:avLst/>
          </a:prstGeom>
          <a:noFill/>
          <a:ln w="12700" algn="ctr">
            <a:noFill/>
            <a:miter lim="800000"/>
            <a:headEnd/>
            <a:tailEnd/>
          </a:ln>
          <a:effectLst/>
        </p:spPr>
        <p:txBody>
          <a:bodyPr>
            <a:spAutoFit/>
          </a:bodyPr>
          <a:lstStyle/>
          <a:p>
            <a:pPr algn="l">
              <a:lnSpc>
                <a:spcPct val="125000"/>
              </a:lnSpc>
            </a:pPr>
            <a:r>
              <a:rPr lang="en-US" sz="2100" b="0">
                <a:effectLst/>
                <a:latin typeface="Arial" charset="0"/>
              </a:rPr>
              <a:t>If Landscape prepares financial statements semiannually, it makes the following adjusting entry to recognize interest expense and interest payable at June 30:</a:t>
            </a:r>
          </a:p>
        </p:txBody>
      </p:sp>
      <p:sp>
        <p:nvSpPr>
          <p:cNvPr id="1241091"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41092"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241093" name="Rectangle 5"/>
          <p:cNvSpPr>
            <a:spLocks noChangeArrowheads="1"/>
          </p:cNvSpPr>
          <p:nvPr/>
        </p:nvSpPr>
        <p:spPr bwMode="auto">
          <a:xfrm>
            <a:off x="1143000" y="3505200"/>
            <a:ext cx="7543800" cy="1023938"/>
          </a:xfrm>
          <a:prstGeom prst="rect">
            <a:avLst/>
          </a:prstGeom>
          <a:noFill/>
          <a:ln w="12700" algn="ctr">
            <a:noFill/>
            <a:miter lim="800000"/>
            <a:headEnd/>
            <a:tailEnd/>
          </a:ln>
          <a:effectLst/>
        </p:spPr>
        <p:txBody>
          <a:bodyPr>
            <a:spAutoFit/>
          </a:bodyPr>
          <a:lstStyle/>
          <a:p>
            <a:pPr marL="457200" indent="-457200" algn="l">
              <a:lnSpc>
                <a:spcPct val="130000"/>
              </a:lnSpc>
              <a:spcBef>
                <a:spcPct val="30000"/>
              </a:spcBef>
              <a:tabLst>
                <a:tab pos="5143500" algn="r"/>
                <a:tab pos="6400800" algn="r"/>
              </a:tabLst>
            </a:pPr>
            <a:r>
              <a:rPr lang="en-US" sz="2100" b="0">
                <a:effectLst/>
                <a:latin typeface="Arial" charset="0"/>
              </a:rPr>
              <a:t>Interest expense 	2,000</a:t>
            </a:r>
          </a:p>
          <a:p>
            <a:pPr marL="457200" indent="-457200" algn="l">
              <a:lnSpc>
                <a:spcPct val="130000"/>
              </a:lnSpc>
              <a:spcBef>
                <a:spcPct val="30000"/>
              </a:spcBef>
              <a:tabLst>
                <a:tab pos="5143500" algn="r"/>
                <a:tab pos="6400800" algn="r"/>
              </a:tabLst>
            </a:pPr>
            <a:r>
              <a:rPr lang="en-US" sz="2100" b="0">
                <a:effectLst/>
                <a:latin typeface="Arial" charset="0"/>
              </a:rPr>
              <a:t>	Interest payable 		2,000</a:t>
            </a:r>
          </a:p>
        </p:txBody>
      </p:sp>
      <p:sp>
        <p:nvSpPr>
          <p:cNvPr id="1241094" name="Rectangle 6"/>
          <p:cNvSpPr>
            <a:spLocks noChangeArrowheads="1"/>
          </p:cNvSpPr>
          <p:nvPr/>
        </p:nvSpPr>
        <p:spPr bwMode="auto">
          <a:xfrm>
            <a:off x="3505200" y="2986088"/>
            <a:ext cx="4572000" cy="366712"/>
          </a:xfrm>
          <a:prstGeom prst="rect">
            <a:avLst/>
          </a:prstGeom>
          <a:noFill/>
          <a:ln w="28575" cap="sq">
            <a:noFill/>
            <a:miter lim="800000"/>
            <a:headEnd/>
            <a:tailEnd/>
          </a:ln>
          <a:effectLst/>
        </p:spPr>
        <p:txBody>
          <a:bodyPr>
            <a:spAutoFit/>
          </a:bodyPr>
          <a:lstStyle/>
          <a:p>
            <a:pPr algn="l"/>
            <a:r>
              <a:rPr lang="en-US" sz="1800">
                <a:effectLst/>
                <a:latin typeface="Arial" charset="0"/>
              </a:rPr>
              <a:t>($100,000 x  6% x 4/12) = </a:t>
            </a:r>
            <a:r>
              <a:rPr lang="en-US" sz="1800">
                <a:solidFill>
                  <a:srgbClr val="800000"/>
                </a:solidFill>
                <a:effectLst/>
                <a:latin typeface="Arial" charset="0"/>
              </a:rPr>
              <a:t>$2,000</a:t>
            </a:r>
          </a:p>
        </p:txBody>
      </p:sp>
      <p:sp>
        <p:nvSpPr>
          <p:cNvPr id="1241095" name="Rectangle 7"/>
          <p:cNvSpPr>
            <a:spLocks noChangeArrowheads="1"/>
          </p:cNvSpPr>
          <p:nvPr/>
        </p:nvSpPr>
        <p:spPr bwMode="auto">
          <a:xfrm>
            <a:off x="838200" y="2986088"/>
            <a:ext cx="2743200" cy="366712"/>
          </a:xfrm>
          <a:prstGeom prst="rect">
            <a:avLst/>
          </a:prstGeom>
          <a:noFill/>
          <a:ln w="28575" cap="sq">
            <a:noFill/>
            <a:miter lim="800000"/>
            <a:headEnd/>
            <a:tailEnd/>
          </a:ln>
          <a:effectLst/>
        </p:spPr>
        <p:txBody>
          <a:bodyPr>
            <a:spAutoFit/>
          </a:bodyPr>
          <a:lstStyle/>
          <a:p>
            <a:pPr algn="l"/>
            <a:r>
              <a:rPr lang="en-US" sz="1800">
                <a:solidFill>
                  <a:srgbClr val="800000"/>
                </a:solidFill>
                <a:effectLst/>
                <a:latin typeface="Arial" charset="0"/>
              </a:rPr>
              <a:t>Interest calculation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1094"/>
                                        </p:tgtEl>
                                        <p:attrNameLst>
                                          <p:attrName>style.visibility</p:attrName>
                                        </p:attrNameLst>
                                      </p:cBhvr>
                                      <p:to>
                                        <p:strVal val="visible"/>
                                      </p:to>
                                    </p:set>
                                    <p:animEffect transition="in" filter="wipe(left)">
                                      <p:cBhvr>
                                        <p:cTn id="7" dur="500"/>
                                        <p:tgtEl>
                                          <p:spTgt spid="12410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1093">
                                            <p:txEl>
                                              <p:pRg st="0" end="0"/>
                                            </p:txEl>
                                          </p:spTgt>
                                        </p:tgtEl>
                                        <p:attrNameLst>
                                          <p:attrName>style.visibility</p:attrName>
                                        </p:attrNameLst>
                                      </p:cBhvr>
                                      <p:to>
                                        <p:strVal val="visible"/>
                                      </p:to>
                                    </p:set>
                                    <p:animEffect transition="in" filter="wipe(left)">
                                      <p:cBhvr>
                                        <p:cTn id="12" dur="500"/>
                                        <p:tgtEl>
                                          <p:spTgt spid="12410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1093">
                                            <p:txEl>
                                              <p:pRg st="1" end="1"/>
                                            </p:txEl>
                                          </p:spTgt>
                                        </p:tgtEl>
                                        <p:attrNameLst>
                                          <p:attrName>style.visibility</p:attrName>
                                        </p:attrNameLst>
                                      </p:cBhvr>
                                      <p:to>
                                        <p:strVal val="visible"/>
                                      </p:to>
                                    </p:set>
                                    <p:animEffect transition="in" filter="wipe(left)">
                                      <p:cBhvr>
                                        <p:cTn id="17" dur="500"/>
                                        <p:tgtEl>
                                          <p:spTgt spid="12410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093" grpId="0" build="p"/>
      <p:bldP spid="12410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Text Box 2"/>
          <p:cNvSpPr txBox="1">
            <a:spLocks noChangeArrowheads="1"/>
          </p:cNvSpPr>
          <p:nvPr/>
        </p:nvSpPr>
        <p:spPr bwMode="auto">
          <a:xfrm>
            <a:off x="609600" y="1447800"/>
            <a:ext cx="8077200" cy="895350"/>
          </a:xfrm>
          <a:prstGeom prst="rect">
            <a:avLst/>
          </a:prstGeom>
          <a:noFill/>
          <a:ln w="12700" algn="ctr">
            <a:noFill/>
            <a:miter lim="800000"/>
            <a:headEnd/>
            <a:tailEnd/>
          </a:ln>
          <a:effectLst/>
        </p:spPr>
        <p:txBody>
          <a:bodyPr>
            <a:spAutoFit/>
          </a:bodyPr>
          <a:lstStyle/>
          <a:p>
            <a:pPr algn="l">
              <a:lnSpc>
                <a:spcPct val="125000"/>
              </a:lnSpc>
            </a:pPr>
            <a:r>
              <a:rPr lang="en-US" sz="2100" b="0">
                <a:effectLst/>
                <a:latin typeface="Arial" charset="0"/>
              </a:rPr>
              <a:t>At maturity (July 1), Landscape records payment of the note and accrued interest as follows.</a:t>
            </a:r>
          </a:p>
        </p:txBody>
      </p:sp>
      <p:sp>
        <p:nvSpPr>
          <p:cNvPr id="1242115"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What is a Current Liability?</a:t>
            </a:r>
          </a:p>
        </p:txBody>
      </p:sp>
      <p:sp>
        <p:nvSpPr>
          <p:cNvPr id="1242116" name="Text Box 4"/>
          <p:cNvSpPr txBox="1">
            <a:spLocks noChangeArrowheads="1"/>
          </p:cNvSpPr>
          <p:nvPr/>
        </p:nvSpPr>
        <p:spPr bwMode="auto">
          <a:xfrm>
            <a:off x="1447800" y="6369050"/>
            <a:ext cx="7543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nature, type, and valuation of current liabilities.</a:t>
            </a:r>
          </a:p>
        </p:txBody>
      </p:sp>
      <p:sp>
        <p:nvSpPr>
          <p:cNvPr id="1242117" name="Rectangle 5"/>
          <p:cNvSpPr>
            <a:spLocks noChangeArrowheads="1"/>
          </p:cNvSpPr>
          <p:nvPr/>
        </p:nvSpPr>
        <p:spPr bwMode="auto">
          <a:xfrm>
            <a:off x="1143000" y="2590800"/>
            <a:ext cx="7543800" cy="1538288"/>
          </a:xfrm>
          <a:prstGeom prst="rect">
            <a:avLst/>
          </a:prstGeom>
          <a:noFill/>
          <a:ln w="12700" algn="ctr">
            <a:noFill/>
            <a:miter lim="800000"/>
            <a:headEnd/>
            <a:tailEnd/>
          </a:ln>
          <a:effectLst/>
        </p:spPr>
        <p:txBody>
          <a:bodyPr>
            <a:spAutoFit/>
          </a:bodyPr>
          <a:lstStyle/>
          <a:p>
            <a:pPr marL="457200" indent="-457200" algn="l">
              <a:lnSpc>
                <a:spcPct val="130000"/>
              </a:lnSpc>
              <a:spcBef>
                <a:spcPct val="30000"/>
              </a:spcBef>
              <a:tabLst>
                <a:tab pos="4914900" algn="r"/>
                <a:tab pos="6400800" algn="r"/>
              </a:tabLst>
            </a:pPr>
            <a:r>
              <a:rPr lang="en-US" sz="2100" b="0">
                <a:effectLst/>
                <a:latin typeface="Arial" charset="0"/>
              </a:rPr>
              <a:t>Notes payable	100,000</a:t>
            </a:r>
          </a:p>
          <a:p>
            <a:pPr marL="457200" indent="-457200" algn="l">
              <a:lnSpc>
                <a:spcPct val="130000"/>
              </a:lnSpc>
              <a:spcBef>
                <a:spcPct val="30000"/>
              </a:spcBef>
              <a:tabLst>
                <a:tab pos="4914900" algn="r"/>
                <a:tab pos="6400800" algn="r"/>
              </a:tabLst>
            </a:pPr>
            <a:r>
              <a:rPr lang="en-US" sz="2100" b="0">
                <a:effectLst/>
                <a:latin typeface="Arial" charset="0"/>
              </a:rPr>
              <a:t>Interest payable 	2,000</a:t>
            </a:r>
          </a:p>
          <a:p>
            <a:pPr marL="457200" indent="-457200" algn="l">
              <a:lnSpc>
                <a:spcPct val="130000"/>
              </a:lnSpc>
              <a:spcBef>
                <a:spcPct val="30000"/>
              </a:spcBef>
              <a:tabLst>
                <a:tab pos="4914900" algn="r"/>
                <a:tab pos="6400800" algn="r"/>
              </a:tabLst>
            </a:pPr>
            <a:r>
              <a:rPr lang="en-US" sz="2100" b="0">
                <a:effectLst/>
                <a:latin typeface="Arial" charset="0"/>
              </a:rPr>
              <a:t>	Cash 		102,000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2117">
                                            <p:txEl>
                                              <p:pRg st="0" end="0"/>
                                            </p:txEl>
                                          </p:spTgt>
                                        </p:tgtEl>
                                        <p:attrNameLst>
                                          <p:attrName>style.visibility</p:attrName>
                                        </p:attrNameLst>
                                      </p:cBhvr>
                                      <p:to>
                                        <p:strVal val="visible"/>
                                      </p:to>
                                    </p:set>
                                    <p:animEffect transition="in" filter="wipe(left)">
                                      <p:cBhvr>
                                        <p:cTn id="7" dur="500"/>
                                        <p:tgtEl>
                                          <p:spTgt spid="1242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2117">
                                            <p:txEl>
                                              <p:pRg st="1" end="1"/>
                                            </p:txEl>
                                          </p:spTgt>
                                        </p:tgtEl>
                                        <p:attrNameLst>
                                          <p:attrName>style.visibility</p:attrName>
                                        </p:attrNameLst>
                                      </p:cBhvr>
                                      <p:to>
                                        <p:strVal val="visible"/>
                                      </p:to>
                                    </p:set>
                                    <p:animEffect transition="in" filter="wipe(left)">
                                      <p:cBhvr>
                                        <p:cTn id="12" dur="500"/>
                                        <p:tgtEl>
                                          <p:spTgt spid="1242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2117">
                                            <p:txEl>
                                              <p:pRg st="2" end="2"/>
                                            </p:txEl>
                                          </p:spTgt>
                                        </p:tgtEl>
                                        <p:attrNameLst>
                                          <p:attrName>style.visibility</p:attrName>
                                        </p:attrNameLst>
                                      </p:cBhvr>
                                      <p:to>
                                        <p:strVal val="visible"/>
                                      </p:to>
                                    </p:set>
                                    <p:animEffect transition="in" filter="wipe(left)">
                                      <p:cBhvr>
                                        <p:cTn id="17" dur="500"/>
                                        <p:tgtEl>
                                          <p:spTgt spid="12421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7" grpId="0" build="p"/>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18396</TotalTime>
  <Pages>43</Pages>
  <Words>4628</Words>
  <Application>Microsoft Office PowerPoint</Application>
  <PresentationFormat>On-screen Show (4:3)</PresentationFormat>
  <Paragraphs>485</Paragraphs>
  <Slides>70</Slides>
  <Notes>70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movnglnc</vt:lpstr>
      <vt:lpstr>Worksheet</vt:lpstr>
      <vt:lpstr>PowerPoint Presentation</vt:lpstr>
      <vt:lpstr>What is a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Contingencies</vt:lpstr>
      <vt:lpstr>Gain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Loss Contingencies</vt:lpstr>
      <vt:lpstr>Presentation and Analysis</vt:lpstr>
      <vt:lpstr>Presentation and Analysis</vt:lpstr>
      <vt:lpstr>Presentation and Analysis</vt:lpstr>
      <vt:lpstr>Presentation and Analysis</vt:lpstr>
      <vt:lpstr>Presentation and Analysis</vt:lpstr>
      <vt:lpstr>Analysis of Current Liabilities</vt:lpstr>
      <vt:lpstr>Analysis of Current Liabilities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2746</cp:revision>
  <cp:lastPrinted>1999-09-16T17:08:20Z</cp:lastPrinted>
  <dcterms:created xsi:type="dcterms:W3CDTF">1997-03-28T18:03:02Z</dcterms:created>
  <dcterms:modified xsi:type="dcterms:W3CDTF">2015-10-13T01:26:58Z</dcterms:modified>
</cp:coreProperties>
</file>