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1027" r:id="rId2"/>
    <p:sldId id="731" r:id="rId3"/>
    <p:sldId id="923" r:id="rId4"/>
    <p:sldId id="924" r:id="rId5"/>
    <p:sldId id="925" r:id="rId6"/>
    <p:sldId id="1030" r:id="rId7"/>
    <p:sldId id="927" r:id="rId8"/>
    <p:sldId id="1031" r:id="rId9"/>
    <p:sldId id="928" r:id="rId10"/>
    <p:sldId id="929" r:id="rId11"/>
    <p:sldId id="1038" r:id="rId12"/>
    <p:sldId id="930" r:id="rId13"/>
    <p:sldId id="931" r:id="rId14"/>
    <p:sldId id="997" r:id="rId15"/>
    <p:sldId id="932" r:id="rId16"/>
    <p:sldId id="1014" r:id="rId17"/>
    <p:sldId id="1039" r:id="rId18"/>
    <p:sldId id="935" r:id="rId19"/>
    <p:sldId id="1040" r:id="rId20"/>
    <p:sldId id="937" r:id="rId21"/>
    <p:sldId id="938" r:id="rId22"/>
    <p:sldId id="998" r:id="rId23"/>
    <p:sldId id="999" r:id="rId24"/>
    <p:sldId id="940" r:id="rId25"/>
    <p:sldId id="1032" r:id="rId26"/>
    <p:sldId id="941" r:id="rId27"/>
    <p:sldId id="942" r:id="rId28"/>
    <p:sldId id="1001" r:id="rId29"/>
    <p:sldId id="1000" r:id="rId30"/>
    <p:sldId id="976" r:id="rId31"/>
    <p:sldId id="943" r:id="rId32"/>
    <p:sldId id="1002" r:id="rId33"/>
    <p:sldId id="1003" r:id="rId34"/>
    <p:sldId id="979" r:id="rId35"/>
    <p:sldId id="980" r:id="rId36"/>
    <p:sldId id="1033" r:id="rId37"/>
    <p:sldId id="951" r:id="rId38"/>
    <p:sldId id="952" r:id="rId39"/>
    <p:sldId id="981" r:id="rId40"/>
    <p:sldId id="1034" r:id="rId41"/>
    <p:sldId id="953" r:id="rId42"/>
    <p:sldId id="1035" r:id="rId43"/>
    <p:sldId id="954" r:id="rId44"/>
    <p:sldId id="955" r:id="rId45"/>
    <p:sldId id="961" r:id="rId46"/>
    <p:sldId id="962" r:id="rId47"/>
    <p:sldId id="1004" r:id="rId48"/>
    <p:sldId id="1005" r:id="rId49"/>
    <p:sldId id="963" r:id="rId50"/>
    <p:sldId id="1006" r:id="rId51"/>
    <p:sldId id="1036" r:id="rId52"/>
    <p:sldId id="964" r:id="rId53"/>
    <p:sldId id="1008" r:id="rId54"/>
    <p:sldId id="965" r:id="rId55"/>
    <p:sldId id="966" r:id="rId56"/>
    <p:sldId id="1010" r:id="rId57"/>
    <p:sldId id="1044" r:id="rId58"/>
    <p:sldId id="1037" r:id="rId59"/>
    <p:sldId id="967" r:id="rId60"/>
    <p:sldId id="968" r:id="rId61"/>
    <p:sldId id="982" r:id="rId62"/>
    <p:sldId id="1045" r:id="rId63"/>
    <p:sldId id="1011" r:id="rId64"/>
    <p:sldId id="1012" r:id="rId65"/>
    <p:sldId id="1047" r:id="rId66"/>
    <p:sldId id="1048" r:id="rId67"/>
    <p:sldId id="1054" r:id="rId68"/>
    <p:sldId id="1049" r:id="rId69"/>
    <p:sldId id="1050" r:id="rId70"/>
    <p:sldId id="1051" r:id="rId71"/>
    <p:sldId id="1052" r:id="rId72"/>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latin typeface="Comic Sans MS" pitchFamily="66" charset="0"/>
        <a:ea typeface="+mn-ea"/>
        <a:cs typeface="+mn-cs"/>
      </a:defRPr>
    </a:lvl1pPr>
    <a:lvl2pPr marL="457200" algn="ctr" rtl="0" eaLnBrk="0" fontAlgn="base" hangingPunct="0">
      <a:spcBef>
        <a:spcPct val="0"/>
      </a:spcBef>
      <a:spcAft>
        <a:spcPct val="0"/>
      </a:spcAft>
      <a:defRPr b="1" kern="1200">
        <a:solidFill>
          <a:schemeClr val="folHlink"/>
        </a:solidFill>
        <a:latin typeface="Comic Sans MS" pitchFamily="66" charset="0"/>
        <a:ea typeface="+mn-ea"/>
        <a:cs typeface="+mn-cs"/>
      </a:defRPr>
    </a:lvl2pPr>
    <a:lvl3pPr marL="914400" algn="ctr" rtl="0" eaLnBrk="0" fontAlgn="base" hangingPunct="0">
      <a:spcBef>
        <a:spcPct val="0"/>
      </a:spcBef>
      <a:spcAft>
        <a:spcPct val="0"/>
      </a:spcAft>
      <a:defRPr b="1" kern="1200">
        <a:solidFill>
          <a:schemeClr val="folHlink"/>
        </a:solidFill>
        <a:latin typeface="Comic Sans MS" pitchFamily="66" charset="0"/>
        <a:ea typeface="+mn-ea"/>
        <a:cs typeface="+mn-cs"/>
      </a:defRPr>
    </a:lvl3pPr>
    <a:lvl4pPr marL="1371600" algn="ctr" rtl="0" eaLnBrk="0" fontAlgn="base" hangingPunct="0">
      <a:spcBef>
        <a:spcPct val="0"/>
      </a:spcBef>
      <a:spcAft>
        <a:spcPct val="0"/>
      </a:spcAft>
      <a:defRPr b="1" kern="1200">
        <a:solidFill>
          <a:schemeClr val="folHlink"/>
        </a:solidFill>
        <a:latin typeface="Comic Sans MS" pitchFamily="66" charset="0"/>
        <a:ea typeface="+mn-ea"/>
        <a:cs typeface="+mn-cs"/>
      </a:defRPr>
    </a:lvl4pPr>
    <a:lvl5pPr marL="1828800" algn="ctr" rtl="0" eaLnBrk="0" fontAlgn="base" hangingPunct="0">
      <a:spcBef>
        <a:spcPct val="0"/>
      </a:spcBef>
      <a:spcAft>
        <a:spcPct val="0"/>
      </a:spcAft>
      <a:defRPr b="1" kern="1200">
        <a:solidFill>
          <a:schemeClr val="folHlink"/>
        </a:solidFill>
        <a:latin typeface="Comic Sans MS" pitchFamily="66" charset="0"/>
        <a:ea typeface="+mn-ea"/>
        <a:cs typeface="+mn-cs"/>
      </a:defRPr>
    </a:lvl5pPr>
    <a:lvl6pPr marL="2286000" algn="l" defTabSz="914400" rtl="0" eaLnBrk="1" latinLnBrk="0" hangingPunct="1">
      <a:defRPr b="1" kern="1200">
        <a:solidFill>
          <a:schemeClr val="folHlink"/>
        </a:solidFill>
        <a:latin typeface="Comic Sans MS" pitchFamily="66" charset="0"/>
        <a:ea typeface="+mn-ea"/>
        <a:cs typeface="+mn-cs"/>
      </a:defRPr>
    </a:lvl6pPr>
    <a:lvl7pPr marL="2743200" algn="l" defTabSz="914400" rtl="0" eaLnBrk="1" latinLnBrk="0" hangingPunct="1">
      <a:defRPr b="1" kern="1200">
        <a:solidFill>
          <a:schemeClr val="folHlink"/>
        </a:solidFill>
        <a:latin typeface="Comic Sans MS" pitchFamily="66" charset="0"/>
        <a:ea typeface="+mn-ea"/>
        <a:cs typeface="+mn-cs"/>
      </a:defRPr>
    </a:lvl7pPr>
    <a:lvl8pPr marL="3200400" algn="l" defTabSz="914400" rtl="0" eaLnBrk="1" latinLnBrk="0" hangingPunct="1">
      <a:defRPr b="1" kern="1200">
        <a:solidFill>
          <a:schemeClr val="folHlink"/>
        </a:solidFill>
        <a:latin typeface="Comic Sans MS" pitchFamily="66" charset="0"/>
        <a:ea typeface="+mn-ea"/>
        <a:cs typeface="+mn-cs"/>
      </a:defRPr>
    </a:lvl8pPr>
    <a:lvl9pPr marL="3657600" algn="l" defTabSz="914400" rtl="0" eaLnBrk="1" latinLnBrk="0" hangingPunct="1">
      <a:defRPr b="1" kern="1200">
        <a:solidFill>
          <a:schemeClr val="folHlink"/>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99"/>
    <a:srgbClr val="FFFFCC"/>
    <a:srgbClr val="FFFF99"/>
    <a:srgbClr val="800000"/>
    <a:srgbClr val="FFCC66"/>
    <a:srgbClr val="F8A500"/>
    <a:srgbClr val="FFFF93"/>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6" autoAdjust="0"/>
    <p:restoredTop sz="94614" autoAdjust="0"/>
  </p:normalViewPr>
  <p:slideViewPr>
    <p:cSldViewPr>
      <p:cViewPr>
        <p:scale>
          <a:sx n="70" d="100"/>
          <a:sy n="70" d="100"/>
        </p:scale>
        <p:origin x="-1320" y="-18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Lst>
  </p:outlineViewPr>
  <p:notesTextViewPr>
    <p:cViewPr>
      <p:scale>
        <a:sx n="100" d="100"/>
        <a:sy n="100" d="100"/>
      </p:scale>
      <p:origin x="0" y="0"/>
    </p:cViewPr>
  </p:notesTextViewPr>
  <p:sorterViewPr>
    <p:cViewPr>
      <p:scale>
        <a:sx n="130" d="100"/>
        <a:sy n="130" d="100"/>
      </p:scale>
      <p:origin x="0" y="25944"/>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55" Type="http://schemas.openxmlformats.org/officeDocument/2006/relationships/slide" Target="slides/slide56.xml"/><Relationship Id="rId63" Type="http://schemas.openxmlformats.org/officeDocument/2006/relationships/slide" Target="slides/slide64.xml"/><Relationship Id="rId68" Type="http://schemas.openxmlformats.org/officeDocument/2006/relationships/slide" Target="slides/slide69.xml"/><Relationship Id="rId7" Type="http://schemas.openxmlformats.org/officeDocument/2006/relationships/slide" Target="slides/slide8.xml"/><Relationship Id="rId2" Type="http://schemas.openxmlformats.org/officeDocument/2006/relationships/slide" Target="slides/slide2.xml"/><Relationship Id="rId16" Type="http://schemas.openxmlformats.org/officeDocument/2006/relationships/slide" Target="slides/slide17.xml"/><Relationship Id="rId29" Type="http://schemas.openxmlformats.org/officeDocument/2006/relationships/slide" Target="slides/slide3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59.xml"/><Relationship Id="rId66" Type="http://schemas.openxmlformats.org/officeDocument/2006/relationships/slide" Target="slides/slide67.xml"/><Relationship Id="rId5" Type="http://schemas.openxmlformats.org/officeDocument/2006/relationships/slide" Target="slides/slide5.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61" Type="http://schemas.openxmlformats.org/officeDocument/2006/relationships/slide" Target="slides/slide62.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1.xml"/><Relationship Id="rId65" Type="http://schemas.openxmlformats.org/officeDocument/2006/relationships/slide" Target="slides/slide66.xml"/><Relationship Id="rId4" Type="http://schemas.openxmlformats.org/officeDocument/2006/relationships/slide" Target="slides/slide4.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64" Type="http://schemas.openxmlformats.org/officeDocument/2006/relationships/slide" Target="slides/slide65.xml"/><Relationship Id="rId69" Type="http://schemas.openxmlformats.org/officeDocument/2006/relationships/slide" Target="slides/slide70.xml"/><Relationship Id="rId8" Type="http://schemas.openxmlformats.org/officeDocument/2006/relationships/slide" Target="slides/slide9.xml"/><Relationship Id="rId51" Type="http://schemas.openxmlformats.org/officeDocument/2006/relationships/slide" Target="slides/slide52.xml"/><Relationship Id="rId3" Type="http://schemas.openxmlformats.org/officeDocument/2006/relationships/slide" Target="slides/slide3.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0.xml"/><Relationship Id="rId67" Type="http://schemas.openxmlformats.org/officeDocument/2006/relationships/slide" Target="slides/slide68.xml"/><Relationship Id="rId20" Type="http://schemas.openxmlformats.org/officeDocument/2006/relationships/slide" Target="slides/slide21.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3.xml"/><Relationship Id="rId70" Type="http://schemas.openxmlformats.org/officeDocument/2006/relationships/slide" Target="slides/slide7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616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67" name="Rectangle 3"/>
          <p:cNvSpPr>
            <a:spLocks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002878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a:ln/>
        </p:spPr>
      </p:sp>
      <p:sp>
        <p:nvSpPr>
          <p:cNvPr id="91139"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ln/>
        </p:spPr>
      </p:sp>
      <p:sp>
        <p:nvSpPr>
          <p:cNvPr id="11776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ChangeArrowheads="1" noTextEdit="1"/>
          </p:cNvSpPr>
          <p:nvPr>
            <p:ph type="sldImg"/>
          </p:nvPr>
        </p:nvSpPr>
        <p:spPr>
          <a:ln/>
        </p:spPr>
      </p:sp>
      <p:sp>
        <p:nvSpPr>
          <p:cNvPr id="119811" name="Rectangle 1027"/>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ChangeArrowheads="1" noTextEdit="1"/>
          </p:cNvSpPr>
          <p:nvPr>
            <p:ph type="sldImg"/>
          </p:nvPr>
        </p:nvSpPr>
        <p:spPr>
          <a:ln/>
        </p:spPr>
      </p:sp>
      <p:sp>
        <p:nvSpPr>
          <p:cNvPr id="93187" name="Rectangle 1027"/>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ln/>
        </p:spPr>
      </p:sp>
      <p:sp>
        <p:nvSpPr>
          <p:cNvPr id="129027"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xfrm>
            <a:off x="457200" y="4365625"/>
            <a:ext cx="5867400" cy="4135438"/>
          </a:xfrm>
          <a:noFill/>
        </p:spPr>
        <p:txBody>
          <a:bodyP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a:ln/>
        </p:spPr>
      </p:sp>
      <p:sp>
        <p:nvSpPr>
          <p:cNvPr id="13312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ln/>
        </p:spPr>
      </p:sp>
      <p:sp>
        <p:nvSpPr>
          <p:cNvPr id="135171"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a:ln/>
        </p:spPr>
      </p:sp>
      <p:sp>
        <p:nvSpPr>
          <p:cNvPr id="144387"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a:ln/>
        </p:spPr>
      </p:sp>
      <p:sp>
        <p:nvSpPr>
          <p:cNvPr id="15360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a:ln/>
        </p:spPr>
      </p:sp>
      <p:sp>
        <p:nvSpPr>
          <p:cNvPr id="9728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noTextEdit="1"/>
          </p:cNvSpPr>
          <p:nvPr>
            <p:ph type="sldImg"/>
          </p:nvPr>
        </p:nvSpPr>
        <p:spPr>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noTextEdit="1"/>
          </p:cNvSpPr>
          <p:nvPr>
            <p:ph type="sldImg"/>
          </p:nvPr>
        </p:nvSpPr>
        <p:spPr>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noTextEdit="1"/>
          </p:cNvSpPr>
          <p:nvPr>
            <p:ph type="sldImg"/>
          </p:nvPr>
        </p:nvSpPr>
        <p:spPr>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noTextEdit="1"/>
          </p:cNvSpPr>
          <p:nvPr>
            <p:ph type="sldImg"/>
          </p:nvPr>
        </p:nvSpPr>
        <p:spPr>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a:xfrm>
            <a:off x="381000" y="4365625"/>
            <a:ext cx="6172200" cy="4133850"/>
          </a:xfrm>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a:xfrm>
            <a:off x="381000" y="4365625"/>
            <a:ext cx="6172200" cy="4133850"/>
          </a:xfrm>
          <a:noFill/>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a:xfrm>
            <a:off x="381000" y="4365625"/>
            <a:ext cx="6172200" cy="4133850"/>
          </a:xfrm>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a:ln/>
        </p:spPr>
      </p:sp>
      <p:sp>
        <p:nvSpPr>
          <p:cNvPr id="99331"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937115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242130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165198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439512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27025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70744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610220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7177164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864516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391017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3217866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54951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668007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76612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6"/>
          <p:cNvSpPr txBox="1">
            <a:spLocks noChangeArrowheads="1"/>
          </p:cNvSpPr>
          <p:nvPr/>
        </p:nvSpPr>
        <p:spPr bwMode="auto">
          <a:xfrm>
            <a:off x="76200" y="64008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1200">
                <a:solidFill>
                  <a:schemeClr val="tx1"/>
                </a:solidFill>
                <a:latin typeface="Arial" charset="0"/>
              </a:rPr>
              <a:t>15-</a:t>
            </a:r>
            <a:fld id="{C35A567F-E4CF-47E4-9174-6B2C535351E9}" type="slidenum">
              <a:rPr lang="en-US" sz="1200">
                <a:solidFill>
                  <a:schemeClr val="tx1"/>
                </a:solidFill>
                <a:latin typeface="Arial" charset="0"/>
              </a:rPr>
              <a:pPr>
                <a:spcBef>
                  <a:spcPct val="50000"/>
                </a:spcBef>
              </a:pPr>
              <a:t>‹#›</a:t>
            </a:fld>
            <a:endParaRPr lang="en-US" sz="1200">
              <a:solidFill>
                <a:schemeClr val="tx1"/>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Microsoft_Excel_97-2003_Worksheet2.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3402013"/>
            <a:ext cx="4189413" cy="646112"/>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Describe </a:t>
            </a:r>
            <a:r>
              <a:rPr lang="en-US" sz="1400" dirty="0">
                <a:solidFill>
                  <a:schemeClr val="bg2"/>
                </a:solidFill>
                <a:latin typeface="+mn-lt"/>
              </a:rPr>
              <a:t>the policies used in distributing </a:t>
            </a:r>
            <a:r>
              <a:rPr lang="en-US" sz="1400" dirty="0">
                <a:solidFill>
                  <a:schemeClr val="bg2"/>
                </a:solidFill>
                <a:latin typeface="+mn-lt"/>
              </a:rPr>
              <a:t>dividends.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Identify </a:t>
            </a:r>
            <a:r>
              <a:rPr lang="en-US" sz="1400" dirty="0">
                <a:solidFill>
                  <a:schemeClr val="bg2"/>
                </a:solidFill>
                <a:latin typeface="+mn-lt"/>
              </a:rPr>
              <a:t>the various forms of dividend </a:t>
            </a:r>
            <a:r>
              <a:rPr lang="en-US" sz="1400" dirty="0">
                <a:solidFill>
                  <a:schemeClr val="bg2"/>
                </a:solidFill>
                <a:latin typeface="+mn-lt"/>
              </a:rPr>
              <a:t>distributions.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Explain </a:t>
            </a:r>
            <a:r>
              <a:rPr lang="en-US" sz="1400" dirty="0">
                <a:solidFill>
                  <a:schemeClr val="bg2"/>
                </a:solidFill>
                <a:latin typeface="+mn-lt"/>
              </a:rPr>
              <a:t>the accounting for small and large stock dividends, and for share </a:t>
            </a:r>
            <a:r>
              <a:rPr lang="en-US" sz="1400" dirty="0">
                <a:solidFill>
                  <a:schemeClr val="bg2"/>
                </a:solidFill>
                <a:latin typeface="+mn-lt"/>
              </a:rPr>
              <a:t>splits.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Indicate </a:t>
            </a:r>
            <a:r>
              <a:rPr lang="en-US" sz="1400" dirty="0">
                <a:solidFill>
                  <a:schemeClr val="bg2"/>
                </a:solidFill>
                <a:latin typeface="+mn-lt"/>
              </a:rPr>
              <a:t>how to present and analyze stockholders’ equity.</a:t>
            </a:r>
          </a:p>
        </p:txBody>
      </p:sp>
      <p:sp>
        <p:nvSpPr>
          <p:cNvPr id="4100"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the characteristics of the corporate form of </a:t>
            </a:r>
            <a:r>
              <a:rPr lang="en-US" sz="1400" kern="1200" dirty="0" smtClean="0">
                <a:effectLst/>
              </a:rPr>
              <a:t>organization.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key components of stockholders’ </a:t>
            </a:r>
            <a:r>
              <a:rPr lang="en-US" sz="1400" kern="1200" dirty="0" smtClean="0">
                <a:effectLst/>
              </a:rPr>
              <a:t>equity.</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procedures for issuing shares of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for treasury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for and reporting of preferred stock.</a:t>
            </a:r>
          </a:p>
        </p:txBody>
      </p:sp>
      <p:pic>
        <p:nvPicPr>
          <p:cNvPr id="410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Arial" charset="0"/>
              </a:rPr>
              <a:t>Stockholders’ Equity</a:t>
            </a:r>
            <a:endParaRPr lang="en-US" sz="4400" dirty="0">
              <a:solidFill>
                <a:schemeClr val="bg1"/>
              </a:solidFill>
              <a:effectLst>
                <a:outerShdw blurRad="38100" dist="38100" dir="2700000" algn="tl">
                  <a:srgbClr val="000000">
                    <a:alpha val="43137"/>
                  </a:srgbClr>
                </a:outerShdw>
              </a:effectLst>
              <a:latin typeface="Arial" charset="0"/>
            </a:endParaRPr>
          </a:p>
        </p:txBody>
      </p:sp>
      <p:pic>
        <p:nvPicPr>
          <p:cNvPr id="410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15</a:t>
            </a:r>
          </a:p>
        </p:txBody>
      </p:sp>
      <p:pic>
        <p:nvPicPr>
          <p:cNvPr id="410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pPr>
            <a:r>
              <a:rPr lang="en-US" sz="2600">
                <a:solidFill>
                  <a:schemeClr val="tx1"/>
                </a:solidFill>
                <a:latin typeface="Arial" charset="0"/>
              </a:rPr>
              <a:t>Par Value Stock</a:t>
            </a:r>
          </a:p>
        </p:txBody>
      </p:sp>
      <p:sp>
        <p:nvSpPr>
          <p:cNvPr id="1585157" name="Rectangle 1029"/>
          <p:cNvSpPr>
            <a:spLocks noChangeArrowheads="1"/>
          </p:cNvSpPr>
          <p:nvPr/>
        </p:nvSpPr>
        <p:spPr bwMode="auto">
          <a:xfrm>
            <a:off x="609600" y="1968500"/>
            <a:ext cx="7772400" cy="2530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defRPr/>
            </a:pPr>
            <a:r>
              <a:rPr lang="en-US" sz="2200" b="0" dirty="0">
                <a:solidFill>
                  <a:srgbClr val="000000"/>
                </a:solidFill>
                <a:latin typeface="Arial" charset="0"/>
              </a:rPr>
              <a:t>Low par values help companies avoid a contingent liability. </a:t>
            </a:r>
          </a:p>
          <a:p>
            <a:pPr algn="l">
              <a:lnSpc>
                <a:spcPct val="120000"/>
              </a:lnSpc>
              <a:spcBef>
                <a:spcPts val="1200"/>
              </a:spcBef>
              <a:defRPr/>
            </a:pPr>
            <a:r>
              <a:rPr lang="en-US" sz="2200" b="0" dirty="0">
                <a:solidFill>
                  <a:srgbClr val="000000"/>
                </a:solidFill>
                <a:latin typeface="Arial" charset="0"/>
              </a:rPr>
              <a:t>Corporations maintain accounts for:</a:t>
            </a:r>
          </a:p>
          <a:p>
            <a:pPr marL="685800" lvl="1" indent="-458788" algn="l">
              <a:lnSpc>
                <a:spcPct val="120000"/>
              </a:lnSpc>
              <a:spcBef>
                <a:spcPts val="1200"/>
              </a:spcBef>
              <a:buClr>
                <a:srgbClr val="800000"/>
              </a:buClr>
              <a:buSzPct val="80000"/>
              <a:buFont typeface="Wingdings" pitchFamily="2" charset="2"/>
              <a:buChar char="u"/>
              <a:defRPr/>
            </a:pPr>
            <a:r>
              <a:rPr lang="en-US" sz="2100" b="0" dirty="0">
                <a:solidFill>
                  <a:srgbClr val="000000"/>
                </a:solidFill>
                <a:latin typeface="Arial" charset="0"/>
              </a:rPr>
              <a:t>Preferred Stock or Common Stock.</a:t>
            </a:r>
          </a:p>
          <a:p>
            <a:pPr marL="685800" lvl="1" indent="-458788" algn="l">
              <a:lnSpc>
                <a:spcPct val="120000"/>
              </a:lnSpc>
              <a:spcBef>
                <a:spcPts val="1200"/>
              </a:spcBef>
              <a:buClr>
                <a:srgbClr val="800000"/>
              </a:buClr>
              <a:buSzPct val="80000"/>
              <a:buFont typeface="Wingdings" pitchFamily="2" charset="2"/>
              <a:buChar char="u"/>
              <a:defRPr/>
            </a:pPr>
            <a:r>
              <a:rPr lang="en-US" sz="2100" b="0" dirty="0">
                <a:solidFill>
                  <a:srgbClr val="000000"/>
                </a:solidFill>
                <a:latin typeface="Arial" charset="0"/>
              </a:rPr>
              <a:t>Paid-in Capital in Excess of Par (</a:t>
            </a:r>
            <a:r>
              <a:rPr lang="en-US" sz="2100" b="0" i="1" dirty="0">
                <a:solidFill>
                  <a:srgbClr val="000000"/>
                </a:solidFill>
                <a:latin typeface="Arial" charset="0"/>
              </a:rPr>
              <a:t>also called </a:t>
            </a:r>
            <a:r>
              <a:rPr lang="en-US" sz="2100" dirty="0">
                <a:solidFill>
                  <a:schemeClr val="tx2">
                    <a:lumMod val="75000"/>
                  </a:schemeClr>
                </a:solidFill>
                <a:latin typeface="Arial" charset="0"/>
              </a:rPr>
              <a:t>Additional Paid-in Capital</a:t>
            </a:r>
            <a:r>
              <a:rPr lang="en-US" sz="2100" b="0" dirty="0">
                <a:solidFill>
                  <a:srgbClr val="000000"/>
                </a:solidFill>
                <a:latin typeface="Arial" charset="0"/>
              </a:rPr>
              <a:t>)</a:t>
            </a:r>
          </a:p>
        </p:txBody>
      </p:sp>
      <p:sp>
        <p:nvSpPr>
          <p:cNvPr id="1585160" name="Rectangle 103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434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09600" y="1371600"/>
            <a:ext cx="8077200" cy="13716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4763" algn="l">
              <a:lnSpc>
                <a:spcPct val="130000"/>
              </a:lnSpc>
              <a:spcBef>
                <a:spcPct val="20000"/>
              </a:spcBef>
              <a:buClr>
                <a:schemeClr val="accent2"/>
              </a:buClr>
              <a:buSzPct val="75000"/>
              <a:buFont typeface="Wingdings" pitchFamily="2" charset="2"/>
              <a:buNone/>
            </a:pPr>
            <a:r>
              <a:rPr lang="en-US" sz="2100">
                <a:solidFill>
                  <a:srgbClr val="800000"/>
                </a:solidFill>
                <a:latin typeface="Arial" charset="0"/>
              </a:rPr>
              <a:t>Illustration</a:t>
            </a:r>
            <a:r>
              <a:rPr lang="en-US" sz="2100" b="0">
                <a:solidFill>
                  <a:schemeClr val="bg2"/>
                </a:solidFill>
                <a:latin typeface="Arial" charset="0"/>
              </a:rPr>
              <a:t>:  Blue Diamond Corporation issued 300 shares of $10 par value common stock for $4,500.  Prepare the journal entry to record the issuance of the shares.</a:t>
            </a:r>
          </a:p>
        </p:txBody>
      </p:sp>
      <p:sp>
        <p:nvSpPr>
          <p:cNvPr id="1784835" name="Rectangle 3"/>
          <p:cNvSpPr>
            <a:spLocks noChangeArrowheads="1"/>
          </p:cNvSpPr>
          <p:nvPr/>
        </p:nvSpPr>
        <p:spPr bwMode="auto">
          <a:xfrm>
            <a:off x="990600" y="2971800"/>
            <a:ext cx="7696200" cy="1560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463550" indent="-463550" algn="l">
              <a:lnSpc>
                <a:spcPct val="120000"/>
              </a:lnSpc>
              <a:spcBef>
                <a:spcPts val="1200"/>
              </a:spcBef>
              <a:buClr>
                <a:schemeClr val="accent2"/>
              </a:buClr>
              <a:buSzPct val="75000"/>
              <a:buFont typeface="Wingdings" pitchFamily="2" charset="2"/>
              <a:buNone/>
              <a:tabLst>
                <a:tab pos="5711825" algn="r"/>
                <a:tab pos="6977063" algn="r"/>
              </a:tabLst>
            </a:pPr>
            <a:r>
              <a:rPr lang="en-US" sz="2100" b="0">
                <a:solidFill>
                  <a:schemeClr val="bg2"/>
                </a:solidFill>
                <a:latin typeface="Arial" charset="0"/>
              </a:rPr>
              <a:t>Cash	4,500</a:t>
            </a:r>
          </a:p>
          <a:p>
            <a:pPr marL="463550" indent="-463550" algn="l">
              <a:lnSpc>
                <a:spcPct val="120000"/>
              </a:lnSpc>
              <a:spcBef>
                <a:spcPts val="1200"/>
              </a:spcBef>
              <a:buClr>
                <a:schemeClr val="accent2"/>
              </a:buClr>
              <a:buSzPct val="75000"/>
              <a:buFont typeface="Wingdings" pitchFamily="2" charset="2"/>
              <a:buNone/>
              <a:tabLst>
                <a:tab pos="5711825" algn="r"/>
                <a:tab pos="6977063" algn="r"/>
              </a:tabLst>
            </a:pPr>
            <a:r>
              <a:rPr lang="en-US" sz="2100" b="0">
                <a:solidFill>
                  <a:schemeClr val="bg2"/>
                </a:solidFill>
                <a:latin typeface="Arial" charset="0"/>
              </a:rPr>
              <a:t>	Common Stock (300 x $10)		3,000</a:t>
            </a:r>
          </a:p>
          <a:p>
            <a:pPr marL="463550" indent="-463550" algn="l">
              <a:lnSpc>
                <a:spcPct val="120000"/>
              </a:lnSpc>
              <a:spcBef>
                <a:spcPts val="1200"/>
              </a:spcBef>
              <a:buClr>
                <a:schemeClr val="accent2"/>
              </a:buClr>
              <a:buSzPct val="75000"/>
              <a:tabLst>
                <a:tab pos="5711825" algn="r"/>
                <a:tab pos="6977063" algn="r"/>
              </a:tabLst>
            </a:pPr>
            <a:r>
              <a:rPr lang="en-US" sz="2100" b="0">
                <a:solidFill>
                  <a:schemeClr val="bg2"/>
                </a:solidFill>
                <a:latin typeface="Arial" charset="0"/>
              </a:rPr>
              <a:t>	Paid-in Capital in Excess of Par Value		1,500</a:t>
            </a:r>
          </a:p>
        </p:txBody>
      </p:sp>
      <p:sp>
        <p:nvSpPr>
          <p:cNvPr id="1784840"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536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4835">
                                            <p:txEl>
                                              <p:pRg st="0" end="0"/>
                                            </p:txEl>
                                          </p:spTgt>
                                        </p:tgtEl>
                                        <p:attrNameLst>
                                          <p:attrName>style.visibility</p:attrName>
                                        </p:attrNameLst>
                                      </p:cBhvr>
                                      <p:to>
                                        <p:strVal val="visible"/>
                                      </p:to>
                                    </p:set>
                                    <p:animEffect transition="in" filter="wipe(left)">
                                      <p:cBhvr>
                                        <p:cTn id="7" dur="500"/>
                                        <p:tgtEl>
                                          <p:spTgt spid="1784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4835">
                                            <p:txEl>
                                              <p:pRg st="1" end="1"/>
                                            </p:txEl>
                                          </p:spTgt>
                                        </p:tgtEl>
                                        <p:attrNameLst>
                                          <p:attrName>style.visibility</p:attrName>
                                        </p:attrNameLst>
                                      </p:cBhvr>
                                      <p:to>
                                        <p:strVal val="visible"/>
                                      </p:to>
                                    </p:set>
                                    <p:animEffect transition="in" filter="wipe(left)">
                                      <p:cBhvr>
                                        <p:cTn id="12" dur="500"/>
                                        <p:tgtEl>
                                          <p:spTgt spid="17848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84835">
                                            <p:txEl>
                                              <p:pRg st="2" end="2"/>
                                            </p:txEl>
                                          </p:spTgt>
                                        </p:tgtEl>
                                        <p:attrNameLst>
                                          <p:attrName>style.visibility</p:attrName>
                                        </p:attrNameLst>
                                      </p:cBhvr>
                                      <p:to>
                                        <p:strVal val="visible"/>
                                      </p:to>
                                    </p:set>
                                    <p:animEffect transition="in" filter="wipe(left)">
                                      <p:cBhvr>
                                        <p:cTn id="17" dur="500"/>
                                        <p:tgtEl>
                                          <p:spTgt spid="17848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4835"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pPr>
            <a:r>
              <a:rPr lang="en-US" sz="2600">
                <a:solidFill>
                  <a:schemeClr val="tx1"/>
                </a:solidFill>
                <a:latin typeface="Arial" charset="0"/>
              </a:rPr>
              <a:t>No-Par Stock</a:t>
            </a:r>
          </a:p>
        </p:txBody>
      </p:sp>
      <p:sp>
        <p:nvSpPr>
          <p:cNvPr id="16387" name="Rectangle 3"/>
          <p:cNvSpPr>
            <a:spLocks noChangeArrowheads="1"/>
          </p:cNvSpPr>
          <p:nvPr/>
        </p:nvSpPr>
        <p:spPr bwMode="auto">
          <a:xfrm>
            <a:off x="609600" y="1992313"/>
            <a:ext cx="7543800" cy="1933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pPr>
            <a:r>
              <a:rPr lang="en-US" sz="2200" b="0">
                <a:solidFill>
                  <a:srgbClr val="000000"/>
                </a:solidFill>
                <a:latin typeface="Arial" charset="0"/>
              </a:rPr>
              <a:t>Reasons for issuance:</a:t>
            </a:r>
          </a:p>
          <a:p>
            <a:pPr marL="685800" lvl="1" indent="-458788" algn="l">
              <a:lnSpc>
                <a:spcPct val="120000"/>
              </a:lnSpc>
              <a:spcBef>
                <a:spcPts val="1200"/>
              </a:spcBef>
              <a:buClr>
                <a:srgbClr val="800000"/>
              </a:buClr>
              <a:buSzPct val="80000"/>
              <a:buFont typeface="Wingdings" pitchFamily="2" charset="2"/>
              <a:buChar char="u"/>
            </a:pPr>
            <a:r>
              <a:rPr lang="en-US" sz="2100" b="0">
                <a:solidFill>
                  <a:srgbClr val="000000"/>
                </a:solidFill>
                <a:latin typeface="Arial" charset="0"/>
              </a:rPr>
              <a:t>Avoids contingent liability.</a:t>
            </a:r>
          </a:p>
          <a:p>
            <a:pPr marL="685800" lvl="1" indent="-458788" algn="l">
              <a:lnSpc>
                <a:spcPct val="120000"/>
              </a:lnSpc>
              <a:spcBef>
                <a:spcPts val="1200"/>
              </a:spcBef>
              <a:buClr>
                <a:srgbClr val="800000"/>
              </a:buClr>
              <a:buSzPct val="80000"/>
              <a:buFont typeface="Wingdings" pitchFamily="2" charset="2"/>
              <a:buChar char="u"/>
            </a:pPr>
            <a:r>
              <a:rPr lang="en-US" sz="2100" b="0">
                <a:solidFill>
                  <a:srgbClr val="000000"/>
                </a:solidFill>
                <a:latin typeface="Arial" charset="0"/>
              </a:rPr>
              <a:t>Avoids confusion over recording par value versus fair market value.</a:t>
            </a:r>
          </a:p>
        </p:txBody>
      </p:sp>
      <p:sp>
        <p:nvSpPr>
          <p:cNvPr id="16388" name="Rectangle 6"/>
          <p:cNvSpPr>
            <a:spLocks noChangeArrowheads="1"/>
          </p:cNvSpPr>
          <p:nvPr/>
        </p:nvSpPr>
        <p:spPr bwMode="auto">
          <a:xfrm>
            <a:off x="838200" y="4495800"/>
            <a:ext cx="7467600" cy="1276350"/>
          </a:xfrm>
          <a:prstGeom prst="rect">
            <a:avLst/>
          </a:prstGeom>
          <a:solidFill>
            <a:srgbClr val="FFFFCC"/>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900" b="0">
                <a:latin typeface="Arial" charset="0"/>
              </a:rPr>
              <a:t>A major </a:t>
            </a:r>
            <a:r>
              <a:rPr lang="en-US" sz="1900">
                <a:latin typeface="Arial" charset="0"/>
              </a:rPr>
              <a:t>disadvantage</a:t>
            </a:r>
            <a:r>
              <a:rPr lang="en-US" sz="1900" b="0">
                <a:latin typeface="Arial" charset="0"/>
              </a:rPr>
              <a:t> of no-par stock is that some states levy a high tax on these issues. In addition, in some states the total issue price for no-par stock may be considered legal capital, which could reduce the flexibility in paying dividends. </a:t>
            </a:r>
            <a:endParaRPr lang="en-US" sz="1900" b="0">
              <a:solidFill>
                <a:srgbClr val="000000"/>
              </a:solidFill>
              <a:latin typeface="Arial" charset="0"/>
            </a:endParaRPr>
          </a:p>
        </p:txBody>
      </p:sp>
      <p:sp>
        <p:nvSpPr>
          <p:cNvPr id="1587208"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639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09600" y="1371600"/>
            <a:ext cx="7962900" cy="1770063"/>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4763" algn="l">
              <a:lnSpc>
                <a:spcPct val="130000"/>
              </a:lnSpc>
              <a:spcBef>
                <a:spcPct val="20000"/>
              </a:spcBef>
              <a:buClr>
                <a:schemeClr val="accent2"/>
              </a:buClr>
              <a:buSzPct val="75000"/>
              <a:buFont typeface="Wingdings" pitchFamily="2" charset="2"/>
              <a:buNone/>
            </a:pPr>
            <a:r>
              <a:rPr lang="en-US" sz="2100">
                <a:solidFill>
                  <a:srgbClr val="800000"/>
                </a:solidFill>
                <a:latin typeface="Arial" charset="0"/>
              </a:rPr>
              <a:t>Illustration:  </a:t>
            </a:r>
            <a:r>
              <a:rPr lang="en-US" sz="2100" b="0">
                <a:solidFill>
                  <a:schemeClr val="tx1"/>
                </a:solidFill>
                <a:latin typeface="Arial" charset="0"/>
              </a:rPr>
              <a:t>Muroor Electronics Corporation is organized with authorized common stock of 10,000 shares without par value. If Muroor Electronics issues 500 shares for cash at $10 per share, it makes the following entry.</a:t>
            </a:r>
          </a:p>
        </p:txBody>
      </p:sp>
      <p:sp>
        <p:nvSpPr>
          <p:cNvPr id="1589262" name="Rectangle 14"/>
          <p:cNvSpPr>
            <a:spLocks noChangeArrowheads="1"/>
          </p:cNvSpPr>
          <p:nvPr/>
        </p:nvSpPr>
        <p:spPr bwMode="auto">
          <a:xfrm>
            <a:off x="990600" y="3352800"/>
            <a:ext cx="7391400" cy="9906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457200" indent="-454025" algn="l">
              <a:spcBef>
                <a:spcPct val="50000"/>
              </a:spcBef>
              <a:buClr>
                <a:schemeClr val="accent2"/>
              </a:buClr>
              <a:buSzPct val="75000"/>
              <a:buFont typeface="Wingdings" pitchFamily="2" charset="2"/>
              <a:buNone/>
              <a:tabLst>
                <a:tab pos="5029200" algn="r"/>
                <a:tab pos="6400800" algn="r"/>
              </a:tabLst>
            </a:pPr>
            <a:r>
              <a:rPr lang="en-US" sz="2100" b="0">
                <a:solidFill>
                  <a:schemeClr val="bg2"/>
                </a:solidFill>
                <a:latin typeface="Arial" charset="0"/>
              </a:rPr>
              <a:t>Cash 	5,000</a:t>
            </a:r>
          </a:p>
          <a:p>
            <a:pPr marL="457200" indent="-454025" algn="l">
              <a:spcBef>
                <a:spcPct val="50000"/>
              </a:spcBef>
              <a:buClr>
                <a:schemeClr val="accent2"/>
              </a:buClr>
              <a:buSzPct val="75000"/>
              <a:buFont typeface="Wingdings" pitchFamily="2" charset="2"/>
              <a:buNone/>
              <a:tabLst>
                <a:tab pos="5029200" algn="r"/>
                <a:tab pos="6400800" algn="r"/>
              </a:tabLst>
            </a:pPr>
            <a:r>
              <a:rPr lang="en-US" sz="2100" b="0">
                <a:solidFill>
                  <a:schemeClr val="bg2"/>
                </a:solidFill>
                <a:latin typeface="Arial" charset="0"/>
              </a:rPr>
              <a:t>	Common Stock 		5,000</a:t>
            </a:r>
          </a:p>
        </p:txBody>
      </p:sp>
      <p:sp>
        <p:nvSpPr>
          <p:cNvPr id="1589264" name="Rectangle 16"/>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741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9262">
                                            <p:txEl>
                                              <p:pRg st="0" end="0"/>
                                            </p:txEl>
                                          </p:spTgt>
                                        </p:tgtEl>
                                        <p:attrNameLst>
                                          <p:attrName>style.visibility</p:attrName>
                                        </p:attrNameLst>
                                      </p:cBhvr>
                                      <p:to>
                                        <p:strVal val="visible"/>
                                      </p:to>
                                    </p:set>
                                    <p:animEffect transition="in" filter="wipe(left)">
                                      <p:cBhvr>
                                        <p:cTn id="7" dur="500"/>
                                        <p:tgtEl>
                                          <p:spTgt spid="15892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9262">
                                            <p:txEl>
                                              <p:pRg st="1" end="1"/>
                                            </p:txEl>
                                          </p:spTgt>
                                        </p:tgtEl>
                                        <p:attrNameLst>
                                          <p:attrName>style.visibility</p:attrName>
                                        </p:attrNameLst>
                                      </p:cBhvr>
                                      <p:to>
                                        <p:strVal val="visible"/>
                                      </p:to>
                                    </p:set>
                                    <p:animEffect transition="in" filter="wipe(left)">
                                      <p:cBhvr>
                                        <p:cTn id="12" dur="500"/>
                                        <p:tgtEl>
                                          <p:spTgt spid="15892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262"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298" name="Rectangle 2"/>
          <p:cNvSpPr>
            <a:spLocks noChangeArrowheads="1"/>
          </p:cNvSpPr>
          <p:nvPr/>
        </p:nvSpPr>
        <p:spPr bwMode="auto">
          <a:xfrm>
            <a:off x="609600" y="1371600"/>
            <a:ext cx="8305800" cy="1349375"/>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4763" algn="l">
              <a:lnSpc>
                <a:spcPct val="130000"/>
              </a:lnSpc>
              <a:spcBef>
                <a:spcPct val="20000"/>
              </a:spcBef>
              <a:buClr>
                <a:schemeClr val="accent2"/>
              </a:buClr>
              <a:buSzPct val="75000"/>
              <a:buFont typeface="Wingdings" pitchFamily="2" charset="2"/>
              <a:buNone/>
              <a:defRPr/>
            </a:pPr>
            <a:r>
              <a:rPr lang="en-US" sz="2100" dirty="0">
                <a:solidFill>
                  <a:srgbClr val="800000"/>
                </a:solidFill>
                <a:latin typeface="Arial" charset="0"/>
              </a:rPr>
              <a:t>Illustration:  </a:t>
            </a:r>
            <a:r>
              <a:rPr lang="en-US" sz="2100" b="0" dirty="0">
                <a:solidFill>
                  <a:schemeClr val="tx1"/>
                </a:solidFill>
                <a:latin typeface="Arial" charset="0"/>
              </a:rPr>
              <a:t>Some states require that no-par stock have a </a:t>
            </a:r>
            <a:r>
              <a:rPr lang="en-US" sz="2100" dirty="0">
                <a:solidFill>
                  <a:schemeClr val="tx2">
                    <a:lumMod val="75000"/>
                  </a:schemeClr>
                </a:solidFill>
                <a:latin typeface="Arial" charset="0"/>
              </a:rPr>
              <a:t>stated value</a:t>
            </a:r>
            <a:r>
              <a:rPr lang="en-US" sz="2100" b="0" dirty="0">
                <a:solidFill>
                  <a:schemeClr val="tx1"/>
                </a:solidFill>
                <a:latin typeface="Arial" charset="0"/>
              </a:rPr>
              <a:t>.  If a company issued 1,000 of the shares with a $5 stated value at $15 per share for cash, it makes the following entry.</a:t>
            </a:r>
          </a:p>
        </p:txBody>
      </p:sp>
      <p:sp>
        <p:nvSpPr>
          <p:cNvPr id="1719301" name="Rectangle 5"/>
          <p:cNvSpPr>
            <a:spLocks noChangeArrowheads="1"/>
          </p:cNvSpPr>
          <p:nvPr/>
        </p:nvSpPr>
        <p:spPr bwMode="auto">
          <a:xfrm>
            <a:off x="838200" y="2971800"/>
            <a:ext cx="7848600" cy="16002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457200" indent="-454025" algn="l">
              <a:spcBef>
                <a:spcPct val="50000"/>
              </a:spcBef>
              <a:buClr>
                <a:schemeClr val="accent2"/>
              </a:buClr>
              <a:buSzPct val="75000"/>
              <a:buFont typeface="Wingdings" pitchFamily="2" charset="2"/>
              <a:buNone/>
              <a:tabLst>
                <a:tab pos="6175375" algn="r"/>
                <a:tab pos="7483475" algn="r"/>
              </a:tabLst>
            </a:pPr>
            <a:r>
              <a:rPr lang="en-US" sz="2100" b="0">
                <a:solidFill>
                  <a:schemeClr val="bg2"/>
                </a:solidFill>
                <a:latin typeface="Arial" charset="0"/>
              </a:rPr>
              <a:t>Cash 	15,000</a:t>
            </a:r>
          </a:p>
          <a:p>
            <a:pPr marL="457200" indent="-454025" algn="l">
              <a:spcBef>
                <a:spcPct val="50000"/>
              </a:spcBef>
              <a:buClr>
                <a:schemeClr val="accent2"/>
              </a:buClr>
              <a:buSzPct val="75000"/>
              <a:buFont typeface="Wingdings" pitchFamily="2" charset="2"/>
              <a:buNone/>
              <a:tabLst>
                <a:tab pos="6175375" algn="r"/>
                <a:tab pos="7483475" algn="r"/>
              </a:tabLst>
            </a:pPr>
            <a:r>
              <a:rPr lang="en-US" sz="2100" b="0">
                <a:solidFill>
                  <a:schemeClr val="bg2"/>
                </a:solidFill>
                <a:latin typeface="Arial" charset="0"/>
              </a:rPr>
              <a:t>	Common Stock 		5,000</a:t>
            </a:r>
          </a:p>
          <a:p>
            <a:pPr marL="457200" indent="-454025" algn="l">
              <a:spcBef>
                <a:spcPct val="50000"/>
              </a:spcBef>
              <a:buClr>
                <a:schemeClr val="accent2"/>
              </a:buClr>
              <a:buSzPct val="75000"/>
              <a:buFont typeface="Wingdings" pitchFamily="2" charset="2"/>
              <a:buNone/>
              <a:tabLst>
                <a:tab pos="6175375" algn="r"/>
                <a:tab pos="7483475" algn="r"/>
              </a:tabLst>
            </a:pPr>
            <a:r>
              <a:rPr lang="en-US" sz="2100" b="0">
                <a:solidFill>
                  <a:schemeClr val="bg2"/>
                </a:solidFill>
                <a:latin typeface="Arial" charset="0"/>
              </a:rPr>
              <a:t>	Paid-in Capital in Excess of Stated Value 		10,000</a:t>
            </a:r>
          </a:p>
        </p:txBody>
      </p:sp>
      <p:sp>
        <p:nvSpPr>
          <p:cNvPr id="1719303"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843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19301">
                                            <p:txEl>
                                              <p:pRg st="0" end="0"/>
                                            </p:txEl>
                                          </p:spTgt>
                                        </p:tgtEl>
                                        <p:attrNameLst>
                                          <p:attrName>style.visibility</p:attrName>
                                        </p:attrNameLst>
                                      </p:cBhvr>
                                      <p:to>
                                        <p:strVal val="visible"/>
                                      </p:to>
                                    </p:set>
                                    <p:animEffect transition="in" filter="wipe(left)">
                                      <p:cBhvr>
                                        <p:cTn id="7" dur="500"/>
                                        <p:tgtEl>
                                          <p:spTgt spid="17193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19301">
                                            <p:txEl>
                                              <p:pRg st="1" end="1"/>
                                            </p:txEl>
                                          </p:spTgt>
                                        </p:tgtEl>
                                        <p:attrNameLst>
                                          <p:attrName>style.visibility</p:attrName>
                                        </p:attrNameLst>
                                      </p:cBhvr>
                                      <p:to>
                                        <p:strVal val="visible"/>
                                      </p:to>
                                    </p:set>
                                    <p:animEffect transition="in" filter="wipe(left)">
                                      <p:cBhvr>
                                        <p:cTn id="12" dur="500"/>
                                        <p:tgtEl>
                                          <p:spTgt spid="171930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19301">
                                            <p:txEl>
                                              <p:pRg st="2" end="2"/>
                                            </p:txEl>
                                          </p:spTgt>
                                        </p:tgtEl>
                                        <p:attrNameLst>
                                          <p:attrName>style.visibility</p:attrName>
                                        </p:attrNameLst>
                                      </p:cBhvr>
                                      <p:to>
                                        <p:strVal val="visible"/>
                                      </p:to>
                                    </p:set>
                                    <p:animEffect transition="in" filter="wipe(left)">
                                      <p:cBhvr>
                                        <p:cTn id="17" dur="500"/>
                                        <p:tgtEl>
                                          <p:spTgt spid="17193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9301"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pPr>
            <a:r>
              <a:rPr lang="en-US" sz="2600">
                <a:solidFill>
                  <a:schemeClr val="tx1"/>
                </a:solidFill>
                <a:latin typeface="Arial" charset="0"/>
              </a:rPr>
              <a:t>Stock Issued with Other Securities (Lump-Sum)</a:t>
            </a:r>
          </a:p>
        </p:txBody>
      </p:sp>
      <p:sp>
        <p:nvSpPr>
          <p:cNvPr id="19459" name="Rectangle 3"/>
          <p:cNvSpPr>
            <a:spLocks noChangeArrowheads="1"/>
          </p:cNvSpPr>
          <p:nvPr/>
        </p:nvSpPr>
        <p:spPr bwMode="auto">
          <a:xfrm>
            <a:off x="609600" y="2035175"/>
            <a:ext cx="7543800" cy="1581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pPr>
            <a:r>
              <a:rPr lang="en-US" sz="2200">
                <a:solidFill>
                  <a:srgbClr val="000000"/>
                </a:solidFill>
                <a:latin typeface="Arial" charset="0"/>
              </a:rPr>
              <a:t>Two methods </a:t>
            </a:r>
            <a:r>
              <a:rPr lang="en-US" sz="2200" b="0">
                <a:solidFill>
                  <a:srgbClr val="000000"/>
                </a:solidFill>
                <a:latin typeface="Arial" charset="0"/>
              </a:rPr>
              <a:t>of allocating proceeds:</a:t>
            </a:r>
          </a:p>
          <a:p>
            <a:pPr marL="685800" lvl="1" indent="-458788" algn="l">
              <a:lnSpc>
                <a:spcPct val="120000"/>
              </a:lnSpc>
              <a:spcBef>
                <a:spcPts val="1200"/>
              </a:spcBef>
              <a:buClr>
                <a:srgbClr val="800000"/>
              </a:buClr>
              <a:buSzPct val="100000"/>
              <a:buFont typeface="Comic Sans MS" pitchFamily="66" charset="0"/>
              <a:buAutoNum type="arabicPeriod"/>
            </a:pPr>
            <a:r>
              <a:rPr lang="en-US" sz="2100" b="0">
                <a:solidFill>
                  <a:srgbClr val="000000"/>
                </a:solidFill>
                <a:latin typeface="Arial" charset="0"/>
              </a:rPr>
              <a:t>Proportional method.</a:t>
            </a:r>
          </a:p>
          <a:p>
            <a:pPr marL="685800" lvl="1" indent="-458788" algn="l">
              <a:lnSpc>
                <a:spcPct val="120000"/>
              </a:lnSpc>
              <a:spcBef>
                <a:spcPts val="1200"/>
              </a:spcBef>
              <a:buClr>
                <a:srgbClr val="800000"/>
              </a:buClr>
              <a:buSzPct val="100000"/>
              <a:buFont typeface="Comic Sans MS" pitchFamily="66" charset="0"/>
              <a:buAutoNum type="arabicPeriod"/>
            </a:pPr>
            <a:r>
              <a:rPr lang="en-US" sz="2100" b="0">
                <a:solidFill>
                  <a:srgbClr val="000000"/>
                </a:solidFill>
                <a:latin typeface="Arial" charset="0"/>
              </a:rPr>
              <a:t>Incremental method.</a:t>
            </a:r>
          </a:p>
        </p:txBody>
      </p:sp>
      <p:sp>
        <p:nvSpPr>
          <p:cNvPr id="1591304"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946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5"/>
          <p:cNvGraphicFramePr>
            <a:graphicFrameLocks noChangeAspect="1"/>
          </p:cNvGraphicFramePr>
          <p:nvPr/>
        </p:nvGraphicFramePr>
        <p:xfrm>
          <a:off x="685800" y="3276600"/>
          <a:ext cx="7848600" cy="2895600"/>
        </p:xfrm>
        <a:graphic>
          <a:graphicData uri="http://schemas.openxmlformats.org/presentationml/2006/ole">
            <mc:AlternateContent xmlns:mc="http://schemas.openxmlformats.org/markup-compatibility/2006">
              <mc:Choice xmlns:v="urn:schemas-microsoft-com:vml" Requires="v">
                <p:oleObj spid="_x0000_s20489" name="Worksheet" r:id="rId4" imgW="5314831" imgH="1990665" progId="Excel.Sheet.8">
                  <p:embed/>
                </p:oleObj>
              </mc:Choice>
              <mc:Fallback>
                <p:oleObj name="Worksheet" r:id="rId4" imgW="5314831" imgH="1990665"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276600"/>
                        <a:ext cx="7848600" cy="2895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1762310" name="Rectangle 6"/>
          <p:cNvSpPr>
            <a:spLocks noChangeArrowheads="1"/>
          </p:cNvSpPr>
          <p:nvPr/>
        </p:nvSpPr>
        <p:spPr bwMode="auto">
          <a:xfrm>
            <a:off x="6591300" y="4953000"/>
            <a:ext cx="2251075" cy="923925"/>
          </a:xfrm>
          <a:prstGeom prst="rect">
            <a:avLst/>
          </a:prstGeom>
          <a:solidFill>
            <a:schemeClr val="bg1"/>
          </a:solidFill>
          <a:ln w="381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600" dirty="0">
                <a:solidFill>
                  <a:schemeClr val="tx2">
                    <a:lumMod val="75000"/>
                  </a:schemeClr>
                </a:solidFill>
                <a:latin typeface="Arial" charset="0"/>
              </a:rPr>
              <a:t>Proportional</a:t>
            </a:r>
            <a:r>
              <a:rPr lang="en-US" sz="2600" b="0" dirty="0">
                <a:solidFill>
                  <a:srgbClr val="800000"/>
                </a:solidFill>
                <a:latin typeface="Arial" charset="0"/>
              </a:rPr>
              <a:t> </a:t>
            </a:r>
            <a:r>
              <a:rPr lang="en-US" sz="2600" b="0" dirty="0">
                <a:solidFill>
                  <a:srgbClr val="000000"/>
                </a:solidFill>
                <a:latin typeface="Arial" charset="0"/>
              </a:rPr>
              <a:t>Method</a:t>
            </a:r>
          </a:p>
        </p:txBody>
      </p:sp>
      <p:sp>
        <p:nvSpPr>
          <p:cNvPr id="1762311" name="Rectangle 7"/>
          <p:cNvSpPr>
            <a:spLocks noChangeArrowheads="1"/>
          </p:cNvSpPr>
          <p:nvPr/>
        </p:nvSpPr>
        <p:spPr bwMode="auto">
          <a:xfrm>
            <a:off x="609600" y="1371600"/>
            <a:ext cx="8153400" cy="1628775"/>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4763" algn="l">
              <a:lnSpc>
                <a:spcPct val="125000"/>
              </a:lnSpc>
              <a:spcBef>
                <a:spcPts val="1200"/>
              </a:spcBef>
              <a:buClr>
                <a:schemeClr val="accent2"/>
              </a:buClr>
              <a:buSzPct val="75000"/>
              <a:buFont typeface="Wingdings" pitchFamily="2" charset="2"/>
              <a:buNone/>
              <a:defRPr/>
            </a:pPr>
            <a:r>
              <a:rPr lang="en-US" sz="2000" dirty="0">
                <a:solidFill>
                  <a:srgbClr val="800000"/>
                </a:solidFill>
                <a:latin typeface="Arial" charset="0"/>
              </a:rPr>
              <a:t>Illustration</a:t>
            </a:r>
            <a:r>
              <a:rPr lang="en-US" sz="2000" b="0" dirty="0">
                <a:solidFill>
                  <a:schemeClr val="bg2"/>
                </a:solidFill>
                <a:latin typeface="Arial" charset="0"/>
              </a:rPr>
              <a:t>:</a:t>
            </a:r>
            <a:r>
              <a:rPr lang="en-US" sz="2000" b="0" dirty="0">
                <a:solidFill>
                  <a:schemeClr val="bg2"/>
                </a:solidFill>
                <a:effectLst>
                  <a:outerShdw blurRad="38100" dist="38100" dir="2700000" algn="tl">
                    <a:srgbClr val="C0C0C0"/>
                  </a:outerShdw>
                </a:effectLst>
                <a:latin typeface="Arial" charset="0"/>
              </a:rPr>
              <a:t>  </a:t>
            </a:r>
            <a:r>
              <a:rPr lang="en-US" sz="2000" b="0" dirty="0" err="1">
                <a:solidFill>
                  <a:schemeClr val="bg2"/>
                </a:solidFill>
                <a:latin typeface="Arial" charset="0"/>
              </a:rPr>
              <a:t>Beveridge</a:t>
            </a:r>
            <a:r>
              <a:rPr lang="en-US" sz="2000" b="0" dirty="0">
                <a:solidFill>
                  <a:schemeClr val="bg2"/>
                </a:solidFill>
                <a:latin typeface="Arial" charset="0"/>
              </a:rPr>
              <a:t> Corporation issued 300 shares of $10 par value common stock and 100 shares of $50 par value preferred stock for a lump sum of $13,500. Common stock has a market value of $20 per share, and preferred stock has a market value of $90 per share. </a:t>
            </a:r>
          </a:p>
        </p:txBody>
      </p:sp>
      <p:sp>
        <p:nvSpPr>
          <p:cNvPr id="1762312"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048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5"/>
          <p:cNvGraphicFramePr>
            <a:graphicFrameLocks noChangeAspect="1"/>
          </p:cNvGraphicFramePr>
          <p:nvPr/>
        </p:nvGraphicFramePr>
        <p:xfrm>
          <a:off x="2286000" y="1371600"/>
          <a:ext cx="6400800" cy="2362200"/>
        </p:xfrm>
        <a:graphic>
          <a:graphicData uri="http://schemas.openxmlformats.org/presentationml/2006/ole">
            <mc:AlternateContent xmlns:mc="http://schemas.openxmlformats.org/markup-compatibility/2006">
              <mc:Choice xmlns:v="urn:schemas-microsoft-com:vml" Requires="v">
                <p:oleObj spid="_x0000_s21514" name="Worksheet" r:id="rId4" imgW="5314831" imgH="1990665" progId="Excel.Sheet.8">
                  <p:embed/>
                </p:oleObj>
              </mc:Choice>
              <mc:Fallback>
                <p:oleObj name="Worksheet" r:id="rId4" imgW="5314831" imgH="1990665"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371600"/>
                        <a:ext cx="6400800" cy="2362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2312"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150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
        <p:nvSpPr>
          <p:cNvPr id="9" name="Rectangle 6"/>
          <p:cNvSpPr>
            <a:spLocks noChangeArrowheads="1"/>
          </p:cNvSpPr>
          <p:nvPr/>
        </p:nvSpPr>
        <p:spPr bwMode="auto">
          <a:xfrm>
            <a:off x="762000" y="4114800"/>
            <a:ext cx="7696200" cy="2090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463550" indent="-463550" algn="l">
              <a:lnSpc>
                <a:spcPct val="110000"/>
              </a:lnSpc>
              <a:spcBef>
                <a:spcPts val="600"/>
              </a:spcBef>
              <a:buClr>
                <a:schemeClr val="accent2"/>
              </a:buClr>
              <a:buSzPct val="75000"/>
              <a:buFont typeface="Wingdings" pitchFamily="2" charset="2"/>
              <a:buNone/>
              <a:tabLst>
                <a:tab pos="6176963" algn="r"/>
                <a:tab pos="7370763" algn="r"/>
              </a:tabLst>
            </a:pPr>
            <a:r>
              <a:rPr lang="en-US" sz="2000" b="0">
                <a:solidFill>
                  <a:schemeClr val="bg2"/>
                </a:solidFill>
                <a:latin typeface="Arial" charset="0"/>
              </a:rPr>
              <a:t>Cash	13,500</a:t>
            </a:r>
          </a:p>
          <a:p>
            <a:pPr marL="463550" indent="-463550" algn="l">
              <a:lnSpc>
                <a:spcPct val="110000"/>
              </a:lnSpc>
              <a:spcBef>
                <a:spcPts val="600"/>
              </a:spcBef>
              <a:buClr>
                <a:schemeClr val="accent2"/>
              </a:buClr>
              <a:buSzPct val="75000"/>
              <a:buFont typeface="Wingdings" pitchFamily="2" charset="2"/>
              <a:buNone/>
              <a:tabLst>
                <a:tab pos="6176963" algn="r"/>
                <a:tab pos="7370763" algn="r"/>
              </a:tabLst>
            </a:pPr>
            <a:r>
              <a:rPr lang="en-US" sz="2000" b="0">
                <a:solidFill>
                  <a:schemeClr val="bg2"/>
                </a:solidFill>
                <a:latin typeface="Arial" charset="0"/>
              </a:rPr>
              <a:t>	Preferred Stock (100 x $50)		5,000</a:t>
            </a:r>
          </a:p>
          <a:p>
            <a:pPr marL="463550" indent="-463550" algn="l">
              <a:lnSpc>
                <a:spcPct val="110000"/>
              </a:lnSpc>
              <a:spcBef>
                <a:spcPts val="600"/>
              </a:spcBef>
              <a:buClr>
                <a:schemeClr val="accent2"/>
              </a:buClr>
              <a:buSzPct val="75000"/>
              <a:buFont typeface="Wingdings" pitchFamily="2" charset="2"/>
              <a:buNone/>
              <a:tabLst>
                <a:tab pos="6176963" algn="r"/>
                <a:tab pos="7370763" algn="r"/>
              </a:tabLst>
            </a:pPr>
            <a:r>
              <a:rPr lang="en-US" sz="2000" b="0">
                <a:solidFill>
                  <a:schemeClr val="bg2"/>
                </a:solidFill>
                <a:latin typeface="Arial" charset="0"/>
              </a:rPr>
              <a:t>	Paid-in Capital in Excess of Par – Preferred		3,100</a:t>
            </a:r>
          </a:p>
          <a:p>
            <a:pPr marL="463550" indent="-463550" algn="l">
              <a:lnSpc>
                <a:spcPct val="110000"/>
              </a:lnSpc>
              <a:spcBef>
                <a:spcPts val="600"/>
              </a:spcBef>
              <a:buClr>
                <a:schemeClr val="accent2"/>
              </a:buClr>
              <a:buSzPct val="75000"/>
              <a:buFont typeface="Wingdings" pitchFamily="2" charset="2"/>
              <a:buNone/>
              <a:tabLst>
                <a:tab pos="6176963" algn="r"/>
                <a:tab pos="7370763" algn="r"/>
              </a:tabLst>
            </a:pPr>
            <a:r>
              <a:rPr lang="en-US" sz="2000" b="0">
                <a:solidFill>
                  <a:schemeClr val="bg2"/>
                </a:solidFill>
                <a:latin typeface="Arial" charset="0"/>
              </a:rPr>
              <a:t>	Common Stock (300 x $10)		3,000</a:t>
            </a:r>
          </a:p>
          <a:p>
            <a:pPr marL="463550" indent="-463550" algn="l">
              <a:lnSpc>
                <a:spcPct val="110000"/>
              </a:lnSpc>
              <a:spcBef>
                <a:spcPts val="600"/>
              </a:spcBef>
              <a:buClr>
                <a:schemeClr val="accent2"/>
              </a:buClr>
              <a:buSzPct val="75000"/>
              <a:buFont typeface="Wingdings" pitchFamily="2" charset="2"/>
              <a:buNone/>
              <a:tabLst>
                <a:tab pos="6176963" algn="r"/>
                <a:tab pos="7370763" algn="r"/>
              </a:tabLst>
            </a:pPr>
            <a:r>
              <a:rPr lang="en-US" sz="2000" b="0">
                <a:solidFill>
                  <a:schemeClr val="bg2"/>
                </a:solidFill>
                <a:latin typeface="Arial" charset="0"/>
              </a:rPr>
              <a:t>	Paid-in Capital in Excess of Par – Common		2,400</a:t>
            </a:r>
          </a:p>
        </p:txBody>
      </p:sp>
      <p:sp>
        <p:nvSpPr>
          <p:cNvPr id="21511" name="Rectangle 7"/>
          <p:cNvSpPr>
            <a:spLocks noChangeArrowheads="1"/>
          </p:cNvSpPr>
          <p:nvPr/>
        </p:nvSpPr>
        <p:spPr bwMode="auto">
          <a:xfrm>
            <a:off x="304800" y="1524000"/>
            <a:ext cx="1905000" cy="193675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4763" algn="l">
              <a:lnSpc>
                <a:spcPct val="120000"/>
              </a:lnSpc>
              <a:spcBef>
                <a:spcPct val="35000"/>
              </a:spcBef>
              <a:buClr>
                <a:schemeClr val="accent2"/>
              </a:buClr>
              <a:buSzPct val="75000"/>
              <a:buFont typeface="Wingdings" pitchFamily="2" charset="2"/>
              <a:buNone/>
            </a:pPr>
            <a:r>
              <a:rPr lang="en-US" sz="2000">
                <a:solidFill>
                  <a:schemeClr val="tx1"/>
                </a:solidFill>
                <a:latin typeface="Arial" charset="0"/>
              </a:rPr>
              <a:t>Prepare the journal entry to record issuance of shares.</a:t>
            </a:r>
            <a:endParaRPr lang="en-US" sz="2000" b="0">
              <a:solidFill>
                <a:schemeClr val="tx1"/>
              </a:solidFill>
              <a:latin typeface="Arial" charset="0"/>
            </a:endParaRPr>
          </a:p>
        </p:txBody>
      </p:sp>
      <p:sp>
        <p:nvSpPr>
          <p:cNvPr id="11" name="Rectangle 6"/>
          <p:cNvSpPr>
            <a:spLocks noChangeArrowheads="1"/>
          </p:cNvSpPr>
          <p:nvPr/>
        </p:nvSpPr>
        <p:spPr bwMode="auto">
          <a:xfrm>
            <a:off x="7083425" y="2797175"/>
            <a:ext cx="1831975" cy="708025"/>
          </a:xfrm>
          <a:prstGeom prst="rect">
            <a:avLst/>
          </a:prstGeom>
          <a:solidFill>
            <a:schemeClr val="bg1"/>
          </a:solidFill>
          <a:ln w="381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000" dirty="0">
                <a:solidFill>
                  <a:schemeClr val="tx2">
                    <a:lumMod val="75000"/>
                  </a:schemeClr>
                </a:solidFill>
                <a:latin typeface="Arial" charset="0"/>
              </a:rPr>
              <a:t>Proportional</a:t>
            </a:r>
            <a:r>
              <a:rPr lang="en-US" sz="2000" b="0" dirty="0">
                <a:solidFill>
                  <a:srgbClr val="800000"/>
                </a:solidFill>
                <a:latin typeface="Arial" charset="0"/>
              </a:rPr>
              <a:t> </a:t>
            </a:r>
            <a:r>
              <a:rPr lang="en-US" sz="2000" b="0" dirty="0">
                <a:solidFill>
                  <a:srgbClr val="000000"/>
                </a:solidFill>
                <a:latin typeface="Arial" charset="0"/>
              </a:rPr>
              <a:t>Method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 y="1371600"/>
            <a:ext cx="8305800" cy="1628775"/>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4763" algn="l">
              <a:lnSpc>
                <a:spcPct val="125000"/>
              </a:lnSpc>
              <a:spcBef>
                <a:spcPts val="1200"/>
              </a:spcBef>
              <a:buClr>
                <a:schemeClr val="accent2"/>
              </a:buClr>
              <a:buSzPct val="75000"/>
              <a:buFont typeface="Wingdings" pitchFamily="2" charset="2"/>
              <a:buNone/>
            </a:pPr>
            <a:r>
              <a:rPr lang="en-US" sz="2000">
                <a:solidFill>
                  <a:srgbClr val="800000"/>
                </a:solidFill>
                <a:latin typeface="Arial" charset="0"/>
              </a:rPr>
              <a:t>Illustration:  </a:t>
            </a:r>
            <a:r>
              <a:rPr lang="en-US" sz="2000" b="0">
                <a:solidFill>
                  <a:schemeClr val="bg2"/>
                </a:solidFill>
                <a:latin typeface="Arial" charset="0"/>
              </a:rPr>
              <a:t>Beveridge Corporation issued 300 shares of $10 par value common stock and 100 shares of $50 par value preferred stock for a lump sum of $13,500. The common stock has a market value of $20 per share, and the value of preferred stock is unknown. </a:t>
            </a:r>
          </a:p>
        </p:txBody>
      </p:sp>
      <p:graphicFrame>
        <p:nvGraphicFramePr>
          <p:cNvPr id="22531" name="Object 5"/>
          <p:cNvGraphicFramePr>
            <a:graphicFrameLocks noChangeAspect="1"/>
          </p:cNvGraphicFramePr>
          <p:nvPr/>
        </p:nvGraphicFramePr>
        <p:xfrm>
          <a:off x="841375" y="3289300"/>
          <a:ext cx="6973888" cy="2882900"/>
        </p:xfrm>
        <a:graphic>
          <a:graphicData uri="http://schemas.openxmlformats.org/presentationml/2006/ole">
            <mc:AlternateContent xmlns:mc="http://schemas.openxmlformats.org/markup-compatibility/2006">
              <mc:Choice xmlns:v="urn:schemas-microsoft-com:vml" Requires="v">
                <p:oleObj spid="_x0000_s22537" name="Worksheet" r:id="rId4" imgW="4638496" imgH="1990665" progId="Excel.Sheet.8">
                  <p:embed/>
                </p:oleObj>
              </mc:Choice>
              <mc:Fallback>
                <p:oleObj name="Worksheet" r:id="rId4" imgW="4638496" imgH="1990665"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375" y="3289300"/>
                        <a:ext cx="6973888" cy="2882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1597446" name="Rectangle 6"/>
          <p:cNvSpPr>
            <a:spLocks noChangeArrowheads="1"/>
          </p:cNvSpPr>
          <p:nvPr/>
        </p:nvSpPr>
        <p:spPr bwMode="auto">
          <a:xfrm>
            <a:off x="6664325" y="4881563"/>
            <a:ext cx="2251075" cy="923925"/>
          </a:xfrm>
          <a:prstGeom prst="rect">
            <a:avLst/>
          </a:prstGeom>
          <a:solidFill>
            <a:schemeClr val="bg1"/>
          </a:solidFill>
          <a:ln w="381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600" dirty="0">
                <a:solidFill>
                  <a:schemeClr val="tx2">
                    <a:lumMod val="75000"/>
                  </a:schemeClr>
                </a:solidFill>
                <a:latin typeface="Arial" charset="0"/>
              </a:rPr>
              <a:t>Incremental</a:t>
            </a:r>
            <a:r>
              <a:rPr lang="en-US" sz="2600" b="0" dirty="0">
                <a:solidFill>
                  <a:srgbClr val="800000"/>
                </a:solidFill>
                <a:latin typeface="Arial" charset="0"/>
              </a:rPr>
              <a:t> </a:t>
            </a:r>
            <a:r>
              <a:rPr lang="en-US" sz="2600" b="0" dirty="0">
                <a:solidFill>
                  <a:srgbClr val="000000"/>
                </a:solidFill>
                <a:latin typeface="Arial" charset="0"/>
              </a:rPr>
              <a:t>Method</a:t>
            </a:r>
          </a:p>
        </p:txBody>
      </p:sp>
      <p:sp>
        <p:nvSpPr>
          <p:cNvPr id="1597448"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253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1"/>
          <p:cNvGraphicFramePr>
            <a:graphicFrameLocks noChangeAspect="1"/>
          </p:cNvGraphicFramePr>
          <p:nvPr/>
        </p:nvGraphicFramePr>
        <p:xfrm>
          <a:off x="2286000" y="1371600"/>
          <a:ext cx="6440488" cy="2520950"/>
        </p:xfrm>
        <a:graphic>
          <a:graphicData uri="http://schemas.openxmlformats.org/presentationml/2006/ole">
            <mc:AlternateContent xmlns:mc="http://schemas.openxmlformats.org/markup-compatibility/2006">
              <mc:Choice xmlns:v="urn:schemas-microsoft-com:vml" Requires="v">
                <p:oleObj spid="_x0000_s23562" name="Worksheet" r:id="rId4" imgW="4638664" imgH="1886026" progId="Excel.Sheet.8">
                  <p:embed/>
                </p:oleObj>
              </mc:Choice>
              <mc:Fallback>
                <p:oleObj name="Worksheet" r:id="rId4" imgW="4638664" imgH="1886026"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371600"/>
                        <a:ext cx="6440488" cy="25209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2312"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355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
        <p:nvSpPr>
          <p:cNvPr id="9" name="Rectangle 6"/>
          <p:cNvSpPr>
            <a:spLocks noChangeArrowheads="1"/>
          </p:cNvSpPr>
          <p:nvPr/>
        </p:nvSpPr>
        <p:spPr bwMode="auto">
          <a:xfrm>
            <a:off x="762000" y="4114800"/>
            <a:ext cx="7696200" cy="2090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463550" indent="-463550" algn="l">
              <a:lnSpc>
                <a:spcPct val="110000"/>
              </a:lnSpc>
              <a:spcBef>
                <a:spcPts val="600"/>
              </a:spcBef>
              <a:buClr>
                <a:schemeClr val="accent2"/>
              </a:buClr>
              <a:buSzPct val="75000"/>
              <a:buFont typeface="Wingdings" pitchFamily="2" charset="2"/>
              <a:buNone/>
              <a:tabLst>
                <a:tab pos="6176963" algn="r"/>
                <a:tab pos="7370763" algn="r"/>
              </a:tabLst>
              <a:defRPr/>
            </a:pPr>
            <a:r>
              <a:rPr lang="en-US" sz="2000" b="0" dirty="0">
                <a:solidFill>
                  <a:schemeClr val="bg2"/>
                </a:solidFill>
                <a:latin typeface="Arial" charset="0"/>
              </a:rPr>
              <a:t>Cash	13,500</a:t>
            </a:r>
          </a:p>
          <a:p>
            <a:pPr marL="463550" indent="-463550" algn="l">
              <a:lnSpc>
                <a:spcPct val="110000"/>
              </a:lnSpc>
              <a:spcBef>
                <a:spcPts val="600"/>
              </a:spcBef>
              <a:buClr>
                <a:schemeClr val="accent2"/>
              </a:buClr>
              <a:buSzPct val="75000"/>
              <a:buFont typeface="Wingdings" pitchFamily="2" charset="2"/>
              <a:buNone/>
              <a:tabLst>
                <a:tab pos="6176963" algn="r"/>
                <a:tab pos="7370763" algn="r"/>
              </a:tabLst>
              <a:defRPr/>
            </a:pPr>
            <a:r>
              <a:rPr lang="en-US" sz="2000" b="0" dirty="0">
                <a:solidFill>
                  <a:schemeClr val="bg2"/>
                </a:solidFill>
                <a:latin typeface="Arial" charset="0"/>
              </a:rPr>
              <a:t>	Preferred Stock (100 x $50)		5,000</a:t>
            </a:r>
          </a:p>
          <a:p>
            <a:pPr marL="463550" indent="-463550" algn="l">
              <a:lnSpc>
                <a:spcPct val="110000"/>
              </a:lnSpc>
              <a:spcBef>
                <a:spcPts val="600"/>
              </a:spcBef>
              <a:buClr>
                <a:schemeClr val="accent2"/>
              </a:buClr>
              <a:buSzPct val="75000"/>
              <a:buFont typeface="Wingdings" pitchFamily="2" charset="2"/>
              <a:buNone/>
              <a:tabLst>
                <a:tab pos="6176963" algn="r"/>
                <a:tab pos="7370763" algn="r"/>
              </a:tabLst>
              <a:defRPr/>
            </a:pPr>
            <a:r>
              <a:rPr lang="en-US" sz="2000" b="0" dirty="0">
                <a:solidFill>
                  <a:schemeClr val="bg2"/>
                </a:solidFill>
                <a:latin typeface="Arial" charset="0"/>
              </a:rPr>
              <a:t>	Paid-in Capital in Excess of Par – Preferred		</a:t>
            </a:r>
            <a:r>
              <a:rPr lang="en-US" sz="2000" dirty="0">
                <a:solidFill>
                  <a:schemeClr val="accent6">
                    <a:lumMod val="50000"/>
                  </a:schemeClr>
                </a:solidFill>
                <a:latin typeface="Arial" charset="0"/>
              </a:rPr>
              <a:t>2,500</a:t>
            </a:r>
          </a:p>
          <a:p>
            <a:pPr marL="463550" indent="-463550" algn="l">
              <a:lnSpc>
                <a:spcPct val="110000"/>
              </a:lnSpc>
              <a:spcBef>
                <a:spcPts val="600"/>
              </a:spcBef>
              <a:buClr>
                <a:schemeClr val="accent2"/>
              </a:buClr>
              <a:buSzPct val="75000"/>
              <a:buFont typeface="Wingdings" pitchFamily="2" charset="2"/>
              <a:buNone/>
              <a:tabLst>
                <a:tab pos="6176963" algn="r"/>
                <a:tab pos="7370763" algn="r"/>
              </a:tabLst>
              <a:defRPr/>
            </a:pPr>
            <a:r>
              <a:rPr lang="en-US" sz="2000" b="0" dirty="0">
                <a:solidFill>
                  <a:schemeClr val="bg2"/>
                </a:solidFill>
                <a:latin typeface="Arial" charset="0"/>
              </a:rPr>
              <a:t>	Common Stock (300 x $10)		3,000</a:t>
            </a:r>
          </a:p>
          <a:p>
            <a:pPr marL="463550" indent="-463550" algn="l">
              <a:lnSpc>
                <a:spcPct val="110000"/>
              </a:lnSpc>
              <a:spcBef>
                <a:spcPts val="600"/>
              </a:spcBef>
              <a:buClr>
                <a:schemeClr val="accent2"/>
              </a:buClr>
              <a:buSzPct val="75000"/>
              <a:buFont typeface="Wingdings" pitchFamily="2" charset="2"/>
              <a:buNone/>
              <a:tabLst>
                <a:tab pos="6176963" algn="r"/>
                <a:tab pos="7370763" algn="r"/>
              </a:tabLst>
              <a:defRPr/>
            </a:pPr>
            <a:r>
              <a:rPr lang="en-US" sz="2000" b="0" dirty="0">
                <a:solidFill>
                  <a:schemeClr val="bg2"/>
                </a:solidFill>
                <a:latin typeface="Arial" charset="0"/>
              </a:rPr>
              <a:t>	Paid-in Capital in Excess of Par – Common		</a:t>
            </a:r>
            <a:r>
              <a:rPr lang="en-US" sz="2000" dirty="0">
                <a:solidFill>
                  <a:schemeClr val="accent6">
                    <a:lumMod val="50000"/>
                  </a:schemeClr>
                </a:solidFill>
                <a:latin typeface="Arial" charset="0"/>
              </a:rPr>
              <a:t>3,000</a:t>
            </a:r>
          </a:p>
        </p:txBody>
      </p:sp>
      <p:sp>
        <p:nvSpPr>
          <p:cNvPr id="23559" name="Rectangle 7"/>
          <p:cNvSpPr>
            <a:spLocks noChangeArrowheads="1"/>
          </p:cNvSpPr>
          <p:nvPr/>
        </p:nvSpPr>
        <p:spPr bwMode="auto">
          <a:xfrm>
            <a:off x="304800" y="1524000"/>
            <a:ext cx="1905000" cy="193675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4763" algn="l">
              <a:lnSpc>
                <a:spcPct val="120000"/>
              </a:lnSpc>
              <a:spcBef>
                <a:spcPct val="35000"/>
              </a:spcBef>
              <a:buClr>
                <a:schemeClr val="accent2"/>
              </a:buClr>
              <a:buSzPct val="75000"/>
              <a:buFont typeface="Wingdings" pitchFamily="2" charset="2"/>
              <a:buNone/>
            </a:pPr>
            <a:r>
              <a:rPr lang="en-US" sz="2000">
                <a:solidFill>
                  <a:schemeClr val="tx1"/>
                </a:solidFill>
                <a:latin typeface="Arial" charset="0"/>
              </a:rPr>
              <a:t>Prepare the journal entry to record issuance of shares.</a:t>
            </a:r>
            <a:endParaRPr lang="en-US" sz="2000" b="0">
              <a:solidFill>
                <a:schemeClr val="tx1"/>
              </a:solidFill>
              <a:latin typeface="Arial" charset="0"/>
            </a:endParaRPr>
          </a:p>
        </p:txBody>
      </p:sp>
      <p:sp>
        <p:nvSpPr>
          <p:cNvPr id="11" name="Rectangle 6"/>
          <p:cNvSpPr>
            <a:spLocks noChangeArrowheads="1"/>
          </p:cNvSpPr>
          <p:nvPr/>
        </p:nvSpPr>
        <p:spPr bwMode="auto">
          <a:xfrm>
            <a:off x="7467600" y="2935288"/>
            <a:ext cx="1524000" cy="646112"/>
          </a:xfrm>
          <a:prstGeom prst="rect">
            <a:avLst/>
          </a:prstGeom>
          <a:solidFill>
            <a:schemeClr val="bg1"/>
          </a:solidFill>
          <a:ln w="381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dirty="0">
                <a:solidFill>
                  <a:schemeClr val="tx2">
                    <a:lumMod val="75000"/>
                  </a:schemeClr>
                </a:solidFill>
                <a:latin typeface="Arial" charset="0"/>
              </a:rPr>
              <a:t>Incremental</a:t>
            </a:r>
            <a:r>
              <a:rPr lang="en-US" b="0" dirty="0">
                <a:solidFill>
                  <a:srgbClr val="800000"/>
                </a:solidFill>
                <a:latin typeface="Arial" charset="0"/>
              </a:rPr>
              <a:t> </a:t>
            </a:r>
            <a:r>
              <a:rPr lang="en-US" b="0" dirty="0">
                <a:solidFill>
                  <a:srgbClr val="000000"/>
                </a:solidFill>
                <a:latin typeface="Arial" charset="0"/>
              </a:rPr>
              <a:t>Method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609600" y="1371600"/>
            <a:ext cx="8001000" cy="592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spcBef>
                <a:spcPct val="30000"/>
              </a:spcBef>
            </a:pPr>
            <a:r>
              <a:rPr lang="en-US" sz="2500">
                <a:solidFill>
                  <a:srgbClr val="000000"/>
                </a:solidFill>
                <a:latin typeface="Arial" charset="0"/>
              </a:rPr>
              <a:t>Three primary forms </a:t>
            </a:r>
            <a:r>
              <a:rPr lang="en-US" sz="2500" b="0">
                <a:solidFill>
                  <a:srgbClr val="000000"/>
                </a:solidFill>
                <a:latin typeface="Arial" charset="0"/>
              </a:rPr>
              <a:t>of business organization</a:t>
            </a:r>
          </a:p>
        </p:txBody>
      </p:sp>
      <p:sp>
        <p:nvSpPr>
          <p:cNvPr id="1269770" name="Rectangle 10"/>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The Corporate Form of Organization</a:t>
            </a:r>
          </a:p>
        </p:txBody>
      </p:sp>
      <p:sp>
        <p:nvSpPr>
          <p:cNvPr id="1269771" name="Rectangle 11"/>
          <p:cNvSpPr>
            <a:spLocks noChangeArrowheads="1"/>
          </p:cNvSpPr>
          <p:nvPr/>
        </p:nvSpPr>
        <p:spPr bwMode="auto">
          <a:xfrm>
            <a:off x="762000" y="2209800"/>
            <a:ext cx="2438400" cy="1066800"/>
          </a:xfrm>
          <a:prstGeom prst="rect">
            <a:avLst/>
          </a:prstGeom>
          <a:solidFill>
            <a:srgbClr val="F9EFA5"/>
          </a:solidFill>
          <a:ln w="28575">
            <a:solidFill>
              <a:schemeClr val="tx1"/>
            </a:solidFill>
            <a:miter lim="800000"/>
            <a:headEnd/>
            <a:tailEnd/>
          </a:ln>
          <a:effectLst/>
          <a:extLst>
            <a:ext uri="{AF507438-7753-43E0-B8FC-AC1667EBCBE1}">
              <a14:hiddenEffects xmlns:a14="http://schemas.microsoft.com/office/drawing/2010/main">
                <a:effectLst>
                  <a:outerShdw dist="38100" dir="5400000" algn="ctr" rotWithShape="0">
                    <a:schemeClr val="bg2"/>
                  </a:outerShdw>
                </a:effectLst>
              </a14:hiddenEffects>
            </a:ext>
          </a:extLst>
        </p:spPr>
        <p:txBody>
          <a:bodyPr lIns="90488" tIns="44450" rIns="90488" bIns="44450" anchor="ctr"/>
          <a:lstStyle/>
          <a:p>
            <a:pPr>
              <a:spcBef>
                <a:spcPct val="35000"/>
              </a:spcBef>
              <a:buClr>
                <a:schemeClr val="accent2"/>
              </a:buClr>
              <a:buSzPct val="75000"/>
              <a:buFont typeface="Wingdings" pitchFamily="2" charset="2"/>
              <a:buNone/>
              <a:defRPr/>
            </a:pPr>
            <a:r>
              <a:rPr lang="en-US" sz="2400" dirty="0">
                <a:solidFill>
                  <a:schemeClr val="tx1"/>
                </a:solidFill>
                <a:latin typeface="Arial" charset="0"/>
              </a:rPr>
              <a:t>Proprietorship</a:t>
            </a:r>
            <a:endParaRPr lang="en-US" sz="2400" dirty="0">
              <a:solidFill>
                <a:schemeClr val="tx1"/>
              </a:solidFill>
              <a:effectLst>
                <a:outerShdw blurRad="38100" dist="38100" dir="2700000" algn="tl">
                  <a:srgbClr val="FFFFFF"/>
                </a:outerShdw>
              </a:effectLst>
              <a:latin typeface="Arial" charset="0"/>
            </a:endParaRPr>
          </a:p>
        </p:txBody>
      </p:sp>
      <p:sp>
        <p:nvSpPr>
          <p:cNvPr id="5125" name="Rectangle 12"/>
          <p:cNvSpPr>
            <a:spLocks noChangeArrowheads="1"/>
          </p:cNvSpPr>
          <p:nvPr/>
        </p:nvSpPr>
        <p:spPr bwMode="auto">
          <a:xfrm>
            <a:off x="3352800" y="2209800"/>
            <a:ext cx="2438400" cy="1066800"/>
          </a:xfrm>
          <a:prstGeom prst="rect">
            <a:avLst/>
          </a:prstGeom>
          <a:solidFill>
            <a:srgbClr val="F9EFA5"/>
          </a:solidFill>
          <a:ln w="28575">
            <a:solidFill>
              <a:schemeClr val="tx1"/>
            </a:solidFill>
            <a:miter lim="800000"/>
            <a:headEnd/>
            <a:tailEnd/>
          </a:ln>
          <a:effectLst/>
          <a:extLst>
            <a:ext uri="{AF507438-7753-43E0-B8FC-AC1667EBCBE1}">
              <a14:hiddenEffects xmlns:a14="http://schemas.microsoft.com/office/drawing/2010/main">
                <a:effectLst>
                  <a:outerShdw dist="38100" dir="5400000" algn="ctr" rotWithShape="0">
                    <a:schemeClr val="bg2"/>
                  </a:outerShdw>
                </a:effectLst>
              </a14:hiddenEffects>
            </a:ext>
          </a:extLst>
        </p:spPr>
        <p:txBody>
          <a:bodyPr lIns="90488" tIns="44450" rIns="90488" bIns="44450" anchor="ctr"/>
          <a:lstStyle/>
          <a:p>
            <a:pPr>
              <a:spcBef>
                <a:spcPct val="35000"/>
              </a:spcBef>
              <a:buClr>
                <a:schemeClr val="accent2"/>
              </a:buClr>
              <a:buSzPct val="75000"/>
              <a:buFont typeface="Wingdings" pitchFamily="2" charset="2"/>
              <a:buNone/>
            </a:pPr>
            <a:r>
              <a:rPr lang="en-US" sz="2400">
                <a:solidFill>
                  <a:schemeClr val="tx1"/>
                </a:solidFill>
                <a:latin typeface="Arial" charset="0"/>
              </a:rPr>
              <a:t>Partnership</a:t>
            </a:r>
          </a:p>
        </p:txBody>
      </p:sp>
      <p:sp>
        <p:nvSpPr>
          <p:cNvPr id="5126" name="Rectangle 13"/>
          <p:cNvSpPr>
            <a:spLocks noChangeArrowheads="1"/>
          </p:cNvSpPr>
          <p:nvPr/>
        </p:nvSpPr>
        <p:spPr bwMode="auto">
          <a:xfrm>
            <a:off x="5943600" y="2209800"/>
            <a:ext cx="2438400" cy="1066800"/>
          </a:xfrm>
          <a:prstGeom prst="rect">
            <a:avLst/>
          </a:prstGeom>
          <a:solidFill>
            <a:srgbClr val="F9EFA5"/>
          </a:solidFill>
          <a:ln w="28575">
            <a:solidFill>
              <a:schemeClr val="tx1"/>
            </a:solidFill>
            <a:miter lim="800000"/>
            <a:headEnd/>
            <a:tailEnd/>
          </a:ln>
          <a:effectLst/>
          <a:extLst>
            <a:ext uri="{AF507438-7753-43E0-B8FC-AC1667EBCBE1}">
              <a14:hiddenEffects xmlns:a14="http://schemas.microsoft.com/office/drawing/2010/main">
                <a:effectLst>
                  <a:outerShdw dist="38100" dir="5400000" algn="ctr" rotWithShape="0">
                    <a:schemeClr val="bg2"/>
                  </a:outerShdw>
                </a:effectLst>
              </a14:hiddenEffects>
            </a:ext>
          </a:extLst>
        </p:spPr>
        <p:txBody>
          <a:bodyPr lIns="90488" tIns="44450" rIns="90488" bIns="44450" anchor="ctr"/>
          <a:lstStyle/>
          <a:p>
            <a:pPr>
              <a:spcBef>
                <a:spcPct val="35000"/>
              </a:spcBef>
              <a:buClr>
                <a:schemeClr val="accent2"/>
              </a:buClr>
              <a:buSzPct val="75000"/>
              <a:buFont typeface="Wingdings" pitchFamily="2" charset="2"/>
              <a:buNone/>
            </a:pPr>
            <a:r>
              <a:rPr lang="en-US" sz="2400">
                <a:solidFill>
                  <a:schemeClr val="tx1"/>
                </a:solidFill>
                <a:latin typeface="Arial" charset="0"/>
              </a:rPr>
              <a:t>Corporation</a:t>
            </a:r>
          </a:p>
        </p:txBody>
      </p:sp>
      <p:sp>
        <p:nvSpPr>
          <p:cNvPr id="512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a:t>
            </a:r>
          </a:p>
        </p:txBody>
      </p:sp>
      <p:sp>
        <p:nvSpPr>
          <p:cNvPr id="5128" name="Rectangle 15"/>
          <p:cNvSpPr>
            <a:spLocks noChangeArrowheads="1"/>
          </p:cNvSpPr>
          <p:nvPr/>
        </p:nvSpPr>
        <p:spPr bwMode="auto">
          <a:xfrm>
            <a:off x="609600" y="3571875"/>
            <a:ext cx="8001000" cy="2066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spcBef>
                <a:spcPct val="35000"/>
              </a:spcBef>
            </a:pPr>
            <a:r>
              <a:rPr lang="en-US" sz="2200">
                <a:solidFill>
                  <a:srgbClr val="000000"/>
                </a:solidFill>
                <a:latin typeface="Arial" charset="0"/>
              </a:rPr>
              <a:t>Special characteristics </a:t>
            </a:r>
            <a:r>
              <a:rPr lang="en-US" sz="2200" b="0">
                <a:solidFill>
                  <a:srgbClr val="000000"/>
                </a:solidFill>
                <a:latin typeface="Arial" charset="0"/>
              </a:rPr>
              <a:t>of the </a:t>
            </a:r>
            <a:r>
              <a:rPr lang="en-US" sz="2200">
                <a:solidFill>
                  <a:srgbClr val="000000"/>
                </a:solidFill>
                <a:latin typeface="Arial" charset="0"/>
              </a:rPr>
              <a:t>corporate form</a:t>
            </a:r>
            <a:r>
              <a:rPr lang="en-US" sz="2200" b="0">
                <a:solidFill>
                  <a:srgbClr val="000000"/>
                </a:solidFill>
                <a:latin typeface="Arial" charset="0"/>
              </a:rPr>
              <a:t>:</a:t>
            </a:r>
          </a:p>
          <a:p>
            <a:pPr marL="684213" lvl="1" indent="-457200" algn="l">
              <a:lnSpc>
                <a:spcPct val="125000"/>
              </a:lnSpc>
              <a:spcBef>
                <a:spcPct val="35000"/>
              </a:spcBef>
              <a:buClr>
                <a:srgbClr val="800000"/>
              </a:buClr>
              <a:buFontTx/>
              <a:buAutoNum type="arabicPeriod"/>
            </a:pPr>
            <a:r>
              <a:rPr lang="en-US" sz="2100" b="0">
                <a:solidFill>
                  <a:srgbClr val="000000"/>
                </a:solidFill>
                <a:latin typeface="Arial" charset="0"/>
              </a:rPr>
              <a:t>Influence of state corporate law.</a:t>
            </a:r>
          </a:p>
          <a:p>
            <a:pPr marL="684213" lvl="1" indent="-457200" algn="l">
              <a:lnSpc>
                <a:spcPct val="125000"/>
              </a:lnSpc>
              <a:spcBef>
                <a:spcPct val="35000"/>
              </a:spcBef>
              <a:buClr>
                <a:srgbClr val="800000"/>
              </a:buClr>
              <a:buFontTx/>
              <a:buAutoNum type="arabicPeriod"/>
            </a:pPr>
            <a:r>
              <a:rPr lang="en-US" sz="2100" b="0">
                <a:solidFill>
                  <a:srgbClr val="000000"/>
                </a:solidFill>
                <a:latin typeface="Arial" charset="0"/>
              </a:rPr>
              <a:t>Use of capital stock or share system.</a:t>
            </a:r>
          </a:p>
          <a:p>
            <a:pPr marL="684213" lvl="1" indent="-457200" algn="l">
              <a:lnSpc>
                <a:spcPct val="125000"/>
              </a:lnSpc>
              <a:spcBef>
                <a:spcPct val="35000"/>
              </a:spcBef>
              <a:buClr>
                <a:srgbClr val="800000"/>
              </a:buClr>
              <a:buFontTx/>
              <a:buAutoNum type="arabicPeriod"/>
            </a:pPr>
            <a:r>
              <a:rPr lang="en-US" sz="2100" b="0">
                <a:solidFill>
                  <a:srgbClr val="000000"/>
                </a:solidFill>
                <a:latin typeface="Arial" charset="0"/>
              </a:rPr>
              <a:t>Development of a variety of ownership interests.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pPr>
            <a:r>
              <a:rPr lang="en-US" sz="2600">
                <a:solidFill>
                  <a:schemeClr val="tx1"/>
                </a:solidFill>
                <a:latin typeface="Arial" charset="0"/>
              </a:rPr>
              <a:t>Stock Issued in Noncash Transactions</a:t>
            </a:r>
          </a:p>
        </p:txBody>
      </p:sp>
      <p:sp>
        <p:nvSpPr>
          <p:cNvPr id="1601539" name="Rectangle 3"/>
          <p:cNvSpPr>
            <a:spLocks noChangeArrowheads="1"/>
          </p:cNvSpPr>
          <p:nvPr/>
        </p:nvSpPr>
        <p:spPr bwMode="auto">
          <a:xfrm>
            <a:off x="609600" y="2046288"/>
            <a:ext cx="7543800" cy="2547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defRPr/>
            </a:pPr>
            <a:r>
              <a:rPr lang="en-US" sz="2200" dirty="0">
                <a:solidFill>
                  <a:srgbClr val="000000"/>
                </a:solidFill>
                <a:latin typeface="Arial" charset="0"/>
              </a:rPr>
              <a:t>The general rule:  </a:t>
            </a:r>
            <a:r>
              <a:rPr lang="en-US" sz="2200" b="0" dirty="0">
                <a:solidFill>
                  <a:srgbClr val="000000"/>
                </a:solidFill>
                <a:latin typeface="Arial" charset="0"/>
              </a:rPr>
              <a:t>Companies should record stock issued for services or property other than cash at the </a:t>
            </a:r>
          </a:p>
          <a:p>
            <a:pPr marL="685800" lvl="1" indent="-458788" algn="l">
              <a:lnSpc>
                <a:spcPct val="120000"/>
              </a:lnSpc>
              <a:spcBef>
                <a:spcPts val="1200"/>
              </a:spcBef>
              <a:buClr>
                <a:srgbClr val="800000"/>
              </a:buClr>
              <a:buSzPct val="80000"/>
              <a:buFont typeface="Wingdings" pitchFamily="2" charset="2"/>
              <a:buChar char="u"/>
              <a:defRPr/>
            </a:pPr>
            <a:r>
              <a:rPr lang="en-US" sz="2100" b="0" dirty="0">
                <a:solidFill>
                  <a:srgbClr val="000000"/>
                </a:solidFill>
                <a:latin typeface="Arial" charset="0"/>
              </a:rPr>
              <a:t>fair value of the stock issued or  </a:t>
            </a:r>
          </a:p>
          <a:p>
            <a:pPr marL="685800" lvl="1" indent="-458788" algn="l">
              <a:lnSpc>
                <a:spcPct val="120000"/>
              </a:lnSpc>
              <a:spcBef>
                <a:spcPts val="1200"/>
              </a:spcBef>
              <a:buClr>
                <a:srgbClr val="800000"/>
              </a:buClr>
              <a:buSzPct val="80000"/>
              <a:buFont typeface="Wingdings" pitchFamily="2" charset="2"/>
              <a:buChar char="u"/>
              <a:defRPr/>
            </a:pPr>
            <a:r>
              <a:rPr lang="en-US" sz="2100" b="0" dirty="0">
                <a:solidFill>
                  <a:srgbClr val="000000"/>
                </a:solidFill>
                <a:latin typeface="Arial" charset="0"/>
              </a:rPr>
              <a:t>fair value of the noncash consideration received,</a:t>
            </a:r>
          </a:p>
          <a:p>
            <a:pPr marL="227012" lvl="1" algn="l">
              <a:lnSpc>
                <a:spcPct val="120000"/>
              </a:lnSpc>
              <a:spcBef>
                <a:spcPts val="1200"/>
              </a:spcBef>
              <a:buClr>
                <a:srgbClr val="800000"/>
              </a:buClr>
              <a:buSzPct val="80000"/>
              <a:defRPr/>
            </a:pPr>
            <a:r>
              <a:rPr lang="en-US" sz="2100" b="0" dirty="0">
                <a:solidFill>
                  <a:srgbClr val="000000"/>
                </a:solidFill>
                <a:latin typeface="Arial" charset="0"/>
              </a:rPr>
              <a:t>whichever is more clearly determinable.</a:t>
            </a:r>
          </a:p>
        </p:txBody>
      </p:sp>
      <p:sp>
        <p:nvSpPr>
          <p:cNvPr id="1601543"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458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98" name="Rectangle 14"/>
          <p:cNvSpPr>
            <a:spLocks noChangeArrowheads="1"/>
          </p:cNvSpPr>
          <p:nvPr/>
        </p:nvSpPr>
        <p:spPr bwMode="auto">
          <a:xfrm>
            <a:off x="609600" y="1371600"/>
            <a:ext cx="7924800" cy="2774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spcBef>
                <a:spcPct val="50000"/>
              </a:spcBef>
              <a:defRPr/>
            </a:pPr>
            <a:r>
              <a:rPr lang="en-US" sz="2100" dirty="0">
                <a:solidFill>
                  <a:srgbClr val="800000"/>
                </a:solidFill>
                <a:latin typeface="Arial" charset="0"/>
              </a:rPr>
              <a:t>Illustration:</a:t>
            </a:r>
            <a:r>
              <a:rPr lang="en-US" sz="2100" b="0" dirty="0">
                <a:latin typeface="Arial" charset="0"/>
              </a:rPr>
              <a:t>  The following series of transactions illustrates the procedure for recording the issuance of 10,000 shares of $10 par value common stock for a patent for </a:t>
            </a:r>
            <a:r>
              <a:rPr lang="en-US" sz="2100" b="0" dirty="0" err="1">
                <a:latin typeface="Arial" charset="0"/>
              </a:rPr>
              <a:t>Arganda</a:t>
            </a:r>
            <a:r>
              <a:rPr lang="en-US" sz="2100" b="0" dirty="0">
                <a:latin typeface="Arial" charset="0"/>
              </a:rPr>
              <a:t> Company, in various circumstances. </a:t>
            </a:r>
          </a:p>
          <a:p>
            <a:pPr marL="393700" indent="-393700" algn="l">
              <a:lnSpc>
                <a:spcPct val="130000"/>
              </a:lnSpc>
              <a:spcBef>
                <a:spcPct val="50000"/>
              </a:spcBef>
              <a:defRPr/>
            </a:pPr>
            <a:r>
              <a:rPr lang="en-US" sz="2100" dirty="0">
                <a:solidFill>
                  <a:schemeClr val="tx1"/>
                </a:solidFill>
                <a:latin typeface="Arial" charset="0"/>
              </a:rPr>
              <a:t>1.</a:t>
            </a:r>
            <a:r>
              <a:rPr lang="en-US" sz="2100" b="0" dirty="0">
                <a:solidFill>
                  <a:schemeClr val="tx1"/>
                </a:solidFill>
                <a:latin typeface="Arial" charset="0"/>
              </a:rPr>
              <a:t> 	</a:t>
            </a:r>
            <a:r>
              <a:rPr lang="en-US" sz="2100" b="0" dirty="0" err="1">
                <a:solidFill>
                  <a:schemeClr val="tx1"/>
                </a:solidFill>
                <a:latin typeface="Arial" charset="0"/>
              </a:rPr>
              <a:t>Arganda</a:t>
            </a:r>
            <a:r>
              <a:rPr lang="en-US" sz="2100" b="0" dirty="0">
                <a:solidFill>
                  <a:schemeClr val="tx1"/>
                </a:solidFill>
                <a:latin typeface="Arial" charset="0"/>
              </a:rPr>
              <a:t> </a:t>
            </a:r>
            <a:r>
              <a:rPr lang="en-US" sz="2100" b="0" dirty="0">
                <a:latin typeface="Arial" charset="0"/>
              </a:rPr>
              <a:t>cannot readily determine the fair value of the patent, but it knows the fair value of the stock is $140,000.</a:t>
            </a:r>
          </a:p>
        </p:txBody>
      </p:sp>
      <p:sp>
        <p:nvSpPr>
          <p:cNvPr id="1603599" name="Rectangle 15"/>
          <p:cNvSpPr>
            <a:spLocks noChangeArrowheads="1"/>
          </p:cNvSpPr>
          <p:nvPr/>
        </p:nvSpPr>
        <p:spPr bwMode="auto">
          <a:xfrm>
            <a:off x="990600" y="4343400"/>
            <a:ext cx="7772400" cy="15240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457200" indent="-454025" algn="l">
              <a:spcBef>
                <a:spcPct val="50000"/>
              </a:spcBef>
              <a:buClr>
                <a:schemeClr val="accent2"/>
              </a:buClr>
              <a:buSzPct val="75000"/>
              <a:buFont typeface="Wingdings" pitchFamily="2" charset="2"/>
              <a:buNone/>
              <a:tabLst>
                <a:tab pos="5880100" algn="r"/>
                <a:tab pos="7259638" algn="r"/>
              </a:tabLst>
            </a:pPr>
            <a:r>
              <a:rPr lang="en-US" sz="2100" b="0">
                <a:solidFill>
                  <a:schemeClr val="bg2"/>
                </a:solidFill>
                <a:latin typeface="Arial" charset="0"/>
              </a:rPr>
              <a:t>Patents 	140,000</a:t>
            </a:r>
          </a:p>
          <a:p>
            <a:pPr marL="457200" indent="-454025" algn="l">
              <a:spcBef>
                <a:spcPct val="50000"/>
              </a:spcBef>
              <a:buClr>
                <a:schemeClr val="accent2"/>
              </a:buClr>
              <a:buSzPct val="75000"/>
              <a:buFont typeface="Wingdings" pitchFamily="2" charset="2"/>
              <a:buNone/>
              <a:tabLst>
                <a:tab pos="5880100" algn="r"/>
                <a:tab pos="7259638" algn="r"/>
              </a:tabLst>
            </a:pPr>
            <a:r>
              <a:rPr lang="en-US" sz="2100" b="0">
                <a:solidFill>
                  <a:schemeClr val="bg2"/>
                </a:solidFill>
                <a:latin typeface="Arial" charset="0"/>
              </a:rPr>
              <a:t>	Common Stock 		100,000</a:t>
            </a:r>
          </a:p>
          <a:p>
            <a:pPr marL="457200" indent="-454025" algn="l">
              <a:spcBef>
                <a:spcPct val="50000"/>
              </a:spcBef>
              <a:buClr>
                <a:schemeClr val="accent2"/>
              </a:buClr>
              <a:buSzPct val="75000"/>
              <a:buFont typeface="Wingdings" pitchFamily="2" charset="2"/>
              <a:buNone/>
              <a:tabLst>
                <a:tab pos="5880100" algn="r"/>
                <a:tab pos="7259638" algn="r"/>
              </a:tabLst>
            </a:pPr>
            <a:r>
              <a:rPr lang="en-US" sz="2100" b="0">
                <a:solidFill>
                  <a:schemeClr val="bg2"/>
                </a:solidFill>
                <a:latin typeface="Arial" charset="0"/>
              </a:rPr>
              <a:t>	Paid-in Capital in Excess of Par - Common		40,000</a:t>
            </a:r>
          </a:p>
        </p:txBody>
      </p:sp>
      <p:sp>
        <p:nvSpPr>
          <p:cNvPr id="1603601"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560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03599">
                                            <p:txEl>
                                              <p:pRg st="0" end="0"/>
                                            </p:txEl>
                                          </p:spTgt>
                                        </p:tgtEl>
                                        <p:attrNameLst>
                                          <p:attrName>style.visibility</p:attrName>
                                        </p:attrNameLst>
                                      </p:cBhvr>
                                      <p:to>
                                        <p:strVal val="visible"/>
                                      </p:to>
                                    </p:set>
                                    <p:animEffect transition="in" filter="wipe(left)">
                                      <p:cBhvr>
                                        <p:cTn id="7" dur="500"/>
                                        <p:tgtEl>
                                          <p:spTgt spid="16035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03599">
                                            <p:txEl>
                                              <p:pRg st="1" end="1"/>
                                            </p:txEl>
                                          </p:spTgt>
                                        </p:tgtEl>
                                        <p:attrNameLst>
                                          <p:attrName>style.visibility</p:attrName>
                                        </p:attrNameLst>
                                      </p:cBhvr>
                                      <p:to>
                                        <p:strVal val="visible"/>
                                      </p:to>
                                    </p:set>
                                    <p:animEffect transition="in" filter="wipe(left)">
                                      <p:cBhvr>
                                        <p:cTn id="12" dur="500"/>
                                        <p:tgtEl>
                                          <p:spTgt spid="16035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03599">
                                            <p:txEl>
                                              <p:pRg st="2" end="2"/>
                                            </p:txEl>
                                          </p:spTgt>
                                        </p:tgtEl>
                                        <p:attrNameLst>
                                          <p:attrName>style.visibility</p:attrName>
                                        </p:attrNameLst>
                                      </p:cBhvr>
                                      <p:to>
                                        <p:strVal val="visible"/>
                                      </p:to>
                                    </p:set>
                                    <p:animEffect transition="in" filter="wipe(left)">
                                      <p:cBhvr>
                                        <p:cTn id="17" dur="500"/>
                                        <p:tgtEl>
                                          <p:spTgt spid="16035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3599"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609600" y="1371600"/>
            <a:ext cx="7924800" cy="931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93700" indent="-393700" algn="l">
              <a:lnSpc>
                <a:spcPct val="130000"/>
              </a:lnSpc>
              <a:spcBef>
                <a:spcPct val="50000"/>
              </a:spcBef>
            </a:pPr>
            <a:r>
              <a:rPr lang="en-US" sz="2100">
                <a:solidFill>
                  <a:schemeClr val="tx1"/>
                </a:solidFill>
                <a:latin typeface="Arial" charset="0"/>
              </a:rPr>
              <a:t>2.</a:t>
            </a:r>
            <a:r>
              <a:rPr lang="en-US" sz="2100" b="0">
                <a:solidFill>
                  <a:schemeClr val="tx1"/>
                </a:solidFill>
                <a:latin typeface="Arial" charset="0"/>
              </a:rPr>
              <a:t> 	Arganda cannot readily determine the fair value of the stock, but it determines the fair value of the patent is $150,000.</a:t>
            </a:r>
          </a:p>
        </p:txBody>
      </p:sp>
      <p:sp>
        <p:nvSpPr>
          <p:cNvPr id="1721349" name="Rectangle 5"/>
          <p:cNvSpPr>
            <a:spLocks noChangeArrowheads="1"/>
          </p:cNvSpPr>
          <p:nvPr/>
        </p:nvSpPr>
        <p:spPr bwMode="auto">
          <a:xfrm>
            <a:off x="990600" y="2514600"/>
            <a:ext cx="7772400" cy="15240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457200" indent="-454025" algn="l">
              <a:spcBef>
                <a:spcPct val="50000"/>
              </a:spcBef>
              <a:buClr>
                <a:schemeClr val="accent2"/>
              </a:buClr>
              <a:buSzPct val="75000"/>
              <a:buFont typeface="Wingdings" pitchFamily="2" charset="2"/>
              <a:buNone/>
              <a:tabLst>
                <a:tab pos="5824538" algn="r"/>
                <a:tab pos="7259638" algn="r"/>
              </a:tabLst>
            </a:pPr>
            <a:r>
              <a:rPr lang="en-US" sz="2100" b="0">
                <a:solidFill>
                  <a:schemeClr val="tx1"/>
                </a:solidFill>
                <a:latin typeface="Arial" charset="0"/>
              </a:rPr>
              <a:t>Patents 	150,000</a:t>
            </a:r>
          </a:p>
          <a:p>
            <a:pPr marL="457200" indent="-454025" algn="l">
              <a:spcBef>
                <a:spcPct val="50000"/>
              </a:spcBef>
              <a:buClr>
                <a:schemeClr val="accent2"/>
              </a:buClr>
              <a:buSzPct val="75000"/>
              <a:buFont typeface="Wingdings" pitchFamily="2" charset="2"/>
              <a:buNone/>
              <a:tabLst>
                <a:tab pos="5824538" algn="r"/>
                <a:tab pos="7259638" algn="r"/>
              </a:tabLst>
            </a:pPr>
            <a:r>
              <a:rPr lang="en-US" sz="2100" b="0">
                <a:solidFill>
                  <a:schemeClr val="tx1"/>
                </a:solidFill>
                <a:latin typeface="Arial" charset="0"/>
              </a:rPr>
              <a:t>	Common stock 		100,000</a:t>
            </a:r>
          </a:p>
          <a:p>
            <a:pPr marL="457200" indent="-454025" algn="l">
              <a:spcBef>
                <a:spcPct val="50000"/>
              </a:spcBef>
              <a:buClr>
                <a:schemeClr val="accent2"/>
              </a:buClr>
              <a:buSzPct val="75000"/>
              <a:buFont typeface="Wingdings" pitchFamily="2" charset="2"/>
              <a:buNone/>
              <a:tabLst>
                <a:tab pos="5824538" algn="r"/>
                <a:tab pos="7259638" algn="r"/>
              </a:tabLst>
            </a:pPr>
            <a:r>
              <a:rPr lang="en-US" sz="2100" b="0">
                <a:solidFill>
                  <a:schemeClr val="tx1"/>
                </a:solidFill>
                <a:latin typeface="Arial" charset="0"/>
              </a:rPr>
              <a:t>	</a:t>
            </a:r>
            <a:r>
              <a:rPr lang="en-US" sz="2100" b="0">
                <a:solidFill>
                  <a:schemeClr val="bg2"/>
                </a:solidFill>
                <a:latin typeface="Arial" charset="0"/>
              </a:rPr>
              <a:t>Paid-in Capital in Excess of Par - Common </a:t>
            </a:r>
            <a:r>
              <a:rPr lang="en-US" sz="2100" b="0">
                <a:solidFill>
                  <a:schemeClr val="tx1"/>
                </a:solidFill>
                <a:latin typeface="Arial" charset="0"/>
              </a:rPr>
              <a:t>		50,000</a:t>
            </a:r>
          </a:p>
        </p:txBody>
      </p:sp>
      <p:sp>
        <p:nvSpPr>
          <p:cNvPr id="1721351"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663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1349">
                                            <p:txEl>
                                              <p:pRg st="0" end="0"/>
                                            </p:txEl>
                                          </p:spTgt>
                                        </p:tgtEl>
                                        <p:attrNameLst>
                                          <p:attrName>style.visibility</p:attrName>
                                        </p:attrNameLst>
                                      </p:cBhvr>
                                      <p:to>
                                        <p:strVal val="visible"/>
                                      </p:to>
                                    </p:set>
                                    <p:animEffect transition="in" filter="wipe(left)">
                                      <p:cBhvr>
                                        <p:cTn id="7" dur="500"/>
                                        <p:tgtEl>
                                          <p:spTgt spid="17213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1349">
                                            <p:txEl>
                                              <p:pRg st="1" end="1"/>
                                            </p:txEl>
                                          </p:spTgt>
                                        </p:tgtEl>
                                        <p:attrNameLst>
                                          <p:attrName>style.visibility</p:attrName>
                                        </p:attrNameLst>
                                      </p:cBhvr>
                                      <p:to>
                                        <p:strVal val="visible"/>
                                      </p:to>
                                    </p:set>
                                    <p:animEffect transition="in" filter="wipe(left)">
                                      <p:cBhvr>
                                        <p:cTn id="12" dur="500"/>
                                        <p:tgtEl>
                                          <p:spTgt spid="17213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21349">
                                            <p:txEl>
                                              <p:pRg st="2" end="2"/>
                                            </p:txEl>
                                          </p:spTgt>
                                        </p:tgtEl>
                                        <p:attrNameLst>
                                          <p:attrName>style.visibility</p:attrName>
                                        </p:attrNameLst>
                                      </p:cBhvr>
                                      <p:to>
                                        <p:strVal val="visible"/>
                                      </p:to>
                                    </p:set>
                                    <p:animEffect transition="in" filter="wipe(left)">
                                      <p:cBhvr>
                                        <p:cTn id="17" dur="500"/>
                                        <p:tgtEl>
                                          <p:spTgt spid="17213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349"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609600" y="1371600"/>
            <a:ext cx="7924800" cy="1773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93700" indent="-393700" algn="l">
              <a:lnSpc>
                <a:spcPct val="130000"/>
              </a:lnSpc>
              <a:spcBef>
                <a:spcPct val="50000"/>
              </a:spcBef>
            </a:pPr>
            <a:r>
              <a:rPr lang="en-US" sz="2100">
                <a:solidFill>
                  <a:schemeClr val="tx1"/>
                </a:solidFill>
                <a:latin typeface="Arial" charset="0"/>
              </a:rPr>
              <a:t>3.</a:t>
            </a:r>
            <a:r>
              <a:rPr lang="en-US" sz="2100" b="0">
                <a:solidFill>
                  <a:schemeClr val="tx1"/>
                </a:solidFill>
                <a:latin typeface="Arial" charset="0"/>
              </a:rPr>
              <a:t>  	Arganda cannot readily determine the fair value of the stock nor the fair value of the patent. An independent consultant values the patent at $125,000 based on discounted expected cash flows.</a:t>
            </a:r>
          </a:p>
        </p:txBody>
      </p:sp>
      <p:sp>
        <p:nvSpPr>
          <p:cNvPr id="1723397" name="Rectangle 5"/>
          <p:cNvSpPr>
            <a:spLocks noChangeArrowheads="1"/>
          </p:cNvSpPr>
          <p:nvPr/>
        </p:nvSpPr>
        <p:spPr bwMode="auto">
          <a:xfrm>
            <a:off x="990600" y="3352800"/>
            <a:ext cx="7772400" cy="15240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457200" indent="-454025" algn="l">
              <a:spcBef>
                <a:spcPct val="50000"/>
              </a:spcBef>
              <a:buClr>
                <a:schemeClr val="accent2"/>
              </a:buClr>
              <a:buSzPct val="75000"/>
              <a:buFont typeface="Wingdings" pitchFamily="2" charset="2"/>
              <a:buNone/>
              <a:tabLst>
                <a:tab pos="5767388" algn="r"/>
                <a:tab pos="7259638" algn="r"/>
              </a:tabLst>
            </a:pPr>
            <a:r>
              <a:rPr lang="en-US" sz="2100" b="0">
                <a:solidFill>
                  <a:schemeClr val="tx1"/>
                </a:solidFill>
                <a:latin typeface="Arial" charset="0"/>
              </a:rPr>
              <a:t>Patents 	125,000</a:t>
            </a:r>
          </a:p>
          <a:p>
            <a:pPr marL="457200" indent="-454025" algn="l">
              <a:spcBef>
                <a:spcPct val="50000"/>
              </a:spcBef>
              <a:buClr>
                <a:schemeClr val="accent2"/>
              </a:buClr>
              <a:buSzPct val="75000"/>
              <a:buFont typeface="Wingdings" pitchFamily="2" charset="2"/>
              <a:buNone/>
              <a:tabLst>
                <a:tab pos="5767388" algn="r"/>
                <a:tab pos="7259638" algn="r"/>
              </a:tabLst>
            </a:pPr>
            <a:r>
              <a:rPr lang="en-US" sz="2100" b="0">
                <a:solidFill>
                  <a:schemeClr val="tx1"/>
                </a:solidFill>
                <a:latin typeface="Arial" charset="0"/>
              </a:rPr>
              <a:t>	Common stock 		100,000</a:t>
            </a:r>
          </a:p>
          <a:p>
            <a:pPr marL="457200" indent="-454025" algn="l">
              <a:spcBef>
                <a:spcPct val="50000"/>
              </a:spcBef>
              <a:buClr>
                <a:schemeClr val="accent2"/>
              </a:buClr>
              <a:buSzPct val="75000"/>
              <a:buFont typeface="Wingdings" pitchFamily="2" charset="2"/>
              <a:buNone/>
              <a:tabLst>
                <a:tab pos="5767388" algn="r"/>
                <a:tab pos="7259638" algn="r"/>
              </a:tabLst>
            </a:pPr>
            <a:r>
              <a:rPr lang="en-US" sz="2100" b="0">
                <a:solidFill>
                  <a:schemeClr val="tx1"/>
                </a:solidFill>
                <a:latin typeface="Arial" charset="0"/>
              </a:rPr>
              <a:t>	</a:t>
            </a:r>
            <a:r>
              <a:rPr lang="en-US" sz="2100" b="0">
                <a:solidFill>
                  <a:schemeClr val="bg2"/>
                </a:solidFill>
                <a:latin typeface="Arial" charset="0"/>
              </a:rPr>
              <a:t>Paid-in Capital in Excess of Par - Common </a:t>
            </a:r>
            <a:r>
              <a:rPr lang="en-US" sz="2100" b="0">
                <a:solidFill>
                  <a:schemeClr val="tx1"/>
                </a:solidFill>
                <a:latin typeface="Arial" charset="0"/>
              </a:rPr>
              <a:t>		25,000</a:t>
            </a:r>
          </a:p>
        </p:txBody>
      </p:sp>
      <p:sp>
        <p:nvSpPr>
          <p:cNvPr id="1723399"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765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3397">
                                            <p:txEl>
                                              <p:pRg st="0" end="0"/>
                                            </p:txEl>
                                          </p:spTgt>
                                        </p:tgtEl>
                                        <p:attrNameLst>
                                          <p:attrName>style.visibility</p:attrName>
                                        </p:attrNameLst>
                                      </p:cBhvr>
                                      <p:to>
                                        <p:strVal val="visible"/>
                                      </p:to>
                                    </p:set>
                                    <p:animEffect transition="in" filter="wipe(left)">
                                      <p:cBhvr>
                                        <p:cTn id="7" dur="500"/>
                                        <p:tgtEl>
                                          <p:spTgt spid="17233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3397">
                                            <p:txEl>
                                              <p:pRg st="1" end="1"/>
                                            </p:txEl>
                                          </p:spTgt>
                                        </p:tgtEl>
                                        <p:attrNameLst>
                                          <p:attrName>style.visibility</p:attrName>
                                        </p:attrNameLst>
                                      </p:cBhvr>
                                      <p:to>
                                        <p:strVal val="visible"/>
                                      </p:to>
                                    </p:set>
                                    <p:animEffect transition="in" filter="wipe(left)">
                                      <p:cBhvr>
                                        <p:cTn id="12" dur="500"/>
                                        <p:tgtEl>
                                          <p:spTgt spid="17233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23397">
                                            <p:txEl>
                                              <p:pRg st="2" end="2"/>
                                            </p:txEl>
                                          </p:spTgt>
                                        </p:tgtEl>
                                        <p:attrNameLst>
                                          <p:attrName>style.visibility</p:attrName>
                                        </p:attrNameLst>
                                      </p:cBhvr>
                                      <p:to>
                                        <p:strVal val="visible"/>
                                      </p:to>
                                    </p:set>
                                    <p:animEffect transition="in" filter="wipe(left)">
                                      <p:cBhvr>
                                        <p:cTn id="17" dur="500"/>
                                        <p:tgtEl>
                                          <p:spTgt spid="17233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3397"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pPr>
            <a:r>
              <a:rPr lang="en-US" sz="2600">
                <a:solidFill>
                  <a:schemeClr val="tx1"/>
                </a:solidFill>
                <a:latin typeface="Arial" charset="0"/>
              </a:rPr>
              <a:t>Costs of Issuing Stock</a:t>
            </a:r>
          </a:p>
        </p:txBody>
      </p:sp>
      <p:sp>
        <p:nvSpPr>
          <p:cNvPr id="28675" name="Rectangle 3"/>
          <p:cNvSpPr>
            <a:spLocks noChangeArrowheads="1"/>
          </p:cNvSpPr>
          <p:nvPr/>
        </p:nvSpPr>
        <p:spPr bwMode="auto">
          <a:xfrm>
            <a:off x="609600" y="1984375"/>
            <a:ext cx="7962900" cy="3594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pPr>
            <a:r>
              <a:rPr lang="en-US" sz="2200" b="0">
                <a:solidFill>
                  <a:srgbClr val="000000"/>
                </a:solidFill>
                <a:latin typeface="Arial" charset="0"/>
              </a:rPr>
              <a:t>Direct costs incurred to sell stock, such as </a:t>
            </a:r>
          </a:p>
          <a:p>
            <a:pPr marL="685800" lvl="1" indent="-458788" algn="l">
              <a:lnSpc>
                <a:spcPct val="120000"/>
              </a:lnSpc>
              <a:spcBef>
                <a:spcPts val="1200"/>
              </a:spcBef>
              <a:buClr>
                <a:srgbClr val="800000"/>
              </a:buClr>
              <a:buSzPct val="80000"/>
              <a:buFont typeface="Wingdings" pitchFamily="2" charset="2"/>
              <a:buChar char="u"/>
            </a:pPr>
            <a:r>
              <a:rPr lang="en-US" sz="2100" b="0">
                <a:solidFill>
                  <a:srgbClr val="000000"/>
                </a:solidFill>
                <a:latin typeface="Arial" charset="0"/>
              </a:rPr>
              <a:t>underwriting costs, </a:t>
            </a:r>
          </a:p>
          <a:p>
            <a:pPr marL="685800" lvl="1" indent="-458788" algn="l">
              <a:lnSpc>
                <a:spcPct val="120000"/>
              </a:lnSpc>
              <a:spcBef>
                <a:spcPts val="1200"/>
              </a:spcBef>
              <a:buClr>
                <a:srgbClr val="800000"/>
              </a:buClr>
              <a:buSzPct val="80000"/>
              <a:buFont typeface="Wingdings" pitchFamily="2" charset="2"/>
              <a:buChar char="u"/>
            </a:pPr>
            <a:r>
              <a:rPr lang="en-US" sz="2100" b="0">
                <a:solidFill>
                  <a:srgbClr val="000000"/>
                </a:solidFill>
                <a:latin typeface="Arial" charset="0"/>
              </a:rPr>
              <a:t>accounting and legal fees, </a:t>
            </a:r>
          </a:p>
          <a:p>
            <a:pPr marL="685800" lvl="1" indent="-458788" algn="l">
              <a:lnSpc>
                <a:spcPct val="120000"/>
              </a:lnSpc>
              <a:spcBef>
                <a:spcPts val="1200"/>
              </a:spcBef>
              <a:buClr>
                <a:srgbClr val="800000"/>
              </a:buClr>
              <a:buSzPct val="80000"/>
              <a:buFont typeface="Wingdings" pitchFamily="2" charset="2"/>
              <a:buChar char="u"/>
            </a:pPr>
            <a:r>
              <a:rPr lang="en-US" sz="2100" b="0">
                <a:solidFill>
                  <a:srgbClr val="000000"/>
                </a:solidFill>
                <a:latin typeface="Arial" charset="0"/>
              </a:rPr>
              <a:t>printing costs, and</a:t>
            </a:r>
          </a:p>
          <a:p>
            <a:pPr marL="685800" lvl="1" indent="-458788" algn="l">
              <a:lnSpc>
                <a:spcPct val="120000"/>
              </a:lnSpc>
              <a:spcBef>
                <a:spcPts val="1200"/>
              </a:spcBef>
              <a:buClr>
                <a:srgbClr val="800000"/>
              </a:buClr>
              <a:buSzPct val="80000"/>
              <a:buFont typeface="Wingdings" pitchFamily="2" charset="2"/>
              <a:buChar char="u"/>
            </a:pPr>
            <a:r>
              <a:rPr lang="en-US" sz="2100" b="0">
                <a:solidFill>
                  <a:srgbClr val="000000"/>
                </a:solidFill>
                <a:latin typeface="Arial" charset="0"/>
              </a:rPr>
              <a:t>taxes, </a:t>
            </a:r>
          </a:p>
          <a:p>
            <a:pPr algn="l">
              <a:lnSpc>
                <a:spcPct val="120000"/>
              </a:lnSpc>
              <a:spcBef>
                <a:spcPts val="1200"/>
              </a:spcBef>
              <a:buSzPct val="80000"/>
            </a:pPr>
            <a:r>
              <a:rPr lang="en-US" sz="2100" b="0">
                <a:solidFill>
                  <a:srgbClr val="000000"/>
                </a:solidFill>
                <a:latin typeface="Arial" charset="0"/>
              </a:rPr>
              <a:t>should be reported as a reduction of the amounts paid in (Paid-in Capital in Excess of Par).</a:t>
            </a:r>
          </a:p>
        </p:txBody>
      </p:sp>
      <p:sp>
        <p:nvSpPr>
          <p:cNvPr id="1607687"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867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5145088"/>
            <a:ext cx="4189413" cy="646112"/>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Describe </a:t>
            </a:r>
            <a:r>
              <a:rPr lang="en-US" sz="1400" dirty="0">
                <a:solidFill>
                  <a:schemeClr val="bg2"/>
                </a:solidFill>
                <a:latin typeface="+mn-lt"/>
              </a:rPr>
              <a:t>the policies used in distributing </a:t>
            </a:r>
            <a:r>
              <a:rPr lang="en-US" sz="1400" dirty="0">
                <a:solidFill>
                  <a:schemeClr val="bg2"/>
                </a:solidFill>
                <a:latin typeface="+mn-lt"/>
              </a:rPr>
              <a:t>dividends.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Identify </a:t>
            </a:r>
            <a:r>
              <a:rPr lang="en-US" sz="1400" dirty="0">
                <a:solidFill>
                  <a:schemeClr val="bg2"/>
                </a:solidFill>
                <a:latin typeface="+mn-lt"/>
              </a:rPr>
              <a:t>the various forms of dividend </a:t>
            </a:r>
            <a:r>
              <a:rPr lang="en-US" sz="1400" dirty="0">
                <a:solidFill>
                  <a:schemeClr val="bg2"/>
                </a:solidFill>
                <a:latin typeface="+mn-lt"/>
              </a:rPr>
              <a:t>distributions.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Explain </a:t>
            </a:r>
            <a:r>
              <a:rPr lang="en-US" sz="1400" dirty="0">
                <a:solidFill>
                  <a:schemeClr val="bg2"/>
                </a:solidFill>
                <a:latin typeface="+mn-lt"/>
              </a:rPr>
              <a:t>the accounting for small and large stock dividends, and for share </a:t>
            </a:r>
            <a:r>
              <a:rPr lang="en-US" sz="1400" dirty="0">
                <a:solidFill>
                  <a:schemeClr val="bg2"/>
                </a:solidFill>
                <a:latin typeface="+mn-lt"/>
              </a:rPr>
              <a:t>splits.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Indicate </a:t>
            </a:r>
            <a:r>
              <a:rPr lang="en-US" sz="1400" dirty="0">
                <a:solidFill>
                  <a:schemeClr val="bg2"/>
                </a:solidFill>
                <a:latin typeface="+mn-lt"/>
              </a:rPr>
              <a:t>how to present and analyze stockholders’ equity.</a:t>
            </a:r>
          </a:p>
        </p:txBody>
      </p:sp>
      <p:sp>
        <p:nvSpPr>
          <p:cNvPr id="30724"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the characteristics of the corporate form of </a:t>
            </a:r>
            <a:r>
              <a:rPr lang="en-US" sz="1400" kern="1200" dirty="0" smtClean="0">
                <a:effectLst/>
              </a:rPr>
              <a:t>organization.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key components of stockholders’ </a:t>
            </a:r>
            <a:r>
              <a:rPr lang="en-US" sz="1400" kern="1200" dirty="0" smtClean="0">
                <a:effectLst/>
              </a:rPr>
              <a:t>equity.</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procedures for issuing shares of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for treasury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for and reporting of preferred stock.</a:t>
            </a:r>
          </a:p>
        </p:txBody>
      </p:sp>
      <p:pic>
        <p:nvPicPr>
          <p:cNvPr id="3072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Arial" charset="0"/>
              </a:rPr>
              <a:t>Stockholders’ Equity</a:t>
            </a:r>
            <a:endParaRPr lang="en-US" sz="4400" dirty="0">
              <a:solidFill>
                <a:schemeClr val="bg1"/>
              </a:solidFill>
              <a:effectLst>
                <a:outerShdw blurRad="38100" dist="38100" dir="2700000" algn="tl">
                  <a:srgbClr val="000000">
                    <a:alpha val="43137"/>
                  </a:srgbClr>
                </a:outerShdw>
              </a:effectLst>
              <a:latin typeface="Arial" charset="0"/>
            </a:endParaRPr>
          </a:p>
        </p:txBody>
      </p:sp>
      <p:pic>
        <p:nvPicPr>
          <p:cNvPr id="30729"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15</a:t>
            </a:r>
          </a:p>
        </p:txBody>
      </p:sp>
      <p:pic>
        <p:nvPicPr>
          <p:cNvPr id="30731"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09600" y="1385888"/>
            <a:ext cx="8001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SzPct val="80000"/>
            </a:pPr>
            <a:r>
              <a:rPr lang="en-US" sz="2800">
                <a:solidFill>
                  <a:srgbClr val="800000"/>
                </a:solidFill>
                <a:latin typeface="Arial" charset="0"/>
              </a:rPr>
              <a:t>Reacquisition of Stock</a:t>
            </a:r>
          </a:p>
        </p:txBody>
      </p:sp>
      <p:sp>
        <p:nvSpPr>
          <p:cNvPr id="31747" name="Rectangle 5"/>
          <p:cNvSpPr>
            <a:spLocks noChangeArrowheads="1"/>
          </p:cNvSpPr>
          <p:nvPr/>
        </p:nvSpPr>
        <p:spPr bwMode="auto">
          <a:xfrm>
            <a:off x="609600" y="1981200"/>
            <a:ext cx="7924800" cy="4178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900"/>
              </a:spcBef>
            </a:pPr>
            <a:r>
              <a:rPr lang="en-US" sz="2200" b="0">
                <a:solidFill>
                  <a:srgbClr val="000000"/>
                </a:solidFill>
                <a:latin typeface="Arial" charset="0"/>
              </a:rPr>
              <a:t>Corporations purchase their outstanding stock to:</a:t>
            </a:r>
          </a:p>
          <a:p>
            <a:pPr marL="685800" lvl="1" indent="-458788" algn="l">
              <a:lnSpc>
                <a:spcPct val="120000"/>
              </a:lnSpc>
              <a:spcBef>
                <a:spcPts val="900"/>
              </a:spcBef>
              <a:buClr>
                <a:srgbClr val="800000"/>
              </a:buClr>
              <a:buSzPct val="80000"/>
              <a:buFont typeface="Wingdings" pitchFamily="2" charset="2"/>
              <a:buChar char="u"/>
            </a:pPr>
            <a:r>
              <a:rPr lang="en-US" sz="2100" b="0">
                <a:solidFill>
                  <a:srgbClr val="000000"/>
                </a:solidFill>
                <a:latin typeface="Arial" charset="0"/>
              </a:rPr>
              <a:t>Provide tax-efficient distributions of excess cash to stockholders.</a:t>
            </a:r>
          </a:p>
          <a:p>
            <a:pPr marL="685800" lvl="1" indent="-458788" algn="l">
              <a:lnSpc>
                <a:spcPct val="120000"/>
              </a:lnSpc>
              <a:spcBef>
                <a:spcPts val="900"/>
              </a:spcBef>
              <a:buClr>
                <a:srgbClr val="800000"/>
              </a:buClr>
              <a:buSzPct val="80000"/>
              <a:buFont typeface="Wingdings" pitchFamily="2" charset="2"/>
              <a:buChar char="u"/>
            </a:pPr>
            <a:r>
              <a:rPr lang="en-US" sz="2100" b="0">
                <a:solidFill>
                  <a:srgbClr val="000000"/>
                </a:solidFill>
                <a:latin typeface="Arial" charset="0"/>
              </a:rPr>
              <a:t>Increase earnings per share and return on equity.</a:t>
            </a:r>
          </a:p>
          <a:p>
            <a:pPr marL="685800" lvl="1" indent="-458788" algn="l">
              <a:lnSpc>
                <a:spcPct val="120000"/>
              </a:lnSpc>
              <a:spcBef>
                <a:spcPts val="900"/>
              </a:spcBef>
              <a:buClr>
                <a:srgbClr val="800000"/>
              </a:buClr>
              <a:buSzPct val="80000"/>
              <a:buFont typeface="Wingdings" pitchFamily="2" charset="2"/>
              <a:buChar char="u"/>
            </a:pPr>
            <a:r>
              <a:rPr lang="en-US" sz="2100" b="0">
                <a:solidFill>
                  <a:srgbClr val="000000"/>
                </a:solidFill>
                <a:latin typeface="Arial" charset="0"/>
              </a:rPr>
              <a:t>Provide stock for employee stock compensation contracts or to meet potential merger needs.</a:t>
            </a:r>
          </a:p>
          <a:p>
            <a:pPr marL="685800" lvl="1" indent="-458788" algn="l">
              <a:lnSpc>
                <a:spcPct val="120000"/>
              </a:lnSpc>
              <a:spcBef>
                <a:spcPts val="900"/>
              </a:spcBef>
              <a:buClr>
                <a:srgbClr val="800000"/>
              </a:buClr>
              <a:buSzPct val="80000"/>
              <a:buFont typeface="Wingdings" pitchFamily="2" charset="2"/>
              <a:buChar char="u"/>
            </a:pPr>
            <a:r>
              <a:rPr lang="en-US" sz="2100" b="0">
                <a:solidFill>
                  <a:srgbClr val="000000"/>
                </a:solidFill>
                <a:latin typeface="Arial" charset="0"/>
              </a:rPr>
              <a:t>Thwart takeover attempts or to reduce the number of stockholders.</a:t>
            </a:r>
          </a:p>
          <a:p>
            <a:pPr marL="685800" lvl="1" indent="-458788" algn="l">
              <a:lnSpc>
                <a:spcPct val="120000"/>
              </a:lnSpc>
              <a:spcBef>
                <a:spcPts val="900"/>
              </a:spcBef>
              <a:buClr>
                <a:srgbClr val="800000"/>
              </a:buClr>
              <a:buSzPct val="80000"/>
              <a:buFont typeface="Wingdings" pitchFamily="2" charset="2"/>
              <a:buChar char="u"/>
            </a:pPr>
            <a:r>
              <a:rPr lang="en-US" sz="2100" b="0">
                <a:solidFill>
                  <a:srgbClr val="000000"/>
                </a:solidFill>
                <a:latin typeface="Arial" charset="0"/>
              </a:rPr>
              <a:t>Make a market in the stock.</a:t>
            </a:r>
          </a:p>
        </p:txBody>
      </p:sp>
      <p:sp>
        <p:nvSpPr>
          <p:cNvPr id="1609737"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175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pPr>
            <a:r>
              <a:rPr lang="en-US" sz="2600">
                <a:solidFill>
                  <a:schemeClr val="tx1"/>
                </a:solidFill>
                <a:latin typeface="Arial" charset="0"/>
              </a:rPr>
              <a:t>Purchase of Treasury Stock</a:t>
            </a:r>
          </a:p>
        </p:txBody>
      </p:sp>
      <p:sp>
        <p:nvSpPr>
          <p:cNvPr id="1611779" name="Rectangle 3"/>
          <p:cNvSpPr>
            <a:spLocks noChangeArrowheads="1"/>
          </p:cNvSpPr>
          <p:nvPr/>
        </p:nvSpPr>
        <p:spPr bwMode="auto">
          <a:xfrm>
            <a:off x="609600" y="1981200"/>
            <a:ext cx="7543800" cy="2141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buSzPct val="80000"/>
              <a:defRPr/>
            </a:pPr>
            <a:r>
              <a:rPr lang="en-US" sz="2200" b="0" dirty="0">
                <a:solidFill>
                  <a:srgbClr val="000000"/>
                </a:solidFill>
                <a:latin typeface="Arial" charset="0"/>
              </a:rPr>
              <a:t>Two acceptable methods: </a:t>
            </a:r>
          </a:p>
          <a:p>
            <a:pPr marL="685800" lvl="1" indent="-458788" algn="l">
              <a:lnSpc>
                <a:spcPct val="120000"/>
              </a:lnSpc>
              <a:spcBef>
                <a:spcPts val="1200"/>
              </a:spcBef>
              <a:buClr>
                <a:srgbClr val="800000"/>
              </a:buClr>
              <a:buSzPct val="80000"/>
              <a:buFont typeface="Wingdings" pitchFamily="2" charset="2"/>
              <a:buChar char="u"/>
              <a:defRPr/>
            </a:pPr>
            <a:r>
              <a:rPr lang="en-US" sz="2100" dirty="0">
                <a:solidFill>
                  <a:schemeClr val="tx2">
                    <a:lumMod val="75000"/>
                  </a:schemeClr>
                </a:solidFill>
                <a:latin typeface="Arial" charset="0"/>
              </a:rPr>
              <a:t>Cost method </a:t>
            </a:r>
            <a:r>
              <a:rPr lang="en-US" sz="2100" b="0" dirty="0">
                <a:solidFill>
                  <a:srgbClr val="000000"/>
                </a:solidFill>
                <a:latin typeface="Arial" charset="0"/>
              </a:rPr>
              <a:t>(more widely used). </a:t>
            </a:r>
          </a:p>
          <a:p>
            <a:pPr marL="685800" lvl="1" indent="-458788" algn="l">
              <a:lnSpc>
                <a:spcPct val="120000"/>
              </a:lnSpc>
              <a:spcBef>
                <a:spcPts val="1200"/>
              </a:spcBef>
              <a:buClr>
                <a:srgbClr val="800000"/>
              </a:buClr>
              <a:buSzPct val="80000"/>
              <a:buFont typeface="Wingdings" pitchFamily="2" charset="2"/>
              <a:buChar char="u"/>
              <a:defRPr/>
            </a:pPr>
            <a:r>
              <a:rPr lang="en-US" sz="2100" dirty="0">
                <a:solidFill>
                  <a:schemeClr val="tx2">
                    <a:lumMod val="75000"/>
                  </a:schemeClr>
                </a:solidFill>
                <a:latin typeface="Arial" charset="0"/>
              </a:rPr>
              <a:t>Par (Stated) value method</a:t>
            </a:r>
            <a:r>
              <a:rPr lang="en-US" sz="2100" b="0" dirty="0">
                <a:solidFill>
                  <a:srgbClr val="000000"/>
                </a:solidFill>
                <a:latin typeface="Arial" charset="0"/>
              </a:rPr>
              <a:t>. </a:t>
            </a:r>
          </a:p>
          <a:p>
            <a:pPr algn="l">
              <a:lnSpc>
                <a:spcPct val="120000"/>
              </a:lnSpc>
              <a:spcBef>
                <a:spcPts val="1200"/>
              </a:spcBef>
              <a:buSzPct val="80000"/>
              <a:defRPr/>
            </a:pPr>
            <a:r>
              <a:rPr lang="en-US" sz="2100" b="0" dirty="0">
                <a:solidFill>
                  <a:srgbClr val="000000"/>
                </a:solidFill>
                <a:latin typeface="Arial" charset="0"/>
              </a:rPr>
              <a:t>Treasury stock reduces stockholders’ equity.</a:t>
            </a:r>
          </a:p>
        </p:txBody>
      </p:sp>
      <p:sp>
        <p:nvSpPr>
          <p:cNvPr id="1611783"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277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609600" y="1371600"/>
            <a:ext cx="8305800" cy="1352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spcBef>
                <a:spcPct val="50000"/>
              </a:spcBef>
            </a:pPr>
            <a:r>
              <a:rPr lang="en-US" sz="2100">
                <a:solidFill>
                  <a:srgbClr val="800000"/>
                </a:solidFill>
                <a:latin typeface="Arial" charset="0"/>
              </a:rPr>
              <a:t>Illustration:  </a:t>
            </a:r>
            <a:r>
              <a:rPr lang="en-US" sz="2100" b="0">
                <a:solidFill>
                  <a:schemeClr val="tx1"/>
                </a:solidFill>
                <a:latin typeface="Arial" charset="0"/>
              </a:rPr>
              <a:t>Cripe Company issued 100,000 shares of $1 par value common stock at a price of $10 per share. In addition, it has retained earnings of $300,000. </a:t>
            </a:r>
          </a:p>
        </p:txBody>
      </p:sp>
      <p:sp>
        <p:nvSpPr>
          <p:cNvPr id="33795" name="Rectangle 5"/>
          <p:cNvSpPr>
            <a:spLocks noChangeArrowheads="1"/>
          </p:cNvSpPr>
          <p:nvPr/>
        </p:nvSpPr>
        <p:spPr bwMode="auto">
          <a:xfrm>
            <a:off x="7440613" y="2798763"/>
            <a:ext cx="1322387"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200">
                <a:solidFill>
                  <a:srgbClr val="800000"/>
                </a:solidFill>
                <a:latin typeface="Arial" charset="0"/>
              </a:rPr>
              <a:t>Illustration 15-4</a:t>
            </a:r>
          </a:p>
        </p:txBody>
      </p:sp>
      <p:sp>
        <p:nvSpPr>
          <p:cNvPr id="1727495"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pic>
        <p:nvPicPr>
          <p:cNvPr id="337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78163"/>
            <a:ext cx="8153400" cy="3017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379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447" name="Rectangle 7"/>
          <p:cNvSpPr>
            <a:spLocks noChangeArrowheads="1"/>
          </p:cNvSpPr>
          <p:nvPr/>
        </p:nvSpPr>
        <p:spPr bwMode="auto">
          <a:xfrm>
            <a:off x="1143000" y="4038600"/>
            <a:ext cx="7315200" cy="1019175"/>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457200" indent="-454025" algn="l">
              <a:lnSpc>
                <a:spcPct val="120000"/>
              </a:lnSpc>
              <a:spcBef>
                <a:spcPts val="1200"/>
              </a:spcBef>
              <a:buClr>
                <a:schemeClr val="accent2"/>
              </a:buClr>
              <a:buSzPct val="75000"/>
              <a:buFont typeface="Wingdings" pitchFamily="2" charset="2"/>
              <a:buNone/>
              <a:tabLst>
                <a:tab pos="5029200" algn="r"/>
                <a:tab pos="6400800" algn="r"/>
              </a:tabLst>
            </a:pPr>
            <a:r>
              <a:rPr lang="en-US" sz="2100" b="0">
                <a:solidFill>
                  <a:schemeClr val="bg2"/>
                </a:solidFill>
                <a:latin typeface="Arial" charset="0"/>
              </a:rPr>
              <a:t>Treasury Stock 	110,000</a:t>
            </a:r>
          </a:p>
          <a:p>
            <a:pPr marL="457200" indent="-454025" algn="l">
              <a:lnSpc>
                <a:spcPct val="120000"/>
              </a:lnSpc>
              <a:spcBef>
                <a:spcPts val="1200"/>
              </a:spcBef>
              <a:buClr>
                <a:schemeClr val="accent2"/>
              </a:buClr>
              <a:buSzPct val="75000"/>
              <a:buFont typeface="Wingdings" pitchFamily="2" charset="2"/>
              <a:buNone/>
              <a:tabLst>
                <a:tab pos="5029200" algn="r"/>
                <a:tab pos="6400800" algn="r"/>
              </a:tabLst>
            </a:pPr>
            <a:r>
              <a:rPr lang="en-US" sz="2100" b="0">
                <a:solidFill>
                  <a:schemeClr val="bg2"/>
                </a:solidFill>
                <a:latin typeface="Arial" charset="0"/>
              </a:rPr>
              <a:t>	Cash 		110,000</a:t>
            </a:r>
          </a:p>
        </p:txBody>
      </p:sp>
      <p:sp>
        <p:nvSpPr>
          <p:cNvPr id="1725448"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482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34822" name="Rectangle 3"/>
          <p:cNvSpPr>
            <a:spLocks noChangeArrowheads="1"/>
          </p:cNvSpPr>
          <p:nvPr/>
        </p:nvSpPr>
        <p:spPr bwMode="auto">
          <a:xfrm>
            <a:off x="609600" y="1371600"/>
            <a:ext cx="8305800" cy="2354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spcBef>
                <a:spcPct val="50000"/>
              </a:spcBef>
            </a:pPr>
            <a:r>
              <a:rPr lang="en-US" sz="2100">
                <a:solidFill>
                  <a:srgbClr val="800000"/>
                </a:solidFill>
                <a:latin typeface="Arial" charset="0"/>
              </a:rPr>
              <a:t>Illustration:  </a:t>
            </a:r>
            <a:r>
              <a:rPr lang="en-US" sz="2100" b="0">
                <a:solidFill>
                  <a:schemeClr val="tx1"/>
                </a:solidFill>
                <a:latin typeface="Arial" charset="0"/>
              </a:rPr>
              <a:t>Cripe Company issued 100,000 shares of $1 par value common stock at a price of $10 per share. In addition, it has retained earnings of $300,000. </a:t>
            </a:r>
          </a:p>
          <a:p>
            <a:pPr algn="l">
              <a:lnSpc>
                <a:spcPct val="130000"/>
              </a:lnSpc>
              <a:spcBef>
                <a:spcPct val="50000"/>
              </a:spcBef>
            </a:pPr>
            <a:r>
              <a:rPr lang="en-US" sz="2100" b="0">
                <a:solidFill>
                  <a:schemeClr val="tx1"/>
                </a:solidFill>
                <a:latin typeface="Arial" charset="0"/>
              </a:rPr>
              <a:t>On January 20, Cripe acquires 10,000 of its shares at $11 per share. Cripe records the reacquisition as follows.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5447">
                                            <p:txEl>
                                              <p:pRg st="0" end="0"/>
                                            </p:txEl>
                                          </p:spTgt>
                                        </p:tgtEl>
                                        <p:attrNameLst>
                                          <p:attrName>style.visibility</p:attrName>
                                        </p:attrNameLst>
                                      </p:cBhvr>
                                      <p:to>
                                        <p:strVal val="visible"/>
                                      </p:to>
                                    </p:set>
                                    <p:animEffect transition="in" filter="wipe(left)">
                                      <p:cBhvr>
                                        <p:cTn id="7" dur="500"/>
                                        <p:tgtEl>
                                          <p:spTgt spid="17254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5447">
                                            <p:txEl>
                                              <p:pRg st="1" end="1"/>
                                            </p:txEl>
                                          </p:spTgt>
                                        </p:tgtEl>
                                        <p:attrNameLst>
                                          <p:attrName>style.visibility</p:attrName>
                                        </p:attrNameLst>
                                      </p:cBhvr>
                                      <p:to>
                                        <p:strVal val="visible"/>
                                      </p:to>
                                    </p:set>
                                    <p:animEffect transition="in" filter="wipe(left)">
                                      <p:cBhvr>
                                        <p:cTn id="12" dur="500"/>
                                        <p:tgtEl>
                                          <p:spTgt spid="17254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5447"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SzPct val="80000"/>
            </a:pPr>
            <a:r>
              <a:rPr lang="en-US" sz="2800">
                <a:solidFill>
                  <a:srgbClr val="800000"/>
                </a:solidFill>
                <a:latin typeface="Arial" charset="0"/>
              </a:rPr>
              <a:t>State Corporate Law</a:t>
            </a:r>
          </a:p>
        </p:txBody>
      </p:sp>
      <p:sp>
        <p:nvSpPr>
          <p:cNvPr id="1573891" name="Rectangle 3"/>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The Corporate Form of Organization</a:t>
            </a:r>
          </a:p>
        </p:txBody>
      </p:sp>
      <p:sp>
        <p:nvSpPr>
          <p:cNvPr id="1573896" name="Rectangle 8"/>
          <p:cNvSpPr>
            <a:spLocks noChangeArrowheads="1"/>
          </p:cNvSpPr>
          <p:nvPr/>
        </p:nvSpPr>
        <p:spPr bwMode="auto">
          <a:xfrm>
            <a:off x="609600" y="2012950"/>
            <a:ext cx="7848600" cy="3811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8975" indent="-463550" algn="l">
              <a:lnSpc>
                <a:spcPct val="120000"/>
              </a:lnSpc>
              <a:spcBef>
                <a:spcPts val="1200"/>
              </a:spcBef>
              <a:spcAft>
                <a:spcPts val="0"/>
              </a:spcAft>
              <a:buClr>
                <a:schemeClr val="accent6">
                  <a:lumMod val="50000"/>
                </a:schemeClr>
              </a:buClr>
              <a:buSzPct val="80000"/>
              <a:buFont typeface="Wingdings" pitchFamily="2" charset="2"/>
              <a:buChar char="u"/>
              <a:defRPr/>
            </a:pPr>
            <a:r>
              <a:rPr lang="en-US" sz="2100" b="0" dirty="0">
                <a:solidFill>
                  <a:srgbClr val="000000"/>
                </a:solidFill>
                <a:latin typeface="Arial" charset="0"/>
              </a:rPr>
              <a:t>Corporation must submit </a:t>
            </a:r>
            <a:r>
              <a:rPr lang="en-US" sz="2100" dirty="0">
                <a:solidFill>
                  <a:srgbClr val="000000"/>
                </a:solidFill>
                <a:latin typeface="Arial" charset="0"/>
              </a:rPr>
              <a:t>articles of incorporation</a:t>
            </a:r>
            <a:r>
              <a:rPr lang="en-US" sz="2100" b="0" dirty="0">
                <a:solidFill>
                  <a:srgbClr val="000000"/>
                </a:solidFill>
                <a:latin typeface="Arial" charset="0"/>
              </a:rPr>
              <a:t> to the state in which incorporation is desired.</a:t>
            </a:r>
          </a:p>
          <a:p>
            <a:pPr marL="688975" indent="-463550" algn="l">
              <a:lnSpc>
                <a:spcPct val="120000"/>
              </a:lnSpc>
              <a:spcBef>
                <a:spcPts val="1200"/>
              </a:spcBef>
              <a:spcAft>
                <a:spcPts val="0"/>
              </a:spcAft>
              <a:buClr>
                <a:schemeClr val="accent6">
                  <a:lumMod val="50000"/>
                </a:schemeClr>
              </a:buClr>
              <a:buSzPct val="80000"/>
              <a:buFont typeface="Wingdings" pitchFamily="2" charset="2"/>
              <a:buChar char="u"/>
              <a:defRPr/>
            </a:pPr>
            <a:r>
              <a:rPr lang="en-US" sz="2100" b="0" dirty="0">
                <a:solidFill>
                  <a:srgbClr val="000000"/>
                </a:solidFill>
                <a:latin typeface="Arial" charset="0"/>
              </a:rPr>
              <a:t>State issues a corporation charter.</a:t>
            </a:r>
          </a:p>
          <a:p>
            <a:pPr marL="688975" indent="-463550" algn="l">
              <a:lnSpc>
                <a:spcPct val="120000"/>
              </a:lnSpc>
              <a:spcBef>
                <a:spcPts val="1200"/>
              </a:spcBef>
              <a:spcAft>
                <a:spcPts val="0"/>
              </a:spcAft>
              <a:buClr>
                <a:schemeClr val="accent6">
                  <a:lumMod val="50000"/>
                </a:schemeClr>
              </a:buClr>
              <a:buSzPct val="80000"/>
              <a:buFont typeface="Wingdings" pitchFamily="2" charset="2"/>
              <a:buChar char="u"/>
              <a:defRPr/>
            </a:pPr>
            <a:r>
              <a:rPr lang="en-US" sz="2100" b="0" dirty="0">
                <a:solidFill>
                  <a:srgbClr val="000000"/>
                </a:solidFill>
                <a:latin typeface="Arial" charset="0"/>
              </a:rPr>
              <a:t>Advantage to incorporate in a state whose laws favor the corporate form of business organization.</a:t>
            </a:r>
          </a:p>
          <a:p>
            <a:pPr marL="1252538" lvl="1" indent="-450850" algn="l">
              <a:lnSpc>
                <a:spcPct val="120000"/>
              </a:lnSpc>
              <a:spcBef>
                <a:spcPts val="1200"/>
              </a:spcBef>
              <a:spcAft>
                <a:spcPts val="0"/>
              </a:spcAft>
              <a:buClr>
                <a:schemeClr val="accent6">
                  <a:lumMod val="50000"/>
                </a:schemeClr>
              </a:buClr>
              <a:buSzPct val="90000"/>
              <a:buFont typeface="Arial" pitchFamily="34" charset="0"/>
              <a:buChar char="►"/>
              <a:defRPr/>
            </a:pPr>
            <a:r>
              <a:rPr lang="en-US" sz="2000" b="0" dirty="0">
                <a:solidFill>
                  <a:srgbClr val="000000"/>
                </a:solidFill>
                <a:latin typeface="Arial" charset="0"/>
              </a:rPr>
              <a:t>Delaware</a:t>
            </a:r>
          </a:p>
          <a:p>
            <a:pPr marL="688975" indent="-463550" algn="l">
              <a:lnSpc>
                <a:spcPct val="120000"/>
              </a:lnSpc>
              <a:spcBef>
                <a:spcPts val="1200"/>
              </a:spcBef>
              <a:spcAft>
                <a:spcPts val="0"/>
              </a:spcAft>
              <a:buClr>
                <a:schemeClr val="accent6">
                  <a:lumMod val="50000"/>
                </a:schemeClr>
              </a:buClr>
              <a:buSzPct val="80000"/>
              <a:buFont typeface="Wingdings" pitchFamily="2" charset="2"/>
              <a:buChar char="u"/>
              <a:defRPr/>
            </a:pPr>
            <a:r>
              <a:rPr lang="en-US" sz="2100" b="0" dirty="0">
                <a:latin typeface="Arial" charset="0"/>
              </a:rPr>
              <a:t>Accounting for stockholder’s equity follows the provisions of each states business incorporation act. </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15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60638"/>
            <a:ext cx="8153400" cy="358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12"/>
          <p:cNvSpPr>
            <a:spLocks noChangeArrowheads="1"/>
          </p:cNvSpPr>
          <p:nvPr/>
        </p:nvSpPr>
        <p:spPr bwMode="auto">
          <a:xfrm>
            <a:off x="7516813" y="2286000"/>
            <a:ext cx="1322387"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200">
                <a:solidFill>
                  <a:srgbClr val="800000"/>
                </a:solidFill>
                <a:latin typeface="Arial" charset="0"/>
              </a:rPr>
              <a:t>Illustration 15-5</a:t>
            </a:r>
          </a:p>
        </p:txBody>
      </p:sp>
      <p:sp>
        <p:nvSpPr>
          <p:cNvPr id="35844" name="Rectangle 13"/>
          <p:cNvSpPr>
            <a:spLocks noChangeArrowheads="1"/>
          </p:cNvSpPr>
          <p:nvPr/>
        </p:nvSpPr>
        <p:spPr bwMode="auto">
          <a:xfrm>
            <a:off x="609600" y="1371600"/>
            <a:ext cx="8305800" cy="931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spcBef>
                <a:spcPct val="50000"/>
              </a:spcBef>
            </a:pPr>
            <a:r>
              <a:rPr lang="en-US" sz="2100">
                <a:solidFill>
                  <a:srgbClr val="800000"/>
                </a:solidFill>
                <a:latin typeface="Arial" charset="0"/>
              </a:rPr>
              <a:t>Illustration:  </a:t>
            </a:r>
            <a:r>
              <a:rPr lang="en-US" sz="2100" b="0">
                <a:solidFill>
                  <a:schemeClr val="tx1"/>
                </a:solidFill>
                <a:latin typeface="Arial" charset="0"/>
              </a:rPr>
              <a:t>The stockholders’ equity section for Cripe after purchase of the treasury stock.</a:t>
            </a:r>
          </a:p>
        </p:txBody>
      </p:sp>
      <p:sp>
        <p:nvSpPr>
          <p:cNvPr id="1674254" name="Rectangle 14"/>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584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pPr>
            <a:r>
              <a:rPr lang="en-US" sz="2600">
                <a:solidFill>
                  <a:schemeClr val="tx1"/>
                </a:solidFill>
                <a:latin typeface="Arial" charset="0"/>
              </a:rPr>
              <a:t>Sale of Treasury Stock</a:t>
            </a:r>
          </a:p>
        </p:txBody>
      </p:sp>
      <p:sp>
        <p:nvSpPr>
          <p:cNvPr id="36867" name="Rectangle 3"/>
          <p:cNvSpPr>
            <a:spLocks noChangeArrowheads="1"/>
          </p:cNvSpPr>
          <p:nvPr/>
        </p:nvSpPr>
        <p:spPr bwMode="auto">
          <a:xfrm>
            <a:off x="609600" y="1981200"/>
            <a:ext cx="7848600" cy="1543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5800" lvl="1" indent="-457200" algn="l">
              <a:lnSpc>
                <a:spcPct val="120000"/>
              </a:lnSpc>
              <a:spcBef>
                <a:spcPct val="50000"/>
              </a:spcBef>
              <a:buClr>
                <a:srgbClr val="800000"/>
              </a:buClr>
              <a:buSzPct val="80000"/>
              <a:buFont typeface="Wingdings" pitchFamily="2" charset="2"/>
              <a:buChar char="u"/>
            </a:pPr>
            <a:r>
              <a:rPr lang="en-US" sz="2100" b="0">
                <a:solidFill>
                  <a:srgbClr val="000000"/>
                </a:solidFill>
                <a:latin typeface="Arial" charset="0"/>
              </a:rPr>
              <a:t>Above Cost </a:t>
            </a:r>
          </a:p>
          <a:p>
            <a:pPr marL="685800" lvl="1" indent="-457200" algn="l">
              <a:lnSpc>
                <a:spcPct val="120000"/>
              </a:lnSpc>
              <a:spcBef>
                <a:spcPct val="50000"/>
              </a:spcBef>
              <a:buClr>
                <a:srgbClr val="800000"/>
              </a:buClr>
              <a:buSzPct val="80000"/>
              <a:buFont typeface="Wingdings" pitchFamily="2" charset="2"/>
              <a:buChar char="u"/>
            </a:pPr>
            <a:r>
              <a:rPr lang="en-US" sz="2100" b="0">
                <a:solidFill>
                  <a:srgbClr val="000000"/>
                </a:solidFill>
                <a:latin typeface="Arial" charset="0"/>
              </a:rPr>
              <a:t>Below Cost</a:t>
            </a:r>
          </a:p>
          <a:p>
            <a:pPr algn="l">
              <a:lnSpc>
                <a:spcPct val="120000"/>
              </a:lnSpc>
              <a:spcBef>
                <a:spcPct val="50000"/>
              </a:spcBef>
              <a:buSzPct val="80000"/>
            </a:pPr>
            <a:r>
              <a:rPr lang="en-US" sz="2100" b="0">
                <a:solidFill>
                  <a:srgbClr val="000000"/>
                </a:solidFill>
                <a:latin typeface="Arial" charset="0"/>
              </a:rPr>
              <a:t>Both increase total assets and stockholders’ equity. </a:t>
            </a:r>
          </a:p>
        </p:txBody>
      </p:sp>
      <p:sp>
        <p:nvSpPr>
          <p:cNvPr id="1613830" name="Rectangle 6"/>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687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9" name="Rectangle 3"/>
          <p:cNvSpPr>
            <a:spLocks noChangeArrowheads="1"/>
          </p:cNvSpPr>
          <p:nvPr/>
        </p:nvSpPr>
        <p:spPr bwMode="auto">
          <a:xfrm>
            <a:off x="609600" y="1371600"/>
            <a:ext cx="8039100" cy="1352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spcBef>
                <a:spcPct val="50000"/>
              </a:spcBef>
              <a:defRPr/>
            </a:pPr>
            <a:r>
              <a:rPr lang="en-US" sz="2100" dirty="0">
                <a:solidFill>
                  <a:schemeClr val="tx1"/>
                </a:solidFill>
                <a:latin typeface="Arial" charset="0"/>
              </a:rPr>
              <a:t>Sale of Treasury Stock </a:t>
            </a:r>
            <a:r>
              <a:rPr lang="en-US" sz="2100" dirty="0">
                <a:solidFill>
                  <a:schemeClr val="accent6">
                    <a:lumMod val="50000"/>
                  </a:schemeClr>
                </a:solidFill>
                <a:latin typeface="Arial" charset="0"/>
              </a:rPr>
              <a:t>above </a:t>
            </a:r>
            <a:r>
              <a:rPr lang="en-US" sz="2100" dirty="0">
                <a:solidFill>
                  <a:schemeClr val="tx1"/>
                </a:solidFill>
                <a:latin typeface="Arial" charset="0"/>
              </a:rPr>
              <a:t>Cost</a:t>
            </a:r>
            <a:r>
              <a:rPr lang="en-US" sz="2100" b="0" dirty="0">
                <a:solidFill>
                  <a:schemeClr val="tx1"/>
                </a:solidFill>
                <a:latin typeface="Arial" charset="0"/>
              </a:rPr>
              <a:t>.  </a:t>
            </a:r>
            <a:r>
              <a:rPr lang="en-US" sz="2100" b="0" dirty="0" err="1">
                <a:solidFill>
                  <a:schemeClr val="tx1"/>
                </a:solidFill>
                <a:latin typeface="Arial" charset="0"/>
              </a:rPr>
              <a:t>Cripe</a:t>
            </a:r>
            <a:r>
              <a:rPr lang="en-US" sz="2100" b="0" dirty="0">
                <a:solidFill>
                  <a:schemeClr val="tx1"/>
                </a:solidFill>
                <a:latin typeface="Arial" charset="0"/>
              </a:rPr>
              <a:t> acquired 10,000 treasury share at $11 per share. It now sells 1,000 shares at $15 per share on March 10. </a:t>
            </a:r>
            <a:r>
              <a:rPr lang="en-US" sz="2100" b="0" dirty="0" err="1">
                <a:solidFill>
                  <a:schemeClr val="tx1"/>
                </a:solidFill>
                <a:latin typeface="Arial" charset="0"/>
              </a:rPr>
              <a:t>Cripe</a:t>
            </a:r>
            <a:r>
              <a:rPr lang="en-US" sz="2100" b="0" dirty="0">
                <a:solidFill>
                  <a:schemeClr val="tx1"/>
                </a:solidFill>
                <a:latin typeface="Arial" charset="0"/>
              </a:rPr>
              <a:t> records the entry as follows.</a:t>
            </a:r>
          </a:p>
        </p:txBody>
      </p:sp>
      <p:sp>
        <p:nvSpPr>
          <p:cNvPr id="1729541" name="Rectangle 5"/>
          <p:cNvSpPr>
            <a:spLocks noChangeArrowheads="1"/>
          </p:cNvSpPr>
          <p:nvPr/>
        </p:nvSpPr>
        <p:spPr bwMode="auto">
          <a:xfrm>
            <a:off x="914400" y="2971800"/>
            <a:ext cx="7924800" cy="1484313"/>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457200" indent="-454025" algn="l">
              <a:lnSpc>
                <a:spcPct val="120000"/>
              </a:lnSpc>
              <a:spcBef>
                <a:spcPts val="900"/>
              </a:spcBef>
              <a:buClr>
                <a:schemeClr val="accent2"/>
              </a:buClr>
              <a:buSzPct val="75000"/>
              <a:buFont typeface="Wingdings" pitchFamily="2" charset="2"/>
              <a:buNone/>
              <a:tabLst>
                <a:tab pos="5827713" algn="r"/>
                <a:tab pos="7261225" algn="r"/>
              </a:tabLst>
            </a:pPr>
            <a:r>
              <a:rPr lang="en-US" sz="2100" b="0">
                <a:solidFill>
                  <a:schemeClr val="bg2"/>
                </a:solidFill>
                <a:latin typeface="Arial" charset="0"/>
              </a:rPr>
              <a:t>Cash 	15,000</a:t>
            </a:r>
          </a:p>
          <a:p>
            <a:pPr marL="457200" indent="-454025" algn="l">
              <a:lnSpc>
                <a:spcPct val="120000"/>
              </a:lnSpc>
              <a:spcBef>
                <a:spcPts val="900"/>
              </a:spcBef>
              <a:buClr>
                <a:schemeClr val="accent2"/>
              </a:buClr>
              <a:buSzPct val="75000"/>
              <a:buFont typeface="Wingdings" pitchFamily="2" charset="2"/>
              <a:buNone/>
              <a:tabLst>
                <a:tab pos="5827713" algn="r"/>
                <a:tab pos="7261225" algn="r"/>
              </a:tabLst>
            </a:pPr>
            <a:r>
              <a:rPr lang="en-US" sz="2100" b="0">
                <a:solidFill>
                  <a:schemeClr val="bg2"/>
                </a:solidFill>
                <a:latin typeface="Arial" charset="0"/>
              </a:rPr>
              <a:t>	Treasury Stock 		11,000</a:t>
            </a:r>
          </a:p>
          <a:p>
            <a:pPr marL="457200" indent="-454025" algn="l">
              <a:lnSpc>
                <a:spcPct val="120000"/>
              </a:lnSpc>
              <a:spcBef>
                <a:spcPts val="900"/>
              </a:spcBef>
              <a:buClr>
                <a:schemeClr val="accent2"/>
              </a:buClr>
              <a:buSzPct val="75000"/>
              <a:buFont typeface="Wingdings" pitchFamily="2" charset="2"/>
              <a:buNone/>
              <a:tabLst>
                <a:tab pos="5827713" algn="r"/>
                <a:tab pos="7261225" algn="r"/>
              </a:tabLst>
            </a:pPr>
            <a:r>
              <a:rPr lang="en-US" sz="2100" b="0">
                <a:solidFill>
                  <a:schemeClr val="bg2"/>
                </a:solidFill>
                <a:latin typeface="Arial" charset="0"/>
              </a:rPr>
              <a:t>	Paid-in Capital from Treasury Stock 		4,000</a:t>
            </a:r>
          </a:p>
        </p:txBody>
      </p:sp>
      <p:sp>
        <p:nvSpPr>
          <p:cNvPr id="1729542" name="Rectangle 6"/>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789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9541">
                                            <p:txEl>
                                              <p:pRg st="0" end="0"/>
                                            </p:txEl>
                                          </p:spTgt>
                                        </p:tgtEl>
                                        <p:attrNameLst>
                                          <p:attrName>style.visibility</p:attrName>
                                        </p:attrNameLst>
                                      </p:cBhvr>
                                      <p:to>
                                        <p:strVal val="visible"/>
                                      </p:to>
                                    </p:set>
                                    <p:animEffect transition="in" filter="wipe(left)">
                                      <p:cBhvr>
                                        <p:cTn id="7" dur="500"/>
                                        <p:tgtEl>
                                          <p:spTgt spid="17295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9541">
                                            <p:txEl>
                                              <p:pRg st="1" end="1"/>
                                            </p:txEl>
                                          </p:spTgt>
                                        </p:tgtEl>
                                        <p:attrNameLst>
                                          <p:attrName>style.visibility</p:attrName>
                                        </p:attrNameLst>
                                      </p:cBhvr>
                                      <p:to>
                                        <p:strVal val="visible"/>
                                      </p:to>
                                    </p:set>
                                    <p:animEffect transition="in" filter="wipe(left)">
                                      <p:cBhvr>
                                        <p:cTn id="12" dur="500"/>
                                        <p:tgtEl>
                                          <p:spTgt spid="172954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29541">
                                            <p:txEl>
                                              <p:pRg st="2" end="2"/>
                                            </p:txEl>
                                          </p:spTgt>
                                        </p:tgtEl>
                                        <p:attrNameLst>
                                          <p:attrName>style.visibility</p:attrName>
                                        </p:attrNameLst>
                                      </p:cBhvr>
                                      <p:to>
                                        <p:strVal val="visible"/>
                                      </p:to>
                                    </p:set>
                                    <p:animEffect transition="in" filter="wipe(left)">
                                      <p:cBhvr>
                                        <p:cTn id="17" dur="500"/>
                                        <p:tgtEl>
                                          <p:spTgt spid="17295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9541"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587" name="Rectangle 3"/>
          <p:cNvSpPr>
            <a:spLocks noChangeArrowheads="1"/>
          </p:cNvSpPr>
          <p:nvPr/>
        </p:nvSpPr>
        <p:spPr bwMode="auto">
          <a:xfrm>
            <a:off x="609600" y="1371600"/>
            <a:ext cx="8305800" cy="1352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spcBef>
                <a:spcPct val="50000"/>
              </a:spcBef>
              <a:defRPr/>
            </a:pPr>
            <a:r>
              <a:rPr lang="en-US" sz="2100" dirty="0">
                <a:solidFill>
                  <a:schemeClr val="tx1"/>
                </a:solidFill>
                <a:latin typeface="Arial" charset="0"/>
              </a:rPr>
              <a:t>Sale of Treasury Stock </a:t>
            </a:r>
            <a:r>
              <a:rPr lang="en-US" sz="2100" dirty="0">
                <a:solidFill>
                  <a:schemeClr val="accent6">
                    <a:lumMod val="50000"/>
                  </a:schemeClr>
                </a:solidFill>
                <a:latin typeface="Arial" charset="0"/>
              </a:rPr>
              <a:t>below</a:t>
            </a:r>
            <a:r>
              <a:rPr lang="en-US" sz="2100" dirty="0">
                <a:solidFill>
                  <a:schemeClr val="tx1"/>
                </a:solidFill>
                <a:latin typeface="Arial" charset="0"/>
              </a:rPr>
              <a:t> Cost.  </a:t>
            </a:r>
            <a:r>
              <a:rPr lang="en-US" sz="2100" b="0" dirty="0" err="1">
                <a:solidFill>
                  <a:schemeClr val="tx1"/>
                </a:solidFill>
                <a:latin typeface="Arial" charset="0"/>
              </a:rPr>
              <a:t>Cripe</a:t>
            </a:r>
            <a:r>
              <a:rPr lang="en-US" sz="2100" b="0" dirty="0">
                <a:solidFill>
                  <a:schemeClr val="tx1"/>
                </a:solidFill>
                <a:latin typeface="Arial" charset="0"/>
              </a:rPr>
              <a:t> sells an additional 1,000 treasury shares on March 21 at $8 per share, it records the sale as follows.</a:t>
            </a:r>
          </a:p>
        </p:txBody>
      </p:sp>
      <p:sp>
        <p:nvSpPr>
          <p:cNvPr id="1731589" name="Rectangle 5"/>
          <p:cNvSpPr>
            <a:spLocks noChangeArrowheads="1"/>
          </p:cNvSpPr>
          <p:nvPr/>
        </p:nvSpPr>
        <p:spPr bwMode="auto">
          <a:xfrm>
            <a:off x="914400" y="2971800"/>
            <a:ext cx="7315200" cy="1484313"/>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457200" indent="-454025" algn="l">
              <a:lnSpc>
                <a:spcPct val="120000"/>
              </a:lnSpc>
              <a:spcBef>
                <a:spcPts val="900"/>
              </a:spcBef>
              <a:buClr>
                <a:schemeClr val="accent2"/>
              </a:buClr>
              <a:buSzPct val="75000"/>
              <a:buFont typeface="Wingdings" pitchFamily="2" charset="2"/>
              <a:buNone/>
              <a:tabLst>
                <a:tab pos="5827713" algn="r"/>
                <a:tab pos="7261225" algn="r"/>
              </a:tabLst>
            </a:pPr>
            <a:r>
              <a:rPr lang="en-US" sz="2100" b="0">
                <a:solidFill>
                  <a:schemeClr val="bg2"/>
                </a:solidFill>
                <a:latin typeface="Arial" charset="0"/>
              </a:rPr>
              <a:t>Cash 	8,000</a:t>
            </a:r>
          </a:p>
          <a:p>
            <a:pPr marL="457200" indent="-454025" algn="l">
              <a:lnSpc>
                <a:spcPct val="120000"/>
              </a:lnSpc>
              <a:spcBef>
                <a:spcPts val="900"/>
              </a:spcBef>
              <a:buClr>
                <a:schemeClr val="accent2"/>
              </a:buClr>
              <a:buSzPct val="75000"/>
              <a:buFont typeface="Wingdings" pitchFamily="2" charset="2"/>
              <a:buNone/>
              <a:tabLst>
                <a:tab pos="5827713" algn="r"/>
                <a:tab pos="7261225" algn="r"/>
              </a:tabLst>
            </a:pPr>
            <a:r>
              <a:rPr lang="en-US" sz="2100" b="0">
                <a:solidFill>
                  <a:schemeClr val="bg2"/>
                </a:solidFill>
                <a:latin typeface="Arial" charset="0"/>
              </a:rPr>
              <a:t>Paid-in Capital from Treasury Stock 	3,000</a:t>
            </a:r>
          </a:p>
          <a:p>
            <a:pPr marL="457200" indent="-454025" algn="l">
              <a:lnSpc>
                <a:spcPct val="120000"/>
              </a:lnSpc>
              <a:spcBef>
                <a:spcPts val="900"/>
              </a:spcBef>
              <a:buClr>
                <a:schemeClr val="accent2"/>
              </a:buClr>
              <a:buSzPct val="75000"/>
              <a:buFont typeface="Wingdings" pitchFamily="2" charset="2"/>
              <a:buNone/>
              <a:tabLst>
                <a:tab pos="5827713" algn="r"/>
                <a:tab pos="7261225" algn="r"/>
              </a:tabLst>
            </a:pPr>
            <a:r>
              <a:rPr lang="en-US" sz="2100" b="0">
                <a:solidFill>
                  <a:schemeClr val="bg2"/>
                </a:solidFill>
                <a:latin typeface="Arial" charset="0"/>
              </a:rPr>
              <a:t>	Treasury Stock 		11,000</a:t>
            </a:r>
          </a:p>
        </p:txBody>
      </p:sp>
      <p:sp>
        <p:nvSpPr>
          <p:cNvPr id="1731590" name="Rectangle 6"/>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891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31589">
                                            <p:txEl>
                                              <p:pRg st="0" end="0"/>
                                            </p:txEl>
                                          </p:spTgt>
                                        </p:tgtEl>
                                        <p:attrNameLst>
                                          <p:attrName>style.visibility</p:attrName>
                                        </p:attrNameLst>
                                      </p:cBhvr>
                                      <p:to>
                                        <p:strVal val="visible"/>
                                      </p:to>
                                    </p:set>
                                    <p:animEffect transition="in" filter="wipe(left)">
                                      <p:cBhvr>
                                        <p:cTn id="7" dur="500"/>
                                        <p:tgtEl>
                                          <p:spTgt spid="17315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1589">
                                            <p:txEl>
                                              <p:pRg st="1" end="1"/>
                                            </p:txEl>
                                          </p:spTgt>
                                        </p:tgtEl>
                                        <p:attrNameLst>
                                          <p:attrName>style.visibility</p:attrName>
                                        </p:attrNameLst>
                                      </p:cBhvr>
                                      <p:to>
                                        <p:strVal val="visible"/>
                                      </p:to>
                                    </p:set>
                                    <p:animEffect transition="in" filter="wipe(left)">
                                      <p:cBhvr>
                                        <p:cTn id="12" dur="500"/>
                                        <p:tgtEl>
                                          <p:spTgt spid="17315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31589">
                                            <p:txEl>
                                              <p:pRg st="2" end="2"/>
                                            </p:txEl>
                                          </p:spTgt>
                                        </p:tgtEl>
                                        <p:attrNameLst>
                                          <p:attrName>style.visibility</p:attrName>
                                        </p:attrNameLst>
                                      </p:cBhvr>
                                      <p:to>
                                        <p:strVal val="visible"/>
                                      </p:to>
                                    </p:set>
                                    <p:animEffect transition="in" filter="wipe(left)">
                                      <p:cBhvr>
                                        <p:cTn id="17" dur="500"/>
                                        <p:tgtEl>
                                          <p:spTgt spid="17315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589"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457200" y="3276600"/>
            <a:ext cx="8305800" cy="10668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63500" indent="-3175" algn="l">
              <a:lnSpc>
                <a:spcPct val="130000"/>
              </a:lnSpc>
              <a:spcBef>
                <a:spcPct val="20000"/>
              </a:spcBef>
              <a:buClr>
                <a:schemeClr val="accent2"/>
              </a:buClr>
              <a:buSzPct val="75000"/>
              <a:buFont typeface="Wingdings" pitchFamily="2" charset="2"/>
              <a:buNone/>
            </a:pPr>
            <a:r>
              <a:rPr lang="en-US" sz="2100">
                <a:solidFill>
                  <a:srgbClr val="800000"/>
                </a:solidFill>
                <a:latin typeface="Arial" charset="0"/>
              </a:rPr>
              <a:t>Illustration:</a:t>
            </a:r>
            <a:r>
              <a:rPr lang="en-US" sz="2100" b="0">
                <a:solidFill>
                  <a:schemeClr val="bg2"/>
                </a:solidFill>
                <a:latin typeface="Arial" charset="0"/>
              </a:rPr>
              <a:t>  Assume that Cripe sells an additional 1,000 shares at $8 per share on April 10.</a:t>
            </a:r>
          </a:p>
        </p:txBody>
      </p:sp>
      <p:sp>
        <p:nvSpPr>
          <p:cNvPr id="39939" name="Rectangle 7"/>
          <p:cNvSpPr>
            <a:spLocks noChangeArrowheads="1"/>
          </p:cNvSpPr>
          <p:nvPr/>
        </p:nvSpPr>
        <p:spPr bwMode="auto">
          <a:xfrm>
            <a:off x="1268413" y="1595438"/>
            <a:ext cx="1322387"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800000"/>
                </a:solidFill>
                <a:latin typeface="Arial" charset="0"/>
              </a:rPr>
              <a:t>Illustration 15-6</a:t>
            </a:r>
          </a:p>
        </p:txBody>
      </p:sp>
      <p:sp>
        <p:nvSpPr>
          <p:cNvPr id="1680393" name="Rectangle 9"/>
          <p:cNvSpPr>
            <a:spLocks noChangeArrowheads="1"/>
          </p:cNvSpPr>
          <p:nvPr/>
        </p:nvSpPr>
        <p:spPr bwMode="auto">
          <a:xfrm>
            <a:off x="914400" y="4267200"/>
            <a:ext cx="7315200" cy="19812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457200" indent="-454025" algn="l">
              <a:lnSpc>
                <a:spcPct val="120000"/>
              </a:lnSpc>
              <a:spcBef>
                <a:spcPts val="900"/>
              </a:spcBef>
              <a:buClr>
                <a:schemeClr val="accent2"/>
              </a:buClr>
              <a:buSzPct val="75000"/>
              <a:buFont typeface="Wingdings" pitchFamily="2" charset="2"/>
              <a:buNone/>
              <a:tabLst>
                <a:tab pos="5827713" algn="r"/>
                <a:tab pos="7261225" algn="r"/>
              </a:tabLst>
            </a:pPr>
            <a:r>
              <a:rPr lang="en-US" sz="2100" b="0">
                <a:solidFill>
                  <a:schemeClr val="bg2"/>
                </a:solidFill>
                <a:latin typeface="Arial" charset="0"/>
              </a:rPr>
              <a:t>Cash 	8,000</a:t>
            </a:r>
          </a:p>
          <a:p>
            <a:pPr marL="457200" indent="-454025" algn="l">
              <a:lnSpc>
                <a:spcPct val="120000"/>
              </a:lnSpc>
              <a:spcBef>
                <a:spcPts val="900"/>
              </a:spcBef>
              <a:buClr>
                <a:schemeClr val="accent2"/>
              </a:buClr>
              <a:buSzPct val="75000"/>
              <a:buFont typeface="Wingdings" pitchFamily="2" charset="2"/>
              <a:buNone/>
              <a:tabLst>
                <a:tab pos="5827713" algn="r"/>
                <a:tab pos="7261225" algn="r"/>
              </a:tabLst>
            </a:pPr>
            <a:r>
              <a:rPr lang="en-US" sz="2100" b="0">
                <a:solidFill>
                  <a:schemeClr val="bg2"/>
                </a:solidFill>
                <a:latin typeface="Arial" charset="0"/>
              </a:rPr>
              <a:t>Paid-in Capital from Treasury Stock 	1,000</a:t>
            </a:r>
          </a:p>
          <a:p>
            <a:pPr marL="457200" indent="-454025" algn="l">
              <a:lnSpc>
                <a:spcPct val="120000"/>
              </a:lnSpc>
              <a:spcBef>
                <a:spcPts val="900"/>
              </a:spcBef>
              <a:buClr>
                <a:schemeClr val="accent2"/>
              </a:buClr>
              <a:buSzPct val="75000"/>
              <a:buFont typeface="Wingdings" pitchFamily="2" charset="2"/>
              <a:buNone/>
              <a:tabLst>
                <a:tab pos="5827713" algn="r"/>
                <a:tab pos="7261225" algn="r"/>
              </a:tabLst>
            </a:pPr>
            <a:r>
              <a:rPr lang="en-US" sz="2100" b="0">
                <a:solidFill>
                  <a:schemeClr val="bg2"/>
                </a:solidFill>
                <a:latin typeface="Arial" charset="0"/>
              </a:rPr>
              <a:t>Retained Earnings 	2,000</a:t>
            </a:r>
          </a:p>
          <a:p>
            <a:pPr marL="457200" indent="-454025" algn="l">
              <a:lnSpc>
                <a:spcPct val="120000"/>
              </a:lnSpc>
              <a:spcBef>
                <a:spcPts val="900"/>
              </a:spcBef>
              <a:buClr>
                <a:schemeClr val="accent2"/>
              </a:buClr>
              <a:buSzPct val="75000"/>
              <a:buFont typeface="Wingdings" pitchFamily="2" charset="2"/>
              <a:buNone/>
              <a:tabLst>
                <a:tab pos="5827713" algn="r"/>
                <a:tab pos="7261225" algn="r"/>
              </a:tabLst>
            </a:pPr>
            <a:r>
              <a:rPr lang="en-US" sz="2100" b="0">
                <a:solidFill>
                  <a:schemeClr val="bg2"/>
                </a:solidFill>
                <a:latin typeface="Arial" charset="0"/>
              </a:rPr>
              <a:t>	Treasury Stock 		11,000</a:t>
            </a:r>
          </a:p>
        </p:txBody>
      </p:sp>
      <p:sp>
        <p:nvSpPr>
          <p:cNvPr id="1680394" name="Rectangle 10"/>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pic>
        <p:nvPicPr>
          <p:cNvPr id="3994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24000"/>
            <a:ext cx="5638800" cy="1570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994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80393">
                                            <p:txEl>
                                              <p:pRg st="0" end="0"/>
                                            </p:txEl>
                                          </p:spTgt>
                                        </p:tgtEl>
                                        <p:attrNameLst>
                                          <p:attrName>style.visibility</p:attrName>
                                        </p:attrNameLst>
                                      </p:cBhvr>
                                      <p:to>
                                        <p:strVal val="visible"/>
                                      </p:to>
                                    </p:set>
                                    <p:animEffect transition="in" filter="wipe(left)">
                                      <p:cBhvr>
                                        <p:cTn id="7" dur="500"/>
                                        <p:tgtEl>
                                          <p:spTgt spid="16803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80393">
                                            <p:txEl>
                                              <p:pRg st="1" end="1"/>
                                            </p:txEl>
                                          </p:spTgt>
                                        </p:tgtEl>
                                        <p:attrNameLst>
                                          <p:attrName>style.visibility</p:attrName>
                                        </p:attrNameLst>
                                      </p:cBhvr>
                                      <p:to>
                                        <p:strVal val="visible"/>
                                      </p:to>
                                    </p:set>
                                    <p:animEffect transition="in" filter="wipe(left)">
                                      <p:cBhvr>
                                        <p:cTn id="12" dur="500"/>
                                        <p:tgtEl>
                                          <p:spTgt spid="16803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80393">
                                            <p:txEl>
                                              <p:pRg st="2" end="2"/>
                                            </p:txEl>
                                          </p:spTgt>
                                        </p:tgtEl>
                                        <p:attrNameLst>
                                          <p:attrName>style.visibility</p:attrName>
                                        </p:attrNameLst>
                                      </p:cBhvr>
                                      <p:to>
                                        <p:strVal val="visible"/>
                                      </p:to>
                                    </p:set>
                                    <p:animEffect transition="in" filter="wipe(left)">
                                      <p:cBhvr>
                                        <p:cTn id="17" dur="500"/>
                                        <p:tgtEl>
                                          <p:spTgt spid="168039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80393">
                                            <p:txEl>
                                              <p:pRg st="3" end="3"/>
                                            </p:txEl>
                                          </p:spTgt>
                                        </p:tgtEl>
                                        <p:attrNameLst>
                                          <p:attrName>style.visibility</p:attrName>
                                        </p:attrNameLst>
                                      </p:cBhvr>
                                      <p:to>
                                        <p:strVal val="visible"/>
                                      </p:to>
                                    </p:set>
                                    <p:animEffect transition="in" filter="wipe(left)">
                                      <p:cBhvr>
                                        <p:cTn id="22" dur="500"/>
                                        <p:tgtEl>
                                          <p:spTgt spid="16803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0393"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600">
                <a:solidFill>
                  <a:schemeClr val="tx1"/>
                </a:solidFill>
                <a:latin typeface="Arial" charset="0"/>
              </a:rPr>
              <a:t>Retiring Treasury Stock</a:t>
            </a:r>
          </a:p>
        </p:txBody>
      </p:sp>
      <p:sp>
        <p:nvSpPr>
          <p:cNvPr id="40963" name="Rectangle 3"/>
          <p:cNvSpPr>
            <a:spLocks noChangeArrowheads="1"/>
          </p:cNvSpPr>
          <p:nvPr/>
        </p:nvSpPr>
        <p:spPr bwMode="auto">
          <a:xfrm>
            <a:off x="609600" y="1968500"/>
            <a:ext cx="7696200" cy="22860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0" lvl="1" algn="l">
              <a:lnSpc>
                <a:spcPct val="120000"/>
              </a:lnSpc>
              <a:spcBef>
                <a:spcPts val="1200"/>
              </a:spcBef>
              <a:buClr>
                <a:schemeClr val="accent2"/>
              </a:buClr>
              <a:buSzPct val="75000"/>
              <a:buFont typeface="Wingdings" pitchFamily="2" charset="2"/>
              <a:buNone/>
            </a:pPr>
            <a:r>
              <a:rPr lang="en-US" sz="2200" b="0">
                <a:solidFill>
                  <a:schemeClr val="bg2"/>
                </a:solidFill>
                <a:latin typeface="Arial" charset="0"/>
              </a:rPr>
              <a:t>Decision results in </a:t>
            </a:r>
          </a:p>
          <a:p>
            <a:pPr marL="682625" lvl="2" indent="-450850" algn="l">
              <a:lnSpc>
                <a:spcPct val="120000"/>
              </a:lnSpc>
              <a:spcBef>
                <a:spcPts val="1200"/>
              </a:spcBef>
              <a:buClr>
                <a:srgbClr val="800000"/>
              </a:buClr>
              <a:buSzPct val="80000"/>
              <a:buFont typeface="Wingdings" pitchFamily="2" charset="2"/>
              <a:buChar char="u"/>
            </a:pPr>
            <a:r>
              <a:rPr lang="en-US" sz="2200" b="0">
                <a:solidFill>
                  <a:schemeClr val="bg2"/>
                </a:solidFill>
                <a:latin typeface="Arial" charset="0"/>
              </a:rPr>
              <a:t>cancellation of the treasury stock and </a:t>
            </a:r>
          </a:p>
          <a:p>
            <a:pPr marL="682625" lvl="2" indent="-450850" algn="l">
              <a:lnSpc>
                <a:spcPct val="120000"/>
              </a:lnSpc>
              <a:spcBef>
                <a:spcPts val="1200"/>
              </a:spcBef>
              <a:buClr>
                <a:srgbClr val="800000"/>
              </a:buClr>
              <a:buSzPct val="80000"/>
              <a:buFont typeface="Wingdings" pitchFamily="2" charset="2"/>
              <a:buChar char="u"/>
            </a:pPr>
            <a:r>
              <a:rPr lang="en-US" sz="2200" b="0">
                <a:solidFill>
                  <a:schemeClr val="bg2"/>
                </a:solidFill>
                <a:latin typeface="Arial" charset="0"/>
              </a:rPr>
              <a:t>a reduction in the number of shares of issued stock.</a:t>
            </a:r>
          </a:p>
        </p:txBody>
      </p:sp>
      <p:sp>
        <p:nvSpPr>
          <p:cNvPr id="1682438" name="Rectangle 6"/>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096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5754688"/>
            <a:ext cx="4189413" cy="646112"/>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Describe </a:t>
            </a:r>
            <a:r>
              <a:rPr lang="en-US" sz="1400" dirty="0">
                <a:solidFill>
                  <a:schemeClr val="bg2"/>
                </a:solidFill>
                <a:latin typeface="+mn-lt"/>
              </a:rPr>
              <a:t>the policies used in distributing </a:t>
            </a:r>
            <a:r>
              <a:rPr lang="en-US" sz="1400" dirty="0">
                <a:solidFill>
                  <a:schemeClr val="bg2"/>
                </a:solidFill>
                <a:latin typeface="+mn-lt"/>
              </a:rPr>
              <a:t>dividends.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Identify </a:t>
            </a:r>
            <a:r>
              <a:rPr lang="en-US" sz="1400" dirty="0">
                <a:solidFill>
                  <a:schemeClr val="bg2"/>
                </a:solidFill>
                <a:latin typeface="+mn-lt"/>
              </a:rPr>
              <a:t>the various forms of dividend </a:t>
            </a:r>
            <a:r>
              <a:rPr lang="en-US" sz="1400" dirty="0">
                <a:solidFill>
                  <a:schemeClr val="bg2"/>
                </a:solidFill>
                <a:latin typeface="+mn-lt"/>
              </a:rPr>
              <a:t>distributions.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Explain </a:t>
            </a:r>
            <a:r>
              <a:rPr lang="en-US" sz="1400" dirty="0">
                <a:solidFill>
                  <a:schemeClr val="bg2"/>
                </a:solidFill>
                <a:latin typeface="+mn-lt"/>
              </a:rPr>
              <a:t>the accounting for small and large stock dividends, and for share </a:t>
            </a:r>
            <a:r>
              <a:rPr lang="en-US" sz="1400" dirty="0">
                <a:solidFill>
                  <a:schemeClr val="bg2"/>
                </a:solidFill>
                <a:latin typeface="+mn-lt"/>
              </a:rPr>
              <a:t>splits.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Indicate </a:t>
            </a:r>
            <a:r>
              <a:rPr lang="en-US" sz="1400" dirty="0">
                <a:solidFill>
                  <a:schemeClr val="bg2"/>
                </a:solidFill>
                <a:latin typeface="+mn-lt"/>
              </a:rPr>
              <a:t>how to present and analyze stockholders’ equity.</a:t>
            </a:r>
          </a:p>
        </p:txBody>
      </p:sp>
      <p:sp>
        <p:nvSpPr>
          <p:cNvPr id="41988"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the characteristics of the corporate form of </a:t>
            </a:r>
            <a:r>
              <a:rPr lang="en-US" sz="1400" kern="1200" dirty="0" smtClean="0">
                <a:effectLst/>
              </a:rPr>
              <a:t>organization.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key components of stockholders’ </a:t>
            </a:r>
            <a:r>
              <a:rPr lang="en-US" sz="1400" kern="1200" dirty="0" smtClean="0">
                <a:effectLst/>
              </a:rPr>
              <a:t>equity.</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procedures for issuing shares of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for treasury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for and reporting of preferred stock.</a:t>
            </a:r>
          </a:p>
        </p:txBody>
      </p:sp>
      <p:pic>
        <p:nvPicPr>
          <p:cNvPr id="4199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Arial" charset="0"/>
              </a:rPr>
              <a:t>Stockholders’ Equity</a:t>
            </a:r>
            <a:endParaRPr lang="en-US" sz="4400" dirty="0">
              <a:solidFill>
                <a:schemeClr val="bg1"/>
              </a:solidFill>
              <a:effectLst>
                <a:outerShdw blurRad="38100" dist="38100" dir="2700000" algn="tl">
                  <a:srgbClr val="000000">
                    <a:alpha val="43137"/>
                  </a:srgbClr>
                </a:outerShdw>
              </a:effectLst>
              <a:latin typeface="Arial" charset="0"/>
            </a:endParaRPr>
          </a:p>
        </p:txBody>
      </p:sp>
      <p:pic>
        <p:nvPicPr>
          <p:cNvPr id="4199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15</a:t>
            </a:r>
          </a:p>
        </p:txBody>
      </p:sp>
      <p:pic>
        <p:nvPicPr>
          <p:cNvPr id="4199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09600" y="1371600"/>
            <a:ext cx="8001000" cy="3265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spcBef>
                <a:spcPts val="1200"/>
              </a:spcBef>
              <a:buClr>
                <a:srgbClr val="800000"/>
              </a:buClr>
              <a:buSzPct val="95000"/>
            </a:pPr>
            <a:r>
              <a:rPr lang="en-US" sz="2200">
                <a:solidFill>
                  <a:schemeClr val="tx1"/>
                </a:solidFill>
                <a:latin typeface="Arial" charset="0"/>
              </a:rPr>
              <a:t>Features often associated with preferred stock.</a:t>
            </a:r>
          </a:p>
          <a:p>
            <a:pPr marL="749300" lvl="1" indent="-522288" algn="l">
              <a:lnSpc>
                <a:spcPct val="125000"/>
              </a:lnSpc>
              <a:spcBef>
                <a:spcPts val="1200"/>
              </a:spcBef>
              <a:buClr>
                <a:srgbClr val="800000"/>
              </a:buClr>
              <a:buFontTx/>
              <a:buAutoNum type="arabicPeriod"/>
            </a:pPr>
            <a:r>
              <a:rPr lang="en-US" sz="2100" b="0">
                <a:solidFill>
                  <a:schemeClr val="tx1"/>
                </a:solidFill>
                <a:latin typeface="Arial" charset="0"/>
              </a:rPr>
              <a:t>Preference as to dividends.</a:t>
            </a:r>
          </a:p>
          <a:p>
            <a:pPr marL="749300" lvl="1" indent="-522288" algn="l">
              <a:lnSpc>
                <a:spcPct val="125000"/>
              </a:lnSpc>
              <a:spcBef>
                <a:spcPts val="1200"/>
              </a:spcBef>
              <a:buClr>
                <a:srgbClr val="800000"/>
              </a:buClr>
              <a:buFontTx/>
              <a:buAutoNum type="arabicPeriod"/>
            </a:pPr>
            <a:r>
              <a:rPr lang="en-US" sz="2100" b="0">
                <a:solidFill>
                  <a:schemeClr val="tx1"/>
                </a:solidFill>
                <a:latin typeface="Arial" charset="0"/>
              </a:rPr>
              <a:t>Preference as to assets in the event of liquidation.</a:t>
            </a:r>
          </a:p>
          <a:p>
            <a:pPr marL="749300" lvl="1" indent="-522288" algn="l">
              <a:lnSpc>
                <a:spcPct val="125000"/>
              </a:lnSpc>
              <a:spcBef>
                <a:spcPts val="1200"/>
              </a:spcBef>
              <a:buClr>
                <a:srgbClr val="800000"/>
              </a:buClr>
              <a:buFontTx/>
              <a:buAutoNum type="arabicPeriod"/>
            </a:pPr>
            <a:r>
              <a:rPr lang="en-US" sz="2100" b="0">
                <a:solidFill>
                  <a:schemeClr val="tx1"/>
                </a:solidFill>
                <a:latin typeface="Arial" charset="0"/>
              </a:rPr>
              <a:t>Convertible into common stock.</a:t>
            </a:r>
          </a:p>
          <a:p>
            <a:pPr marL="749300" lvl="1" indent="-522288" algn="l">
              <a:lnSpc>
                <a:spcPct val="125000"/>
              </a:lnSpc>
              <a:spcBef>
                <a:spcPts val="1200"/>
              </a:spcBef>
              <a:buClr>
                <a:srgbClr val="800000"/>
              </a:buClr>
              <a:buFontTx/>
              <a:buAutoNum type="arabicPeriod"/>
            </a:pPr>
            <a:r>
              <a:rPr lang="en-US" sz="2100" b="0">
                <a:solidFill>
                  <a:schemeClr val="tx1"/>
                </a:solidFill>
                <a:latin typeface="Arial" charset="0"/>
              </a:rPr>
              <a:t>Callable at the option of the corporation.</a:t>
            </a:r>
          </a:p>
          <a:p>
            <a:pPr marL="749300" lvl="1" indent="-522288" algn="l">
              <a:lnSpc>
                <a:spcPct val="125000"/>
              </a:lnSpc>
              <a:spcBef>
                <a:spcPts val="1200"/>
              </a:spcBef>
              <a:buClr>
                <a:srgbClr val="800000"/>
              </a:buClr>
              <a:buFontTx/>
              <a:buAutoNum type="arabicPeriod"/>
            </a:pPr>
            <a:r>
              <a:rPr lang="en-US" sz="2100" b="0">
                <a:solidFill>
                  <a:schemeClr val="tx1"/>
                </a:solidFill>
                <a:latin typeface="Arial" charset="0"/>
              </a:rPr>
              <a:t>Nonvoting.</a:t>
            </a:r>
          </a:p>
        </p:txBody>
      </p:sp>
      <p:sp>
        <p:nvSpPr>
          <p:cNvPr id="1634309" name="Rectangle 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Preferred Stock</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301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09600" y="1981200"/>
            <a:ext cx="3733800" cy="2466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2625" lvl="1" indent="-455613" algn="l">
              <a:lnSpc>
                <a:spcPct val="110000"/>
              </a:lnSpc>
              <a:spcBef>
                <a:spcPct val="40000"/>
              </a:spcBef>
              <a:buClr>
                <a:srgbClr val="800000"/>
              </a:buClr>
              <a:buSzPct val="80000"/>
              <a:buFont typeface="Wingdings" pitchFamily="2" charset="2"/>
              <a:buChar char="u"/>
            </a:pPr>
            <a:r>
              <a:rPr lang="en-US" sz="2200" b="0">
                <a:solidFill>
                  <a:schemeClr val="tx1"/>
                </a:solidFill>
                <a:latin typeface="Arial" charset="0"/>
              </a:rPr>
              <a:t>Cumulative</a:t>
            </a:r>
          </a:p>
          <a:p>
            <a:pPr marL="682625" lvl="1" indent="-455613" algn="l">
              <a:lnSpc>
                <a:spcPct val="110000"/>
              </a:lnSpc>
              <a:spcBef>
                <a:spcPct val="40000"/>
              </a:spcBef>
              <a:buClr>
                <a:srgbClr val="800000"/>
              </a:buClr>
              <a:buSzPct val="80000"/>
              <a:buFont typeface="Wingdings" pitchFamily="2" charset="2"/>
              <a:buChar char="u"/>
            </a:pPr>
            <a:r>
              <a:rPr lang="en-US" sz="2200" b="0">
                <a:solidFill>
                  <a:schemeClr val="tx1"/>
                </a:solidFill>
                <a:latin typeface="Arial" charset="0"/>
              </a:rPr>
              <a:t>Participating</a:t>
            </a:r>
          </a:p>
          <a:p>
            <a:pPr marL="682625" lvl="1" indent="-455613" algn="l">
              <a:lnSpc>
                <a:spcPct val="110000"/>
              </a:lnSpc>
              <a:spcBef>
                <a:spcPct val="40000"/>
              </a:spcBef>
              <a:buClr>
                <a:srgbClr val="800000"/>
              </a:buClr>
              <a:buSzPct val="80000"/>
              <a:buFont typeface="Wingdings" pitchFamily="2" charset="2"/>
              <a:buChar char="u"/>
            </a:pPr>
            <a:r>
              <a:rPr lang="en-US" sz="2200" b="0">
                <a:solidFill>
                  <a:schemeClr val="tx1"/>
                </a:solidFill>
                <a:latin typeface="Arial" charset="0"/>
              </a:rPr>
              <a:t>Convertible</a:t>
            </a:r>
          </a:p>
          <a:p>
            <a:pPr marL="682625" lvl="1" indent="-455613" algn="l">
              <a:lnSpc>
                <a:spcPct val="110000"/>
              </a:lnSpc>
              <a:spcBef>
                <a:spcPct val="40000"/>
              </a:spcBef>
              <a:buClr>
                <a:srgbClr val="800000"/>
              </a:buClr>
              <a:buSzPct val="80000"/>
              <a:buFont typeface="Wingdings" pitchFamily="2" charset="2"/>
              <a:buChar char="u"/>
            </a:pPr>
            <a:r>
              <a:rPr lang="en-US" sz="2200" b="0">
                <a:solidFill>
                  <a:schemeClr val="tx1"/>
                </a:solidFill>
                <a:latin typeface="Arial" charset="0"/>
              </a:rPr>
              <a:t>Callable</a:t>
            </a:r>
          </a:p>
          <a:p>
            <a:pPr marL="682625" lvl="1" indent="-455613" algn="l">
              <a:lnSpc>
                <a:spcPct val="110000"/>
              </a:lnSpc>
              <a:spcBef>
                <a:spcPct val="40000"/>
              </a:spcBef>
              <a:buClr>
                <a:srgbClr val="800000"/>
              </a:buClr>
              <a:buSzPct val="80000"/>
              <a:buFont typeface="Wingdings" pitchFamily="2" charset="2"/>
              <a:buChar char="u"/>
            </a:pPr>
            <a:r>
              <a:rPr lang="en-US" sz="2200" b="0">
                <a:solidFill>
                  <a:schemeClr val="tx1"/>
                </a:solidFill>
                <a:latin typeface="Arial" charset="0"/>
              </a:rPr>
              <a:t>Redeemable</a:t>
            </a:r>
          </a:p>
        </p:txBody>
      </p:sp>
      <p:sp>
        <p:nvSpPr>
          <p:cNvPr id="1636356" name="Rectangle 4"/>
          <p:cNvSpPr>
            <a:spLocks noChangeArrowheads="1"/>
          </p:cNvSpPr>
          <p:nvPr/>
        </p:nvSpPr>
        <p:spPr bwMode="auto">
          <a:xfrm>
            <a:off x="609600" y="381000"/>
            <a:ext cx="44958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Preferred Stock</a:t>
            </a:r>
          </a:p>
        </p:txBody>
      </p:sp>
      <p:sp>
        <p:nvSpPr>
          <p:cNvPr id="44036" name="Rectangle 5"/>
          <p:cNvSpPr>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SzPct val="80000"/>
            </a:pPr>
            <a:r>
              <a:rPr lang="en-US" sz="2800">
                <a:solidFill>
                  <a:srgbClr val="800000"/>
                </a:solidFill>
                <a:latin typeface="Arial" charset="0"/>
              </a:rPr>
              <a:t>Features of Preferred Stock</a:t>
            </a:r>
          </a:p>
        </p:txBody>
      </p:sp>
      <p:sp>
        <p:nvSpPr>
          <p:cNvPr id="44037" name="Rectangle 6"/>
          <p:cNvSpPr>
            <a:spLocks noChangeArrowheads="1"/>
          </p:cNvSpPr>
          <p:nvPr/>
        </p:nvSpPr>
        <p:spPr bwMode="auto">
          <a:xfrm>
            <a:off x="4114800" y="2209800"/>
            <a:ext cx="4114800" cy="1987550"/>
          </a:xfrm>
          <a:prstGeom prst="rect">
            <a:avLst/>
          </a:prstGeom>
          <a:solidFill>
            <a:srgbClr val="FFFF93"/>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spcBef>
                <a:spcPct val="50000"/>
              </a:spcBef>
            </a:pPr>
            <a:r>
              <a:rPr lang="en-US" sz="2200" b="0">
                <a:latin typeface="Arial" charset="0"/>
              </a:rPr>
              <a:t>A corporation may attach whatever preferences or restrictions, as long as it does not violate its</a:t>
            </a:r>
          </a:p>
          <a:p>
            <a:r>
              <a:rPr lang="en-US" sz="2200" b="0">
                <a:latin typeface="Arial" charset="0"/>
              </a:rPr>
              <a:t>state incorporation law.</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403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533400" y="1371600"/>
            <a:ext cx="7924800" cy="14478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lnSpc>
                <a:spcPct val="125000"/>
              </a:lnSpc>
              <a:spcBef>
                <a:spcPct val="20000"/>
              </a:spcBef>
              <a:buClr>
                <a:schemeClr val="accent2"/>
              </a:buClr>
              <a:buSzPct val="75000"/>
              <a:buFont typeface="Wingdings" pitchFamily="2" charset="2"/>
              <a:buNone/>
            </a:pPr>
            <a:r>
              <a:rPr lang="en-US" sz="2100">
                <a:solidFill>
                  <a:srgbClr val="800000"/>
                </a:solidFill>
                <a:latin typeface="Arial" charset="0"/>
              </a:rPr>
              <a:t>Illustration:</a:t>
            </a:r>
            <a:r>
              <a:rPr lang="en-US" sz="2100" b="0">
                <a:solidFill>
                  <a:schemeClr val="bg2"/>
                </a:solidFill>
                <a:latin typeface="Arial" charset="0"/>
              </a:rPr>
              <a:t>  Bishop Co. issues 10,000 shares of $10 par value preferred stock for $12 cash per share. Bishop records the issuance as follows:</a:t>
            </a:r>
          </a:p>
        </p:txBody>
      </p:sp>
      <p:sp>
        <p:nvSpPr>
          <p:cNvPr id="1684487"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Preferred Stock</a:t>
            </a:r>
          </a:p>
        </p:txBody>
      </p:sp>
      <p:sp>
        <p:nvSpPr>
          <p:cNvPr id="1684490" name="Rectangle 10"/>
          <p:cNvSpPr>
            <a:spLocks noChangeArrowheads="1"/>
          </p:cNvSpPr>
          <p:nvPr/>
        </p:nvSpPr>
        <p:spPr bwMode="auto">
          <a:xfrm>
            <a:off x="990600" y="2895600"/>
            <a:ext cx="7315200" cy="1484313"/>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457200" indent="-454025" algn="l">
              <a:lnSpc>
                <a:spcPct val="120000"/>
              </a:lnSpc>
              <a:spcBef>
                <a:spcPts val="900"/>
              </a:spcBef>
              <a:buClr>
                <a:schemeClr val="accent2"/>
              </a:buClr>
              <a:buSzPct val="75000"/>
              <a:buFont typeface="Wingdings" pitchFamily="2" charset="2"/>
              <a:buNone/>
              <a:tabLst>
                <a:tab pos="5827713" algn="r"/>
                <a:tab pos="7261225" algn="r"/>
              </a:tabLst>
            </a:pPr>
            <a:r>
              <a:rPr lang="en-US" sz="2100" b="0">
                <a:solidFill>
                  <a:schemeClr val="bg2"/>
                </a:solidFill>
                <a:latin typeface="Arial" charset="0"/>
              </a:rPr>
              <a:t>Cash 	120,000</a:t>
            </a:r>
          </a:p>
          <a:p>
            <a:pPr marL="457200" indent="-454025" algn="l">
              <a:lnSpc>
                <a:spcPct val="120000"/>
              </a:lnSpc>
              <a:spcBef>
                <a:spcPts val="900"/>
              </a:spcBef>
              <a:buClr>
                <a:schemeClr val="accent2"/>
              </a:buClr>
              <a:buSzPct val="75000"/>
              <a:buFont typeface="Wingdings" pitchFamily="2" charset="2"/>
              <a:buNone/>
              <a:tabLst>
                <a:tab pos="5827713" algn="r"/>
                <a:tab pos="7261225" algn="r"/>
              </a:tabLst>
            </a:pPr>
            <a:r>
              <a:rPr lang="en-US" sz="2100" b="0">
                <a:solidFill>
                  <a:schemeClr val="bg2"/>
                </a:solidFill>
                <a:latin typeface="Arial" charset="0"/>
              </a:rPr>
              <a:t>	Preferred stock 		100,000</a:t>
            </a:r>
          </a:p>
          <a:p>
            <a:pPr marL="457200" indent="-454025" algn="l">
              <a:lnSpc>
                <a:spcPct val="120000"/>
              </a:lnSpc>
              <a:spcBef>
                <a:spcPts val="900"/>
              </a:spcBef>
              <a:buClr>
                <a:schemeClr val="accent2"/>
              </a:buClr>
              <a:buSzPct val="75000"/>
              <a:buFont typeface="Wingdings" pitchFamily="2" charset="2"/>
              <a:buNone/>
              <a:tabLst>
                <a:tab pos="5827713" algn="r"/>
                <a:tab pos="7261225" algn="r"/>
              </a:tabLst>
            </a:pPr>
            <a:r>
              <a:rPr lang="en-US" sz="2100" b="0">
                <a:solidFill>
                  <a:schemeClr val="bg2"/>
                </a:solidFill>
                <a:latin typeface="Arial" charset="0"/>
              </a:rPr>
              <a:t>	Paid-in Capital in Excess of Par - Preferred		20,000</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506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84490">
                                            <p:txEl>
                                              <p:pRg st="0" end="0"/>
                                            </p:txEl>
                                          </p:spTgt>
                                        </p:tgtEl>
                                        <p:attrNameLst>
                                          <p:attrName>style.visibility</p:attrName>
                                        </p:attrNameLst>
                                      </p:cBhvr>
                                      <p:to>
                                        <p:strVal val="visible"/>
                                      </p:to>
                                    </p:set>
                                    <p:animEffect transition="in" filter="wipe(left)">
                                      <p:cBhvr>
                                        <p:cTn id="7" dur="500"/>
                                        <p:tgtEl>
                                          <p:spTgt spid="16844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84490">
                                            <p:txEl>
                                              <p:pRg st="1" end="1"/>
                                            </p:txEl>
                                          </p:spTgt>
                                        </p:tgtEl>
                                        <p:attrNameLst>
                                          <p:attrName>style.visibility</p:attrName>
                                        </p:attrNameLst>
                                      </p:cBhvr>
                                      <p:to>
                                        <p:strVal val="visible"/>
                                      </p:to>
                                    </p:set>
                                    <p:animEffect transition="in" filter="wipe(left)">
                                      <p:cBhvr>
                                        <p:cTn id="12" dur="500"/>
                                        <p:tgtEl>
                                          <p:spTgt spid="16844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84490">
                                            <p:txEl>
                                              <p:pRg st="2" end="2"/>
                                            </p:txEl>
                                          </p:spTgt>
                                        </p:tgtEl>
                                        <p:attrNameLst>
                                          <p:attrName>style.visibility</p:attrName>
                                        </p:attrNameLst>
                                      </p:cBhvr>
                                      <p:to>
                                        <p:strVal val="visible"/>
                                      </p:to>
                                    </p:set>
                                    <p:animEffect transition="in" filter="wipe(left)">
                                      <p:cBhvr>
                                        <p:cTn id="17" dur="500"/>
                                        <p:tgtEl>
                                          <p:spTgt spid="16844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449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spcAft>
                <a:spcPct val="20000"/>
              </a:spcAft>
              <a:buSzPct val="80000"/>
            </a:pPr>
            <a:r>
              <a:rPr lang="en-US" sz="2800">
                <a:solidFill>
                  <a:srgbClr val="800000"/>
                </a:solidFill>
                <a:latin typeface="Arial" charset="0"/>
              </a:rPr>
              <a:t>Capital Stock or Share System</a:t>
            </a:r>
          </a:p>
        </p:txBody>
      </p:sp>
      <p:sp>
        <p:nvSpPr>
          <p:cNvPr id="1575939" name="Rectangle 3"/>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The Corporate Form of Organization</a:t>
            </a:r>
          </a:p>
        </p:txBody>
      </p:sp>
      <p:sp>
        <p:nvSpPr>
          <p:cNvPr id="8196" name="Rectangle 5"/>
          <p:cNvSpPr>
            <a:spLocks noChangeArrowheads="1"/>
          </p:cNvSpPr>
          <p:nvPr/>
        </p:nvSpPr>
        <p:spPr bwMode="auto">
          <a:xfrm>
            <a:off x="609600" y="2020888"/>
            <a:ext cx="8001000" cy="3846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pPr>
            <a:r>
              <a:rPr lang="en-US" sz="2200" b="0">
                <a:solidFill>
                  <a:srgbClr val="000000"/>
                </a:solidFill>
                <a:latin typeface="Arial" charset="0"/>
              </a:rPr>
              <a:t>In the absence of restrictive provisions, each share carries the following rights:</a:t>
            </a:r>
          </a:p>
          <a:p>
            <a:pPr marL="685800" lvl="1" indent="-457200" algn="l">
              <a:lnSpc>
                <a:spcPct val="120000"/>
              </a:lnSpc>
              <a:spcBef>
                <a:spcPts val="1200"/>
              </a:spcBef>
              <a:buClr>
                <a:srgbClr val="800000"/>
              </a:buClr>
              <a:buFontTx/>
              <a:buAutoNum type="arabicPeriod"/>
            </a:pPr>
            <a:r>
              <a:rPr lang="en-US" sz="2100" b="0">
                <a:solidFill>
                  <a:srgbClr val="000000"/>
                </a:solidFill>
                <a:latin typeface="Arial" charset="0"/>
              </a:rPr>
              <a:t>To share proportionately in profits and losses.</a:t>
            </a:r>
          </a:p>
          <a:p>
            <a:pPr marL="685800" lvl="1" indent="-457200" algn="l">
              <a:lnSpc>
                <a:spcPct val="120000"/>
              </a:lnSpc>
              <a:spcBef>
                <a:spcPts val="1200"/>
              </a:spcBef>
              <a:buClr>
                <a:srgbClr val="800000"/>
              </a:buClr>
              <a:buFontTx/>
              <a:buAutoNum type="arabicPeriod"/>
            </a:pPr>
            <a:r>
              <a:rPr lang="en-US" sz="2100" b="0">
                <a:solidFill>
                  <a:srgbClr val="000000"/>
                </a:solidFill>
                <a:latin typeface="Arial" charset="0"/>
              </a:rPr>
              <a:t>To share proportionately in management (the right to vote for directors).</a:t>
            </a:r>
          </a:p>
          <a:p>
            <a:pPr marL="685800" lvl="1" indent="-457200" algn="l">
              <a:lnSpc>
                <a:spcPct val="120000"/>
              </a:lnSpc>
              <a:spcBef>
                <a:spcPts val="1200"/>
              </a:spcBef>
              <a:buClr>
                <a:srgbClr val="800000"/>
              </a:buClr>
              <a:buFontTx/>
              <a:buAutoNum type="arabicPeriod"/>
            </a:pPr>
            <a:r>
              <a:rPr lang="en-US" sz="2100" b="0">
                <a:solidFill>
                  <a:srgbClr val="000000"/>
                </a:solidFill>
                <a:latin typeface="Arial" charset="0"/>
              </a:rPr>
              <a:t>To share proportionately in assets upon liquidation.</a:t>
            </a:r>
          </a:p>
          <a:p>
            <a:pPr marL="685800" lvl="1" indent="-457200" algn="l">
              <a:lnSpc>
                <a:spcPct val="120000"/>
              </a:lnSpc>
              <a:spcBef>
                <a:spcPts val="1200"/>
              </a:spcBef>
              <a:buClr>
                <a:srgbClr val="800000"/>
              </a:buClr>
              <a:buFontTx/>
              <a:buAutoNum type="arabicPeriod"/>
            </a:pPr>
            <a:r>
              <a:rPr lang="en-US" sz="2100" b="0">
                <a:solidFill>
                  <a:srgbClr val="000000"/>
                </a:solidFill>
                <a:latin typeface="Arial" charset="0"/>
              </a:rPr>
              <a:t>To share proportionately in any new issues of stock of the same class—called the </a:t>
            </a:r>
            <a:r>
              <a:rPr lang="en-US" sz="2100">
                <a:solidFill>
                  <a:schemeClr val="hlink"/>
                </a:solidFill>
                <a:latin typeface="Arial" charset="0"/>
              </a:rPr>
              <a:t>preemptive right</a:t>
            </a:r>
            <a:r>
              <a:rPr lang="en-US" sz="2100" b="0">
                <a:solidFill>
                  <a:srgbClr val="000000"/>
                </a:solidFill>
                <a:latin typeface="Arial" charset="0"/>
              </a:rPr>
              <a:t>.</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19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3392488"/>
            <a:ext cx="4189412" cy="646112"/>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Describe </a:t>
            </a:r>
            <a:r>
              <a:rPr lang="en-US" sz="1400" dirty="0">
                <a:solidFill>
                  <a:schemeClr val="bg2"/>
                </a:solidFill>
                <a:latin typeface="+mn-lt"/>
              </a:rPr>
              <a:t>the policies used in distributing </a:t>
            </a:r>
            <a:r>
              <a:rPr lang="en-US" sz="1400" dirty="0">
                <a:solidFill>
                  <a:schemeClr val="bg2"/>
                </a:solidFill>
                <a:latin typeface="+mn-lt"/>
              </a:rPr>
              <a:t>dividends.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Identify </a:t>
            </a:r>
            <a:r>
              <a:rPr lang="en-US" sz="1400" dirty="0">
                <a:solidFill>
                  <a:schemeClr val="bg2"/>
                </a:solidFill>
                <a:latin typeface="+mn-lt"/>
              </a:rPr>
              <a:t>the various forms of dividend </a:t>
            </a:r>
            <a:r>
              <a:rPr lang="en-US" sz="1400" dirty="0">
                <a:solidFill>
                  <a:schemeClr val="bg2"/>
                </a:solidFill>
                <a:latin typeface="+mn-lt"/>
              </a:rPr>
              <a:t>distributions.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Explain </a:t>
            </a:r>
            <a:r>
              <a:rPr lang="en-US" sz="1400" dirty="0">
                <a:solidFill>
                  <a:schemeClr val="bg2"/>
                </a:solidFill>
                <a:latin typeface="+mn-lt"/>
              </a:rPr>
              <a:t>the accounting for small and large stock dividends, and for share </a:t>
            </a:r>
            <a:r>
              <a:rPr lang="en-US" sz="1400" dirty="0">
                <a:solidFill>
                  <a:schemeClr val="bg2"/>
                </a:solidFill>
                <a:latin typeface="+mn-lt"/>
              </a:rPr>
              <a:t>splits.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Indicate </a:t>
            </a:r>
            <a:r>
              <a:rPr lang="en-US" sz="1400" dirty="0">
                <a:solidFill>
                  <a:schemeClr val="bg2"/>
                </a:solidFill>
                <a:latin typeface="+mn-lt"/>
              </a:rPr>
              <a:t>how to present and analyze stockholders’ equity.</a:t>
            </a:r>
          </a:p>
        </p:txBody>
      </p:sp>
      <p:sp>
        <p:nvSpPr>
          <p:cNvPr id="46084"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the characteristics of the corporate form of </a:t>
            </a:r>
            <a:r>
              <a:rPr lang="en-US" sz="1400" kern="1200" dirty="0" smtClean="0">
                <a:effectLst/>
              </a:rPr>
              <a:t>organization.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key components of stockholders’ </a:t>
            </a:r>
            <a:r>
              <a:rPr lang="en-US" sz="1400" kern="1200" dirty="0" smtClean="0">
                <a:effectLst/>
              </a:rPr>
              <a:t>equity.</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procedures for issuing shares of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for treasury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for and reporting of preferred stock.</a:t>
            </a:r>
          </a:p>
        </p:txBody>
      </p:sp>
      <p:pic>
        <p:nvPicPr>
          <p:cNvPr id="4608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Arial" charset="0"/>
              </a:rPr>
              <a:t>Stockholders’ Equity</a:t>
            </a:r>
            <a:endParaRPr lang="en-US" sz="4400" dirty="0">
              <a:solidFill>
                <a:schemeClr val="bg1"/>
              </a:solidFill>
              <a:effectLst>
                <a:outerShdw blurRad="38100" dist="38100" dir="2700000" algn="tl">
                  <a:srgbClr val="000000">
                    <a:alpha val="43137"/>
                  </a:srgbClr>
                </a:outerShdw>
              </a:effectLst>
              <a:latin typeface="Arial" charset="0"/>
            </a:endParaRPr>
          </a:p>
        </p:txBody>
      </p:sp>
      <p:pic>
        <p:nvPicPr>
          <p:cNvPr id="46089"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15</a:t>
            </a:r>
          </a:p>
        </p:txBody>
      </p:sp>
      <p:pic>
        <p:nvPicPr>
          <p:cNvPr id="46091"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4" name="Rectangle 4"/>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sp>
        <p:nvSpPr>
          <p:cNvPr id="47107" name="Rectangle 8"/>
          <p:cNvSpPr>
            <a:spLocks noGrp="1" noChangeArrowheads="1"/>
          </p:cNvSpPr>
          <p:nvPr>
            <p:ph type="body" idx="1"/>
          </p:nvPr>
        </p:nvSpPr>
        <p:spPr bwMode="auto">
          <a:xfrm>
            <a:off x="609600" y="1371600"/>
            <a:ext cx="8153400"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25000"/>
              </a:lnSpc>
              <a:spcBef>
                <a:spcPts val="1200"/>
              </a:spcBef>
              <a:buFont typeface="Wingdings" pitchFamily="2" charset="2"/>
              <a:buNone/>
            </a:pPr>
            <a:r>
              <a:rPr lang="en-US" sz="2200" smtClean="0">
                <a:effectLst/>
              </a:rPr>
              <a:t>Few companies pay dividends in amounts equal to their legally available retained earnings.</a:t>
            </a:r>
            <a:r>
              <a:rPr lang="en-US" sz="2200" smtClean="0">
                <a:solidFill>
                  <a:srgbClr val="FAFD00"/>
                </a:solidFill>
                <a:effectLst/>
              </a:rPr>
              <a:t>  </a:t>
            </a:r>
            <a:r>
              <a:rPr lang="en-US" sz="2200" smtClean="0">
                <a:effectLst/>
              </a:rPr>
              <a:t>Why?</a:t>
            </a:r>
          </a:p>
          <a:p>
            <a:pPr marL="685800" lvl="1" indent="-457200">
              <a:lnSpc>
                <a:spcPct val="125000"/>
              </a:lnSpc>
              <a:spcBef>
                <a:spcPts val="1200"/>
              </a:spcBef>
              <a:buClr>
                <a:srgbClr val="800000"/>
              </a:buClr>
              <a:buSzPct val="80000"/>
              <a:buFont typeface="Wingdings" pitchFamily="2" charset="2"/>
              <a:buChar char="u"/>
            </a:pPr>
            <a:r>
              <a:rPr lang="en-US" sz="2100" b="0" smtClean="0">
                <a:effectLst/>
              </a:rPr>
              <a:t>Maintain agreements with creditors.</a:t>
            </a:r>
          </a:p>
          <a:p>
            <a:pPr marL="685800" lvl="1" indent="-457200">
              <a:lnSpc>
                <a:spcPct val="125000"/>
              </a:lnSpc>
              <a:spcBef>
                <a:spcPts val="1200"/>
              </a:spcBef>
              <a:buClr>
                <a:srgbClr val="800000"/>
              </a:buClr>
              <a:buSzPct val="80000"/>
              <a:buFont typeface="Wingdings" pitchFamily="2" charset="2"/>
              <a:buChar char="u"/>
            </a:pPr>
            <a:r>
              <a:rPr lang="en-US" sz="2100" b="0" smtClean="0">
                <a:effectLst/>
              </a:rPr>
              <a:t>Meet state incorporation requirements.</a:t>
            </a:r>
          </a:p>
          <a:p>
            <a:pPr marL="685800" lvl="1" indent="-457200">
              <a:lnSpc>
                <a:spcPct val="125000"/>
              </a:lnSpc>
              <a:spcBef>
                <a:spcPts val="1200"/>
              </a:spcBef>
              <a:buClr>
                <a:srgbClr val="800000"/>
              </a:buClr>
              <a:buSzPct val="80000"/>
              <a:buFont typeface="Wingdings" pitchFamily="2" charset="2"/>
              <a:buChar char="u"/>
            </a:pPr>
            <a:r>
              <a:rPr lang="en-US" sz="2100" b="0" smtClean="0">
                <a:effectLst/>
              </a:rPr>
              <a:t>To finance growth or expansion.</a:t>
            </a:r>
          </a:p>
          <a:p>
            <a:pPr marL="685800" lvl="1" indent="-457200">
              <a:lnSpc>
                <a:spcPct val="125000"/>
              </a:lnSpc>
              <a:spcBef>
                <a:spcPts val="1200"/>
              </a:spcBef>
              <a:buClr>
                <a:srgbClr val="800000"/>
              </a:buClr>
              <a:buSzPct val="80000"/>
              <a:buFont typeface="Wingdings" pitchFamily="2" charset="2"/>
              <a:buChar char="u"/>
            </a:pPr>
            <a:r>
              <a:rPr lang="en-US" sz="2100" b="0" smtClean="0">
                <a:effectLst/>
              </a:rPr>
              <a:t>To smooth out dividend payments.</a:t>
            </a:r>
          </a:p>
          <a:p>
            <a:pPr marL="685800" lvl="1" indent="-457200">
              <a:lnSpc>
                <a:spcPct val="125000"/>
              </a:lnSpc>
              <a:spcBef>
                <a:spcPts val="1200"/>
              </a:spcBef>
              <a:buClr>
                <a:srgbClr val="800000"/>
              </a:buClr>
              <a:buSzPct val="80000"/>
              <a:buFont typeface="Wingdings" pitchFamily="2" charset="2"/>
              <a:buChar char="u"/>
            </a:pPr>
            <a:r>
              <a:rPr lang="en-US" sz="2100" b="0" smtClean="0">
                <a:solidFill>
                  <a:schemeClr val="folHlink"/>
                </a:solidFill>
                <a:effectLst/>
              </a:rPr>
              <a:t>To build up a cushion against possible losses.</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710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3978275"/>
            <a:ext cx="4189412" cy="646113"/>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Describe </a:t>
            </a:r>
            <a:r>
              <a:rPr lang="en-US" sz="1400" dirty="0">
                <a:solidFill>
                  <a:schemeClr val="bg2"/>
                </a:solidFill>
                <a:latin typeface="+mn-lt"/>
              </a:rPr>
              <a:t>the policies used in distributing </a:t>
            </a:r>
            <a:r>
              <a:rPr lang="en-US" sz="1400" dirty="0">
                <a:solidFill>
                  <a:schemeClr val="bg2"/>
                </a:solidFill>
                <a:latin typeface="+mn-lt"/>
              </a:rPr>
              <a:t>dividends.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Identify </a:t>
            </a:r>
            <a:r>
              <a:rPr lang="en-US" sz="1400" dirty="0">
                <a:solidFill>
                  <a:schemeClr val="bg2"/>
                </a:solidFill>
                <a:latin typeface="+mn-lt"/>
              </a:rPr>
              <a:t>the various forms of dividend </a:t>
            </a:r>
            <a:r>
              <a:rPr lang="en-US" sz="1400" dirty="0">
                <a:solidFill>
                  <a:schemeClr val="bg2"/>
                </a:solidFill>
                <a:latin typeface="+mn-lt"/>
              </a:rPr>
              <a:t>distributions.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Explain </a:t>
            </a:r>
            <a:r>
              <a:rPr lang="en-US" sz="1400" dirty="0">
                <a:solidFill>
                  <a:schemeClr val="bg2"/>
                </a:solidFill>
                <a:latin typeface="+mn-lt"/>
              </a:rPr>
              <a:t>the accounting for small and large stock dividends, and for share </a:t>
            </a:r>
            <a:r>
              <a:rPr lang="en-US" sz="1400" dirty="0">
                <a:solidFill>
                  <a:schemeClr val="bg2"/>
                </a:solidFill>
                <a:latin typeface="+mn-lt"/>
              </a:rPr>
              <a:t>splits.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Indicate </a:t>
            </a:r>
            <a:r>
              <a:rPr lang="en-US" sz="1400" dirty="0">
                <a:solidFill>
                  <a:schemeClr val="bg2"/>
                </a:solidFill>
                <a:latin typeface="+mn-lt"/>
              </a:rPr>
              <a:t>how to present and analyze stockholders’ equity.</a:t>
            </a:r>
          </a:p>
        </p:txBody>
      </p:sp>
      <p:sp>
        <p:nvSpPr>
          <p:cNvPr id="48132"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the characteristics of the corporate form of </a:t>
            </a:r>
            <a:r>
              <a:rPr lang="en-US" sz="1400" kern="1200" dirty="0" smtClean="0">
                <a:effectLst/>
              </a:rPr>
              <a:t>organization.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key components of stockholders’ </a:t>
            </a:r>
            <a:r>
              <a:rPr lang="en-US" sz="1400" kern="1200" dirty="0" smtClean="0">
                <a:effectLst/>
              </a:rPr>
              <a:t>equity.</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procedures for issuing shares of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for treasury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for and reporting of preferred stock.</a:t>
            </a:r>
          </a:p>
        </p:txBody>
      </p:sp>
      <p:pic>
        <p:nvPicPr>
          <p:cNvPr id="4813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Arial" charset="0"/>
              </a:rPr>
              <a:t>Stockholders’ Equity</a:t>
            </a:r>
            <a:endParaRPr lang="en-US" sz="4400" dirty="0">
              <a:solidFill>
                <a:schemeClr val="bg1"/>
              </a:solidFill>
              <a:effectLst>
                <a:outerShdw blurRad="38100" dist="38100" dir="2700000" algn="tl">
                  <a:srgbClr val="000000">
                    <a:alpha val="43137"/>
                  </a:srgbClr>
                </a:outerShdw>
              </a:effectLst>
              <a:latin typeface="Arial" charset="0"/>
            </a:endParaRPr>
          </a:p>
        </p:txBody>
      </p:sp>
      <p:pic>
        <p:nvPicPr>
          <p:cNvPr id="48137"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15</a:t>
            </a:r>
          </a:p>
        </p:txBody>
      </p:sp>
      <p:pic>
        <p:nvPicPr>
          <p:cNvPr id="48139"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914400" y="2057400"/>
            <a:ext cx="4114800" cy="1003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08000" indent="-508000" algn="l">
              <a:lnSpc>
                <a:spcPct val="115000"/>
              </a:lnSpc>
              <a:spcBef>
                <a:spcPct val="30000"/>
              </a:spcBef>
              <a:buClr>
                <a:srgbClr val="800000"/>
              </a:buClr>
              <a:buSzPct val="95000"/>
              <a:buFontTx/>
              <a:buAutoNum type="arabicPeriod"/>
            </a:pPr>
            <a:r>
              <a:rPr lang="en-US" sz="2300">
                <a:latin typeface="Arial" charset="0"/>
              </a:rPr>
              <a:t>Cash dividends.</a:t>
            </a:r>
          </a:p>
          <a:p>
            <a:pPr marL="508000" indent="-508000" algn="l">
              <a:lnSpc>
                <a:spcPct val="115000"/>
              </a:lnSpc>
              <a:spcBef>
                <a:spcPct val="30000"/>
              </a:spcBef>
              <a:buClr>
                <a:srgbClr val="800000"/>
              </a:buClr>
              <a:buSzPct val="95000"/>
              <a:buFontTx/>
              <a:buAutoNum type="arabicPeriod"/>
            </a:pPr>
            <a:r>
              <a:rPr lang="en-US" sz="2300">
                <a:latin typeface="Arial" charset="0"/>
              </a:rPr>
              <a:t>Property dividends.</a:t>
            </a:r>
          </a:p>
        </p:txBody>
      </p:sp>
      <p:sp>
        <p:nvSpPr>
          <p:cNvPr id="49155" name="Rectangle 5"/>
          <p:cNvSpPr>
            <a:spLocks noChangeArrowheads="1"/>
          </p:cNvSpPr>
          <p:nvPr/>
        </p:nvSpPr>
        <p:spPr bwMode="auto">
          <a:xfrm>
            <a:off x="609600" y="33528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175" indent="-3175" algn="l">
              <a:lnSpc>
                <a:spcPct val="125000"/>
              </a:lnSpc>
              <a:spcBef>
                <a:spcPct val="20000"/>
              </a:spcBef>
              <a:buClr>
                <a:schemeClr val="accent2"/>
              </a:buClr>
              <a:buSzPct val="75000"/>
              <a:buFont typeface="Wingdings" pitchFamily="2" charset="2"/>
              <a:buNone/>
            </a:pPr>
            <a:r>
              <a:rPr lang="en-US" sz="2200" b="0">
                <a:solidFill>
                  <a:schemeClr val="tx1"/>
                </a:solidFill>
                <a:latin typeface="Arial" charset="0"/>
              </a:rPr>
              <a:t>All dividends, except for stock dividends, </a:t>
            </a:r>
            <a:r>
              <a:rPr lang="en-US" sz="2200">
                <a:solidFill>
                  <a:schemeClr val="tx1"/>
                </a:solidFill>
                <a:latin typeface="Arial" charset="0"/>
              </a:rPr>
              <a:t>reduce the total stockholders’ equity</a:t>
            </a:r>
            <a:r>
              <a:rPr lang="en-US" sz="2200" b="0">
                <a:solidFill>
                  <a:schemeClr val="tx1"/>
                </a:solidFill>
                <a:latin typeface="Arial" charset="0"/>
              </a:rPr>
              <a:t> in the corporation.</a:t>
            </a:r>
          </a:p>
        </p:txBody>
      </p:sp>
      <p:sp>
        <p:nvSpPr>
          <p:cNvPr id="49156" name="Rectangle 6"/>
          <p:cNvSpPr>
            <a:spLocks noChangeArrowheads="1"/>
          </p:cNvSpPr>
          <p:nvPr/>
        </p:nvSpPr>
        <p:spPr bwMode="auto">
          <a:xfrm>
            <a:off x="4648200" y="2057400"/>
            <a:ext cx="4114800" cy="1003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08000" indent="-508000" algn="l">
              <a:lnSpc>
                <a:spcPct val="115000"/>
              </a:lnSpc>
              <a:spcBef>
                <a:spcPct val="30000"/>
              </a:spcBef>
              <a:buClr>
                <a:srgbClr val="800000"/>
              </a:buClr>
              <a:buSzPct val="95000"/>
              <a:buFontTx/>
              <a:buAutoNum type="arabicPeriod" startAt="3"/>
            </a:pPr>
            <a:r>
              <a:rPr lang="en-US" sz="2300">
                <a:latin typeface="Arial" charset="0"/>
              </a:rPr>
              <a:t>Liquidating dividends.</a:t>
            </a:r>
          </a:p>
          <a:p>
            <a:pPr marL="508000" indent="-508000" algn="l">
              <a:lnSpc>
                <a:spcPct val="115000"/>
              </a:lnSpc>
              <a:spcBef>
                <a:spcPct val="30000"/>
              </a:spcBef>
              <a:buClr>
                <a:srgbClr val="800000"/>
              </a:buClr>
              <a:buSzPct val="95000"/>
              <a:buFontTx/>
              <a:buAutoNum type="arabicPeriod" startAt="3"/>
            </a:pPr>
            <a:r>
              <a:rPr lang="en-US" sz="2300">
                <a:latin typeface="Arial" charset="0"/>
              </a:rPr>
              <a:t>Stock dividends.</a:t>
            </a:r>
          </a:p>
        </p:txBody>
      </p:sp>
      <p:sp>
        <p:nvSpPr>
          <p:cNvPr id="49157" name="Rectangle 7"/>
          <p:cNvSpPr>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spcAft>
                <a:spcPct val="20000"/>
              </a:spcAft>
              <a:buSzPct val="80000"/>
            </a:pPr>
            <a:r>
              <a:rPr lang="en-US" sz="2800">
                <a:solidFill>
                  <a:srgbClr val="800000"/>
                </a:solidFill>
                <a:latin typeface="Arial" charset="0"/>
              </a:rPr>
              <a:t>Types of Dividends</a:t>
            </a:r>
          </a:p>
        </p:txBody>
      </p:sp>
      <p:sp>
        <p:nvSpPr>
          <p:cNvPr id="1640456"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916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2"/>
          <p:cNvSpPr>
            <a:spLocks noGrp="1" noChangeArrowheads="1"/>
          </p:cNvSpPr>
          <p:nvPr>
            <p:ph type="body" idx="1"/>
          </p:nvPr>
        </p:nvSpPr>
        <p:spPr bwMode="auto">
          <a:xfrm>
            <a:off x="609600" y="1371600"/>
            <a:ext cx="7772400" cy="3657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20000"/>
              </a:lnSpc>
              <a:spcBef>
                <a:spcPts val="1200"/>
              </a:spcBef>
              <a:buFont typeface="Wingdings" pitchFamily="2" charset="2"/>
              <a:buNone/>
              <a:defRPr/>
            </a:pPr>
            <a:r>
              <a:rPr lang="en-US" sz="2600" dirty="0" smtClean="0">
                <a:solidFill>
                  <a:srgbClr val="000000"/>
                </a:solidFill>
                <a:effectLst/>
              </a:rPr>
              <a:t>Cash Dividends</a:t>
            </a:r>
          </a:p>
          <a:p>
            <a:pPr marL="685800" lvl="1" indent="-458788">
              <a:lnSpc>
                <a:spcPct val="120000"/>
              </a:lnSpc>
              <a:spcBef>
                <a:spcPts val="1200"/>
              </a:spcBef>
              <a:buClr>
                <a:srgbClr val="800000"/>
              </a:buClr>
              <a:buSzPct val="80000"/>
              <a:buFont typeface="Wingdings" pitchFamily="2" charset="2"/>
              <a:buChar char="u"/>
              <a:defRPr/>
            </a:pPr>
            <a:r>
              <a:rPr lang="en-US" sz="2200" b="0" dirty="0" smtClean="0">
                <a:solidFill>
                  <a:srgbClr val="000000"/>
                </a:solidFill>
                <a:effectLst/>
              </a:rPr>
              <a:t>Board of directors vote on the declaration of </a:t>
            </a:r>
            <a:r>
              <a:rPr lang="en-US" sz="2200" dirty="0" smtClean="0">
                <a:solidFill>
                  <a:schemeClr val="tx2">
                    <a:lumMod val="75000"/>
                  </a:schemeClr>
                </a:solidFill>
                <a:effectLst/>
              </a:rPr>
              <a:t>cash dividends</a:t>
            </a:r>
            <a:r>
              <a:rPr lang="en-US" sz="2200" b="0" dirty="0" smtClean="0">
                <a:solidFill>
                  <a:srgbClr val="000000"/>
                </a:solidFill>
                <a:effectLst/>
              </a:rPr>
              <a:t>.</a:t>
            </a:r>
          </a:p>
          <a:p>
            <a:pPr marL="685800" lvl="1" indent="-458788">
              <a:lnSpc>
                <a:spcPct val="120000"/>
              </a:lnSpc>
              <a:spcBef>
                <a:spcPts val="1200"/>
              </a:spcBef>
              <a:buClr>
                <a:srgbClr val="800000"/>
              </a:buClr>
              <a:buSzPct val="80000"/>
              <a:buFont typeface="Wingdings" pitchFamily="2" charset="2"/>
              <a:buChar char="u"/>
              <a:defRPr/>
            </a:pPr>
            <a:r>
              <a:rPr lang="en-US" sz="2200" b="0" dirty="0" smtClean="0">
                <a:solidFill>
                  <a:srgbClr val="000000"/>
                </a:solidFill>
                <a:effectLst/>
              </a:rPr>
              <a:t>A declared cash dividend </a:t>
            </a:r>
            <a:r>
              <a:rPr lang="en-US" sz="2300" b="0" dirty="0" smtClean="0">
                <a:solidFill>
                  <a:srgbClr val="000000"/>
                </a:solidFill>
                <a:effectLst/>
              </a:rPr>
              <a:t>is a liability.</a:t>
            </a:r>
          </a:p>
        </p:txBody>
      </p:sp>
      <p:sp>
        <p:nvSpPr>
          <p:cNvPr id="1644568" name="Rectangle 24"/>
          <p:cNvSpPr>
            <a:spLocks noChangeArrowheads="1"/>
          </p:cNvSpPr>
          <p:nvPr/>
        </p:nvSpPr>
        <p:spPr bwMode="auto">
          <a:xfrm>
            <a:off x="4953000" y="4019550"/>
            <a:ext cx="3200400" cy="1847850"/>
          </a:xfrm>
          <a:prstGeom prst="rect">
            <a:avLst/>
          </a:prstGeom>
          <a:solidFill>
            <a:schemeClr val="bg1"/>
          </a:solidFill>
          <a:ln w="28575" cap="sq">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171450" indent="-114300" algn="l">
              <a:lnSpc>
                <a:spcPct val="120000"/>
              </a:lnSpc>
              <a:spcBef>
                <a:spcPct val="55000"/>
              </a:spcBef>
              <a:buClr>
                <a:schemeClr val="accent2"/>
              </a:buClr>
              <a:buSzPct val="75000"/>
              <a:buFont typeface="Monotype Sorts" pitchFamily="2" charset="2"/>
              <a:buNone/>
              <a:defRPr/>
            </a:pPr>
            <a:r>
              <a:rPr lang="en-US" sz="2000" dirty="0">
                <a:solidFill>
                  <a:schemeClr val="bg2"/>
                </a:solidFill>
                <a:latin typeface="Arial" charset="0"/>
              </a:rPr>
              <a:t>Three dates:</a:t>
            </a:r>
          </a:p>
          <a:p>
            <a:pPr marL="685800" lvl="1" indent="-400050" algn="l">
              <a:lnSpc>
                <a:spcPct val="120000"/>
              </a:lnSpc>
              <a:spcBef>
                <a:spcPct val="20000"/>
              </a:spcBef>
              <a:buClr>
                <a:srgbClr val="800000"/>
              </a:buClr>
              <a:buFont typeface="Monotype Sorts" pitchFamily="2" charset="2"/>
              <a:buAutoNum type="alphaLcPeriod"/>
              <a:defRPr/>
            </a:pPr>
            <a:r>
              <a:rPr lang="en-US" sz="2000" b="0" dirty="0">
                <a:solidFill>
                  <a:schemeClr val="bg2"/>
                </a:solidFill>
                <a:latin typeface="Arial" charset="0"/>
              </a:rPr>
              <a:t>Date of declaration</a:t>
            </a:r>
          </a:p>
          <a:p>
            <a:pPr marL="685800" lvl="1" indent="-400050" algn="l">
              <a:lnSpc>
                <a:spcPct val="120000"/>
              </a:lnSpc>
              <a:spcBef>
                <a:spcPct val="20000"/>
              </a:spcBef>
              <a:buClr>
                <a:srgbClr val="800000"/>
              </a:buClr>
              <a:buFont typeface="Monotype Sorts" pitchFamily="2" charset="2"/>
              <a:buAutoNum type="alphaLcPeriod"/>
              <a:defRPr/>
            </a:pPr>
            <a:r>
              <a:rPr lang="en-US" sz="2000" b="0" dirty="0">
                <a:solidFill>
                  <a:schemeClr val="bg2"/>
                </a:solidFill>
                <a:latin typeface="Arial" charset="0"/>
              </a:rPr>
              <a:t>Date of record</a:t>
            </a:r>
          </a:p>
          <a:p>
            <a:pPr marL="685800" lvl="1" indent="-400050" algn="l">
              <a:lnSpc>
                <a:spcPct val="120000"/>
              </a:lnSpc>
              <a:spcBef>
                <a:spcPct val="20000"/>
              </a:spcBef>
              <a:buClr>
                <a:srgbClr val="800000"/>
              </a:buClr>
              <a:buFont typeface="Monotype Sorts" pitchFamily="2" charset="2"/>
              <a:buAutoNum type="alphaLcPeriod"/>
              <a:defRPr/>
            </a:pPr>
            <a:r>
              <a:rPr lang="en-US" sz="2000" b="0" dirty="0">
                <a:solidFill>
                  <a:schemeClr val="bg2"/>
                </a:solidFill>
                <a:latin typeface="Arial" charset="0"/>
              </a:rPr>
              <a:t>Date of payment</a:t>
            </a:r>
          </a:p>
          <a:p>
            <a:pPr marL="685800" lvl="1" indent="-400050" algn="l">
              <a:lnSpc>
                <a:spcPct val="120000"/>
              </a:lnSpc>
              <a:spcBef>
                <a:spcPct val="20000"/>
              </a:spcBef>
              <a:buClr>
                <a:srgbClr val="800000"/>
              </a:buClr>
              <a:buFont typeface="Monotype Sorts" pitchFamily="2" charset="2"/>
              <a:buNone/>
              <a:defRPr/>
            </a:pPr>
            <a:endParaRPr lang="en-US" sz="400" b="0" dirty="0">
              <a:solidFill>
                <a:srgbClr val="000000"/>
              </a:solidFill>
              <a:latin typeface="Arial" charset="0"/>
            </a:endParaRPr>
          </a:p>
        </p:txBody>
      </p:sp>
      <p:sp>
        <p:nvSpPr>
          <p:cNvPr id="50180" name="Rectangle 25"/>
          <p:cNvSpPr>
            <a:spLocks noChangeArrowheads="1"/>
          </p:cNvSpPr>
          <p:nvPr/>
        </p:nvSpPr>
        <p:spPr bwMode="auto">
          <a:xfrm>
            <a:off x="838200" y="3581400"/>
            <a:ext cx="381000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457200" indent="-457200" algn="l">
              <a:lnSpc>
                <a:spcPct val="115000"/>
              </a:lnSpc>
              <a:spcBef>
                <a:spcPct val="35000"/>
              </a:spcBef>
              <a:buClr>
                <a:srgbClr val="800000"/>
              </a:buClr>
              <a:buSzPct val="80000"/>
              <a:buFont typeface="Wingdings" pitchFamily="2" charset="2"/>
              <a:buChar char="u"/>
            </a:pPr>
            <a:r>
              <a:rPr lang="en-US" sz="2200" b="0">
                <a:solidFill>
                  <a:srgbClr val="000000"/>
                </a:solidFill>
                <a:latin typeface="Arial" charset="0"/>
              </a:rPr>
              <a:t>Companies do not declare or pay cash dividends on treasury stock.</a:t>
            </a:r>
          </a:p>
        </p:txBody>
      </p:sp>
      <p:sp>
        <p:nvSpPr>
          <p:cNvPr id="1644570" name="Rectangle 26"/>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018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46"/>
          <p:cNvSpPr>
            <a:spLocks noChangeArrowheads="1"/>
          </p:cNvSpPr>
          <p:nvPr/>
        </p:nvSpPr>
        <p:spPr bwMode="auto">
          <a:xfrm>
            <a:off x="609600" y="1357313"/>
            <a:ext cx="8305800" cy="1295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lnSpc>
                <a:spcPct val="130000"/>
              </a:lnSpc>
              <a:spcBef>
                <a:spcPts val="600"/>
              </a:spcBef>
              <a:buClr>
                <a:schemeClr val="accent2"/>
              </a:buClr>
              <a:buSzPct val="75000"/>
              <a:buFont typeface="Wingdings" pitchFamily="2" charset="2"/>
              <a:buNone/>
            </a:pPr>
            <a:r>
              <a:rPr lang="en-US" sz="2000">
                <a:solidFill>
                  <a:srgbClr val="800000"/>
                </a:solidFill>
                <a:latin typeface="Arial" charset="0"/>
              </a:rPr>
              <a:t>Illustration:</a:t>
            </a:r>
            <a:r>
              <a:rPr lang="en-US" sz="2000" b="0">
                <a:solidFill>
                  <a:schemeClr val="bg2"/>
                </a:solidFill>
                <a:latin typeface="Arial" charset="0"/>
              </a:rPr>
              <a:t>  David Freight Corp. on June 10 declared a cash dividend of 50 cents a share on 1.8 million shares payable July 16 to all stockholders of record June 24.</a:t>
            </a:r>
          </a:p>
        </p:txBody>
      </p:sp>
      <p:sp>
        <p:nvSpPr>
          <p:cNvPr id="1650711" name="Rectangle 1047"/>
          <p:cNvSpPr>
            <a:spLocks noChangeArrowheads="1"/>
          </p:cNvSpPr>
          <p:nvPr/>
        </p:nvSpPr>
        <p:spPr bwMode="auto">
          <a:xfrm>
            <a:off x="609600" y="2759075"/>
            <a:ext cx="7620000" cy="3413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0000"/>
              </a:lnSpc>
              <a:spcBef>
                <a:spcPts val="1200"/>
              </a:spcBef>
              <a:tabLst>
                <a:tab pos="914400" algn="l"/>
                <a:tab pos="5773738" algn="r"/>
                <a:tab pos="7205663" algn="r"/>
              </a:tabLst>
            </a:pPr>
            <a:r>
              <a:rPr lang="en-US" sz="2000">
                <a:latin typeface="Arial" charset="0"/>
              </a:rPr>
              <a:t>At date of declaration (June 10)</a:t>
            </a:r>
          </a:p>
          <a:p>
            <a:pPr marL="457200" indent="-457200" algn="l">
              <a:lnSpc>
                <a:spcPct val="120000"/>
              </a:lnSpc>
              <a:spcBef>
                <a:spcPts val="1200"/>
              </a:spcBef>
              <a:tabLst>
                <a:tab pos="914400" algn="l"/>
                <a:tab pos="5773738" algn="r"/>
                <a:tab pos="7205663" algn="r"/>
              </a:tabLst>
            </a:pPr>
            <a:r>
              <a:rPr lang="en-US" sz="2000" b="0">
                <a:latin typeface="Arial" charset="0"/>
              </a:rPr>
              <a:t>	Retained Earnings  	900,000</a:t>
            </a:r>
          </a:p>
          <a:p>
            <a:pPr marL="457200" indent="-457200" algn="l">
              <a:lnSpc>
                <a:spcPct val="120000"/>
              </a:lnSpc>
              <a:spcBef>
                <a:spcPts val="600"/>
              </a:spcBef>
              <a:tabLst>
                <a:tab pos="914400" algn="l"/>
                <a:tab pos="5773738" algn="r"/>
                <a:tab pos="7205663" algn="r"/>
              </a:tabLst>
            </a:pPr>
            <a:r>
              <a:rPr lang="en-US" sz="2000" b="0">
                <a:latin typeface="Arial" charset="0"/>
              </a:rPr>
              <a:t>		Dividends Payable 		900,000</a:t>
            </a:r>
          </a:p>
          <a:p>
            <a:pPr marL="457200" indent="-457200" algn="l">
              <a:lnSpc>
                <a:spcPct val="120000"/>
              </a:lnSpc>
              <a:spcBef>
                <a:spcPts val="1200"/>
              </a:spcBef>
              <a:tabLst>
                <a:tab pos="914400" algn="l"/>
                <a:tab pos="5773738" algn="r"/>
                <a:tab pos="7205663" algn="r"/>
              </a:tabLst>
            </a:pPr>
            <a:r>
              <a:rPr lang="en-US" sz="2000">
                <a:latin typeface="Arial" charset="0"/>
              </a:rPr>
              <a:t>At date of record (June 24)                            </a:t>
            </a:r>
            <a:r>
              <a:rPr lang="en-US" sz="2000" b="0">
                <a:latin typeface="Arial" charset="0"/>
              </a:rPr>
              <a:t>No entry</a:t>
            </a:r>
          </a:p>
          <a:p>
            <a:pPr marL="457200" indent="-457200" algn="l">
              <a:lnSpc>
                <a:spcPct val="120000"/>
              </a:lnSpc>
              <a:spcBef>
                <a:spcPts val="1200"/>
              </a:spcBef>
              <a:tabLst>
                <a:tab pos="914400" algn="l"/>
                <a:tab pos="5773738" algn="r"/>
                <a:tab pos="7205663" algn="r"/>
              </a:tabLst>
            </a:pPr>
            <a:r>
              <a:rPr lang="en-US" sz="2000">
                <a:latin typeface="Arial" charset="0"/>
              </a:rPr>
              <a:t>At date of payment (July 16)</a:t>
            </a:r>
          </a:p>
          <a:p>
            <a:pPr marL="457200" indent="-457200" algn="l">
              <a:lnSpc>
                <a:spcPct val="120000"/>
              </a:lnSpc>
              <a:spcBef>
                <a:spcPts val="1200"/>
              </a:spcBef>
              <a:tabLst>
                <a:tab pos="914400" algn="l"/>
                <a:tab pos="5773738" algn="r"/>
                <a:tab pos="7205663" algn="r"/>
              </a:tabLst>
            </a:pPr>
            <a:r>
              <a:rPr lang="en-US" sz="2000" b="0">
                <a:latin typeface="Arial" charset="0"/>
              </a:rPr>
              <a:t>	Dividends Payable 	900,000</a:t>
            </a:r>
          </a:p>
          <a:p>
            <a:pPr marL="457200" indent="-457200" algn="l">
              <a:lnSpc>
                <a:spcPct val="120000"/>
              </a:lnSpc>
              <a:spcBef>
                <a:spcPts val="600"/>
              </a:spcBef>
              <a:tabLst>
                <a:tab pos="914400" algn="l"/>
                <a:tab pos="5773738" algn="r"/>
                <a:tab pos="7205663" algn="r"/>
              </a:tabLst>
            </a:pPr>
            <a:r>
              <a:rPr lang="en-US" sz="2000" b="0">
                <a:latin typeface="Arial" charset="0"/>
              </a:rPr>
              <a:t>		Cash 		900,000</a:t>
            </a:r>
          </a:p>
        </p:txBody>
      </p:sp>
      <p:sp>
        <p:nvSpPr>
          <p:cNvPr id="1650712" name="Rectangle 104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120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0711">
                                            <p:txEl>
                                              <p:pRg st="0" end="0"/>
                                            </p:txEl>
                                          </p:spTgt>
                                        </p:tgtEl>
                                        <p:attrNameLst>
                                          <p:attrName>style.visibility</p:attrName>
                                        </p:attrNameLst>
                                      </p:cBhvr>
                                      <p:to>
                                        <p:strVal val="visible"/>
                                      </p:to>
                                    </p:set>
                                    <p:animEffect transition="in" filter="wipe(left)">
                                      <p:cBhvr>
                                        <p:cTn id="7" dur="500"/>
                                        <p:tgtEl>
                                          <p:spTgt spid="16507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0711">
                                            <p:txEl>
                                              <p:pRg st="1" end="1"/>
                                            </p:txEl>
                                          </p:spTgt>
                                        </p:tgtEl>
                                        <p:attrNameLst>
                                          <p:attrName>style.visibility</p:attrName>
                                        </p:attrNameLst>
                                      </p:cBhvr>
                                      <p:to>
                                        <p:strVal val="visible"/>
                                      </p:to>
                                    </p:set>
                                    <p:animEffect transition="in" filter="wipe(left)">
                                      <p:cBhvr>
                                        <p:cTn id="12" dur="500"/>
                                        <p:tgtEl>
                                          <p:spTgt spid="16507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50711">
                                            <p:txEl>
                                              <p:pRg st="2" end="2"/>
                                            </p:txEl>
                                          </p:spTgt>
                                        </p:tgtEl>
                                        <p:attrNameLst>
                                          <p:attrName>style.visibility</p:attrName>
                                        </p:attrNameLst>
                                      </p:cBhvr>
                                      <p:to>
                                        <p:strVal val="visible"/>
                                      </p:to>
                                    </p:set>
                                    <p:animEffect transition="in" filter="wipe(left)">
                                      <p:cBhvr>
                                        <p:cTn id="17" dur="500"/>
                                        <p:tgtEl>
                                          <p:spTgt spid="16507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50711">
                                            <p:txEl>
                                              <p:pRg st="3" end="3"/>
                                            </p:txEl>
                                          </p:spTgt>
                                        </p:tgtEl>
                                        <p:attrNameLst>
                                          <p:attrName>style.visibility</p:attrName>
                                        </p:attrNameLst>
                                      </p:cBhvr>
                                      <p:to>
                                        <p:strVal val="visible"/>
                                      </p:to>
                                    </p:set>
                                    <p:animEffect transition="in" filter="wipe(left)">
                                      <p:cBhvr>
                                        <p:cTn id="22" dur="500"/>
                                        <p:tgtEl>
                                          <p:spTgt spid="16507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50711">
                                            <p:txEl>
                                              <p:pRg st="4" end="4"/>
                                            </p:txEl>
                                          </p:spTgt>
                                        </p:tgtEl>
                                        <p:attrNameLst>
                                          <p:attrName>style.visibility</p:attrName>
                                        </p:attrNameLst>
                                      </p:cBhvr>
                                      <p:to>
                                        <p:strVal val="visible"/>
                                      </p:to>
                                    </p:set>
                                    <p:animEffect transition="in" filter="wipe(left)">
                                      <p:cBhvr>
                                        <p:cTn id="27" dur="500"/>
                                        <p:tgtEl>
                                          <p:spTgt spid="16507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50711">
                                            <p:txEl>
                                              <p:pRg st="5" end="5"/>
                                            </p:txEl>
                                          </p:spTgt>
                                        </p:tgtEl>
                                        <p:attrNameLst>
                                          <p:attrName>style.visibility</p:attrName>
                                        </p:attrNameLst>
                                      </p:cBhvr>
                                      <p:to>
                                        <p:strVal val="visible"/>
                                      </p:to>
                                    </p:set>
                                    <p:animEffect transition="in" filter="wipe(left)">
                                      <p:cBhvr>
                                        <p:cTn id="32" dur="500"/>
                                        <p:tgtEl>
                                          <p:spTgt spid="16507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50711">
                                            <p:txEl>
                                              <p:pRg st="6" end="6"/>
                                            </p:txEl>
                                          </p:spTgt>
                                        </p:tgtEl>
                                        <p:attrNameLst>
                                          <p:attrName>style.visibility</p:attrName>
                                        </p:attrNameLst>
                                      </p:cBhvr>
                                      <p:to>
                                        <p:strVal val="visible"/>
                                      </p:to>
                                    </p:set>
                                    <p:animEffect transition="in" filter="wipe(left)">
                                      <p:cBhvr>
                                        <p:cTn id="37" dur="500"/>
                                        <p:tgtEl>
                                          <p:spTgt spid="16507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71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ChangeArrowheads="1"/>
          </p:cNvSpPr>
          <p:nvPr>
            <p:ph type="body" idx="1"/>
          </p:nvPr>
        </p:nvSpPr>
        <p:spPr bwMode="auto">
          <a:xfrm>
            <a:off x="609600" y="1371600"/>
            <a:ext cx="81534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20000"/>
              </a:lnSpc>
              <a:spcBef>
                <a:spcPts val="1200"/>
              </a:spcBef>
              <a:buFont typeface="Wingdings" pitchFamily="2" charset="2"/>
              <a:buNone/>
            </a:pPr>
            <a:r>
              <a:rPr lang="en-US" sz="2600" smtClean="0">
                <a:solidFill>
                  <a:srgbClr val="000000"/>
                </a:solidFill>
                <a:effectLst/>
              </a:rPr>
              <a:t>Property Dividends</a:t>
            </a:r>
          </a:p>
          <a:p>
            <a:pPr marL="685800" lvl="1" indent="-458788">
              <a:lnSpc>
                <a:spcPct val="120000"/>
              </a:lnSpc>
              <a:spcBef>
                <a:spcPts val="1200"/>
              </a:spcBef>
              <a:buClr>
                <a:srgbClr val="800000"/>
              </a:buClr>
              <a:buSzPct val="80000"/>
              <a:buFont typeface="Wingdings" pitchFamily="2" charset="2"/>
              <a:buChar char="u"/>
            </a:pPr>
            <a:r>
              <a:rPr lang="en-US" sz="2100" b="0" smtClean="0">
                <a:solidFill>
                  <a:srgbClr val="000000"/>
                </a:solidFill>
                <a:effectLst/>
              </a:rPr>
              <a:t>Dividends payable in assets other than cash.</a:t>
            </a:r>
          </a:p>
          <a:p>
            <a:pPr marL="685800" lvl="1" indent="-458788">
              <a:lnSpc>
                <a:spcPct val="120000"/>
              </a:lnSpc>
              <a:spcBef>
                <a:spcPts val="1200"/>
              </a:spcBef>
              <a:buClr>
                <a:srgbClr val="800000"/>
              </a:buClr>
              <a:buSzPct val="80000"/>
              <a:buFont typeface="Wingdings" pitchFamily="2" charset="2"/>
              <a:buChar char="u"/>
            </a:pPr>
            <a:r>
              <a:rPr lang="en-US" sz="2100" b="0" smtClean="0">
                <a:solidFill>
                  <a:srgbClr val="000000"/>
                </a:solidFill>
                <a:effectLst/>
              </a:rPr>
              <a:t>Restate at fair value the property it will distribute, recognizing any gain or loss.</a:t>
            </a:r>
          </a:p>
        </p:txBody>
      </p:sp>
      <p:sp>
        <p:nvSpPr>
          <p:cNvPr id="1651718" name="Rectangle 1030"/>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222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609600" y="1371600"/>
            <a:ext cx="7962900" cy="2438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lnSpc>
                <a:spcPct val="125000"/>
              </a:lnSpc>
              <a:spcBef>
                <a:spcPct val="20000"/>
              </a:spcBef>
              <a:buClr>
                <a:schemeClr val="accent2"/>
              </a:buClr>
              <a:buSzPct val="75000"/>
              <a:buFont typeface="Wingdings" pitchFamily="2" charset="2"/>
              <a:buNone/>
            </a:pPr>
            <a:r>
              <a:rPr lang="en-US" sz="2000">
                <a:solidFill>
                  <a:srgbClr val="800000"/>
                </a:solidFill>
                <a:latin typeface="Arial" charset="0"/>
              </a:rPr>
              <a:t>Illustration:  </a:t>
            </a:r>
            <a:r>
              <a:rPr lang="en-US" sz="2000" b="0">
                <a:solidFill>
                  <a:schemeClr val="bg2"/>
                </a:solidFill>
                <a:latin typeface="Arial" charset="0"/>
              </a:rPr>
              <a:t>Hopkins, Inc. transferred to stockholders some of its equity investments costing $1,250,000 by declaring a property dividend on December 28, 2013, to be distributed on January 30, 2014, to stockholders of record on January 15, 2014. At the date of declaration, the securities have a market value of $2,000,000. Hopkins makes the following entries.</a:t>
            </a:r>
          </a:p>
        </p:txBody>
      </p:sp>
      <p:sp>
        <p:nvSpPr>
          <p:cNvPr id="53251" name="Rectangle 5"/>
          <p:cNvSpPr>
            <a:spLocks noChangeArrowheads="1"/>
          </p:cNvSpPr>
          <p:nvPr/>
        </p:nvSpPr>
        <p:spPr bwMode="auto">
          <a:xfrm>
            <a:off x="609600" y="3975100"/>
            <a:ext cx="79248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spcBef>
                <a:spcPct val="25000"/>
              </a:spcBef>
              <a:tabLst>
                <a:tab pos="914400" algn="l"/>
                <a:tab pos="5943600" algn="r"/>
                <a:tab pos="7315200" algn="r"/>
              </a:tabLst>
            </a:pPr>
            <a:r>
              <a:rPr lang="en-US" sz="2000">
                <a:latin typeface="Arial" charset="0"/>
              </a:rPr>
              <a:t>At date of declaration (December 28, 2013)</a:t>
            </a:r>
            <a:endParaRPr lang="en-US" sz="2000" b="0">
              <a:latin typeface="Arial" charset="0"/>
            </a:endParaRPr>
          </a:p>
        </p:txBody>
      </p:sp>
      <p:sp>
        <p:nvSpPr>
          <p:cNvPr id="1733638" name="Rectangle 6"/>
          <p:cNvSpPr>
            <a:spLocks noChangeArrowheads="1"/>
          </p:cNvSpPr>
          <p:nvPr/>
        </p:nvSpPr>
        <p:spPr bwMode="auto">
          <a:xfrm>
            <a:off x="838200" y="4540250"/>
            <a:ext cx="8382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spcBef>
                <a:spcPct val="50000"/>
              </a:spcBef>
              <a:tabLst>
                <a:tab pos="6400800" algn="r"/>
                <a:tab pos="7778750" algn="r"/>
              </a:tabLst>
            </a:pPr>
            <a:r>
              <a:rPr lang="en-US" sz="1900" b="0">
                <a:latin typeface="Arial" charset="0"/>
              </a:rPr>
              <a:t>Equity Investments 	750,000</a:t>
            </a:r>
          </a:p>
          <a:p>
            <a:pPr marL="457200" indent="-457200" algn="l">
              <a:spcBef>
                <a:spcPct val="25000"/>
              </a:spcBef>
              <a:tabLst>
                <a:tab pos="6400800" algn="r"/>
                <a:tab pos="7778750" algn="r"/>
              </a:tabLst>
            </a:pPr>
            <a:r>
              <a:rPr lang="en-US" sz="1900" b="0">
                <a:latin typeface="Arial" charset="0"/>
              </a:rPr>
              <a:t>	Unrealized Holding Gain or Loss—Income 		750,000</a:t>
            </a:r>
          </a:p>
          <a:p>
            <a:pPr marL="457200" indent="-457200" algn="l">
              <a:spcBef>
                <a:spcPct val="50000"/>
              </a:spcBef>
              <a:tabLst>
                <a:tab pos="6400800" algn="r"/>
                <a:tab pos="7778750" algn="r"/>
              </a:tabLst>
            </a:pPr>
            <a:r>
              <a:rPr lang="en-US" sz="1900" b="0">
                <a:latin typeface="Arial" charset="0"/>
              </a:rPr>
              <a:t>Retained Earnings 	2,000,000</a:t>
            </a:r>
          </a:p>
          <a:p>
            <a:pPr marL="457200" indent="-457200" algn="l">
              <a:spcBef>
                <a:spcPct val="25000"/>
              </a:spcBef>
              <a:tabLst>
                <a:tab pos="6400800" algn="r"/>
                <a:tab pos="7778750" algn="r"/>
              </a:tabLst>
            </a:pPr>
            <a:r>
              <a:rPr lang="en-US" sz="1900" b="0">
                <a:latin typeface="Arial" charset="0"/>
              </a:rPr>
              <a:t>	Property Dividends Payable 		2,000,000</a:t>
            </a:r>
          </a:p>
        </p:txBody>
      </p:sp>
      <p:sp>
        <p:nvSpPr>
          <p:cNvPr id="1733639"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325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33638">
                                            <p:txEl>
                                              <p:pRg st="0" end="0"/>
                                            </p:txEl>
                                          </p:spTgt>
                                        </p:tgtEl>
                                        <p:attrNameLst>
                                          <p:attrName>style.visibility</p:attrName>
                                        </p:attrNameLst>
                                      </p:cBhvr>
                                      <p:to>
                                        <p:strVal val="visible"/>
                                      </p:to>
                                    </p:set>
                                    <p:animEffect transition="in" filter="wipe(left)">
                                      <p:cBhvr>
                                        <p:cTn id="7" dur="500"/>
                                        <p:tgtEl>
                                          <p:spTgt spid="17336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3638">
                                            <p:txEl>
                                              <p:pRg st="1" end="1"/>
                                            </p:txEl>
                                          </p:spTgt>
                                        </p:tgtEl>
                                        <p:attrNameLst>
                                          <p:attrName>style.visibility</p:attrName>
                                        </p:attrNameLst>
                                      </p:cBhvr>
                                      <p:to>
                                        <p:strVal val="visible"/>
                                      </p:to>
                                    </p:set>
                                    <p:animEffect transition="in" filter="wipe(left)">
                                      <p:cBhvr>
                                        <p:cTn id="12" dur="500"/>
                                        <p:tgtEl>
                                          <p:spTgt spid="17336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33638">
                                            <p:txEl>
                                              <p:pRg st="2" end="2"/>
                                            </p:txEl>
                                          </p:spTgt>
                                        </p:tgtEl>
                                        <p:attrNameLst>
                                          <p:attrName>style.visibility</p:attrName>
                                        </p:attrNameLst>
                                      </p:cBhvr>
                                      <p:to>
                                        <p:strVal val="visible"/>
                                      </p:to>
                                    </p:set>
                                    <p:animEffect transition="in" filter="wipe(left)">
                                      <p:cBhvr>
                                        <p:cTn id="17" dur="500"/>
                                        <p:tgtEl>
                                          <p:spTgt spid="17336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33638">
                                            <p:txEl>
                                              <p:pRg st="3" end="3"/>
                                            </p:txEl>
                                          </p:spTgt>
                                        </p:tgtEl>
                                        <p:attrNameLst>
                                          <p:attrName>style.visibility</p:attrName>
                                        </p:attrNameLst>
                                      </p:cBhvr>
                                      <p:to>
                                        <p:strVal val="visible"/>
                                      </p:to>
                                    </p:set>
                                    <p:animEffect transition="in" filter="wipe(left)">
                                      <p:cBhvr>
                                        <p:cTn id="22" dur="500"/>
                                        <p:tgtEl>
                                          <p:spTgt spid="17336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363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63"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sp>
        <p:nvSpPr>
          <p:cNvPr id="1734664" name="Rectangle 8"/>
          <p:cNvSpPr>
            <a:spLocks noChangeArrowheads="1"/>
          </p:cNvSpPr>
          <p:nvPr/>
        </p:nvSpPr>
        <p:spPr bwMode="auto">
          <a:xfrm>
            <a:off x="838200" y="4519613"/>
            <a:ext cx="7924800" cy="846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spcBef>
                <a:spcPct val="50000"/>
              </a:spcBef>
              <a:tabLst>
                <a:tab pos="6113463" algn="r"/>
                <a:tab pos="7493000" algn="r"/>
              </a:tabLst>
            </a:pPr>
            <a:r>
              <a:rPr lang="en-US" sz="1900" b="0">
                <a:latin typeface="Arial" charset="0"/>
              </a:rPr>
              <a:t>Property Dividends Payable 	2,000,000</a:t>
            </a:r>
          </a:p>
          <a:p>
            <a:pPr marL="457200" indent="-457200" algn="l">
              <a:spcBef>
                <a:spcPct val="50000"/>
              </a:spcBef>
              <a:tabLst>
                <a:tab pos="6113463" algn="r"/>
                <a:tab pos="7493000" algn="r"/>
              </a:tabLst>
            </a:pPr>
            <a:r>
              <a:rPr lang="en-US" sz="1900" b="0">
                <a:latin typeface="Arial" charset="0"/>
              </a:rPr>
              <a:t>	Equity Investments 		2,000,000</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427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a:t>
            </a:r>
          </a:p>
        </p:txBody>
      </p:sp>
      <p:sp>
        <p:nvSpPr>
          <p:cNvPr id="54278" name="Rectangle 4"/>
          <p:cNvSpPr>
            <a:spLocks noChangeArrowheads="1"/>
          </p:cNvSpPr>
          <p:nvPr/>
        </p:nvSpPr>
        <p:spPr bwMode="auto">
          <a:xfrm>
            <a:off x="609600" y="1371600"/>
            <a:ext cx="7962900" cy="2438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lnSpc>
                <a:spcPct val="125000"/>
              </a:lnSpc>
              <a:spcBef>
                <a:spcPct val="20000"/>
              </a:spcBef>
              <a:buClr>
                <a:schemeClr val="accent2"/>
              </a:buClr>
              <a:buSzPct val="75000"/>
              <a:buFont typeface="Wingdings" pitchFamily="2" charset="2"/>
              <a:buNone/>
            </a:pPr>
            <a:r>
              <a:rPr lang="en-US" sz="2000">
                <a:solidFill>
                  <a:srgbClr val="800000"/>
                </a:solidFill>
                <a:latin typeface="Arial" charset="0"/>
              </a:rPr>
              <a:t>Illustration:  </a:t>
            </a:r>
            <a:r>
              <a:rPr lang="en-US" sz="2000" b="0">
                <a:solidFill>
                  <a:schemeClr val="bg2"/>
                </a:solidFill>
                <a:latin typeface="Arial" charset="0"/>
              </a:rPr>
              <a:t>Hopkins, Inc. transferred to stockholders some of its equity investments costing $1,250,000 by declaring a property dividend on December 28, 2013, to be distributed on January 30, 2014, to stockholders of record on January 15, 2014. At the date of declaration, the securities have a market value of $2,000,000. Hopkins makes the following entries.</a:t>
            </a:r>
          </a:p>
        </p:txBody>
      </p:sp>
      <p:sp>
        <p:nvSpPr>
          <p:cNvPr id="54279" name="Rectangle 5"/>
          <p:cNvSpPr>
            <a:spLocks noChangeArrowheads="1"/>
          </p:cNvSpPr>
          <p:nvPr/>
        </p:nvSpPr>
        <p:spPr bwMode="auto">
          <a:xfrm>
            <a:off x="609600" y="3975100"/>
            <a:ext cx="79248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spcBef>
                <a:spcPct val="25000"/>
              </a:spcBef>
              <a:tabLst>
                <a:tab pos="914400" algn="l"/>
                <a:tab pos="5943600" algn="r"/>
                <a:tab pos="7315200" algn="r"/>
              </a:tabLst>
            </a:pPr>
            <a:r>
              <a:rPr lang="en-US" sz="2000">
                <a:latin typeface="Arial" charset="0"/>
              </a:rPr>
              <a:t>At date of distribution (January 30, 2014)</a:t>
            </a:r>
            <a:endParaRPr lang="en-US" sz="2000" b="0">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34664">
                                            <p:txEl>
                                              <p:pRg st="0" end="0"/>
                                            </p:txEl>
                                          </p:spTgt>
                                        </p:tgtEl>
                                        <p:attrNameLst>
                                          <p:attrName>style.visibility</p:attrName>
                                        </p:attrNameLst>
                                      </p:cBhvr>
                                      <p:to>
                                        <p:strVal val="visible"/>
                                      </p:to>
                                    </p:set>
                                    <p:animEffect transition="in" filter="wipe(left)">
                                      <p:cBhvr>
                                        <p:cTn id="7" dur="500"/>
                                        <p:tgtEl>
                                          <p:spTgt spid="17346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4664">
                                            <p:txEl>
                                              <p:pRg st="1" end="1"/>
                                            </p:txEl>
                                          </p:spTgt>
                                        </p:tgtEl>
                                        <p:attrNameLst>
                                          <p:attrName>style.visibility</p:attrName>
                                        </p:attrNameLst>
                                      </p:cBhvr>
                                      <p:to>
                                        <p:strVal val="visible"/>
                                      </p:to>
                                    </p:set>
                                    <p:animEffect transition="in" filter="wipe(left)">
                                      <p:cBhvr>
                                        <p:cTn id="12" dur="500"/>
                                        <p:tgtEl>
                                          <p:spTgt spid="17346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466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ChangeArrowheads="1"/>
          </p:cNvSpPr>
          <p:nvPr>
            <p:ph type="body" idx="1"/>
          </p:nvPr>
        </p:nvSpPr>
        <p:spPr bwMode="auto">
          <a:xfrm>
            <a:off x="609600" y="1371600"/>
            <a:ext cx="7772400" cy="281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spAutoFit/>
          </a:bodyPr>
          <a:lstStyle/>
          <a:p>
            <a:pPr marL="0" indent="0">
              <a:lnSpc>
                <a:spcPct val="120000"/>
              </a:lnSpc>
              <a:spcBef>
                <a:spcPts val="1200"/>
              </a:spcBef>
              <a:buFont typeface="Wingdings" pitchFamily="2" charset="2"/>
              <a:buNone/>
            </a:pPr>
            <a:r>
              <a:rPr lang="en-US" sz="2600" smtClean="0">
                <a:solidFill>
                  <a:srgbClr val="000000"/>
                </a:solidFill>
                <a:effectLst/>
              </a:rPr>
              <a:t>Liquidating Dividends</a:t>
            </a:r>
          </a:p>
          <a:p>
            <a:pPr marL="685800" lvl="1" indent="-458788">
              <a:lnSpc>
                <a:spcPct val="120000"/>
              </a:lnSpc>
              <a:spcBef>
                <a:spcPts val="1200"/>
              </a:spcBef>
              <a:buClr>
                <a:srgbClr val="800000"/>
              </a:buClr>
              <a:buSzPct val="80000"/>
              <a:buFont typeface="Wingdings" pitchFamily="2" charset="2"/>
              <a:buChar char="u"/>
            </a:pPr>
            <a:r>
              <a:rPr lang="en-US" sz="2100" b="0" smtClean="0">
                <a:solidFill>
                  <a:srgbClr val="000000"/>
                </a:solidFill>
                <a:effectLst/>
              </a:rPr>
              <a:t>Any dividend not based on earnings reduces corporate paid-in capital.</a:t>
            </a:r>
          </a:p>
          <a:p>
            <a:pPr marL="685800" lvl="1" indent="-458788">
              <a:lnSpc>
                <a:spcPct val="120000"/>
              </a:lnSpc>
              <a:spcBef>
                <a:spcPts val="1200"/>
              </a:spcBef>
              <a:buClr>
                <a:srgbClr val="800000"/>
              </a:buClr>
              <a:buSzPct val="80000"/>
              <a:buFont typeface="Wingdings" pitchFamily="2" charset="2"/>
              <a:buChar char="u"/>
            </a:pPr>
            <a:r>
              <a:rPr lang="en-US" sz="2100" b="0" smtClean="0">
                <a:solidFill>
                  <a:srgbClr val="000000"/>
                </a:solidFill>
                <a:effectLst/>
              </a:rPr>
              <a:t>The portion of these dividends in excess of accumulated income represents a return of part of the stockholder’s investment.</a:t>
            </a:r>
          </a:p>
        </p:txBody>
      </p:sp>
      <p:sp>
        <p:nvSpPr>
          <p:cNvPr id="1652741" name="Rectangle 102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530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spcAft>
                <a:spcPct val="20000"/>
              </a:spcAft>
              <a:buSzPct val="80000"/>
            </a:pPr>
            <a:r>
              <a:rPr lang="en-US" sz="2800">
                <a:solidFill>
                  <a:srgbClr val="800000"/>
                </a:solidFill>
                <a:latin typeface="Arial" charset="0"/>
              </a:rPr>
              <a:t>Variety of Ownership Interests</a:t>
            </a:r>
          </a:p>
        </p:txBody>
      </p:sp>
      <p:sp>
        <p:nvSpPr>
          <p:cNvPr id="1577987" name="Rectangle 3"/>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The Corporate Form of Organization</a:t>
            </a:r>
          </a:p>
        </p:txBody>
      </p:sp>
      <p:sp>
        <p:nvSpPr>
          <p:cNvPr id="1577989" name="Rectangle 5"/>
          <p:cNvSpPr>
            <a:spLocks noChangeArrowheads="1"/>
          </p:cNvSpPr>
          <p:nvPr/>
        </p:nvSpPr>
        <p:spPr bwMode="auto">
          <a:xfrm>
            <a:off x="609600" y="2041525"/>
            <a:ext cx="8305800" cy="2149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defRPr/>
            </a:pPr>
            <a:r>
              <a:rPr lang="en-US" sz="2200" dirty="0">
                <a:solidFill>
                  <a:schemeClr val="tx2">
                    <a:lumMod val="75000"/>
                  </a:schemeClr>
                </a:solidFill>
                <a:latin typeface="Arial" charset="0"/>
              </a:rPr>
              <a:t>Common stock </a:t>
            </a:r>
            <a:r>
              <a:rPr lang="en-US" sz="2200" b="0" dirty="0">
                <a:solidFill>
                  <a:srgbClr val="000000"/>
                </a:solidFill>
                <a:latin typeface="Arial" charset="0"/>
              </a:rPr>
              <a:t>is the residual corporate interest.</a:t>
            </a:r>
          </a:p>
          <a:p>
            <a:pPr marL="685800" lvl="1" indent="-458788" algn="l">
              <a:lnSpc>
                <a:spcPct val="120000"/>
              </a:lnSpc>
              <a:spcBef>
                <a:spcPts val="1200"/>
              </a:spcBef>
              <a:buClr>
                <a:srgbClr val="800000"/>
              </a:buClr>
              <a:buSzPct val="80000"/>
              <a:buFont typeface="Wingdings" pitchFamily="2" charset="2"/>
              <a:buChar char="u"/>
              <a:defRPr/>
            </a:pPr>
            <a:r>
              <a:rPr lang="en-US" sz="2100" b="0" dirty="0">
                <a:solidFill>
                  <a:srgbClr val="000000"/>
                </a:solidFill>
                <a:latin typeface="Arial" charset="0"/>
              </a:rPr>
              <a:t>Bears ultimate risks of loss.</a:t>
            </a:r>
          </a:p>
          <a:p>
            <a:pPr marL="685800" lvl="1" indent="-458788" algn="l">
              <a:lnSpc>
                <a:spcPct val="120000"/>
              </a:lnSpc>
              <a:spcBef>
                <a:spcPts val="1200"/>
              </a:spcBef>
              <a:buClr>
                <a:srgbClr val="800000"/>
              </a:buClr>
              <a:buSzPct val="80000"/>
              <a:buFont typeface="Wingdings" pitchFamily="2" charset="2"/>
              <a:buChar char="u"/>
              <a:defRPr/>
            </a:pPr>
            <a:r>
              <a:rPr lang="en-US" sz="2100" b="0" dirty="0">
                <a:solidFill>
                  <a:srgbClr val="000000"/>
                </a:solidFill>
                <a:latin typeface="Arial" charset="0"/>
              </a:rPr>
              <a:t>Receives the benefits of success.</a:t>
            </a:r>
          </a:p>
          <a:p>
            <a:pPr marL="685800" lvl="1" indent="-458788" algn="l">
              <a:lnSpc>
                <a:spcPct val="120000"/>
              </a:lnSpc>
              <a:spcBef>
                <a:spcPts val="1200"/>
              </a:spcBef>
              <a:buClr>
                <a:srgbClr val="800000"/>
              </a:buClr>
              <a:buSzPct val="80000"/>
              <a:buFont typeface="Wingdings" pitchFamily="2" charset="2"/>
              <a:buChar char="u"/>
              <a:defRPr/>
            </a:pPr>
            <a:r>
              <a:rPr lang="en-US" sz="2100" b="0" dirty="0">
                <a:solidFill>
                  <a:srgbClr val="000000"/>
                </a:solidFill>
                <a:latin typeface="Arial" charset="0"/>
              </a:rPr>
              <a:t>Not guaranteed dividends nor assets upon dissolution.</a:t>
            </a:r>
          </a:p>
        </p:txBody>
      </p:sp>
      <p:sp>
        <p:nvSpPr>
          <p:cNvPr id="1577990" name="Rectangle 6"/>
          <p:cNvSpPr>
            <a:spLocks noChangeArrowheads="1"/>
          </p:cNvSpPr>
          <p:nvPr/>
        </p:nvSpPr>
        <p:spPr bwMode="auto">
          <a:xfrm>
            <a:off x="609600" y="4343400"/>
            <a:ext cx="8153400" cy="1265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50000"/>
              </a:spcBef>
              <a:defRPr/>
            </a:pPr>
            <a:r>
              <a:rPr lang="en-US" sz="2100" dirty="0">
                <a:solidFill>
                  <a:schemeClr val="tx2">
                    <a:lumMod val="75000"/>
                  </a:schemeClr>
                </a:solidFill>
                <a:latin typeface="Arial" charset="0"/>
              </a:rPr>
              <a:t>Preferred stock</a:t>
            </a:r>
            <a:r>
              <a:rPr lang="en-US" sz="2100" b="0" dirty="0">
                <a:solidFill>
                  <a:srgbClr val="000000"/>
                </a:solidFill>
                <a:latin typeface="Arial" charset="0"/>
              </a:rPr>
              <a:t>  is a special class of stock is created by contract, when stockholders’ sacrifice certain rights in return for other rights or privileges, usually dividend preference.</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22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609600" y="1382713"/>
            <a:ext cx="8229600" cy="1628775"/>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3175" indent="-3175" algn="l">
              <a:lnSpc>
                <a:spcPct val="125000"/>
              </a:lnSpc>
              <a:spcBef>
                <a:spcPct val="20000"/>
              </a:spcBef>
              <a:buClr>
                <a:schemeClr val="accent2"/>
              </a:buClr>
              <a:buSzPct val="75000"/>
              <a:buFont typeface="Wingdings" pitchFamily="2" charset="2"/>
              <a:buNone/>
            </a:pPr>
            <a:r>
              <a:rPr lang="en-US" sz="2000">
                <a:solidFill>
                  <a:srgbClr val="800000"/>
                </a:solidFill>
                <a:latin typeface="Arial" charset="0"/>
              </a:rPr>
              <a:t>Illustration:  </a:t>
            </a:r>
            <a:r>
              <a:rPr lang="en-US" sz="2000" b="0">
                <a:solidFill>
                  <a:schemeClr val="bg2"/>
                </a:solidFill>
                <a:latin typeface="Arial" charset="0"/>
              </a:rPr>
              <a:t>Horaney Mines Inc. issued a “dividend” to its common stockholders of $1,200,000. The cash dividend announcement noted stockholders should consider $900,000 as income and the remainder a return of capital. Horaney Mines records the dividend as follows.</a:t>
            </a:r>
          </a:p>
        </p:txBody>
      </p:sp>
      <p:sp>
        <p:nvSpPr>
          <p:cNvPr id="56323" name="Rectangle 5"/>
          <p:cNvSpPr>
            <a:spLocks noChangeArrowheads="1"/>
          </p:cNvSpPr>
          <p:nvPr/>
        </p:nvSpPr>
        <p:spPr bwMode="auto">
          <a:xfrm>
            <a:off x="609600" y="3141663"/>
            <a:ext cx="79248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spcBef>
                <a:spcPct val="25000"/>
              </a:spcBef>
              <a:tabLst>
                <a:tab pos="914400" algn="l"/>
                <a:tab pos="5943600" algn="r"/>
                <a:tab pos="7315200" algn="r"/>
              </a:tabLst>
            </a:pPr>
            <a:r>
              <a:rPr lang="en-US" sz="2000">
                <a:latin typeface="Arial" charset="0"/>
              </a:rPr>
              <a:t>Date of declaration</a:t>
            </a:r>
            <a:endParaRPr lang="en-US" sz="2000" b="0">
              <a:latin typeface="Arial" charset="0"/>
            </a:endParaRPr>
          </a:p>
        </p:txBody>
      </p:sp>
      <p:sp>
        <p:nvSpPr>
          <p:cNvPr id="1735686" name="Rectangle 6"/>
          <p:cNvSpPr>
            <a:spLocks noChangeArrowheads="1"/>
          </p:cNvSpPr>
          <p:nvPr/>
        </p:nvSpPr>
        <p:spPr bwMode="auto">
          <a:xfrm>
            <a:off x="838200" y="3630613"/>
            <a:ext cx="8001000" cy="1246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ts val="900"/>
              </a:spcBef>
              <a:tabLst>
                <a:tab pos="914400" algn="l"/>
                <a:tab pos="6169025" algn="r"/>
                <a:tab pos="7888288" algn="r"/>
              </a:tabLst>
              <a:defRPr/>
            </a:pPr>
            <a:r>
              <a:rPr lang="en-US" sz="1900" b="0" dirty="0">
                <a:latin typeface="Arial" charset="0"/>
              </a:rPr>
              <a:t>Retained Earnings 	900,000</a:t>
            </a:r>
          </a:p>
          <a:p>
            <a:pPr algn="l">
              <a:spcBef>
                <a:spcPts val="900"/>
              </a:spcBef>
              <a:tabLst>
                <a:tab pos="914400" algn="l"/>
                <a:tab pos="6169025" algn="r"/>
                <a:tab pos="7888288" algn="r"/>
              </a:tabLst>
              <a:defRPr/>
            </a:pPr>
            <a:r>
              <a:rPr lang="en-US" sz="1900" b="0" dirty="0">
                <a:latin typeface="Arial" charset="0"/>
              </a:rPr>
              <a:t>Paid-in Capital in Excess of Par-Common 	300,000</a:t>
            </a:r>
          </a:p>
          <a:p>
            <a:pPr marL="463550" indent="-463550" algn="l">
              <a:spcBef>
                <a:spcPts val="900"/>
              </a:spcBef>
              <a:tabLst>
                <a:tab pos="914400" algn="l"/>
                <a:tab pos="6169025" algn="r"/>
                <a:tab pos="7546975" algn="r"/>
              </a:tabLst>
              <a:defRPr/>
            </a:pPr>
            <a:r>
              <a:rPr lang="en-US" sz="1900" b="0" dirty="0">
                <a:latin typeface="Arial" charset="0"/>
              </a:rPr>
              <a:t>	Dividends Payable 		1,200,000</a:t>
            </a:r>
          </a:p>
        </p:txBody>
      </p:sp>
      <p:sp>
        <p:nvSpPr>
          <p:cNvPr id="1735689"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632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a:t>
            </a:r>
          </a:p>
        </p:txBody>
      </p:sp>
      <p:sp>
        <p:nvSpPr>
          <p:cNvPr id="56328" name="Rectangle 5"/>
          <p:cNvSpPr>
            <a:spLocks noChangeArrowheads="1"/>
          </p:cNvSpPr>
          <p:nvPr/>
        </p:nvSpPr>
        <p:spPr bwMode="auto">
          <a:xfrm>
            <a:off x="609600" y="5011738"/>
            <a:ext cx="79248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spcBef>
                <a:spcPct val="25000"/>
              </a:spcBef>
              <a:tabLst>
                <a:tab pos="914400" algn="l"/>
                <a:tab pos="5943600" algn="r"/>
                <a:tab pos="7315200" algn="r"/>
              </a:tabLst>
            </a:pPr>
            <a:r>
              <a:rPr lang="en-US" sz="2000">
                <a:latin typeface="Arial" charset="0"/>
              </a:rPr>
              <a:t>Date of payment</a:t>
            </a:r>
            <a:endParaRPr lang="en-US" sz="2000" b="0">
              <a:latin typeface="Arial" charset="0"/>
            </a:endParaRPr>
          </a:p>
        </p:txBody>
      </p:sp>
      <p:sp>
        <p:nvSpPr>
          <p:cNvPr id="10" name="Rectangle 6"/>
          <p:cNvSpPr>
            <a:spLocks noChangeArrowheads="1"/>
          </p:cNvSpPr>
          <p:nvPr/>
        </p:nvSpPr>
        <p:spPr bwMode="auto">
          <a:xfrm>
            <a:off x="838200" y="5500688"/>
            <a:ext cx="8001000" cy="823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ts val="900"/>
              </a:spcBef>
              <a:tabLst>
                <a:tab pos="914400" algn="l"/>
                <a:tab pos="6169025" algn="r"/>
                <a:tab pos="7888288" algn="r"/>
              </a:tabLst>
            </a:pPr>
            <a:r>
              <a:rPr lang="en-US" sz="1900" b="0">
                <a:latin typeface="Arial" charset="0"/>
              </a:rPr>
              <a:t>Dividends Payable 	1,200,000</a:t>
            </a:r>
          </a:p>
          <a:p>
            <a:pPr algn="l">
              <a:spcBef>
                <a:spcPts val="900"/>
              </a:spcBef>
              <a:tabLst>
                <a:tab pos="914400" algn="l"/>
                <a:tab pos="6169025" algn="r"/>
                <a:tab pos="7888288" algn="r"/>
              </a:tabLst>
            </a:pPr>
            <a:r>
              <a:rPr lang="en-US" sz="1900" b="0">
                <a:latin typeface="Arial" charset="0"/>
              </a:rPr>
              <a:t>	Cash		1,200,000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35686">
                                            <p:txEl>
                                              <p:pRg st="0" end="0"/>
                                            </p:txEl>
                                          </p:spTgt>
                                        </p:tgtEl>
                                        <p:attrNameLst>
                                          <p:attrName>style.visibility</p:attrName>
                                        </p:attrNameLst>
                                      </p:cBhvr>
                                      <p:to>
                                        <p:strVal val="visible"/>
                                      </p:to>
                                    </p:set>
                                    <p:animEffect transition="in" filter="wipe(left)">
                                      <p:cBhvr>
                                        <p:cTn id="7" dur="500"/>
                                        <p:tgtEl>
                                          <p:spTgt spid="17356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5686">
                                            <p:txEl>
                                              <p:pRg st="1" end="1"/>
                                            </p:txEl>
                                          </p:spTgt>
                                        </p:tgtEl>
                                        <p:attrNameLst>
                                          <p:attrName>style.visibility</p:attrName>
                                        </p:attrNameLst>
                                      </p:cBhvr>
                                      <p:to>
                                        <p:strVal val="visible"/>
                                      </p:to>
                                    </p:set>
                                    <p:animEffect transition="in" filter="wipe(left)">
                                      <p:cBhvr>
                                        <p:cTn id="12" dur="500"/>
                                        <p:tgtEl>
                                          <p:spTgt spid="17356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35686">
                                            <p:txEl>
                                              <p:pRg st="2" end="2"/>
                                            </p:txEl>
                                          </p:spTgt>
                                        </p:tgtEl>
                                        <p:attrNameLst>
                                          <p:attrName>style.visibility</p:attrName>
                                        </p:attrNameLst>
                                      </p:cBhvr>
                                      <p:to>
                                        <p:strVal val="visible"/>
                                      </p:to>
                                    </p:set>
                                    <p:animEffect transition="in" filter="wipe(left)">
                                      <p:cBhvr>
                                        <p:cTn id="17" dur="500"/>
                                        <p:tgtEl>
                                          <p:spTgt spid="17356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500"/>
                                        <p:tgtEl>
                                          <p:spTgt spid="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left)">
                                      <p:cBhvr>
                                        <p:cTn id="2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5686" grpId="0" build="p"/>
      <p:bldP spid="1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8200" y="4572000"/>
            <a:ext cx="4267200" cy="646113"/>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Describe </a:t>
            </a:r>
            <a:r>
              <a:rPr lang="en-US" sz="1400" dirty="0">
                <a:solidFill>
                  <a:schemeClr val="bg2"/>
                </a:solidFill>
                <a:latin typeface="+mn-lt"/>
              </a:rPr>
              <a:t>the policies used in distributing </a:t>
            </a:r>
            <a:r>
              <a:rPr lang="en-US" sz="1400" dirty="0">
                <a:solidFill>
                  <a:schemeClr val="bg2"/>
                </a:solidFill>
                <a:latin typeface="+mn-lt"/>
              </a:rPr>
              <a:t>dividends.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Identify </a:t>
            </a:r>
            <a:r>
              <a:rPr lang="en-US" sz="1400" dirty="0">
                <a:solidFill>
                  <a:schemeClr val="bg2"/>
                </a:solidFill>
                <a:latin typeface="+mn-lt"/>
              </a:rPr>
              <a:t>the various forms of dividend </a:t>
            </a:r>
            <a:r>
              <a:rPr lang="en-US" sz="1400" dirty="0">
                <a:solidFill>
                  <a:schemeClr val="bg2"/>
                </a:solidFill>
                <a:latin typeface="+mn-lt"/>
              </a:rPr>
              <a:t>distributions.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Explain </a:t>
            </a:r>
            <a:r>
              <a:rPr lang="en-US" sz="1400" dirty="0">
                <a:solidFill>
                  <a:schemeClr val="bg2"/>
                </a:solidFill>
                <a:latin typeface="+mn-lt"/>
              </a:rPr>
              <a:t>the accounting for small and large stock dividends, and for share </a:t>
            </a:r>
            <a:r>
              <a:rPr lang="en-US" sz="1400" dirty="0">
                <a:solidFill>
                  <a:schemeClr val="bg2"/>
                </a:solidFill>
                <a:latin typeface="+mn-lt"/>
              </a:rPr>
              <a:t>splits.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Indicate </a:t>
            </a:r>
            <a:r>
              <a:rPr lang="en-US" sz="1400" dirty="0">
                <a:solidFill>
                  <a:schemeClr val="bg2"/>
                </a:solidFill>
                <a:latin typeface="+mn-lt"/>
              </a:rPr>
              <a:t>how to present and analyze stockholders’ equity.</a:t>
            </a:r>
          </a:p>
        </p:txBody>
      </p:sp>
      <p:sp>
        <p:nvSpPr>
          <p:cNvPr id="57348"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the characteristics of the corporate form of </a:t>
            </a:r>
            <a:r>
              <a:rPr lang="en-US" sz="1400" kern="1200" dirty="0" smtClean="0">
                <a:effectLst/>
              </a:rPr>
              <a:t>organization.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key components of stockholders’ </a:t>
            </a:r>
            <a:r>
              <a:rPr lang="en-US" sz="1400" kern="1200" dirty="0" smtClean="0">
                <a:effectLst/>
              </a:rPr>
              <a:t>equity.</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procedures for issuing shares of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for treasury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for and reporting of preferred stock.</a:t>
            </a:r>
          </a:p>
        </p:txBody>
      </p:sp>
      <p:pic>
        <p:nvPicPr>
          <p:cNvPr id="5735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Arial" charset="0"/>
              </a:rPr>
              <a:t>Stockholders’ Equity</a:t>
            </a:r>
            <a:endParaRPr lang="en-US" sz="4400" dirty="0">
              <a:solidFill>
                <a:schemeClr val="bg1"/>
              </a:solidFill>
              <a:effectLst>
                <a:outerShdw blurRad="38100" dist="38100" dir="2700000" algn="tl">
                  <a:srgbClr val="000000">
                    <a:alpha val="43137"/>
                  </a:srgbClr>
                </a:outerShdw>
              </a:effectLst>
              <a:latin typeface="Arial" charset="0"/>
            </a:endParaRPr>
          </a:p>
        </p:txBody>
      </p:sp>
      <p:pic>
        <p:nvPicPr>
          <p:cNvPr id="5735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15</a:t>
            </a:r>
          </a:p>
        </p:txBody>
      </p:sp>
      <p:pic>
        <p:nvPicPr>
          <p:cNvPr id="5735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1026"/>
          <p:cNvSpPr>
            <a:spLocks noGrp="1" noChangeArrowheads="1"/>
          </p:cNvSpPr>
          <p:nvPr>
            <p:ph type="body" idx="1"/>
          </p:nvPr>
        </p:nvSpPr>
        <p:spPr bwMode="auto">
          <a:xfrm>
            <a:off x="609600" y="1981200"/>
            <a:ext cx="7962900" cy="3746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spAutoFit/>
          </a:bodyPr>
          <a:lstStyle/>
          <a:p>
            <a:pPr marL="0" indent="0">
              <a:lnSpc>
                <a:spcPct val="120000"/>
              </a:lnSpc>
              <a:spcBef>
                <a:spcPts val="1200"/>
              </a:spcBef>
              <a:buFont typeface="Wingdings" pitchFamily="2" charset="2"/>
              <a:buNone/>
              <a:defRPr/>
            </a:pPr>
            <a:r>
              <a:rPr lang="en-US" sz="2600" dirty="0" smtClean="0">
                <a:solidFill>
                  <a:srgbClr val="000000"/>
                </a:solidFill>
                <a:effectLst/>
              </a:rPr>
              <a:t>Stock Dividends</a:t>
            </a:r>
          </a:p>
          <a:p>
            <a:pPr marL="685800" lvl="1" indent="-458788">
              <a:lnSpc>
                <a:spcPct val="120000"/>
              </a:lnSpc>
              <a:spcBef>
                <a:spcPts val="1200"/>
              </a:spcBef>
              <a:buClr>
                <a:srgbClr val="800000"/>
              </a:buClr>
              <a:buSzPct val="80000"/>
              <a:buFont typeface="Wingdings" pitchFamily="2" charset="2"/>
              <a:buChar char="u"/>
              <a:defRPr/>
            </a:pPr>
            <a:r>
              <a:rPr lang="en-US" sz="2100" b="0" dirty="0" smtClean="0">
                <a:solidFill>
                  <a:srgbClr val="000000"/>
                </a:solidFill>
                <a:effectLst/>
              </a:rPr>
              <a:t>Issuance by a company of its own stock to stockholders on a pro rata basis, without receiving any consideration.</a:t>
            </a:r>
          </a:p>
          <a:p>
            <a:pPr marL="685800" lvl="1" indent="-458788">
              <a:lnSpc>
                <a:spcPct val="120000"/>
              </a:lnSpc>
              <a:spcBef>
                <a:spcPts val="1200"/>
              </a:spcBef>
              <a:buClr>
                <a:srgbClr val="800000"/>
              </a:buClr>
              <a:buSzPct val="80000"/>
              <a:buFont typeface="Wingdings" pitchFamily="2" charset="2"/>
              <a:buChar char="u"/>
              <a:defRPr/>
            </a:pPr>
            <a:r>
              <a:rPr lang="en-US" sz="2100" b="0" dirty="0" smtClean="0">
                <a:solidFill>
                  <a:srgbClr val="000000"/>
                </a:solidFill>
                <a:effectLst/>
              </a:rPr>
              <a:t>Used when management wishes to “capitalize” part of  earnings.</a:t>
            </a:r>
          </a:p>
          <a:p>
            <a:pPr marL="685800" lvl="1" indent="-458788">
              <a:lnSpc>
                <a:spcPct val="120000"/>
              </a:lnSpc>
              <a:spcBef>
                <a:spcPts val="1200"/>
              </a:spcBef>
              <a:buClr>
                <a:srgbClr val="800000"/>
              </a:buClr>
              <a:buSzPct val="80000"/>
              <a:buFont typeface="Wingdings" pitchFamily="2" charset="2"/>
              <a:buChar char="u"/>
              <a:defRPr/>
            </a:pPr>
            <a:r>
              <a:rPr lang="en-US" sz="2100" b="0" dirty="0" smtClean="0">
                <a:solidFill>
                  <a:srgbClr val="000000"/>
                </a:solidFill>
                <a:effectLst/>
              </a:rPr>
              <a:t>If stock dividend is less than 20–25 percent of the common shares outstanding, company transfers fair market value from retained earnings (</a:t>
            </a:r>
            <a:r>
              <a:rPr lang="en-US" sz="2100" dirty="0" smtClean="0">
                <a:solidFill>
                  <a:schemeClr val="tx2">
                    <a:lumMod val="75000"/>
                  </a:schemeClr>
                </a:solidFill>
                <a:effectLst/>
              </a:rPr>
              <a:t>small stock dividend</a:t>
            </a:r>
            <a:r>
              <a:rPr lang="en-US" sz="2100" b="0" dirty="0" smtClean="0">
                <a:solidFill>
                  <a:srgbClr val="000000"/>
                </a:solidFill>
                <a:effectLst/>
              </a:rPr>
              <a:t>).</a:t>
            </a:r>
          </a:p>
        </p:txBody>
      </p:sp>
      <p:sp>
        <p:nvSpPr>
          <p:cNvPr id="1653765" name="Rectangle 102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837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8</a:t>
            </a:r>
          </a:p>
        </p:txBody>
      </p:sp>
      <p:sp>
        <p:nvSpPr>
          <p:cNvPr id="58374" name="Rectangle 7"/>
          <p:cNvSpPr>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spcAft>
                <a:spcPct val="20000"/>
              </a:spcAft>
              <a:buSzPct val="80000"/>
            </a:pPr>
            <a:r>
              <a:rPr lang="en-US" sz="2800">
                <a:solidFill>
                  <a:srgbClr val="800000"/>
                </a:solidFill>
                <a:latin typeface="Arial" charset="0"/>
              </a:rPr>
              <a:t>Stock Dividends and Stock Splits</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609600" y="1263650"/>
            <a:ext cx="7962900" cy="201295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3175" indent="-3175" algn="l">
              <a:lnSpc>
                <a:spcPct val="125000"/>
              </a:lnSpc>
              <a:spcBef>
                <a:spcPct val="20000"/>
              </a:spcBef>
              <a:buClr>
                <a:schemeClr val="accent2"/>
              </a:buClr>
              <a:buSzPct val="75000"/>
              <a:buFont typeface="Wingdings" pitchFamily="2" charset="2"/>
              <a:buNone/>
            </a:pPr>
            <a:r>
              <a:rPr lang="en-US" sz="2000">
                <a:solidFill>
                  <a:srgbClr val="800000"/>
                </a:solidFill>
                <a:latin typeface="Arial" charset="0"/>
              </a:rPr>
              <a:t>Illustration:  </a:t>
            </a:r>
            <a:r>
              <a:rPr lang="en-US" sz="2000" b="0">
                <a:solidFill>
                  <a:schemeClr val="tx1"/>
                </a:solidFill>
                <a:latin typeface="Arial" charset="0"/>
              </a:rPr>
              <a:t>Koebele Corporation has outstanding 1,000 shares of $100 par value common stock and retained earnings of $50,000. If Koebele declares a 10 percent stock dividend, it issues 100 additional shares to current stockholders. If the fair value of the stock at the time of the stock dividend is $130 per share, the entry is:</a:t>
            </a:r>
          </a:p>
        </p:txBody>
      </p:sp>
      <p:sp>
        <p:nvSpPr>
          <p:cNvPr id="1737735"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9397" name="Text Box 14"/>
          <p:cNvSpPr txBox="1">
            <a:spLocks noChangeArrowheads="1"/>
          </p:cNvSpPr>
          <p:nvPr/>
        </p:nvSpPr>
        <p:spPr bwMode="auto">
          <a:xfrm>
            <a:off x="8153400" y="6443663"/>
            <a:ext cx="838200" cy="338137"/>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8</a:t>
            </a:r>
          </a:p>
        </p:txBody>
      </p:sp>
      <p:sp>
        <p:nvSpPr>
          <p:cNvPr id="59398" name="Rectangle 5"/>
          <p:cNvSpPr>
            <a:spLocks noChangeArrowheads="1"/>
          </p:cNvSpPr>
          <p:nvPr/>
        </p:nvSpPr>
        <p:spPr bwMode="auto">
          <a:xfrm>
            <a:off x="609600" y="3352800"/>
            <a:ext cx="79248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spcBef>
                <a:spcPct val="25000"/>
              </a:spcBef>
              <a:tabLst>
                <a:tab pos="914400" algn="l"/>
                <a:tab pos="5943600" algn="r"/>
                <a:tab pos="7315200" algn="r"/>
              </a:tabLst>
            </a:pPr>
            <a:r>
              <a:rPr lang="en-US" sz="2000">
                <a:latin typeface="Arial" charset="0"/>
              </a:rPr>
              <a:t>Date of declaration</a:t>
            </a:r>
            <a:endParaRPr lang="en-US" sz="2000" b="0">
              <a:latin typeface="Arial" charset="0"/>
            </a:endParaRPr>
          </a:p>
        </p:txBody>
      </p:sp>
      <p:sp>
        <p:nvSpPr>
          <p:cNvPr id="10" name="Rectangle 6"/>
          <p:cNvSpPr>
            <a:spLocks noChangeArrowheads="1"/>
          </p:cNvSpPr>
          <p:nvPr/>
        </p:nvSpPr>
        <p:spPr bwMode="auto">
          <a:xfrm>
            <a:off x="838200" y="3810000"/>
            <a:ext cx="8001000" cy="1200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ts val="900"/>
              </a:spcBef>
              <a:tabLst>
                <a:tab pos="914400" algn="l"/>
                <a:tab pos="6169025" algn="r"/>
                <a:tab pos="7888288" algn="r"/>
              </a:tabLst>
              <a:defRPr/>
            </a:pPr>
            <a:r>
              <a:rPr lang="en-US" sz="1900" b="0" dirty="0">
                <a:latin typeface="Arial" charset="0"/>
              </a:rPr>
              <a:t>Retained Earnings 	13,000</a:t>
            </a:r>
          </a:p>
          <a:p>
            <a:pPr marL="463550" indent="-463550" algn="l">
              <a:spcBef>
                <a:spcPts val="900"/>
              </a:spcBef>
              <a:tabLst>
                <a:tab pos="914400" algn="l"/>
                <a:tab pos="6169025" algn="r"/>
                <a:tab pos="7888288" algn="r"/>
              </a:tabLst>
              <a:defRPr/>
            </a:pPr>
            <a:r>
              <a:rPr lang="en-US" sz="1900" b="0" dirty="0">
                <a:latin typeface="Arial" charset="0"/>
              </a:rPr>
              <a:t>	Common Stock Dividend Distributable		10,000</a:t>
            </a:r>
          </a:p>
          <a:p>
            <a:pPr marL="463550" indent="-463550" algn="l">
              <a:spcBef>
                <a:spcPts val="900"/>
              </a:spcBef>
              <a:tabLst>
                <a:tab pos="914400" algn="l"/>
                <a:tab pos="6169025" algn="r"/>
                <a:tab pos="7888288" algn="r"/>
              </a:tabLst>
              <a:defRPr/>
            </a:pPr>
            <a:r>
              <a:rPr lang="en-US" sz="1900" b="0" dirty="0">
                <a:latin typeface="Arial" charset="0"/>
              </a:rPr>
              <a:t>	Paid-in Capital in Excess of Par-Common 		3,000</a:t>
            </a:r>
          </a:p>
        </p:txBody>
      </p:sp>
      <p:sp>
        <p:nvSpPr>
          <p:cNvPr id="59400" name="Rectangle 5"/>
          <p:cNvSpPr>
            <a:spLocks noChangeArrowheads="1"/>
          </p:cNvSpPr>
          <p:nvPr/>
        </p:nvSpPr>
        <p:spPr bwMode="auto">
          <a:xfrm>
            <a:off x="609600" y="5224463"/>
            <a:ext cx="79248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spcBef>
                <a:spcPct val="25000"/>
              </a:spcBef>
              <a:tabLst>
                <a:tab pos="914400" algn="l"/>
                <a:tab pos="5943600" algn="r"/>
                <a:tab pos="7315200" algn="r"/>
              </a:tabLst>
            </a:pPr>
            <a:r>
              <a:rPr lang="en-US" sz="2000">
                <a:latin typeface="Arial" charset="0"/>
              </a:rPr>
              <a:t>Date of distribution</a:t>
            </a:r>
            <a:endParaRPr lang="en-US" sz="2000" b="0">
              <a:latin typeface="Arial" charset="0"/>
            </a:endParaRPr>
          </a:p>
        </p:txBody>
      </p:sp>
      <p:sp>
        <p:nvSpPr>
          <p:cNvPr id="12" name="Rectangle 6"/>
          <p:cNvSpPr>
            <a:spLocks noChangeArrowheads="1"/>
          </p:cNvSpPr>
          <p:nvPr/>
        </p:nvSpPr>
        <p:spPr bwMode="auto">
          <a:xfrm>
            <a:off x="838200" y="5638800"/>
            <a:ext cx="8001000"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ts val="900"/>
              </a:spcBef>
              <a:tabLst>
                <a:tab pos="914400" algn="l"/>
                <a:tab pos="6169025" algn="r"/>
                <a:tab pos="7888288" algn="r"/>
              </a:tabLst>
              <a:defRPr/>
            </a:pPr>
            <a:r>
              <a:rPr lang="en-US" sz="1900" b="0" dirty="0">
                <a:latin typeface="Arial" charset="0"/>
              </a:rPr>
              <a:t>Common Stock Dividend Distributable 	10,000</a:t>
            </a:r>
          </a:p>
          <a:p>
            <a:pPr marL="463550" indent="-463550" algn="l">
              <a:spcBef>
                <a:spcPts val="900"/>
              </a:spcBef>
              <a:tabLst>
                <a:tab pos="914400" algn="l"/>
                <a:tab pos="6169025" algn="r"/>
                <a:tab pos="7546975" algn="r"/>
              </a:tabLst>
              <a:defRPr/>
            </a:pPr>
            <a:r>
              <a:rPr lang="en-US" sz="1900" b="0" dirty="0">
                <a:latin typeface="Arial" charset="0"/>
              </a:rPr>
              <a:t>	Common Stock		10,000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left)">
                                      <p:cBhvr>
                                        <p:cTn id="22" dur="500"/>
                                        <p:tgtEl>
                                          <p:spTgt spid="1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body" idx="1"/>
          </p:nvPr>
        </p:nvSpPr>
        <p:spPr bwMode="auto">
          <a:xfrm>
            <a:off x="609600" y="1371600"/>
            <a:ext cx="8153400" cy="2263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spAutoFit/>
          </a:bodyPr>
          <a:lstStyle/>
          <a:p>
            <a:pPr marL="6350" lvl="1" indent="0">
              <a:lnSpc>
                <a:spcPct val="125000"/>
              </a:lnSpc>
              <a:spcBef>
                <a:spcPts val="1200"/>
              </a:spcBef>
              <a:buClr>
                <a:srgbClr val="800000"/>
              </a:buClr>
              <a:buSzPct val="80000"/>
              <a:buFont typeface="Wingdings" pitchFamily="2" charset="2"/>
              <a:buNone/>
              <a:defRPr/>
            </a:pPr>
            <a:r>
              <a:rPr lang="en-US" sz="2600" dirty="0" smtClean="0">
                <a:solidFill>
                  <a:srgbClr val="000000"/>
                </a:solidFill>
                <a:effectLst/>
              </a:rPr>
              <a:t>Stock Split</a:t>
            </a:r>
          </a:p>
          <a:p>
            <a:pPr marL="685800" lvl="1" indent="-458788">
              <a:lnSpc>
                <a:spcPct val="125000"/>
              </a:lnSpc>
              <a:spcBef>
                <a:spcPts val="1200"/>
              </a:spcBef>
              <a:buClr>
                <a:srgbClr val="800000"/>
              </a:buClr>
              <a:buSzPct val="80000"/>
              <a:buFont typeface="Wingdings" pitchFamily="2" charset="2"/>
              <a:buChar char="u"/>
              <a:defRPr/>
            </a:pPr>
            <a:r>
              <a:rPr lang="en-US" sz="2100" b="0" dirty="0" smtClean="0">
                <a:solidFill>
                  <a:srgbClr val="000000"/>
                </a:solidFill>
                <a:effectLst/>
              </a:rPr>
              <a:t>To </a:t>
            </a:r>
            <a:r>
              <a:rPr lang="en-US" sz="2100" dirty="0" smtClean="0">
                <a:solidFill>
                  <a:srgbClr val="000000"/>
                </a:solidFill>
                <a:effectLst/>
              </a:rPr>
              <a:t>reduce the market value </a:t>
            </a:r>
            <a:r>
              <a:rPr lang="en-US" sz="2100" b="0" dirty="0" smtClean="0">
                <a:solidFill>
                  <a:srgbClr val="000000"/>
                </a:solidFill>
                <a:effectLst/>
              </a:rPr>
              <a:t>of shares.</a:t>
            </a:r>
          </a:p>
          <a:p>
            <a:pPr marL="685800" lvl="1" indent="-458788">
              <a:lnSpc>
                <a:spcPct val="125000"/>
              </a:lnSpc>
              <a:spcBef>
                <a:spcPts val="1200"/>
              </a:spcBef>
              <a:buClr>
                <a:srgbClr val="800000"/>
              </a:buClr>
              <a:buSzPct val="80000"/>
              <a:buFont typeface="Wingdings" pitchFamily="2" charset="2"/>
              <a:buChar char="u"/>
              <a:defRPr/>
            </a:pPr>
            <a:r>
              <a:rPr lang="en-US" sz="2100" dirty="0" smtClean="0">
                <a:solidFill>
                  <a:srgbClr val="000000"/>
                </a:solidFill>
                <a:effectLst/>
              </a:rPr>
              <a:t>No entry </a:t>
            </a:r>
            <a:r>
              <a:rPr lang="en-US" sz="2100" b="0" dirty="0" smtClean="0">
                <a:solidFill>
                  <a:srgbClr val="000000"/>
                </a:solidFill>
                <a:effectLst/>
              </a:rPr>
              <a:t>recorded for a stock split.</a:t>
            </a:r>
          </a:p>
          <a:p>
            <a:pPr marL="685800" lvl="1" indent="-458788">
              <a:lnSpc>
                <a:spcPct val="125000"/>
              </a:lnSpc>
              <a:spcBef>
                <a:spcPts val="1200"/>
              </a:spcBef>
              <a:buClr>
                <a:srgbClr val="800000"/>
              </a:buClr>
              <a:buSzPct val="80000"/>
              <a:buFont typeface="Wingdings" pitchFamily="2" charset="2"/>
              <a:buChar char="u"/>
              <a:defRPr/>
            </a:pPr>
            <a:r>
              <a:rPr lang="en-US" sz="2100" dirty="0" smtClean="0">
                <a:solidFill>
                  <a:srgbClr val="000000"/>
                </a:solidFill>
                <a:effectLst/>
              </a:rPr>
              <a:t>Decrease</a:t>
            </a:r>
            <a:r>
              <a:rPr lang="en-US" sz="2100" b="0" dirty="0" smtClean="0">
                <a:solidFill>
                  <a:srgbClr val="000000"/>
                </a:solidFill>
                <a:effectLst/>
              </a:rPr>
              <a:t> par value and </a:t>
            </a:r>
            <a:r>
              <a:rPr lang="en-US" sz="2100" dirty="0" smtClean="0">
                <a:solidFill>
                  <a:srgbClr val="000000"/>
                </a:solidFill>
                <a:effectLst/>
              </a:rPr>
              <a:t>increase</a:t>
            </a:r>
            <a:r>
              <a:rPr lang="en-US" sz="2100" b="0" dirty="0" smtClean="0">
                <a:solidFill>
                  <a:srgbClr val="000000"/>
                </a:solidFill>
                <a:effectLst/>
              </a:rPr>
              <a:t> number of shares.</a:t>
            </a:r>
          </a:p>
        </p:txBody>
      </p:sp>
      <p:sp>
        <p:nvSpPr>
          <p:cNvPr id="60419" name="Rectangle 9"/>
          <p:cNvSpPr>
            <a:spLocks noChangeArrowheads="1"/>
          </p:cNvSpPr>
          <p:nvPr/>
        </p:nvSpPr>
        <p:spPr bwMode="auto">
          <a:xfrm>
            <a:off x="7294563" y="3886200"/>
            <a:ext cx="1408112"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200">
                <a:solidFill>
                  <a:srgbClr val="800000"/>
                </a:solidFill>
                <a:latin typeface="Arial" charset="0"/>
              </a:rPr>
              <a:t>Illustration 15-10</a:t>
            </a:r>
          </a:p>
        </p:txBody>
      </p:sp>
      <p:sp>
        <p:nvSpPr>
          <p:cNvPr id="1654794" name="Rectangle 10"/>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pic>
        <p:nvPicPr>
          <p:cNvPr id="6042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91000"/>
            <a:ext cx="8153400" cy="1560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042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8</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4" name="Rectangle 6"/>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sp>
        <p:nvSpPr>
          <p:cNvPr id="1655815" name="Rectangle 7"/>
          <p:cNvSpPr>
            <a:spLocks noChangeArrowheads="1"/>
          </p:cNvSpPr>
          <p:nvPr/>
        </p:nvSpPr>
        <p:spPr bwMode="auto">
          <a:xfrm>
            <a:off x="609600" y="1371600"/>
            <a:ext cx="78486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6350" lvl="1" algn="l">
              <a:lnSpc>
                <a:spcPct val="125000"/>
              </a:lnSpc>
              <a:spcBef>
                <a:spcPts val="1200"/>
              </a:spcBef>
              <a:buClr>
                <a:srgbClr val="800000"/>
              </a:buClr>
              <a:buSzPct val="80000"/>
              <a:defRPr/>
            </a:pPr>
            <a:r>
              <a:rPr lang="en-US" sz="2600" dirty="0">
                <a:solidFill>
                  <a:srgbClr val="000000"/>
                </a:solidFill>
                <a:latin typeface="+mn-lt"/>
              </a:rPr>
              <a:t>Stock Split and Stock Dividend Differentiated</a:t>
            </a:r>
          </a:p>
          <a:p>
            <a:pPr marL="685800" lvl="1" indent="-458788" algn="l">
              <a:lnSpc>
                <a:spcPct val="125000"/>
              </a:lnSpc>
              <a:spcBef>
                <a:spcPts val="1200"/>
              </a:spcBef>
              <a:buClr>
                <a:srgbClr val="800000"/>
              </a:buClr>
              <a:buSzPct val="80000"/>
              <a:buFont typeface="Wingdings" pitchFamily="2" charset="2"/>
              <a:buChar char="u"/>
              <a:defRPr/>
            </a:pPr>
            <a:r>
              <a:rPr lang="en-US" sz="2100" dirty="0">
                <a:solidFill>
                  <a:schemeClr val="tx2">
                    <a:lumMod val="75000"/>
                  </a:schemeClr>
                </a:solidFill>
                <a:latin typeface="Arial" charset="0"/>
              </a:rPr>
              <a:t>Large Stock Dividend</a:t>
            </a:r>
            <a:r>
              <a:rPr lang="en-US" sz="2100" b="0" dirty="0">
                <a:solidFill>
                  <a:schemeClr val="tx2">
                    <a:lumMod val="75000"/>
                  </a:schemeClr>
                </a:solidFill>
                <a:latin typeface="Arial" charset="0"/>
              </a:rPr>
              <a:t> </a:t>
            </a:r>
            <a:r>
              <a:rPr lang="en-US" sz="2100" b="0" dirty="0">
                <a:solidFill>
                  <a:srgbClr val="000000"/>
                </a:solidFill>
                <a:latin typeface="Arial" charset="0"/>
              </a:rPr>
              <a:t>- 20–25 percent of the number of shares previously outstanding.</a:t>
            </a:r>
          </a:p>
          <a:p>
            <a:pPr marL="1255713" lvl="2" indent="-450850" algn="l">
              <a:lnSpc>
                <a:spcPct val="125000"/>
              </a:lnSpc>
              <a:spcBef>
                <a:spcPts val="1200"/>
              </a:spcBef>
              <a:buClr>
                <a:srgbClr val="800000"/>
              </a:buClr>
              <a:buSzPct val="80000"/>
              <a:buFont typeface="Arial" charset="0"/>
              <a:buChar char="►"/>
              <a:defRPr/>
            </a:pPr>
            <a:r>
              <a:rPr lang="en-US" sz="2000" b="0" dirty="0">
                <a:solidFill>
                  <a:srgbClr val="000000"/>
                </a:solidFill>
                <a:latin typeface="Arial" charset="0"/>
              </a:rPr>
              <a:t>Same effect on market price as a stock split.</a:t>
            </a:r>
          </a:p>
          <a:p>
            <a:pPr marL="1255713" lvl="2" indent="-450850" algn="l">
              <a:lnSpc>
                <a:spcPct val="125000"/>
              </a:lnSpc>
              <a:spcBef>
                <a:spcPts val="1200"/>
              </a:spcBef>
              <a:buClr>
                <a:srgbClr val="800000"/>
              </a:buClr>
              <a:buSzPct val="80000"/>
              <a:buFont typeface="Arial" charset="0"/>
              <a:buChar char="►"/>
              <a:defRPr/>
            </a:pPr>
            <a:r>
              <a:rPr lang="en-US" sz="2000" b="0" dirty="0">
                <a:solidFill>
                  <a:srgbClr val="000000"/>
                </a:solidFill>
                <a:latin typeface="Arial" charset="0"/>
              </a:rPr>
              <a:t>Par value transferred from retained earnings to capital stock.</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246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8</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609600" y="1371600"/>
            <a:ext cx="8153400" cy="22098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lnSpc>
                <a:spcPct val="125000"/>
              </a:lnSpc>
              <a:spcBef>
                <a:spcPct val="20000"/>
              </a:spcBef>
              <a:buClr>
                <a:schemeClr val="accent2"/>
              </a:buClr>
              <a:buSzPct val="75000"/>
              <a:buFont typeface="Wingdings" pitchFamily="2" charset="2"/>
              <a:buNone/>
            </a:pPr>
            <a:r>
              <a:rPr lang="en-US" sz="2000">
                <a:solidFill>
                  <a:srgbClr val="800000"/>
                </a:solidFill>
                <a:latin typeface="Arial" charset="0"/>
              </a:rPr>
              <a:t>Illustration:  </a:t>
            </a:r>
            <a:r>
              <a:rPr lang="en-US" sz="2000" b="0">
                <a:solidFill>
                  <a:schemeClr val="bg2"/>
                </a:solidFill>
                <a:latin typeface="Arial" charset="0"/>
              </a:rPr>
              <a:t>Luna Steel, Inc. declared a 30 percent share dividend on November 20, payable December 29 to stockholders of record December 12. At the date of declaration, 1,000,000 shares, par value $10, are outstanding and with a fair value of $200 per share. The entries are:</a:t>
            </a:r>
          </a:p>
        </p:txBody>
      </p:sp>
      <p:sp>
        <p:nvSpPr>
          <p:cNvPr id="1739784"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pic>
        <p:nvPicPr>
          <p:cNvPr id="6349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05200"/>
            <a:ext cx="6553200" cy="3014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349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8</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ChangeArrowheads="1"/>
          </p:cNvSpPr>
          <p:nvPr>
            <p:ph type="body" idx="1"/>
          </p:nvPr>
        </p:nvSpPr>
        <p:spPr bwMode="auto">
          <a:xfrm>
            <a:off x="609600" y="2008188"/>
            <a:ext cx="7962900" cy="2182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spAutoFit/>
          </a:bodyPr>
          <a:lstStyle/>
          <a:p>
            <a:pPr marL="685800" lvl="1" indent="-458788">
              <a:lnSpc>
                <a:spcPct val="120000"/>
              </a:lnSpc>
              <a:spcBef>
                <a:spcPts val="1200"/>
              </a:spcBef>
              <a:buClr>
                <a:srgbClr val="800000"/>
              </a:buClr>
              <a:buSzPct val="80000"/>
              <a:buFont typeface="Wingdings" pitchFamily="2" charset="2"/>
              <a:buChar char="u"/>
            </a:pPr>
            <a:r>
              <a:rPr lang="en-US" sz="2100" b="0" smtClean="0">
                <a:solidFill>
                  <a:srgbClr val="000000"/>
                </a:solidFill>
                <a:effectLst/>
              </a:rPr>
              <a:t>Restrictions are </a:t>
            </a:r>
            <a:r>
              <a:rPr lang="en-US" sz="2100" smtClean="0">
                <a:solidFill>
                  <a:srgbClr val="000000"/>
                </a:solidFill>
                <a:effectLst/>
              </a:rPr>
              <a:t>best disclosed by note</a:t>
            </a:r>
            <a:r>
              <a:rPr lang="en-US" sz="2100" b="0" smtClean="0">
                <a:solidFill>
                  <a:srgbClr val="000000"/>
                </a:solidFill>
                <a:effectLst/>
              </a:rPr>
              <a:t>.</a:t>
            </a:r>
          </a:p>
          <a:p>
            <a:pPr marL="685800" lvl="1" indent="-458788">
              <a:lnSpc>
                <a:spcPct val="120000"/>
              </a:lnSpc>
              <a:spcBef>
                <a:spcPts val="1200"/>
              </a:spcBef>
              <a:buClr>
                <a:srgbClr val="800000"/>
              </a:buClr>
              <a:buSzPct val="80000"/>
              <a:buFont typeface="Wingdings" pitchFamily="2" charset="2"/>
              <a:buChar char="u"/>
            </a:pPr>
            <a:r>
              <a:rPr lang="en-US" sz="2100" b="0" smtClean="0">
                <a:solidFill>
                  <a:srgbClr val="000000"/>
                </a:solidFill>
                <a:effectLst/>
              </a:rPr>
              <a:t>Restrictions may be </a:t>
            </a:r>
            <a:r>
              <a:rPr lang="en-US" sz="2100" smtClean="0">
                <a:solidFill>
                  <a:srgbClr val="000000"/>
                </a:solidFill>
                <a:effectLst/>
              </a:rPr>
              <a:t>based on </a:t>
            </a:r>
            <a:r>
              <a:rPr lang="en-US" sz="2100" b="0" smtClean="0">
                <a:solidFill>
                  <a:srgbClr val="000000"/>
                </a:solidFill>
                <a:effectLst/>
              </a:rPr>
              <a:t>the retention of a certain retained earnings balance, the ability to maintain certain working capital requirements, additional borrowing, and other considerations. </a:t>
            </a:r>
          </a:p>
        </p:txBody>
      </p:sp>
      <p:sp>
        <p:nvSpPr>
          <p:cNvPr id="1653765" name="Rectangle 102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Dividend Policy</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554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8</a:t>
            </a:r>
          </a:p>
        </p:txBody>
      </p:sp>
      <p:sp>
        <p:nvSpPr>
          <p:cNvPr id="65542" name="Rectangle 7"/>
          <p:cNvSpPr>
            <a:spLocks noChangeArrowheads="1"/>
          </p:cNvSpPr>
          <p:nvPr/>
        </p:nvSpPr>
        <p:spPr bwMode="auto">
          <a:xfrm>
            <a:off x="609600" y="1371600"/>
            <a:ext cx="79629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spcAft>
                <a:spcPct val="20000"/>
              </a:spcAft>
              <a:buSzPct val="80000"/>
            </a:pPr>
            <a:r>
              <a:rPr lang="en-US" sz="2800">
                <a:solidFill>
                  <a:srgbClr val="800000"/>
                </a:solidFill>
                <a:latin typeface="Arial" charset="0"/>
              </a:rPr>
              <a:t>Restrictions on Retained Earnings</a:t>
            </a:r>
          </a:p>
        </p:txBody>
      </p:sp>
      <p:pic>
        <p:nvPicPr>
          <p:cNvPr id="655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8382000" cy="1900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326188" y="4078288"/>
            <a:ext cx="2436812" cy="646112"/>
          </a:xfrm>
          <a:prstGeom prst="rect">
            <a:avLst/>
          </a:prstGeom>
        </p:spPr>
        <p:txBody>
          <a:bodyPr>
            <a:spAutoFit/>
          </a:bodyPr>
          <a:lstStyle/>
          <a:p>
            <a:pPr algn="l">
              <a:defRPr/>
            </a:pPr>
            <a:r>
              <a:rPr lang="en-US" sz="1200" dirty="0">
                <a:solidFill>
                  <a:schemeClr val="accent6">
                    <a:lumMod val="50000"/>
                  </a:schemeClr>
                </a:solidFill>
                <a:latin typeface="+mn-lt"/>
              </a:rPr>
              <a:t>Illustration 15-12</a:t>
            </a:r>
          </a:p>
          <a:p>
            <a:pPr algn="l">
              <a:defRPr/>
            </a:pPr>
            <a:r>
              <a:rPr lang="en-US" sz="1200" b="0" dirty="0">
                <a:latin typeface="+mn-lt"/>
              </a:rPr>
              <a:t>Disclosure of Restrictions on </a:t>
            </a:r>
          </a:p>
          <a:p>
            <a:pPr algn="l">
              <a:defRPr/>
            </a:pPr>
            <a:r>
              <a:rPr lang="en-US" sz="1200" b="0" dirty="0">
                <a:latin typeface="+mn-lt"/>
              </a:rPr>
              <a:t>Retained Earnings and Dividends</a:t>
            </a:r>
            <a:endParaRPr lang="en-US" sz="1200" dirty="0">
              <a:latin typeface="+mn-lt"/>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5165725"/>
            <a:ext cx="4189412" cy="646113"/>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Describe </a:t>
            </a:r>
            <a:r>
              <a:rPr lang="en-US" sz="1400" dirty="0">
                <a:solidFill>
                  <a:schemeClr val="bg2"/>
                </a:solidFill>
                <a:latin typeface="+mn-lt"/>
              </a:rPr>
              <a:t>the policies used in distributing </a:t>
            </a:r>
            <a:r>
              <a:rPr lang="en-US" sz="1400" dirty="0">
                <a:solidFill>
                  <a:schemeClr val="bg2"/>
                </a:solidFill>
                <a:latin typeface="+mn-lt"/>
              </a:rPr>
              <a:t>dividends.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Identify </a:t>
            </a:r>
            <a:r>
              <a:rPr lang="en-US" sz="1400" dirty="0">
                <a:solidFill>
                  <a:schemeClr val="bg2"/>
                </a:solidFill>
                <a:latin typeface="+mn-lt"/>
              </a:rPr>
              <a:t>the various forms of dividend </a:t>
            </a:r>
            <a:r>
              <a:rPr lang="en-US" sz="1400" dirty="0">
                <a:solidFill>
                  <a:schemeClr val="bg2"/>
                </a:solidFill>
                <a:latin typeface="+mn-lt"/>
              </a:rPr>
              <a:t>distributions.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Explain </a:t>
            </a:r>
            <a:r>
              <a:rPr lang="en-US" sz="1400" dirty="0">
                <a:solidFill>
                  <a:schemeClr val="bg2"/>
                </a:solidFill>
                <a:latin typeface="+mn-lt"/>
              </a:rPr>
              <a:t>the accounting for small and large stock dividends, and for share </a:t>
            </a:r>
            <a:r>
              <a:rPr lang="en-US" sz="1400" dirty="0">
                <a:solidFill>
                  <a:schemeClr val="bg2"/>
                </a:solidFill>
                <a:latin typeface="+mn-lt"/>
              </a:rPr>
              <a:t>splits.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Indicate </a:t>
            </a:r>
            <a:r>
              <a:rPr lang="en-US" sz="1400" dirty="0">
                <a:solidFill>
                  <a:schemeClr val="bg2"/>
                </a:solidFill>
                <a:latin typeface="+mn-lt"/>
              </a:rPr>
              <a:t>how to present and analyze stockholders’ equity.</a:t>
            </a:r>
          </a:p>
        </p:txBody>
      </p:sp>
      <p:sp>
        <p:nvSpPr>
          <p:cNvPr id="66564"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the characteristics of the corporate form of </a:t>
            </a:r>
            <a:r>
              <a:rPr lang="en-US" sz="1400" kern="1200" dirty="0" smtClean="0">
                <a:effectLst/>
              </a:rPr>
              <a:t>organization.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key components of stockholders’ </a:t>
            </a:r>
            <a:r>
              <a:rPr lang="en-US" sz="1400" kern="1200" dirty="0" smtClean="0">
                <a:effectLst/>
              </a:rPr>
              <a:t>equity.</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procedures for issuing shares of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for treasury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for and reporting of preferred stock.</a:t>
            </a:r>
          </a:p>
        </p:txBody>
      </p:sp>
      <p:pic>
        <p:nvPicPr>
          <p:cNvPr id="6656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Arial" charset="0"/>
              </a:rPr>
              <a:t>Stockholders’ Equity</a:t>
            </a:r>
            <a:endParaRPr lang="en-US" sz="4400" dirty="0">
              <a:solidFill>
                <a:schemeClr val="bg1"/>
              </a:solidFill>
              <a:effectLst>
                <a:outerShdw blurRad="38100" dist="38100" dir="2700000" algn="tl">
                  <a:srgbClr val="000000">
                    <a:alpha val="43137"/>
                  </a:srgbClr>
                </a:outerShdw>
              </a:effectLst>
              <a:latin typeface="Arial" charset="0"/>
            </a:endParaRPr>
          </a:p>
        </p:txBody>
      </p:sp>
      <p:pic>
        <p:nvPicPr>
          <p:cNvPr id="66569"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15</a:t>
            </a:r>
          </a:p>
        </p:txBody>
      </p:sp>
      <p:pic>
        <p:nvPicPr>
          <p:cNvPr id="66571"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84300"/>
            <a:ext cx="7802563" cy="5016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6844"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Presentation and Analysis of  Equity</a:t>
            </a:r>
          </a:p>
        </p:txBody>
      </p:sp>
      <p:sp>
        <p:nvSpPr>
          <p:cNvPr id="67588" name="Rectangle 10"/>
          <p:cNvSpPr>
            <a:spLocks noChangeArrowheads="1"/>
          </p:cNvSpPr>
          <p:nvPr/>
        </p:nvSpPr>
        <p:spPr bwMode="auto">
          <a:xfrm>
            <a:off x="7004050" y="1447800"/>
            <a:ext cx="1408113"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800000"/>
                </a:solidFill>
                <a:latin typeface="Arial" charset="0"/>
              </a:rPr>
              <a:t>Illustration 15-13</a:t>
            </a:r>
          </a:p>
        </p:txBody>
      </p:sp>
      <p:sp>
        <p:nvSpPr>
          <p:cNvPr id="1656845" name="Rectangle 13"/>
          <p:cNvSpPr>
            <a:spLocks noChangeArrowheads="1"/>
          </p:cNvSpPr>
          <p:nvPr/>
        </p:nvSpPr>
        <p:spPr bwMode="auto">
          <a:xfrm>
            <a:off x="609600" y="1371600"/>
            <a:ext cx="2514600" cy="519113"/>
          </a:xfrm>
          <a:prstGeom prst="rect">
            <a:avLst/>
          </a:prstGeom>
          <a:solidFill>
            <a:schemeClr val="accent3"/>
          </a:solidFill>
          <a:ln>
            <a:noFill/>
          </a:ln>
          <a:effectLst/>
        </p:spPr>
        <p:txBody>
          <a:bodyPr>
            <a:spAutoFit/>
          </a:bodyPr>
          <a:lstStyle/>
          <a:p>
            <a:pPr algn="l">
              <a:spcBef>
                <a:spcPct val="30000"/>
              </a:spcBef>
              <a:spcAft>
                <a:spcPct val="20000"/>
              </a:spcAft>
              <a:buSzPct val="80000"/>
              <a:defRPr/>
            </a:pPr>
            <a:r>
              <a:rPr lang="en-US" sz="2800" dirty="0">
                <a:solidFill>
                  <a:srgbClr val="800000"/>
                </a:solidFill>
                <a:latin typeface="Arial" charset="0"/>
              </a:rPr>
              <a:t>Presentation</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7591" name="Text Box 14"/>
          <p:cNvSpPr txBox="1">
            <a:spLocks noChangeArrowheads="1"/>
          </p:cNvSpPr>
          <p:nvPr/>
        </p:nvSpPr>
        <p:spPr bwMode="auto">
          <a:xfrm>
            <a:off x="8229600" y="6443663"/>
            <a:ext cx="838200" cy="338137"/>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9</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3978275"/>
            <a:ext cx="4189413" cy="646113"/>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Describe </a:t>
            </a:r>
            <a:r>
              <a:rPr lang="en-US" sz="1400" dirty="0">
                <a:solidFill>
                  <a:schemeClr val="bg2"/>
                </a:solidFill>
                <a:latin typeface="+mn-lt"/>
              </a:rPr>
              <a:t>the policies used in distributing </a:t>
            </a:r>
            <a:r>
              <a:rPr lang="en-US" sz="1400" dirty="0">
                <a:solidFill>
                  <a:schemeClr val="bg2"/>
                </a:solidFill>
                <a:latin typeface="+mn-lt"/>
              </a:rPr>
              <a:t>dividends.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Identify </a:t>
            </a:r>
            <a:r>
              <a:rPr lang="en-US" sz="1400" dirty="0">
                <a:solidFill>
                  <a:schemeClr val="bg2"/>
                </a:solidFill>
                <a:latin typeface="+mn-lt"/>
              </a:rPr>
              <a:t>the various forms of dividend </a:t>
            </a:r>
            <a:r>
              <a:rPr lang="en-US" sz="1400" dirty="0">
                <a:solidFill>
                  <a:schemeClr val="bg2"/>
                </a:solidFill>
                <a:latin typeface="+mn-lt"/>
              </a:rPr>
              <a:t>distributions.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Explain </a:t>
            </a:r>
            <a:r>
              <a:rPr lang="en-US" sz="1400" dirty="0">
                <a:solidFill>
                  <a:schemeClr val="bg2"/>
                </a:solidFill>
                <a:latin typeface="+mn-lt"/>
              </a:rPr>
              <a:t>the accounting for small and large stock dividends, and for share </a:t>
            </a:r>
            <a:r>
              <a:rPr lang="en-US" sz="1400" dirty="0">
                <a:solidFill>
                  <a:schemeClr val="bg2"/>
                </a:solidFill>
                <a:latin typeface="+mn-lt"/>
              </a:rPr>
              <a:t>splits.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Indicate </a:t>
            </a:r>
            <a:r>
              <a:rPr lang="en-US" sz="1400" dirty="0">
                <a:solidFill>
                  <a:schemeClr val="bg2"/>
                </a:solidFill>
                <a:latin typeface="+mn-lt"/>
              </a:rPr>
              <a:t>how to present and analyze stockholders’ equity.</a:t>
            </a:r>
          </a:p>
        </p:txBody>
      </p:sp>
      <p:sp>
        <p:nvSpPr>
          <p:cNvPr id="10244"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the characteristics of the corporate form of </a:t>
            </a:r>
            <a:r>
              <a:rPr lang="en-US" sz="1400" kern="1200" dirty="0" smtClean="0">
                <a:effectLst/>
              </a:rPr>
              <a:t>organization.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key components of stockholders’ </a:t>
            </a:r>
            <a:r>
              <a:rPr lang="en-US" sz="1400" kern="1200" dirty="0" smtClean="0">
                <a:effectLst/>
              </a:rPr>
              <a:t>equity.</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procedures for issuing shares of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for treasury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for and reporting of preferred stock.</a:t>
            </a:r>
          </a:p>
        </p:txBody>
      </p:sp>
      <p:pic>
        <p:nvPicPr>
          <p:cNvPr id="102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Arial" charset="0"/>
              </a:rPr>
              <a:t>Stockholders’ Equity</a:t>
            </a:r>
            <a:endParaRPr lang="en-US" sz="4400" dirty="0">
              <a:solidFill>
                <a:schemeClr val="bg1"/>
              </a:solidFill>
              <a:effectLst>
                <a:outerShdw blurRad="38100" dist="38100" dir="2700000" algn="tl">
                  <a:srgbClr val="000000">
                    <a:alpha val="43137"/>
                  </a:srgbClr>
                </a:outerShdw>
              </a:effectLst>
              <a:latin typeface="Arial" charset="0"/>
            </a:endParaRPr>
          </a:p>
        </p:txBody>
      </p:sp>
      <p:pic>
        <p:nvPicPr>
          <p:cNvPr id="10249"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15</a:t>
            </a:r>
          </a:p>
        </p:txBody>
      </p:sp>
      <p:pic>
        <p:nvPicPr>
          <p:cNvPr id="10251"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305800" cy="417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1" name="Rectangle 9"/>
          <p:cNvSpPr>
            <a:spLocks noChangeArrowheads="1"/>
          </p:cNvSpPr>
          <p:nvPr/>
        </p:nvSpPr>
        <p:spPr bwMode="auto">
          <a:xfrm>
            <a:off x="7315200" y="2085975"/>
            <a:ext cx="1408113"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800000"/>
                </a:solidFill>
                <a:latin typeface="Arial" charset="0"/>
              </a:rPr>
              <a:t>Illustration 15-14</a:t>
            </a:r>
          </a:p>
        </p:txBody>
      </p:sp>
      <p:sp>
        <p:nvSpPr>
          <p:cNvPr id="68612" name="Rectangle 11"/>
          <p:cNvSpPr>
            <a:spLocks noChangeArrowheads="1"/>
          </p:cNvSpPr>
          <p:nvPr/>
        </p:nvSpPr>
        <p:spPr bwMode="auto">
          <a:xfrm>
            <a:off x="608013" y="1371600"/>
            <a:ext cx="5564187"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600">
                <a:latin typeface="Arial" charset="0"/>
              </a:rPr>
              <a:t>Statement of Stockholders’ Equity</a:t>
            </a:r>
          </a:p>
        </p:txBody>
      </p:sp>
      <p:sp>
        <p:nvSpPr>
          <p:cNvPr id="1658894" name="Rectangle 14"/>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Presentation and Analysis of  Equity</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6861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650" y="5888038"/>
            <a:ext cx="63500" cy="163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9</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9" name="Rectangle 11"/>
          <p:cNvSpPr>
            <a:spLocks noChangeArrowheads="1"/>
          </p:cNvSpPr>
          <p:nvPr/>
        </p:nvSpPr>
        <p:spPr bwMode="auto">
          <a:xfrm>
            <a:off x="609600" y="1981200"/>
            <a:ext cx="7696200" cy="3144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defRPr/>
            </a:pPr>
            <a:r>
              <a:rPr lang="en-US" sz="2200" b="0" dirty="0">
                <a:latin typeface="+mn-lt"/>
              </a:rPr>
              <a:t>Analysts use stockholders’ equity ratios to evaluate a company’s </a:t>
            </a:r>
            <a:r>
              <a:rPr lang="en-US" sz="2200" dirty="0">
                <a:latin typeface="+mn-lt"/>
              </a:rPr>
              <a:t>profitability</a:t>
            </a:r>
            <a:r>
              <a:rPr lang="en-US" sz="2200" b="0" dirty="0">
                <a:latin typeface="+mn-lt"/>
              </a:rPr>
              <a:t> and </a:t>
            </a:r>
            <a:r>
              <a:rPr lang="en-US" sz="2200" dirty="0">
                <a:latin typeface="+mn-lt"/>
              </a:rPr>
              <a:t>long-term solvency</a:t>
            </a:r>
            <a:r>
              <a:rPr lang="en-US" sz="2200" b="0" dirty="0">
                <a:latin typeface="+mn-lt"/>
              </a:rPr>
              <a:t>. </a:t>
            </a:r>
          </a:p>
          <a:p>
            <a:pPr algn="l">
              <a:lnSpc>
                <a:spcPct val="120000"/>
              </a:lnSpc>
              <a:spcBef>
                <a:spcPts val="1200"/>
              </a:spcBef>
              <a:defRPr/>
            </a:pPr>
            <a:r>
              <a:rPr lang="en-US" sz="2200" dirty="0">
                <a:latin typeface="+mn-lt"/>
              </a:rPr>
              <a:t>Three ratios</a:t>
            </a:r>
            <a:r>
              <a:rPr lang="en-US" sz="2200" b="0" dirty="0">
                <a:latin typeface="+mn-lt"/>
              </a:rPr>
              <a:t>:</a:t>
            </a:r>
          </a:p>
          <a:p>
            <a:pPr marL="682625" indent="-450850" algn="l">
              <a:lnSpc>
                <a:spcPct val="120000"/>
              </a:lnSpc>
              <a:spcBef>
                <a:spcPts val="1200"/>
              </a:spcBef>
              <a:buFont typeface="+mj-lt"/>
              <a:buAutoNum type="arabicPeriod"/>
              <a:defRPr/>
            </a:pPr>
            <a:r>
              <a:rPr lang="en-US" sz="2200" b="0" dirty="0">
                <a:latin typeface="+mn-lt"/>
              </a:rPr>
              <a:t>Rate of return on common stock equity.</a:t>
            </a:r>
          </a:p>
          <a:p>
            <a:pPr marL="682625" indent="-450850" algn="l">
              <a:lnSpc>
                <a:spcPct val="120000"/>
              </a:lnSpc>
              <a:spcBef>
                <a:spcPts val="1200"/>
              </a:spcBef>
              <a:buFont typeface="+mj-lt"/>
              <a:buAutoNum type="arabicPeriod"/>
              <a:defRPr/>
            </a:pPr>
            <a:r>
              <a:rPr lang="en-US" sz="2200" b="0" dirty="0">
                <a:latin typeface="+mn-lt"/>
              </a:rPr>
              <a:t>Payout ratio.</a:t>
            </a:r>
          </a:p>
          <a:p>
            <a:pPr marL="682625" indent="-450850" algn="l">
              <a:lnSpc>
                <a:spcPct val="120000"/>
              </a:lnSpc>
              <a:spcBef>
                <a:spcPts val="1200"/>
              </a:spcBef>
              <a:buFont typeface="+mj-lt"/>
              <a:buAutoNum type="arabicPeriod"/>
              <a:defRPr/>
            </a:pPr>
            <a:r>
              <a:rPr lang="en-US" sz="2200" b="0" dirty="0">
                <a:latin typeface="+mn-lt"/>
              </a:rPr>
              <a:t>Book value per share.</a:t>
            </a:r>
          </a:p>
        </p:txBody>
      </p:sp>
      <p:sp>
        <p:nvSpPr>
          <p:cNvPr id="1686548" name="Rectangle 20"/>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Presentation and Analysis of  Equity</a:t>
            </a:r>
          </a:p>
        </p:txBody>
      </p:sp>
      <p:sp>
        <p:nvSpPr>
          <p:cNvPr id="69636" name="Text Box 21"/>
          <p:cNvSpPr txBox="1">
            <a:spLocks noChangeArrowheads="1"/>
          </p:cNvSpPr>
          <p:nvPr/>
        </p:nvSpPr>
        <p:spPr bwMode="auto">
          <a:xfrm>
            <a:off x="609600" y="1371600"/>
            <a:ext cx="7620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800000"/>
                </a:solidFill>
                <a:latin typeface="Arial" charset="0"/>
              </a:rPr>
              <a:t>Analysis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963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9</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ChangeArrowheads="1"/>
          </p:cNvSpPr>
          <p:nvPr/>
        </p:nvSpPr>
        <p:spPr bwMode="auto">
          <a:xfrm>
            <a:off x="609600" y="1966913"/>
            <a:ext cx="7696200" cy="1293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sz="2000">
                <a:solidFill>
                  <a:srgbClr val="800000"/>
                </a:solidFill>
                <a:latin typeface="Arial" charset="0"/>
              </a:rPr>
              <a:t>Illustration:  </a:t>
            </a:r>
            <a:r>
              <a:rPr lang="en-US" sz="2000" b="0">
                <a:latin typeface="Arial" charset="0"/>
              </a:rPr>
              <a:t>Marshall's Inc. had net income of $360,000, declared and paid preferred dividends of $54,000, and average common stockholders’ equity of $2,550,000.</a:t>
            </a:r>
          </a:p>
        </p:txBody>
      </p:sp>
      <p:sp>
        <p:nvSpPr>
          <p:cNvPr id="70659" name="Rectangle 13"/>
          <p:cNvSpPr>
            <a:spLocks noChangeArrowheads="1"/>
          </p:cNvSpPr>
          <p:nvPr/>
        </p:nvSpPr>
        <p:spPr bwMode="auto">
          <a:xfrm>
            <a:off x="6592888" y="3200400"/>
            <a:ext cx="1408112"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800000"/>
                </a:solidFill>
                <a:latin typeface="Arial" charset="0"/>
              </a:rPr>
              <a:t>Illustration 15-15</a:t>
            </a:r>
          </a:p>
        </p:txBody>
      </p:sp>
      <p:sp>
        <p:nvSpPr>
          <p:cNvPr id="1686548" name="Rectangle 20"/>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Analysis</a:t>
            </a:r>
          </a:p>
        </p:txBody>
      </p:sp>
      <p:sp>
        <p:nvSpPr>
          <p:cNvPr id="70661" name="Text Box 21"/>
          <p:cNvSpPr txBox="1">
            <a:spLocks noChangeArrowheads="1"/>
          </p:cNvSpPr>
          <p:nvPr/>
        </p:nvSpPr>
        <p:spPr bwMode="auto">
          <a:xfrm>
            <a:off x="609600" y="1371600"/>
            <a:ext cx="76200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Rate of Return on Common Stock Equity</a:t>
            </a:r>
          </a:p>
        </p:txBody>
      </p:sp>
      <p:sp>
        <p:nvSpPr>
          <p:cNvPr id="70662" name="Rectangle 23"/>
          <p:cNvSpPr>
            <a:spLocks noChangeArrowheads="1"/>
          </p:cNvSpPr>
          <p:nvPr/>
        </p:nvSpPr>
        <p:spPr bwMode="auto">
          <a:xfrm>
            <a:off x="685800" y="5554663"/>
            <a:ext cx="7620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50000"/>
              </a:spcBef>
            </a:pPr>
            <a:r>
              <a:rPr lang="en-US" sz="2000" b="0">
                <a:solidFill>
                  <a:schemeClr val="tx1"/>
                </a:solidFill>
                <a:latin typeface="Arial" charset="0"/>
              </a:rPr>
              <a:t>Ratio shows how many dollars of net income the company earned for each dollar invested by the owners.</a:t>
            </a:r>
          </a:p>
        </p:txBody>
      </p:sp>
      <p:pic>
        <p:nvPicPr>
          <p:cNvPr id="7066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73450"/>
            <a:ext cx="6858000" cy="1936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066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9</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24200"/>
            <a:ext cx="6629400" cy="2174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Rectangle 3"/>
          <p:cNvSpPr>
            <a:spLocks noChangeArrowheads="1"/>
          </p:cNvSpPr>
          <p:nvPr/>
        </p:nvSpPr>
        <p:spPr bwMode="auto">
          <a:xfrm>
            <a:off x="609600" y="1968500"/>
            <a:ext cx="7696200" cy="892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sz="2000">
                <a:solidFill>
                  <a:srgbClr val="800000"/>
                </a:solidFill>
                <a:latin typeface="Arial" charset="0"/>
              </a:rPr>
              <a:t>Illustration:  </a:t>
            </a:r>
            <a:r>
              <a:rPr lang="en-US" sz="2000" b="0">
                <a:solidFill>
                  <a:schemeClr val="tx1"/>
                </a:solidFill>
                <a:latin typeface="Arial" charset="0"/>
              </a:rPr>
              <a:t>Midgley Co. has cash dividends of $100,000 and net income of $500,000, and no preferred stock outstanding.</a:t>
            </a:r>
          </a:p>
        </p:txBody>
      </p:sp>
      <p:sp>
        <p:nvSpPr>
          <p:cNvPr id="71684" name="Rectangle 4"/>
          <p:cNvSpPr>
            <a:spLocks noChangeArrowheads="1"/>
          </p:cNvSpPr>
          <p:nvPr/>
        </p:nvSpPr>
        <p:spPr bwMode="auto">
          <a:xfrm>
            <a:off x="7323138" y="2819400"/>
            <a:ext cx="1408112"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800000"/>
                </a:solidFill>
                <a:latin typeface="Arial" charset="0"/>
              </a:rPr>
              <a:t>Illustration 15-16</a:t>
            </a:r>
          </a:p>
        </p:txBody>
      </p:sp>
      <p:sp>
        <p:nvSpPr>
          <p:cNvPr id="1740806" name="Rectangle 6"/>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Analysis</a:t>
            </a:r>
          </a:p>
        </p:txBody>
      </p:sp>
      <p:sp>
        <p:nvSpPr>
          <p:cNvPr id="71686" name="Rectangle 8"/>
          <p:cNvSpPr>
            <a:spLocks noChangeArrowheads="1"/>
          </p:cNvSpPr>
          <p:nvPr/>
        </p:nvSpPr>
        <p:spPr bwMode="auto">
          <a:xfrm>
            <a:off x="609600" y="5486400"/>
            <a:ext cx="7620000" cy="892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sz="2000" b="0">
                <a:solidFill>
                  <a:schemeClr val="tx1"/>
                </a:solidFill>
                <a:latin typeface="Arial" charset="0"/>
              </a:rPr>
              <a:t>In the fourth quarter of 2011, 36 percent of the earnings of the S&amp;P 500 was distributed via dividends.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1688" name="Text Box 21"/>
          <p:cNvSpPr txBox="1">
            <a:spLocks noChangeArrowheads="1"/>
          </p:cNvSpPr>
          <p:nvPr/>
        </p:nvSpPr>
        <p:spPr bwMode="auto">
          <a:xfrm>
            <a:off x="609600" y="1371600"/>
            <a:ext cx="76200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Payout Ratio</a:t>
            </a:r>
          </a:p>
        </p:txBody>
      </p:sp>
      <p:sp>
        <p:nvSpPr>
          <p:cNvPr id="7168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9</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09600" y="1968500"/>
            <a:ext cx="8229600" cy="892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sz="2000">
                <a:solidFill>
                  <a:srgbClr val="800000"/>
                </a:solidFill>
                <a:latin typeface="Arial" charset="0"/>
              </a:rPr>
              <a:t>Illustration:  </a:t>
            </a:r>
            <a:r>
              <a:rPr lang="en-US" sz="2000" b="0">
                <a:solidFill>
                  <a:schemeClr val="tx1"/>
                </a:solidFill>
                <a:latin typeface="Arial" charset="0"/>
              </a:rPr>
              <a:t>Uretz Corporation’s common stockholders’ equity is $1,000,000 and it has 100,000 shares of common stock outstanding</a:t>
            </a:r>
          </a:p>
        </p:txBody>
      </p:sp>
      <p:sp>
        <p:nvSpPr>
          <p:cNvPr id="1742853" name="Rectangle 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Analysis</a:t>
            </a:r>
          </a:p>
        </p:txBody>
      </p:sp>
      <p:sp>
        <p:nvSpPr>
          <p:cNvPr id="72708" name="Rectangle 6"/>
          <p:cNvSpPr>
            <a:spLocks noChangeArrowheads="1"/>
          </p:cNvSpPr>
          <p:nvPr/>
        </p:nvSpPr>
        <p:spPr bwMode="auto">
          <a:xfrm>
            <a:off x="609600" y="5473700"/>
            <a:ext cx="7620000" cy="850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sz="2000" b="0">
                <a:solidFill>
                  <a:schemeClr val="tx1"/>
                </a:solidFill>
                <a:latin typeface="Arial" charset="0"/>
              </a:rPr>
              <a:t>Amount each share would receive if the company were liquidated on the basis of amounts reported on the balance sheet.</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2710" name="Text Box 21"/>
          <p:cNvSpPr txBox="1">
            <a:spLocks noChangeArrowheads="1"/>
          </p:cNvSpPr>
          <p:nvPr/>
        </p:nvSpPr>
        <p:spPr bwMode="auto">
          <a:xfrm>
            <a:off x="609600" y="1371600"/>
            <a:ext cx="76200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Book Value per Share</a:t>
            </a:r>
          </a:p>
        </p:txBody>
      </p:sp>
      <p:pic>
        <p:nvPicPr>
          <p:cNvPr id="727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24200"/>
            <a:ext cx="6132513" cy="2174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2" name="Rectangle 4"/>
          <p:cNvSpPr>
            <a:spLocks noChangeArrowheads="1"/>
          </p:cNvSpPr>
          <p:nvPr/>
        </p:nvSpPr>
        <p:spPr bwMode="auto">
          <a:xfrm>
            <a:off x="7323138" y="2819400"/>
            <a:ext cx="1408112"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800000"/>
                </a:solidFill>
                <a:latin typeface="Arial" charset="0"/>
              </a:rPr>
              <a:t>Illustration 15-17</a:t>
            </a:r>
          </a:p>
        </p:txBody>
      </p:sp>
      <p:sp>
        <p:nvSpPr>
          <p:cNvPr id="7271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9</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p>
        </p:txBody>
      </p:sp>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6" name="Text Box 4"/>
          <p:cNvSpPr txBox="1">
            <a:spLocks noChangeArrowheads="1"/>
          </p:cNvSpPr>
          <p:nvPr/>
        </p:nvSpPr>
        <p:spPr bwMode="auto">
          <a:xfrm>
            <a:off x="3733800" y="6197600"/>
            <a:ext cx="5257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en-US" sz="1600" i="1">
                <a:solidFill>
                  <a:schemeClr val="bg2"/>
                </a:solidFill>
                <a:latin typeface="Arial" charset="0"/>
              </a:rPr>
              <a:t>LO 11 Compare the procedures for accounting for stockholders’ equity under GAAP and IFRS.</a:t>
            </a:r>
          </a:p>
        </p:txBody>
      </p:sp>
      <p:sp>
        <p:nvSpPr>
          <p:cNvPr id="79877" name="Text Box 2"/>
          <p:cNvSpPr txBox="1">
            <a:spLocks noChangeArrowheads="1"/>
          </p:cNvSpPr>
          <p:nvPr/>
        </p:nvSpPr>
        <p:spPr bwMode="auto">
          <a:xfrm>
            <a:off x="533400" y="14478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000">
                <a:solidFill>
                  <a:srgbClr val="800000"/>
                </a:solidFill>
                <a:latin typeface="Arial" charset="0"/>
              </a:rPr>
              <a:t>RELEVANT FACTS </a:t>
            </a:r>
            <a:r>
              <a:rPr lang="en-US" sz="2000">
                <a:solidFill>
                  <a:schemeClr val="tx1"/>
                </a:solidFill>
                <a:latin typeface="Arial" charset="0"/>
              </a:rPr>
              <a:t>- Similarities</a:t>
            </a:r>
          </a:p>
        </p:txBody>
      </p:sp>
      <p:sp>
        <p:nvSpPr>
          <p:cNvPr id="79878" name="Rectangle 3"/>
          <p:cNvSpPr>
            <a:spLocks noChangeArrowheads="1"/>
          </p:cNvSpPr>
          <p:nvPr/>
        </p:nvSpPr>
        <p:spPr bwMode="auto">
          <a:xfrm>
            <a:off x="457200" y="1933575"/>
            <a:ext cx="8229600" cy="1504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b="0">
                <a:latin typeface="Arial" charset="0"/>
              </a:rPr>
              <a:t>The accounting for the issuance of shares and purchase of treasury stock are similar under both IFRS and GAAP.</a:t>
            </a:r>
          </a:p>
          <a:p>
            <a:pPr marL="685800" lvl="1" indent="-457200" algn="l">
              <a:lnSpc>
                <a:spcPct val="115000"/>
              </a:lnSpc>
              <a:spcBef>
                <a:spcPct val="50000"/>
              </a:spcBef>
              <a:buClr>
                <a:srgbClr val="800000"/>
              </a:buClr>
              <a:buSzPct val="80000"/>
              <a:buFont typeface="Wingdings" pitchFamily="2" charset="2"/>
              <a:buChar char="u"/>
            </a:pPr>
            <a:r>
              <a:rPr lang="en-US" b="0">
                <a:latin typeface="Arial" charset="0"/>
              </a:rPr>
              <a:t>The accounting for declaration and payment of dividends and the accounting for stock splits are similar under both IFRS and GAAP.</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p>
        </p:txBody>
      </p:sp>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0" name="Text Box 2"/>
          <p:cNvSpPr txBox="1">
            <a:spLocks noChangeArrowheads="1"/>
          </p:cNvSpPr>
          <p:nvPr/>
        </p:nvSpPr>
        <p:spPr bwMode="auto">
          <a:xfrm>
            <a:off x="533400" y="14478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000">
                <a:solidFill>
                  <a:srgbClr val="800000"/>
                </a:solidFill>
                <a:latin typeface="Arial" charset="0"/>
              </a:rPr>
              <a:t>RELEVANT FACTS </a:t>
            </a:r>
            <a:r>
              <a:rPr lang="en-US" sz="2000">
                <a:solidFill>
                  <a:schemeClr val="tx1"/>
                </a:solidFill>
                <a:latin typeface="Arial" charset="0"/>
              </a:rPr>
              <a:t>- Differences</a:t>
            </a:r>
          </a:p>
        </p:txBody>
      </p:sp>
      <p:sp>
        <p:nvSpPr>
          <p:cNvPr id="80901" name="Rectangle 3"/>
          <p:cNvSpPr>
            <a:spLocks noChangeArrowheads="1"/>
          </p:cNvSpPr>
          <p:nvPr/>
        </p:nvSpPr>
        <p:spPr bwMode="auto">
          <a:xfrm>
            <a:off x="457200" y="1933575"/>
            <a:ext cx="8229600" cy="4510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b="0">
                <a:latin typeface="Arial" charset="0"/>
              </a:rPr>
              <a:t>Major differences relate to terminology used, introduction of concepts such as revaluation surplus, and presentation of stockholders’ equity information. </a:t>
            </a:r>
          </a:p>
          <a:p>
            <a:pPr marL="685800" lvl="1" indent="-457200" algn="l">
              <a:lnSpc>
                <a:spcPct val="115000"/>
              </a:lnSpc>
              <a:spcBef>
                <a:spcPct val="50000"/>
              </a:spcBef>
              <a:buClr>
                <a:srgbClr val="800000"/>
              </a:buClr>
              <a:buSzPct val="80000"/>
              <a:buFont typeface="Wingdings" pitchFamily="2" charset="2"/>
              <a:buChar char="u"/>
            </a:pPr>
            <a:r>
              <a:rPr lang="en-US" b="0">
                <a:latin typeface="Arial" charset="0"/>
              </a:rPr>
              <a:t>Many countries have different investor groups than the United States. For example, in Germany, financial institutions like banks are not only the major creditors but often are the largest shareholders as well. </a:t>
            </a:r>
          </a:p>
          <a:p>
            <a:pPr marL="685800" lvl="1" indent="-457200" algn="l">
              <a:lnSpc>
                <a:spcPct val="115000"/>
              </a:lnSpc>
              <a:spcBef>
                <a:spcPct val="50000"/>
              </a:spcBef>
              <a:buClr>
                <a:srgbClr val="800000"/>
              </a:buClr>
              <a:buSzPct val="80000"/>
              <a:buFont typeface="Wingdings" pitchFamily="2" charset="2"/>
              <a:buChar char="u"/>
            </a:pPr>
            <a:r>
              <a:rPr lang="en-US" b="0">
                <a:latin typeface="Arial" charset="0"/>
              </a:rPr>
              <a:t>The accounting for treasury share retirements differs between IFRS and GAAP. Under GAAP, a company has three options: (1) charge the excess of the cost of treasury shares over par value to retained earnings, (2) allocate the difference between paid-in capital and retained earnings, or (3) charge the entire amount to paid-in capital. Under IFRS, the excess may have to be charged to paid-in capital, depending on the original transaction related to the issuance of the shares.</a:t>
            </a:r>
          </a:p>
        </p:txBody>
      </p:sp>
      <p:sp>
        <p:nvSpPr>
          <p:cNvPr id="80902" name="Text Box 13"/>
          <p:cNvSpPr txBox="1">
            <a:spLocks noChangeArrowheads="1"/>
          </p:cNvSpPr>
          <p:nvPr/>
        </p:nvSpPr>
        <p:spPr bwMode="auto">
          <a:xfrm>
            <a:off x="8153400" y="640080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11</a:t>
            </a:r>
            <a:endParaRPr lang="en-US" altLang="en-US" sz="1600"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p>
        </p:txBody>
      </p:sp>
      <p:pic>
        <p:nvPicPr>
          <p:cNvPr id="819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4" name="Text Box 2"/>
          <p:cNvSpPr txBox="1">
            <a:spLocks noChangeArrowheads="1"/>
          </p:cNvSpPr>
          <p:nvPr/>
        </p:nvSpPr>
        <p:spPr bwMode="auto">
          <a:xfrm>
            <a:off x="533400" y="14478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000">
                <a:solidFill>
                  <a:srgbClr val="800000"/>
                </a:solidFill>
                <a:latin typeface="Arial" charset="0"/>
              </a:rPr>
              <a:t>RELEVANT FACTS </a:t>
            </a:r>
            <a:r>
              <a:rPr lang="en-US" sz="2000">
                <a:solidFill>
                  <a:schemeClr val="tx1"/>
                </a:solidFill>
                <a:latin typeface="Arial" charset="0"/>
              </a:rPr>
              <a:t>- Differences</a:t>
            </a:r>
          </a:p>
        </p:txBody>
      </p:sp>
      <p:sp>
        <p:nvSpPr>
          <p:cNvPr id="81925" name="Rectangle 3"/>
          <p:cNvSpPr>
            <a:spLocks noChangeArrowheads="1"/>
          </p:cNvSpPr>
          <p:nvPr/>
        </p:nvSpPr>
        <p:spPr bwMode="auto">
          <a:xfrm>
            <a:off x="457200" y="1933575"/>
            <a:ext cx="8229600" cy="4510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b="0">
                <a:latin typeface="Arial" charset="0"/>
              </a:rPr>
              <a:t>The statement of changes in equity is usually referred to as the statement of stockholders’ equity (or shareholders’ equity) under GAAP.</a:t>
            </a:r>
          </a:p>
          <a:p>
            <a:pPr marL="685800" lvl="1" indent="-457200" algn="l">
              <a:lnSpc>
                <a:spcPct val="115000"/>
              </a:lnSpc>
              <a:spcBef>
                <a:spcPct val="50000"/>
              </a:spcBef>
              <a:buClr>
                <a:srgbClr val="800000"/>
              </a:buClr>
              <a:buSzPct val="80000"/>
              <a:buFont typeface="Wingdings" pitchFamily="2" charset="2"/>
              <a:buChar char="u"/>
            </a:pPr>
            <a:r>
              <a:rPr lang="en-US" b="0">
                <a:latin typeface="Arial" charset="0"/>
              </a:rPr>
              <a:t>Both IFRS and GAAP use the term retained earnings. However, IFRS relies on the term “reserve” as a dumping ground for other types of equity transactions, such as other comprehensive income items as well as various types of unusual transactions related to convertible debt and share option contracts. GAAP relies on the account Accumulated Other Comprehensive Income (Loss). </a:t>
            </a:r>
          </a:p>
          <a:p>
            <a:pPr marL="685800" lvl="1" indent="-457200" algn="l">
              <a:lnSpc>
                <a:spcPct val="115000"/>
              </a:lnSpc>
              <a:spcBef>
                <a:spcPct val="50000"/>
              </a:spcBef>
              <a:buClr>
                <a:srgbClr val="800000"/>
              </a:buClr>
              <a:buSzPct val="80000"/>
              <a:buFont typeface="Wingdings" pitchFamily="2" charset="2"/>
              <a:buChar char="u"/>
            </a:pPr>
            <a:r>
              <a:rPr lang="en-US" b="0">
                <a:latin typeface="Arial" charset="0"/>
              </a:rPr>
              <a:t>Under IFRS, it is common to report “revaluation surplus” related to increases or decreases in items such as property, plant, and equipment; mineral resources; and intangible assets. The term surplus is generally not used in GAAP. In addition, unrealized gains on the above items are not reported in the financial statements under GAAP.</a:t>
            </a:r>
          </a:p>
        </p:txBody>
      </p:sp>
      <p:sp>
        <p:nvSpPr>
          <p:cNvPr id="81926" name="Text Box 13"/>
          <p:cNvSpPr txBox="1">
            <a:spLocks noChangeArrowheads="1"/>
          </p:cNvSpPr>
          <p:nvPr/>
        </p:nvSpPr>
        <p:spPr bwMode="auto">
          <a:xfrm>
            <a:off x="8153400" y="640080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11</a:t>
            </a:r>
            <a:endParaRPr lang="en-US" altLang="en-US" sz="1600"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533400" y="1447800"/>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000">
                <a:solidFill>
                  <a:srgbClr val="800000"/>
                </a:solidFill>
                <a:latin typeface="Arial" charset="0"/>
              </a:rPr>
              <a:t>ON THE HORIZON</a:t>
            </a:r>
          </a:p>
        </p:txBody>
      </p:sp>
      <p:sp>
        <p:nvSpPr>
          <p:cNvPr id="82947" name="Text Box 4"/>
          <p:cNvSpPr txBox="1">
            <a:spLocks noChangeArrowheads="1"/>
          </p:cNvSpPr>
          <p:nvPr/>
        </p:nvSpPr>
        <p:spPr bwMode="auto">
          <a:xfrm>
            <a:off x="533400" y="1905000"/>
            <a:ext cx="8229600" cy="2389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pPr>
            <a:r>
              <a:rPr lang="en-US" b="0">
                <a:latin typeface="Arial" charset="0"/>
              </a:rPr>
              <a:t>The IASB and the FASB are currently working on a project related to financial statement presentation. An important part of this study is to determine whether certain line items, subtotals, and totals should be clearly defined and required to be displayed in the financial statements. For example, it is likely that the statement of changes in equity and its presentation will be examined closely. In addition, the options of how to present other comprehensive income under GAAP will change in any converged standard.</a:t>
            </a:r>
          </a:p>
        </p:txBody>
      </p:sp>
      <p:sp>
        <p:nvSpPr>
          <p:cNvPr id="6" name="Rectangle 5"/>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p>
        </p:txBody>
      </p:sp>
      <p:pic>
        <p:nvPicPr>
          <p:cNvPr id="829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0" name="Text Box 13"/>
          <p:cNvSpPr txBox="1">
            <a:spLocks noChangeArrowheads="1"/>
          </p:cNvSpPr>
          <p:nvPr/>
        </p:nvSpPr>
        <p:spPr bwMode="auto">
          <a:xfrm>
            <a:off x="8153400" y="640080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11</a:t>
            </a:r>
            <a:endParaRPr lang="en-US" altLang="en-US" sz="1600"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533400" y="1981200"/>
            <a:ext cx="8077200"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5000"/>
              </a:spcBef>
            </a:pPr>
            <a:r>
              <a:rPr lang="en-US" sz="2000" b="0">
                <a:solidFill>
                  <a:schemeClr val="tx1"/>
                </a:solidFill>
                <a:latin typeface="Arial" charset="0"/>
              </a:rPr>
              <a:t>Under IFRS, the amount of capital received in excess of par value would be credited to:</a:t>
            </a:r>
          </a:p>
          <a:p>
            <a:pPr marL="685800" lvl="1" indent="-457200" algn="l">
              <a:lnSpc>
                <a:spcPct val="125000"/>
              </a:lnSpc>
              <a:spcBef>
                <a:spcPct val="35000"/>
              </a:spcBef>
              <a:buFontTx/>
              <a:buAutoNum type="alphaLcPeriod"/>
            </a:pPr>
            <a:r>
              <a:rPr lang="en-US" sz="2000" b="0">
                <a:solidFill>
                  <a:schemeClr val="tx1"/>
                </a:solidFill>
                <a:latin typeface="Arial" charset="0"/>
              </a:rPr>
              <a:t>Retained Earnings.</a:t>
            </a:r>
          </a:p>
          <a:p>
            <a:pPr marL="685800" lvl="1" indent="-457200" algn="l">
              <a:lnSpc>
                <a:spcPct val="125000"/>
              </a:lnSpc>
              <a:spcBef>
                <a:spcPct val="35000"/>
              </a:spcBef>
              <a:buFontTx/>
              <a:buAutoNum type="alphaLcPeriod"/>
            </a:pPr>
            <a:r>
              <a:rPr lang="en-US" sz="2000" b="0">
                <a:solidFill>
                  <a:schemeClr val="tx1"/>
                </a:solidFill>
                <a:latin typeface="Arial" charset="0"/>
              </a:rPr>
              <a:t>Contributed Capital.</a:t>
            </a:r>
          </a:p>
          <a:p>
            <a:pPr marL="685800" lvl="1" indent="-457200" algn="l">
              <a:lnSpc>
                <a:spcPct val="125000"/>
              </a:lnSpc>
              <a:spcBef>
                <a:spcPct val="35000"/>
              </a:spcBef>
              <a:buFontTx/>
              <a:buAutoNum type="alphaLcPeriod"/>
            </a:pPr>
            <a:r>
              <a:rPr lang="en-US" sz="2000" b="0">
                <a:solidFill>
                  <a:schemeClr val="tx1"/>
                </a:solidFill>
                <a:latin typeface="Arial" charset="0"/>
              </a:rPr>
              <a:t>Share Premium.</a:t>
            </a:r>
          </a:p>
          <a:p>
            <a:pPr marL="685800" lvl="1" indent="-457200" algn="l">
              <a:lnSpc>
                <a:spcPct val="125000"/>
              </a:lnSpc>
              <a:spcBef>
                <a:spcPct val="35000"/>
              </a:spcBef>
              <a:buFontTx/>
              <a:buAutoNum type="alphaLcPeriod"/>
            </a:pPr>
            <a:r>
              <a:rPr lang="en-US" sz="2000" b="0">
                <a:solidFill>
                  <a:schemeClr val="tx1"/>
                </a:solidFill>
                <a:latin typeface="Arial" charset="0"/>
              </a:rPr>
              <a:t>Par value is not used under IFRS.</a:t>
            </a:r>
          </a:p>
        </p:txBody>
      </p:sp>
      <p:sp>
        <p:nvSpPr>
          <p:cNvPr id="83971"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2"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3" name="Text Box 7"/>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400">
                <a:solidFill>
                  <a:srgbClr val="800000"/>
                </a:solidFill>
                <a:latin typeface="Arial" charset="0"/>
              </a:rPr>
              <a:t>IFRS SELF-TEST QUESTION</a:t>
            </a:r>
          </a:p>
        </p:txBody>
      </p:sp>
      <p:sp>
        <p:nvSpPr>
          <p:cNvPr id="9" name="Rectangle 8"/>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p>
        </p:txBody>
      </p:sp>
      <p:pic>
        <p:nvPicPr>
          <p:cNvPr id="839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6" name="Text Box 13"/>
          <p:cNvSpPr txBox="1">
            <a:spLocks noChangeArrowheads="1"/>
          </p:cNvSpPr>
          <p:nvPr/>
        </p:nvSpPr>
        <p:spPr bwMode="auto">
          <a:xfrm>
            <a:off x="8153400" y="640080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11</a:t>
            </a:r>
            <a:endParaRPr lang="en-US" altLang="en-US" sz="1600" i="1">
              <a:solidFill>
                <a:schemeClr val="bg2"/>
              </a:solidFill>
              <a:latin typeface="Arial" charset="0"/>
            </a:endParaRPr>
          </a:p>
        </p:txBody>
      </p:sp>
      <p:sp>
        <p:nvSpPr>
          <p:cNvPr id="12" name="Rounded Rectangle 11"/>
          <p:cNvSpPr>
            <a:spLocks noChangeArrowheads="1"/>
          </p:cNvSpPr>
          <p:nvPr/>
        </p:nvSpPr>
        <p:spPr bwMode="auto">
          <a:xfrm>
            <a:off x="685800" y="3352800"/>
            <a:ext cx="3276600" cy="457200"/>
          </a:xfrm>
          <a:prstGeom prst="roundRect">
            <a:avLst>
              <a:gd name="adj" fmla="val 16667"/>
            </a:avLst>
          </a:prstGeom>
          <a:noFill/>
          <a:ln w="38100" cap="sq"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99" name="Line 19"/>
          <p:cNvSpPr>
            <a:spLocks noChangeShapeType="1"/>
          </p:cNvSpPr>
          <p:nvPr/>
        </p:nvSpPr>
        <p:spPr bwMode="auto">
          <a:xfrm flipV="1">
            <a:off x="2438400" y="4191000"/>
            <a:ext cx="914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2098" name="Line 18"/>
          <p:cNvSpPr>
            <a:spLocks noChangeShapeType="1"/>
          </p:cNvSpPr>
          <p:nvPr/>
        </p:nvSpPr>
        <p:spPr bwMode="auto">
          <a:xfrm flipV="1">
            <a:off x="1752600" y="2895600"/>
            <a:ext cx="0" cy="838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2082" name="Rectangle 2"/>
          <p:cNvSpPr>
            <a:spLocks noChangeArrowheads="1"/>
          </p:cNvSpPr>
          <p:nvPr/>
        </p:nvSpPr>
        <p:spPr bwMode="auto">
          <a:xfrm>
            <a:off x="6248400" y="2438400"/>
            <a:ext cx="292100" cy="63500"/>
          </a:xfrm>
          <a:prstGeom prst="rect">
            <a:avLst/>
          </a:prstGeom>
          <a:solidFill>
            <a:srgbClr val="00008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2083" name="Rectangle 3"/>
          <p:cNvSpPr>
            <a:spLocks noChangeArrowheads="1"/>
          </p:cNvSpPr>
          <p:nvPr/>
        </p:nvSpPr>
        <p:spPr bwMode="auto">
          <a:xfrm>
            <a:off x="698500" y="1981200"/>
            <a:ext cx="2203450" cy="755650"/>
          </a:xfrm>
          <a:prstGeom prst="rect">
            <a:avLst/>
          </a:prstGeom>
          <a:solidFill>
            <a:srgbClr val="438E00"/>
          </a:solidFill>
          <a:ln w="12700">
            <a:solidFill>
              <a:schemeClr val="tx1"/>
            </a:solidFill>
            <a:miter lim="800000"/>
            <a:headEnd/>
            <a:tailEnd/>
          </a:ln>
          <a:effectLst>
            <a:outerShdw dist="107763" dir="2700000" algn="ctr" rotWithShape="0">
              <a:schemeClr val="bg2"/>
            </a:outerShdw>
          </a:effectLst>
        </p:spPr>
        <p:txBody>
          <a:bodyPr lIns="90488" tIns="44450" rIns="90488" bIns="44450" anchor="ctr"/>
          <a:lstStyle/>
          <a:p>
            <a:pPr>
              <a:defRPr/>
            </a:pPr>
            <a:r>
              <a:rPr lang="en-US" sz="2000" b="0" dirty="0">
                <a:solidFill>
                  <a:srgbClr val="FFFFFF"/>
                </a:solidFill>
                <a:effectLst>
                  <a:outerShdw blurRad="38100" dist="38100" dir="2700000" algn="tl">
                    <a:srgbClr val="000000"/>
                  </a:outerShdw>
                </a:effectLst>
                <a:latin typeface="Arial" charset="0"/>
              </a:rPr>
              <a:t>Contributed Capital</a:t>
            </a:r>
          </a:p>
        </p:txBody>
      </p:sp>
      <p:sp>
        <p:nvSpPr>
          <p:cNvPr id="1582084" name="Rectangle 4"/>
          <p:cNvSpPr>
            <a:spLocks noChangeArrowheads="1"/>
          </p:cNvSpPr>
          <p:nvPr/>
        </p:nvSpPr>
        <p:spPr bwMode="auto">
          <a:xfrm>
            <a:off x="3429000" y="3816350"/>
            <a:ext cx="2362200" cy="755650"/>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nchor="ctr"/>
          <a:lstStyle/>
          <a:p>
            <a:pPr>
              <a:defRPr/>
            </a:pPr>
            <a:r>
              <a:rPr lang="en-US" sz="2000" b="0" dirty="0">
                <a:solidFill>
                  <a:srgbClr val="FFFFFF"/>
                </a:solidFill>
                <a:effectLst>
                  <a:outerShdw blurRad="38100" dist="38100" dir="2700000" algn="tl">
                    <a:srgbClr val="000000"/>
                  </a:outerShdw>
                </a:effectLst>
                <a:latin typeface="Arial" charset="0"/>
              </a:rPr>
              <a:t>Retained Earnings</a:t>
            </a:r>
          </a:p>
          <a:p>
            <a:pPr>
              <a:defRPr/>
            </a:pPr>
            <a:r>
              <a:rPr lang="en-US" sz="1600" dirty="0">
                <a:solidFill>
                  <a:srgbClr val="FAFD00"/>
                </a:solidFill>
                <a:effectLst>
                  <a:outerShdw blurRad="38100" dist="38100" dir="2700000" algn="tl">
                    <a:srgbClr val="000000"/>
                  </a:outerShdw>
                </a:effectLst>
                <a:latin typeface="Arial" charset="0"/>
              </a:rPr>
              <a:t>Account</a:t>
            </a:r>
          </a:p>
        </p:txBody>
      </p:sp>
      <p:sp>
        <p:nvSpPr>
          <p:cNvPr id="1582087" name="Rectangle 7"/>
          <p:cNvSpPr>
            <a:spLocks noChangeArrowheads="1"/>
          </p:cNvSpPr>
          <p:nvPr/>
        </p:nvSpPr>
        <p:spPr bwMode="auto">
          <a:xfrm>
            <a:off x="3136900" y="1828800"/>
            <a:ext cx="292100" cy="63500"/>
          </a:xfrm>
          <a:prstGeom prst="rect">
            <a:avLst/>
          </a:prstGeom>
          <a:solidFill>
            <a:srgbClr val="00008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2088" name="Rectangle 8"/>
          <p:cNvSpPr>
            <a:spLocks noChangeArrowheads="1"/>
          </p:cNvSpPr>
          <p:nvPr/>
        </p:nvSpPr>
        <p:spPr bwMode="auto">
          <a:xfrm>
            <a:off x="3136900" y="1828800"/>
            <a:ext cx="76200" cy="1143000"/>
          </a:xfrm>
          <a:prstGeom prst="rect">
            <a:avLst/>
          </a:prstGeom>
          <a:solidFill>
            <a:srgbClr val="00008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2089" name="Rectangle 9"/>
          <p:cNvSpPr>
            <a:spLocks noChangeArrowheads="1"/>
          </p:cNvSpPr>
          <p:nvPr/>
        </p:nvSpPr>
        <p:spPr bwMode="auto">
          <a:xfrm>
            <a:off x="2908300" y="2362200"/>
            <a:ext cx="292100" cy="63500"/>
          </a:xfrm>
          <a:prstGeom prst="rect">
            <a:avLst/>
          </a:prstGeom>
          <a:solidFill>
            <a:srgbClr val="00008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2090" name="Rectangle 10"/>
          <p:cNvSpPr>
            <a:spLocks noChangeArrowheads="1"/>
          </p:cNvSpPr>
          <p:nvPr/>
        </p:nvSpPr>
        <p:spPr bwMode="auto">
          <a:xfrm>
            <a:off x="6483350" y="1981200"/>
            <a:ext cx="2203450" cy="990600"/>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nchor="ctr"/>
          <a:lstStyle/>
          <a:p>
            <a:pPr>
              <a:defRPr/>
            </a:pPr>
            <a:r>
              <a:rPr lang="en-US" sz="2000" b="0" dirty="0">
                <a:solidFill>
                  <a:srgbClr val="FFFFFF"/>
                </a:solidFill>
                <a:effectLst>
                  <a:outerShdw blurRad="38100" dist="38100" dir="2700000" algn="tl">
                    <a:srgbClr val="000000"/>
                  </a:outerShdw>
                </a:effectLst>
                <a:latin typeface="Arial" charset="0"/>
              </a:rPr>
              <a:t>Additional Paid-in Capital</a:t>
            </a:r>
          </a:p>
          <a:p>
            <a:pPr>
              <a:defRPr/>
            </a:pPr>
            <a:r>
              <a:rPr lang="en-US" sz="1600" dirty="0">
                <a:solidFill>
                  <a:srgbClr val="FAFD00"/>
                </a:solidFill>
                <a:effectLst>
                  <a:outerShdw blurRad="38100" dist="38100" dir="2700000" algn="tl">
                    <a:srgbClr val="000000"/>
                  </a:outerShdw>
                </a:effectLst>
                <a:latin typeface="Arial" charset="0"/>
              </a:rPr>
              <a:t>Account</a:t>
            </a:r>
          </a:p>
        </p:txBody>
      </p:sp>
      <p:sp>
        <p:nvSpPr>
          <p:cNvPr id="1582092" name="Rectangle 12"/>
          <p:cNvSpPr>
            <a:spLocks noChangeArrowheads="1"/>
          </p:cNvSpPr>
          <p:nvPr/>
        </p:nvSpPr>
        <p:spPr bwMode="auto">
          <a:xfrm>
            <a:off x="3136900" y="2971800"/>
            <a:ext cx="292100" cy="63500"/>
          </a:xfrm>
          <a:prstGeom prst="rect">
            <a:avLst/>
          </a:prstGeom>
          <a:solidFill>
            <a:srgbClr val="00008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2093" name="Rectangle 13"/>
          <p:cNvSpPr>
            <a:spLocks noChangeArrowheads="1"/>
          </p:cNvSpPr>
          <p:nvPr/>
        </p:nvSpPr>
        <p:spPr bwMode="auto">
          <a:xfrm>
            <a:off x="5867400" y="1828800"/>
            <a:ext cx="381000" cy="76200"/>
          </a:xfrm>
          <a:prstGeom prst="rect">
            <a:avLst/>
          </a:prstGeom>
          <a:solidFill>
            <a:srgbClr val="00008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2094" name="Rectangle 14"/>
          <p:cNvSpPr>
            <a:spLocks noChangeArrowheads="1"/>
          </p:cNvSpPr>
          <p:nvPr/>
        </p:nvSpPr>
        <p:spPr bwMode="auto">
          <a:xfrm>
            <a:off x="5867400" y="2971800"/>
            <a:ext cx="381000" cy="76200"/>
          </a:xfrm>
          <a:prstGeom prst="rect">
            <a:avLst/>
          </a:prstGeom>
          <a:solidFill>
            <a:srgbClr val="00008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2095" name="Rectangle 15"/>
          <p:cNvSpPr>
            <a:spLocks noChangeArrowheads="1"/>
          </p:cNvSpPr>
          <p:nvPr/>
        </p:nvSpPr>
        <p:spPr bwMode="auto">
          <a:xfrm>
            <a:off x="3429000" y="4959350"/>
            <a:ext cx="2438400" cy="831850"/>
          </a:xfrm>
          <a:prstGeom prst="rect">
            <a:avLst/>
          </a:prstGeom>
          <a:solidFill>
            <a:srgbClr val="FAFD00"/>
          </a:solidFill>
          <a:ln w="12700">
            <a:solidFill>
              <a:schemeClr val="tx1"/>
            </a:solidFill>
            <a:miter lim="800000"/>
            <a:headEnd/>
            <a:tailEnd/>
          </a:ln>
          <a:effectLst>
            <a:outerShdw dist="107763" dir="2700000" algn="ctr" rotWithShape="0">
              <a:schemeClr val="bg2"/>
            </a:outerShdw>
          </a:effectLst>
        </p:spPr>
        <p:txBody>
          <a:bodyPr lIns="90488" tIns="44450" rIns="90488" bIns="44450" anchor="ctr"/>
          <a:lstStyle/>
          <a:p>
            <a:pPr>
              <a:defRPr/>
            </a:pPr>
            <a:r>
              <a:rPr lang="en-US" dirty="0">
                <a:solidFill>
                  <a:schemeClr val="tx1"/>
                </a:solidFill>
                <a:effectLst>
                  <a:outerShdw blurRad="38100" dist="38100" dir="2700000" algn="tl">
                    <a:srgbClr val="FFFFFF"/>
                  </a:outerShdw>
                </a:effectLst>
                <a:latin typeface="Arial" charset="0"/>
              </a:rPr>
              <a:t>Less:</a:t>
            </a:r>
            <a:endParaRPr lang="en-US" dirty="0">
              <a:solidFill>
                <a:schemeClr val="bg2"/>
              </a:solidFill>
              <a:effectLst>
                <a:outerShdw blurRad="38100" dist="38100" dir="2700000" algn="tl">
                  <a:srgbClr val="FFFFFF"/>
                </a:outerShdw>
              </a:effectLst>
              <a:latin typeface="Arial" charset="0"/>
            </a:endParaRPr>
          </a:p>
          <a:p>
            <a:pPr>
              <a:defRPr/>
            </a:pPr>
            <a:r>
              <a:rPr lang="en-US" dirty="0">
                <a:solidFill>
                  <a:schemeClr val="bg2"/>
                </a:solidFill>
                <a:effectLst>
                  <a:outerShdw blurRad="38100" dist="38100" dir="2700000" algn="tl">
                    <a:srgbClr val="FFFFFF"/>
                  </a:outerShdw>
                </a:effectLst>
                <a:latin typeface="Arial" charset="0"/>
              </a:rPr>
              <a:t>Treasury Stock</a:t>
            </a:r>
            <a:endParaRPr lang="en-US" sz="2000" dirty="0">
              <a:solidFill>
                <a:schemeClr val="bg2"/>
              </a:solidFill>
              <a:effectLst>
                <a:outerShdw blurRad="38100" dist="38100" dir="2700000" algn="tl">
                  <a:srgbClr val="FFFFFF"/>
                </a:outerShdw>
              </a:effectLst>
              <a:latin typeface="Arial" charset="0"/>
            </a:endParaRPr>
          </a:p>
          <a:p>
            <a:pPr>
              <a:defRPr/>
            </a:pPr>
            <a:r>
              <a:rPr lang="en-US" sz="1600" dirty="0">
                <a:solidFill>
                  <a:srgbClr val="010000"/>
                </a:solidFill>
                <a:latin typeface="Arial" charset="0"/>
              </a:rPr>
              <a:t>Account</a:t>
            </a:r>
          </a:p>
        </p:txBody>
      </p:sp>
      <p:sp>
        <p:nvSpPr>
          <p:cNvPr id="1582096" name="Rectangle 16"/>
          <p:cNvSpPr>
            <a:spLocks noChangeArrowheads="1"/>
          </p:cNvSpPr>
          <p:nvPr/>
        </p:nvSpPr>
        <p:spPr bwMode="auto">
          <a:xfrm>
            <a:off x="6172200" y="1828800"/>
            <a:ext cx="76200" cy="1143000"/>
          </a:xfrm>
          <a:prstGeom prst="rect">
            <a:avLst/>
          </a:prstGeom>
          <a:solidFill>
            <a:srgbClr val="00008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280" name="Text Box 17"/>
          <p:cNvSpPr txBox="1">
            <a:spLocks noChangeArrowheads="1"/>
          </p:cNvSpPr>
          <p:nvPr/>
        </p:nvSpPr>
        <p:spPr bwMode="auto">
          <a:xfrm>
            <a:off x="304800" y="3689350"/>
            <a:ext cx="2133600" cy="1035050"/>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a:solidFill>
                  <a:schemeClr val="tx1"/>
                </a:solidFill>
                <a:latin typeface="Arial" charset="0"/>
              </a:rPr>
              <a:t>Two Primary Sources of Equity</a:t>
            </a:r>
          </a:p>
        </p:txBody>
      </p:sp>
      <p:sp>
        <p:nvSpPr>
          <p:cNvPr id="1582100" name="Rectangle 20"/>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1582086" name="Rectangle 6"/>
          <p:cNvSpPr>
            <a:spLocks noChangeArrowheads="1"/>
          </p:cNvSpPr>
          <p:nvPr/>
        </p:nvSpPr>
        <p:spPr bwMode="auto">
          <a:xfrm>
            <a:off x="3429000" y="1524000"/>
            <a:ext cx="2362200" cy="755650"/>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nchor="ctr"/>
          <a:lstStyle/>
          <a:p>
            <a:pPr>
              <a:defRPr/>
            </a:pPr>
            <a:r>
              <a:rPr lang="en-US" sz="2000" b="0" dirty="0">
                <a:solidFill>
                  <a:srgbClr val="FFFFFF"/>
                </a:solidFill>
                <a:effectLst>
                  <a:outerShdw blurRad="38100" dist="38100" dir="2700000" algn="tl">
                    <a:srgbClr val="000000"/>
                  </a:outerShdw>
                </a:effectLst>
                <a:latin typeface="Arial" charset="0"/>
              </a:rPr>
              <a:t>Common Stock</a:t>
            </a:r>
          </a:p>
          <a:p>
            <a:pPr>
              <a:defRPr/>
            </a:pPr>
            <a:r>
              <a:rPr lang="en-US" sz="1600" dirty="0">
                <a:solidFill>
                  <a:srgbClr val="FAFD00"/>
                </a:solidFill>
                <a:effectLst>
                  <a:outerShdw blurRad="38100" dist="38100" dir="2700000" algn="tl">
                    <a:srgbClr val="000000"/>
                  </a:outerShdw>
                </a:effectLst>
                <a:latin typeface="Arial" charset="0"/>
              </a:rPr>
              <a:t>Account</a:t>
            </a:r>
          </a:p>
        </p:txBody>
      </p:sp>
      <p:sp>
        <p:nvSpPr>
          <p:cNvPr id="1582085" name="Rectangle 5"/>
          <p:cNvSpPr>
            <a:spLocks noChangeArrowheads="1"/>
          </p:cNvSpPr>
          <p:nvPr/>
        </p:nvSpPr>
        <p:spPr bwMode="auto">
          <a:xfrm>
            <a:off x="3429000" y="2667000"/>
            <a:ext cx="2362200" cy="755650"/>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nchor="ctr"/>
          <a:lstStyle/>
          <a:p>
            <a:pPr>
              <a:defRPr/>
            </a:pPr>
            <a:r>
              <a:rPr lang="en-US" sz="2000" b="0" dirty="0">
                <a:solidFill>
                  <a:srgbClr val="FFFFFF"/>
                </a:solidFill>
                <a:effectLst>
                  <a:outerShdw blurRad="38100" dist="38100" dir="2700000" algn="tl">
                    <a:srgbClr val="000000"/>
                  </a:outerShdw>
                </a:effectLst>
                <a:latin typeface="Arial" charset="0"/>
              </a:rPr>
              <a:t>Preferred Stock</a:t>
            </a:r>
          </a:p>
          <a:p>
            <a:pPr>
              <a:defRPr/>
            </a:pPr>
            <a:r>
              <a:rPr lang="en-US" sz="1600" dirty="0">
                <a:solidFill>
                  <a:srgbClr val="FAFD00"/>
                </a:solidFill>
                <a:effectLst>
                  <a:outerShdw blurRad="38100" dist="38100" dir="2700000" algn="tl">
                    <a:srgbClr val="000000"/>
                  </a:outerShdw>
                </a:effectLst>
                <a:latin typeface="Arial" charset="0"/>
              </a:rPr>
              <a:t>Account</a:t>
            </a:r>
          </a:p>
        </p:txBody>
      </p:sp>
      <p:sp>
        <p:nvSpPr>
          <p:cNvPr id="1582103" name="Rectangle 23"/>
          <p:cNvSpPr>
            <a:spLocks noChangeArrowheads="1"/>
          </p:cNvSpPr>
          <p:nvPr/>
        </p:nvSpPr>
        <p:spPr bwMode="auto">
          <a:xfrm>
            <a:off x="6553200" y="4197350"/>
            <a:ext cx="2203450" cy="1365250"/>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nchor="ctr"/>
          <a:lstStyle/>
          <a:p>
            <a:pPr>
              <a:lnSpc>
                <a:spcPct val="110000"/>
              </a:lnSpc>
              <a:defRPr/>
            </a:pPr>
            <a:r>
              <a:rPr lang="en-US" sz="2300" dirty="0">
                <a:solidFill>
                  <a:schemeClr val="tx1"/>
                </a:solidFill>
                <a:effectLst>
                  <a:outerShdw blurRad="38100" dist="38100" dir="2700000" algn="tl">
                    <a:srgbClr val="FFFFFF"/>
                  </a:outerShdw>
                </a:effectLst>
                <a:latin typeface="Arial" charset="0"/>
              </a:rPr>
              <a:t>Assets – Liabilities =</a:t>
            </a:r>
            <a:r>
              <a:rPr lang="en-US" sz="2300" dirty="0">
                <a:solidFill>
                  <a:srgbClr val="800000"/>
                </a:solidFill>
                <a:effectLst>
                  <a:outerShdw blurRad="38100" dist="38100" dir="2700000" algn="tl">
                    <a:srgbClr val="000000"/>
                  </a:outerShdw>
                </a:effectLst>
                <a:latin typeface="Arial" charset="0"/>
              </a:rPr>
              <a:t> </a:t>
            </a:r>
            <a:r>
              <a:rPr lang="en-US" sz="2300" dirty="0">
                <a:solidFill>
                  <a:srgbClr val="800000"/>
                </a:solidFill>
                <a:latin typeface="Arial" charset="0"/>
              </a:rPr>
              <a:t>Equity</a:t>
            </a:r>
          </a:p>
        </p:txBody>
      </p:sp>
      <p:sp>
        <p:nvSpPr>
          <p:cNvPr id="2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28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533400" y="1981200"/>
            <a:ext cx="8077200"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5000"/>
              </a:spcBef>
            </a:pPr>
            <a:r>
              <a:rPr lang="en-US" sz="2000" b="0">
                <a:solidFill>
                  <a:schemeClr val="tx1"/>
                </a:solidFill>
                <a:latin typeface="Arial" charset="0"/>
              </a:rPr>
              <a:t>The term reserves is used under IFRS with reference to all of the following except:</a:t>
            </a:r>
          </a:p>
          <a:p>
            <a:pPr marL="685800" lvl="1" indent="-457200" algn="l">
              <a:lnSpc>
                <a:spcPct val="125000"/>
              </a:lnSpc>
              <a:spcBef>
                <a:spcPct val="35000"/>
              </a:spcBef>
              <a:buFontTx/>
              <a:buAutoNum type="alphaLcPeriod"/>
            </a:pPr>
            <a:r>
              <a:rPr lang="en-US" sz="2000" b="0">
                <a:solidFill>
                  <a:schemeClr val="tx1"/>
                </a:solidFill>
                <a:latin typeface="Arial" charset="0"/>
              </a:rPr>
              <a:t>gains and losses on revaluation of property, plant, and equipment.</a:t>
            </a:r>
          </a:p>
          <a:p>
            <a:pPr marL="685800" lvl="1" indent="-457200" algn="l">
              <a:lnSpc>
                <a:spcPct val="125000"/>
              </a:lnSpc>
              <a:spcBef>
                <a:spcPct val="35000"/>
              </a:spcBef>
              <a:buFontTx/>
              <a:buAutoNum type="alphaLcPeriod"/>
            </a:pPr>
            <a:r>
              <a:rPr lang="en-US" sz="2000" b="0">
                <a:solidFill>
                  <a:schemeClr val="tx1"/>
                </a:solidFill>
                <a:latin typeface="Arial" charset="0"/>
              </a:rPr>
              <a:t>capital received in excess of the par value of issued shares.</a:t>
            </a:r>
          </a:p>
          <a:p>
            <a:pPr marL="685800" lvl="1" indent="-457200" algn="l">
              <a:lnSpc>
                <a:spcPct val="125000"/>
              </a:lnSpc>
              <a:spcBef>
                <a:spcPct val="35000"/>
              </a:spcBef>
              <a:buFontTx/>
              <a:buAutoNum type="alphaLcPeriod"/>
            </a:pPr>
            <a:r>
              <a:rPr lang="en-US" sz="2000" b="0">
                <a:solidFill>
                  <a:schemeClr val="tx1"/>
                </a:solidFill>
                <a:latin typeface="Arial" charset="0"/>
              </a:rPr>
              <a:t>retained earnings.</a:t>
            </a:r>
          </a:p>
          <a:p>
            <a:pPr marL="685800" lvl="1" indent="-457200" algn="l">
              <a:lnSpc>
                <a:spcPct val="125000"/>
              </a:lnSpc>
              <a:spcBef>
                <a:spcPct val="35000"/>
              </a:spcBef>
              <a:buFontTx/>
              <a:buAutoNum type="alphaLcPeriod"/>
            </a:pPr>
            <a:r>
              <a:rPr lang="en-US" sz="2000" b="0">
                <a:solidFill>
                  <a:schemeClr val="tx1"/>
                </a:solidFill>
                <a:latin typeface="Arial" charset="0"/>
              </a:rPr>
              <a:t>fair value differences.</a:t>
            </a:r>
          </a:p>
        </p:txBody>
      </p:sp>
      <p:sp>
        <p:nvSpPr>
          <p:cNvPr id="84995"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6"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 name="Text Box 7"/>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400">
                <a:solidFill>
                  <a:srgbClr val="800000"/>
                </a:solidFill>
                <a:latin typeface="Arial" charset="0"/>
              </a:rPr>
              <a:t>IFRS SELF-TEST QUESTION</a:t>
            </a:r>
          </a:p>
        </p:txBody>
      </p:sp>
      <p:sp>
        <p:nvSpPr>
          <p:cNvPr id="9" name="Rectangle 8"/>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p>
        </p:txBody>
      </p:sp>
      <p:pic>
        <p:nvPicPr>
          <p:cNvPr id="849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a:spLocks noChangeArrowheads="1"/>
          </p:cNvSpPr>
          <p:nvPr/>
        </p:nvSpPr>
        <p:spPr bwMode="auto">
          <a:xfrm>
            <a:off x="685800" y="3740150"/>
            <a:ext cx="7924800" cy="457200"/>
          </a:xfrm>
          <a:prstGeom prst="roundRect">
            <a:avLst>
              <a:gd name="adj" fmla="val 16667"/>
            </a:avLst>
          </a:prstGeom>
          <a:noFill/>
          <a:ln w="38100" cap="sq"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01" name="Text Box 13"/>
          <p:cNvSpPr txBox="1">
            <a:spLocks noChangeArrowheads="1"/>
          </p:cNvSpPr>
          <p:nvPr/>
        </p:nvSpPr>
        <p:spPr bwMode="auto">
          <a:xfrm>
            <a:off x="8153400" y="640080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11</a:t>
            </a:r>
            <a:endParaRPr lang="en-US" altLang="en-US" sz="1600"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9" name="Text Box 7"/>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400">
                <a:solidFill>
                  <a:srgbClr val="800000"/>
                </a:solidFill>
                <a:latin typeface="Arial" charset="0"/>
              </a:rPr>
              <a:t>IFRS SELF-TEST QUESTION</a:t>
            </a:r>
          </a:p>
        </p:txBody>
      </p:sp>
      <p:sp>
        <p:nvSpPr>
          <p:cNvPr id="9" name="Rectangle 8"/>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p>
        </p:txBody>
      </p:sp>
      <p:pic>
        <p:nvPicPr>
          <p:cNvPr id="860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2" name="Text Box 13"/>
          <p:cNvSpPr txBox="1">
            <a:spLocks noChangeArrowheads="1"/>
          </p:cNvSpPr>
          <p:nvPr/>
        </p:nvSpPr>
        <p:spPr bwMode="auto">
          <a:xfrm>
            <a:off x="8153400" y="640080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11</a:t>
            </a:r>
            <a:endParaRPr lang="en-US" altLang="en-US" sz="1600" i="1">
              <a:solidFill>
                <a:schemeClr val="bg2"/>
              </a:solidFill>
              <a:latin typeface="Arial" charset="0"/>
            </a:endParaRPr>
          </a:p>
        </p:txBody>
      </p:sp>
      <p:sp>
        <p:nvSpPr>
          <p:cNvPr id="86023" name="Rectangle 2"/>
          <p:cNvSpPr>
            <a:spLocks noChangeArrowheads="1"/>
          </p:cNvSpPr>
          <p:nvPr/>
        </p:nvSpPr>
        <p:spPr bwMode="auto">
          <a:xfrm>
            <a:off x="533400" y="1981200"/>
            <a:ext cx="8077200"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spcBef>
                <a:spcPct val="35000"/>
              </a:spcBef>
            </a:pPr>
            <a:r>
              <a:rPr lang="en-US" sz="2000" b="0">
                <a:solidFill>
                  <a:schemeClr val="tx1"/>
                </a:solidFill>
                <a:latin typeface="Arial" charset="0"/>
              </a:rPr>
              <a:t>Under IFRS, a purchase by a company of its own shares results in:</a:t>
            </a:r>
          </a:p>
          <a:p>
            <a:pPr marL="685800" lvl="1" indent="-457200" algn="l">
              <a:lnSpc>
                <a:spcPct val="125000"/>
              </a:lnSpc>
              <a:spcBef>
                <a:spcPct val="35000"/>
              </a:spcBef>
              <a:buFontTx/>
              <a:buAutoNum type="alphaLcPeriod"/>
            </a:pPr>
            <a:r>
              <a:rPr lang="en-US" sz="2000" b="0">
                <a:solidFill>
                  <a:schemeClr val="tx1"/>
                </a:solidFill>
                <a:latin typeface="Arial" charset="0"/>
              </a:rPr>
              <a:t>an increase in treasury shares.</a:t>
            </a:r>
          </a:p>
          <a:p>
            <a:pPr marL="685800" lvl="1" indent="-457200" algn="l">
              <a:lnSpc>
                <a:spcPct val="125000"/>
              </a:lnSpc>
              <a:spcBef>
                <a:spcPct val="35000"/>
              </a:spcBef>
              <a:buFontTx/>
              <a:buAutoNum type="alphaLcPeriod"/>
            </a:pPr>
            <a:r>
              <a:rPr lang="en-US" sz="2000" b="0">
                <a:solidFill>
                  <a:schemeClr val="tx1"/>
                </a:solidFill>
                <a:latin typeface="Arial" charset="0"/>
              </a:rPr>
              <a:t>a decrease in assets.</a:t>
            </a:r>
          </a:p>
          <a:p>
            <a:pPr marL="685800" lvl="1" indent="-457200" algn="l">
              <a:lnSpc>
                <a:spcPct val="125000"/>
              </a:lnSpc>
              <a:spcBef>
                <a:spcPct val="35000"/>
              </a:spcBef>
              <a:buFontTx/>
              <a:buAutoNum type="alphaLcPeriod"/>
            </a:pPr>
            <a:r>
              <a:rPr lang="en-US" sz="2000" b="0">
                <a:solidFill>
                  <a:schemeClr val="tx1"/>
                </a:solidFill>
                <a:latin typeface="Arial" charset="0"/>
              </a:rPr>
              <a:t>a decrease in equity.</a:t>
            </a:r>
          </a:p>
          <a:p>
            <a:pPr marL="685800" lvl="1" indent="-457200" algn="l">
              <a:lnSpc>
                <a:spcPct val="125000"/>
              </a:lnSpc>
              <a:spcBef>
                <a:spcPct val="35000"/>
              </a:spcBef>
              <a:buFontTx/>
              <a:buAutoNum type="alphaLcPeriod"/>
            </a:pPr>
            <a:r>
              <a:rPr lang="en-US" sz="2000" b="0">
                <a:solidFill>
                  <a:schemeClr val="tx1"/>
                </a:solidFill>
                <a:latin typeface="Arial" charset="0"/>
              </a:rPr>
              <a:t>All of the above.</a:t>
            </a:r>
          </a:p>
        </p:txBody>
      </p:sp>
      <p:sp>
        <p:nvSpPr>
          <p:cNvPr id="12" name="Rounded Rectangle 11"/>
          <p:cNvSpPr>
            <a:spLocks noChangeArrowheads="1"/>
          </p:cNvSpPr>
          <p:nvPr/>
        </p:nvSpPr>
        <p:spPr bwMode="auto">
          <a:xfrm>
            <a:off x="685800" y="3949700"/>
            <a:ext cx="2895600" cy="457200"/>
          </a:xfrm>
          <a:prstGeom prst="roundRect">
            <a:avLst>
              <a:gd name="adj" fmla="val 16667"/>
            </a:avLst>
          </a:prstGeom>
          <a:noFill/>
          <a:ln w="38100" cap="sq"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4572000"/>
            <a:ext cx="4189413" cy="646113"/>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Describe </a:t>
            </a:r>
            <a:r>
              <a:rPr lang="en-US" sz="1400" dirty="0">
                <a:solidFill>
                  <a:schemeClr val="bg2"/>
                </a:solidFill>
                <a:latin typeface="+mn-lt"/>
              </a:rPr>
              <a:t>the policies used in distributing </a:t>
            </a:r>
            <a:r>
              <a:rPr lang="en-US" sz="1400" dirty="0">
                <a:solidFill>
                  <a:schemeClr val="bg2"/>
                </a:solidFill>
                <a:latin typeface="+mn-lt"/>
              </a:rPr>
              <a:t>dividends.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Identify </a:t>
            </a:r>
            <a:r>
              <a:rPr lang="en-US" sz="1400" dirty="0">
                <a:solidFill>
                  <a:schemeClr val="bg2"/>
                </a:solidFill>
                <a:latin typeface="+mn-lt"/>
              </a:rPr>
              <a:t>the various forms of dividend </a:t>
            </a:r>
            <a:r>
              <a:rPr lang="en-US" sz="1400" dirty="0">
                <a:solidFill>
                  <a:schemeClr val="bg2"/>
                </a:solidFill>
                <a:latin typeface="+mn-lt"/>
              </a:rPr>
              <a:t>distributions.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Explain </a:t>
            </a:r>
            <a:r>
              <a:rPr lang="en-US" sz="1400" dirty="0">
                <a:solidFill>
                  <a:schemeClr val="bg2"/>
                </a:solidFill>
                <a:latin typeface="+mn-lt"/>
              </a:rPr>
              <a:t>the accounting for small and large stock dividends, and for share </a:t>
            </a:r>
            <a:r>
              <a:rPr lang="en-US" sz="1400" dirty="0">
                <a:solidFill>
                  <a:schemeClr val="bg2"/>
                </a:solidFill>
                <a:latin typeface="+mn-lt"/>
              </a:rPr>
              <a:t>splits.</a:t>
            </a:r>
          </a:p>
          <a:p>
            <a:pPr marL="342900" indent="-342900" algn="l">
              <a:lnSpc>
                <a:spcPct val="115000"/>
              </a:lnSpc>
              <a:spcBef>
                <a:spcPct val="45000"/>
              </a:spcBef>
              <a:buClr>
                <a:srgbClr val="A50021"/>
              </a:buClr>
              <a:buSzPct val="100000"/>
              <a:buFont typeface="+mj-lt"/>
              <a:buAutoNum type="arabicPeriod" startAt="6"/>
              <a:defRPr/>
            </a:pPr>
            <a:r>
              <a:rPr lang="en-US" sz="1400" dirty="0">
                <a:solidFill>
                  <a:schemeClr val="bg2"/>
                </a:solidFill>
                <a:latin typeface="+mn-lt"/>
              </a:rPr>
              <a:t>Indicate </a:t>
            </a:r>
            <a:r>
              <a:rPr lang="en-US" sz="1400" dirty="0">
                <a:solidFill>
                  <a:schemeClr val="bg2"/>
                </a:solidFill>
                <a:latin typeface="+mn-lt"/>
              </a:rPr>
              <a:t>how to present and analyze stockholders’ equity.</a:t>
            </a:r>
          </a:p>
        </p:txBody>
      </p:sp>
      <p:sp>
        <p:nvSpPr>
          <p:cNvPr id="12292"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the characteristics of the corporate form of </a:t>
            </a:r>
            <a:r>
              <a:rPr lang="en-US" sz="1400" kern="1200" dirty="0" smtClean="0">
                <a:effectLst/>
              </a:rPr>
              <a:t>organization.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key components of stockholders’ </a:t>
            </a:r>
            <a:r>
              <a:rPr lang="en-US" sz="1400" kern="1200" dirty="0" smtClean="0">
                <a:effectLst/>
              </a:rPr>
              <a:t>equity.</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procedures for issuing shares of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for treasury </a:t>
            </a:r>
            <a:r>
              <a:rPr lang="en-US" sz="1400" kern="1200" dirty="0" smtClean="0">
                <a:effectLst/>
              </a:rPr>
              <a:t>stock.</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accounting for and reporting of preferred stock.</a:t>
            </a:r>
          </a:p>
        </p:txBody>
      </p:sp>
      <p:pic>
        <p:nvPicPr>
          <p:cNvPr id="1229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Arial" charset="0"/>
              </a:rPr>
              <a:t>Stockholders’ Equity</a:t>
            </a:r>
            <a:endParaRPr lang="en-US" sz="4400" dirty="0">
              <a:solidFill>
                <a:schemeClr val="bg1"/>
              </a:solidFill>
              <a:effectLst>
                <a:outerShdw blurRad="38100" dist="38100" dir="2700000" algn="tl">
                  <a:srgbClr val="000000">
                    <a:alpha val="43137"/>
                  </a:srgbClr>
                </a:outerShdw>
              </a:effectLst>
              <a:latin typeface="Arial" charset="0"/>
            </a:endParaRPr>
          </a:p>
        </p:txBody>
      </p:sp>
      <p:pic>
        <p:nvPicPr>
          <p:cNvPr id="12297"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15</a:t>
            </a:r>
          </a:p>
        </p:txBody>
      </p:sp>
      <p:pic>
        <p:nvPicPr>
          <p:cNvPr id="12299"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spcAft>
                <a:spcPct val="20000"/>
              </a:spcAft>
              <a:buSzPct val="80000"/>
            </a:pPr>
            <a:r>
              <a:rPr lang="en-US" sz="2800">
                <a:solidFill>
                  <a:srgbClr val="800000"/>
                </a:solidFill>
                <a:latin typeface="Arial" charset="0"/>
              </a:rPr>
              <a:t>Issuance of Stock</a:t>
            </a:r>
          </a:p>
        </p:txBody>
      </p:sp>
      <p:sp>
        <p:nvSpPr>
          <p:cNvPr id="13315" name="Rectangle 6"/>
          <p:cNvSpPr>
            <a:spLocks noChangeArrowheads="1"/>
          </p:cNvSpPr>
          <p:nvPr/>
        </p:nvSpPr>
        <p:spPr bwMode="auto">
          <a:xfrm>
            <a:off x="609600" y="2522538"/>
            <a:ext cx="7696200" cy="3267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0000"/>
              </a:lnSpc>
              <a:spcBef>
                <a:spcPts val="1200"/>
              </a:spcBef>
            </a:pPr>
            <a:r>
              <a:rPr lang="en-US" sz="2200" b="0">
                <a:solidFill>
                  <a:srgbClr val="000000"/>
                </a:solidFill>
                <a:latin typeface="Arial" charset="0"/>
              </a:rPr>
              <a:t>Accounting problems: </a:t>
            </a:r>
          </a:p>
          <a:p>
            <a:pPr marL="684213" lvl="1" indent="-457200" algn="l">
              <a:lnSpc>
                <a:spcPct val="120000"/>
              </a:lnSpc>
              <a:spcBef>
                <a:spcPts val="1200"/>
              </a:spcBef>
              <a:buClr>
                <a:srgbClr val="800000"/>
              </a:buClr>
              <a:buSzPct val="95000"/>
              <a:buFontTx/>
              <a:buAutoNum type="arabicPeriod"/>
            </a:pPr>
            <a:r>
              <a:rPr lang="en-US" sz="2100" b="0">
                <a:solidFill>
                  <a:srgbClr val="000000"/>
                </a:solidFill>
                <a:latin typeface="Arial" charset="0"/>
              </a:rPr>
              <a:t>Par value stock.</a:t>
            </a:r>
          </a:p>
          <a:p>
            <a:pPr marL="684213" lvl="1" indent="-457200" algn="l">
              <a:lnSpc>
                <a:spcPct val="120000"/>
              </a:lnSpc>
              <a:spcBef>
                <a:spcPts val="1200"/>
              </a:spcBef>
              <a:buClr>
                <a:srgbClr val="800000"/>
              </a:buClr>
              <a:buSzPct val="95000"/>
              <a:buFontTx/>
              <a:buAutoNum type="arabicPeriod"/>
            </a:pPr>
            <a:r>
              <a:rPr lang="en-US" sz="2100" b="0">
                <a:solidFill>
                  <a:srgbClr val="000000"/>
                </a:solidFill>
                <a:latin typeface="Arial" charset="0"/>
              </a:rPr>
              <a:t>No-par stock.</a:t>
            </a:r>
          </a:p>
          <a:p>
            <a:pPr marL="684213" lvl="1" indent="-457200" algn="l">
              <a:lnSpc>
                <a:spcPct val="120000"/>
              </a:lnSpc>
              <a:spcBef>
                <a:spcPts val="1200"/>
              </a:spcBef>
              <a:buClr>
                <a:srgbClr val="800000"/>
              </a:buClr>
              <a:buSzPct val="95000"/>
              <a:buFontTx/>
              <a:buAutoNum type="arabicPeriod"/>
            </a:pPr>
            <a:r>
              <a:rPr lang="en-US" sz="2100" b="0">
                <a:solidFill>
                  <a:srgbClr val="000000"/>
                </a:solidFill>
                <a:latin typeface="Arial" charset="0"/>
              </a:rPr>
              <a:t>Stock issued in combination with other securities.</a:t>
            </a:r>
          </a:p>
          <a:p>
            <a:pPr marL="684213" lvl="1" indent="-457200" algn="l">
              <a:lnSpc>
                <a:spcPct val="120000"/>
              </a:lnSpc>
              <a:spcBef>
                <a:spcPts val="1200"/>
              </a:spcBef>
              <a:buClr>
                <a:srgbClr val="800000"/>
              </a:buClr>
              <a:buSzPct val="95000"/>
              <a:buFontTx/>
              <a:buAutoNum type="arabicPeriod"/>
            </a:pPr>
            <a:r>
              <a:rPr lang="en-US" sz="2100" b="0">
                <a:solidFill>
                  <a:srgbClr val="000000"/>
                </a:solidFill>
                <a:latin typeface="Arial" charset="0"/>
              </a:rPr>
              <a:t>Stock issued in noncash transactions.</a:t>
            </a:r>
          </a:p>
          <a:p>
            <a:pPr marL="684213" lvl="1" indent="-457200" algn="l">
              <a:lnSpc>
                <a:spcPct val="120000"/>
              </a:lnSpc>
              <a:spcBef>
                <a:spcPts val="1200"/>
              </a:spcBef>
              <a:buClr>
                <a:srgbClr val="800000"/>
              </a:buClr>
              <a:buSzPct val="95000"/>
              <a:buFontTx/>
              <a:buAutoNum type="arabicPeriod"/>
            </a:pPr>
            <a:r>
              <a:rPr lang="en-US" sz="2100" b="0">
                <a:solidFill>
                  <a:srgbClr val="000000"/>
                </a:solidFill>
                <a:latin typeface="Arial" charset="0"/>
              </a:rPr>
              <a:t>Costs of issuing stock.</a:t>
            </a:r>
          </a:p>
        </p:txBody>
      </p:sp>
      <p:sp>
        <p:nvSpPr>
          <p:cNvPr id="1583112"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mn-lt"/>
              </a:rPr>
              <a:t>Corporate Capital</a:t>
            </a:r>
          </a:p>
        </p:txBody>
      </p:sp>
      <p:sp>
        <p:nvSpPr>
          <p:cNvPr id="13317" name="Rectangle 9"/>
          <p:cNvSpPr>
            <a:spLocks noChangeArrowheads="1"/>
          </p:cNvSpPr>
          <p:nvPr/>
        </p:nvSpPr>
        <p:spPr bwMode="auto">
          <a:xfrm>
            <a:off x="609600" y="1981200"/>
            <a:ext cx="8305800" cy="465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588" lvl="1" algn="l">
              <a:lnSpc>
                <a:spcPct val="115000"/>
              </a:lnSpc>
              <a:spcBef>
                <a:spcPct val="20000"/>
              </a:spcBef>
              <a:buClr>
                <a:srgbClr val="800000"/>
              </a:buClr>
              <a:buSzPct val="95000"/>
            </a:pPr>
            <a:r>
              <a:rPr lang="en-US" sz="2300">
                <a:solidFill>
                  <a:srgbClr val="000000"/>
                </a:solidFill>
                <a:latin typeface="Arial" charset="0"/>
              </a:rPr>
              <a:t>Shares authorized - Shares sold - Shares issued</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31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22076</TotalTime>
  <Pages>43</Pages>
  <Words>3986</Words>
  <Application>Microsoft Office PowerPoint</Application>
  <PresentationFormat>On-screen Show (4:3)</PresentationFormat>
  <Paragraphs>544</Paragraphs>
  <Slides>71</Slides>
  <Notes>71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81" baseType="lpstr">
      <vt:lpstr>Comic Sans MS</vt:lpstr>
      <vt:lpstr>Arial</vt:lpstr>
      <vt:lpstr>Wingdings</vt:lpstr>
      <vt:lpstr>Verdana</vt:lpstr>
      <vt:lpstr>Trebuchet MS</vt:lpstr>
      <vt:lpstr>Times New Roman</vt:lpstr>
      <vt:lpstr>Monotype Sorts</vt:lpstr>
      <vt:lpstr>movnglnc</vt:lpstr>
      <vt:lpstr>Microsoft Office Excel Worksheet</vt:lpstr>
      <vt:lpstr>Microsoft Excel 97-2003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Hp</cp:lastModifiedBy>
  <cp:revision>3707</cp:revision>
  <cp:lastPrinted>1999-09-16T17:08:20Z</cp:lastPrinted>
  <dcterms:created xsi:type="dcterms:W3CDTF">1997-03-28T18:03:02Z</dcterms:created>
  <dcterms:modified xsi:type="dcterms:W3CDTF">2016-03-11T06:50:36Z</dcterms:modified>
</cp:coreProperties>
</file>