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895" r:id="rId2"/>
    <p:sldId id="731" r:id="rId3"/>
    <p:sldId id="767" r:id="rId4"/>
    <p:sldId id="768" r:id="rId5"/>
    <p:sldId id="769" r:id="rId6"/>
    <p:sldId id="772" r:id="rId7"/>
    <p:sldId id="770" r:id="rId8"/>
    <p:sldId id="771" r:id="rId9"/>
    <p:sldId id="773" r:id="rId10"/>
    <p:sldId id="783" r:id="rId11"/>
    <p:sldId id="828" r:id="rId12"/>
    <p:sldId id="886" r:id="rId13"/>
    <p:sldId id="824" r:id="rId14"/>
    <p:sldId id="827" r:id="rId15"/>
    <p:sldId id="782" r:id="rId16"/>
    <p:sldId id="784" r:id="rId17"/>
    <p:sldId id="829" r:id="rId18"/>
    <p:sldId id="785" r:id="rId19"/>
    <p:sldId id="786" r:id="rId20"/>
    <p:sldId id="787" r:id="rId21"/>
    <p:sldId id="791" r:id="rId22"/>
    <p:sldId id="789" r:id="rId23"/>
    <p:sldId id="830" r:id="rId24"/>
    <p:sldId id="831" r:id="rId25"/>
    <p:sldId id="792" r:id="rId26"/>
    <p:sldId id="793" r:id="rId27"/>
    <p:sldId id="794" r:id="rId28"/>
    <p:sldId id="796" r:id="rId29"/>
    <p:sldId id="795" r:id="rId30"/>
    <p:sldId id="797" r:id="rId31"/>
    <p:sldId id="903" r:id="rId32"/>
    <p:sldId id="799" r:id="rId33"/>
    <p:sldId id="800" r:id="rId34"/>
    <p:sldId id="801" r:id="rId35"/>
    <p:sldId id="802" r:id="rId36"/>
    <p:sldId id="832" r:id="rId37"/>
    <p:sldId id="804" r:id="rId38"/>
    <p:sldId id="887" r:id="rId39"/>
    <p:sldId id="805" r:id="rId40"/>
    <p:sldId id="806" r:id="rId41"/>
    <p:sldId id="888" r:id="rId42"/>
    <p:sldId id="807" r:id="rId43"/>
    <p:sldId id="835" r:id="rId44"/>
    <p:sldId id="836" r:id="rId45"/>
    <p:sldId id="837" r:id="rId46"/>
    <p:sldId id="838" r:id="rId47"/>
    <p:sldId id="839" r:id="rId48"/>
    <p:sldId id="840" r:id="rId49"/>
    <p:sldId id="841" r:id="rId50"/>
    <p:sldId id="842" r:id="rId51"/>
    <p:sldId id="843" r:id="rId52"/>
    <p:sldId id="845" r:id="rId53"/>
    <p:sldId id="846" r:id="rId54"/>
    <p:sldId id="847" r:id="rId55"/>
    <p:sldId id="848" r:id="rId56"/>
    <p:sldId id="819" r:id="rId57"/>
    <p:sldId id="904" r:id="rId58"/>
    <p:sldId id="905" r:id="rId59"/>
    <p:sldId id="859" r:id="rId60"/>
    <p:sldId id="860" r:id="rId61"/>
    <p:sldId id="861" r:id="rId62"/>
    <p:sldId id="889" r:id="rId63"/>
    <p:sldId id="820" r:id="rId64"/>
    <p:sldId id="821" r:id="rId65"/>
    <p:sldId id="822" r:id="rId66"/>
    <p:sldId id="823" r:id="rId67"/>
    <p:sldId id="890" r:id="rId68"/>
    <p:sldId id="897" r:id="rId69"/>
    <p:sldId id="898" r:id="rId70"/>
    <p:sldId id="906" r:id="rId71"/>
    <p:sldId id="899" r:id="rId72"/>
    <p:sldId id="901" r:id="rId73"/>
    <p:sldId id="907" r:id="rId7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8A"/>
    <a:srgbClr val="009A0F"/>
    <a:srgbClr val="000099"/>
    <a:srgbClr val="000066"/>
    <a:srgbClr val="6600CC"/>
    <a:srgbClr val="333399"/>
    <a:srgbClr val="0066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85538" autoAdjust="0"/>
  </p:normalViewPr>
  <p:slideViewPr>
    <p:cSldViewPr>
      <p:cViewPr varScale="1">
        <p:scale>
          <a:sx n="63" d="100"/>
          <a:sy n="63" d="100"/>
        </p:scale>
        <p:origin x="-147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Lst>
  </p:outlineViewPr>
  <p:notesTextViewPr>
    <p:cViewPr>
      <p:scale>
        <a:sx n="100" d="100"/>
        <a:sy n="100" d="100"/>
      </p:scale>
      <p:origin x="0" y="0"/>
    </p:cViewPr>
  </p:notesTextViewPr>
  <p:sorterViewPr>
    <p:cViewPr>
      <p:scale>
        <a:sx n="100" d="100"/>
        <a:sy n="100" d="100"/>
      </p:scale>
      <p:origin x="0" y="19794"/>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68" Type="http://schemas.openxmlformats.org/officeDocument/2006/relationships/slide" Target="slides/slide69.xml"/><Relationship Id="rId7" Type="http://schemas.openxmlformats.org/officeDocument/2006/relationships/slide" Target="slides/slide8.xml"/><Relationship Id="rId71" Type="http://schemas.openxmlformats.org/officeDocument/2006/relationships/slide" Target="slides/slide72.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0.xml"/><Relationship Id="rId8" Type="http://schemas.openxmlformats.org/officeDocument/2006/relationships/slide" Target="slides/slide9.xml"/><Relationship Id="rId51" Type="http://schemas.openxmlformats.org/officeDocument/2006/relationships/slide" Target="slides/slide52.xml"/><Relationship Id="rId72" Type="http://schemas.openxmlformats.org/officeDocument/2006/relationships/slide" Target="slides/slide73.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8.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70"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6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208923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Rot="1" noChangeAspect="1" noChangeArrowheads="1" noTextEdit="1"/>
          </p:cNvSpPr>
          <p:nvPr>
            <p:ph type="sldImg"/>
          </p:nvPr>
        </p:nvSpPr>
        <p:spPr>
          <a:xfrm>
            <a:off x="1141413" y="695325"/>
            <a:ext cx="4578350" cy="3433763"/>
          </a:xfrm>
          <a:ln/>
        </p:spPr>
      </p:sp>
      <p:sp>
        <p:nvSpPr>
          <p:cNvPr id="159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Rot="1" noChangeAspect="1" noChangeArrowheads="1" noTextEdit="1"/>
          </p:cNvSpPr>
          <p:nvPr>
            <p:ph type="sldImg"/>
          </p:nvPr>
        </p:nvSpPr>
        <p:spPr>
          <a:ln/>
        </p:spPr>
      </p:sp>
      <p:sp>
        <p:nvSpPr>
          <p:cNvPr id="134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Rot="1" noChangeAspect="1" noChangeArrowheads="1" noTextEdit="1"/>
          </p:cNvSpPr>
          <p:nvPr>
            <p:ph type="sldImg"/>
          </p:nvPr>
        </p:nvSpPr>
        <p:spPr>
          <a:ln/>
        </p:spPr>
      </p:sp>
      <p:sp>
        <p:nvSpPr>
          <p:cNvPr id="157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Rot="1" noChangeAspect="1" noChangeArrowheads="1" noTextEdit="1"/>
          </p:cNvSpPr>
          <p:nvPr>
            <p:ph type="sldImg"/>
          </p:nvPr>
        </p:nvSpPr>
        <p:spPr>
          <a:ln/>
        </p:spPr>
      </p:sp>
      <p:sp>
        <p:nvSpPr>
          <p:cNvPr id="143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p:cNvSpPr>
            <a:spLocks noGrp="1" noRot="1" noChangeAspect="1" noChangeArrowheads="1" noTextEdit="1"/>
          </p:cNvSpPr>
          <p:nvPr>
            <p:ph type="sldImg"/>
          </p:nvPr>
        </p:nvSpPr>
        <p:spPr>
          <a:ln/>
        </p:spPr>
      </p:sp>
      <p:sp>
        <p:nvSpPr>
          <p:cNvPr id="143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Rot="1" noChangeAspect="1" noChangeArrowheads="1" noTextEdit="1"/>
          </p:cNvSpPr>
          <p:nvPr>
            <p:ph type="sldImg"/>
          </p:nvPr>
        </p:nvSpPr>
        <p:spPr>
          <a:ln/>
        </p:spPr>
      </p:sp>
      <p:sp>
        <p:nvSpPr>
          <p:cNvPr id="134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Rot="1" noChangeAspect="1" noChangeArrowheads="1" noTextEdit="1"/>
          </p:cNvSpPr>
          <p:nvPr>
            <p:ph type="sldImg"/>
          </p:nvPr>
        </p:nvSpPr>
        <p:spPr>
          <a:ln/>
        </p:spPr>
      </p:sp>
      <p:sp>
        <p:nvSpPr>
          <p:cNvPr id="144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Rot="1" noChangeAspect="1"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Rot="1" noChangeAspect="1" noChangeArrowheads="1" noTextEdit="1"/>
          </p:cNvSpPr>
          <p:nvPr>
            <p:ph type="sldImg"/>
          </p:nvPr>
        </p:nvSpPr>
        <p:spPr>
          <a:ln/>
        </p:spPr>
      </p:sp>
      <p:sp>
        <p:nvSpPr>
          <p:cNvPr id="144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Rot="1" noChangeAspect="1" noChangeArrowheads="1" noTextEdit="1"/>
          </p:cNvSpPr>
          <p:nvPr>
            <p:ph type="sldImg"/>
          </p:nvPr>
        </p:nvSpPr>
        <p:spPr>
          <a:ln/>
        </p:spPr>
      </p:sp>
      <p:sp>
        <p:nvSpPr>
          <p:cNvPr id="137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Rot="1" noChangeAspec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Rot="1" noChangeAspect="1" noChangeArrowheads="1" noTextEdit="1"/>
          </p:cNvSpPr>
          <p:nvPr>
            <p:ph type="sldImg"/>
          </p:nvPr>
        </p:nvSpPr>
        <p:spPr>
          <a:ln/>
        </p:spPr>
      </p:sp>
      <p:sp>
        <p:nvSpPr>
          <p:cNvPr id="160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Rot="1" noChangeAspect="1" noChangeArrowheads="1" noTextEdit="1"/>
          </p:cNvSpPr>
          <p:nvPr>
            <p:ph type="sldImg"/>
          </p:nvPr>
        </p:nvSpPr>
        <p:spPr>
          <a:ln/>
        </p:spPr>
      </p:sp>
      <p:sp>
        <p:nvSpPr>
          <p:cNvPr id="137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Rot="1" noChangeAspect="1" noChangeArrowheads="1" noTextEdit="1"/>
          </p:cNvSpPr>
          <p:nvPr>
            <p:ph type="sldImg"/>
          </p:nvPr>
        </p:nvSpPr>
        <p:spPr>
          <a:ln/>
        </p:spPr>
      </p:sp>
      <p:sp>
        <p:nvSpPr>
          <p:cNvPr id="138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Rot="1" noChangeAspect="1" noChangeArrowheads="1" noTextEdit="1"/>
          </p:cNvSpPr>
          <p:nvPr>
            <p:ph type="sldImg"/>
          </p:nvPr>
        </p:nvSpPr>
        <p:spPr>
          <a:ln/>
        </p:spPr>
      </p:sp>
      <p:sp>
        <p:nvSpPr>
          <p:cNvPr id="138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Rot="1" noChangeAspect="1" noChangeArrowheads="1" noTextEdit="1"/>
          </p:cNvSpPr>
          <p:nvPr>
            <p:ph type="sldImg"/>
          </p:nvPr>
        </p:nvSpPr>
        <p:spPr>
          <a:ln/>
        </p:spPr>
      </p:sp>
      <p:sp>
        <p:nvSpPr>
          <p:cNvPr id="157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Rot="1" noChangeAspect="1" noChangeArrowheads="1" noTextEdit="1"/>
          </p:cNvSpPr>
          <p:nvPr>
            <p:ph type="sldImg"/>
          </p:nvPr>
        </p:nvSpPr>
        <p:spPr>
          <a:ln/>
        </p:spPr>
      </p:sp>
      <p:sp>
        <p:nvSpPr>
          <p:cNvPr id="139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Rot="1" noChangeAspect="1" noChangeArrowheads="1" noTextEdit="1"/>
          </p:cNvSpPr>
          <p:nvPr>
            <p:ph type="sldImg"/>
          </p:nvPr>
        </p:nvSpPr>
        <p:spPr>
          <a:ln/>
        </p:spPr>
      </p:sp>
      <p:sp>
        <p:nvSpPr>
          <p:cNvPr id="157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Rot="1" noChangeAspect="1" noChangeArrowheads="1" noTextEdit="1"/>
          </p:cNvSpPr>
          <p:nvPr>
            <p:ph type="sldImg"/>
          </p:nvPr>
        </p:nvSpPr>
        <p:spPr>
          <a:ln/>
        </p:spPr>
      </p:sp>
      <p:sp>
        <p:nvSpPr>
          <p:cNvPr id="139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Grp="1" noRot="1" noChangeAspect="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Grp="1" noRot="1" noChangeAspect="1" noChangeArrowheads="1" noTextEdit="1"/>
          </p:cNvSpPr>
          <p:nvPr>
            <p:ph type="sldImg"/>
          </p:nvPr>
        </p:nvSpPr>
        <p:spPr>
          <a:ln/>
        </p:spPr>
      </p:sp>
      <p:pic>
        <p:nvPicPr>
          <p:cNvPr id="1463300" name="Picture 4"/>
          <p:cNvPicPr>
            <a:picLocks noChangeAspect="1" noChangeArrowheads="1"/>
          </p:cNvPicPr>
          <p:nvPr/>
        </p:nvPicPr>
        <p:blipFill>
          <a:blip r:embed="rId3"/>
          <a:srcRect/>
          <a:stretch>
            <a:fillRect/>
          </a:stretch>
        </p:blipFill>
        <p:spPr bwMode="auto">
          <a:xfrm>
            <a:off x="533400" y="4900613"/>
            <a:ext cx="5943600" cy="1420812"/>
          </a:xfrm>
          <a:prstGeom prst="rect">
            <a:avLst/>
          </a:prstGeom>
          <a:noFill/>
          <a:ln w="28575" cap="sq">
            <a:noFill/>
            <a:miter lim="800000"/>
            <a:headEnd/>
            <a:tailEnd/>
          </a:ln>
          <a:effectLst/>
        </p:spPr>
      </p:pic>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2"/>
          <p:cNvSpPr>
            <a:spLocks noGrp="1" noRot="1" noChangeAspect="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Rot="1" noChangeAspect="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Rot="1" noChangeAspect="1" noChangeArrowheads="1" noTextEdit="1"/>
          </p:cNvSpPr>
          <p:nvPr>
            <p:ph type="sldImg"/>
          </p:nvPr>
        </p:nvSpPr>
        <p:spPr>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Rot="1" noChangeAspect="1" noChangeArrowheads="1" noTextEdit="1"/>
          </p:cNvSpPr>
          <p:nvPr>
            <p:ph type="sldImg"/>
          </p:nvPr>
        </p:nvSpPr>
        <p:spPr>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Rot="1" noChangeAspect="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Rot="1" noChangeAspect="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Rot="1" noChangeAspect="1" noChangeArrowheads="1" noTextEdit="1"/>
          </p:cNvSpPr>
          <p:nvPr>
            <p:ph type="sldImg"/>
          </p:nvPr>
        </p:nvSpPr>
        <p:spPr>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Rot="1" noChangeAspect="1" noChangeArrowheads="1" noTextEdit="1"/>
          </p:cNvSpPr>
          <p:nvPr>
            <p:ph type="sldImg"/>
          </p:nvPr>
        </p:nvSpPr>
        <p:spPr>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Rot="1" noChangeAspect="1" noChangeArrowheads="1" noTextEdit="1"/>
          </p:cNvSpPr>
          <p:nvPr>
            <p:ph type="sldImg"/>
          </p:nvPr>
        </p:nvSpPr>
        <p:spPr>
          <a:ln/>
        </p:spPr>
      </p:sp>
      <p:pic>
        <p:nvPicPr>
          <p:cNvPr id="1485828" name="Picture 4"/>
          <p:cNvPicPr>
            <a:picLocks noChangeAspect="1" noChangeArrowheads="1"/>
          </p:cNvPicPr>
          <p:nvPr/>
        </p:nvPicPr>
        <p:blipFill>
          <a:blip r:embed="rId3"/>
          <a:srcRect/>
          <a:stretch>
            <a:fillRect/>
          </a:stretch>
        </p:blipFill>
        <p:spPr bwMode="auto">
          <a:xfrm>
            <a:off x="561975" y="4900613"/>
            <a:ext cx="5838825" cy="2141537"/>
          </a:xfrm>
          <a:prstGeom prst="rect">
            <a:avLst/>
          </a:prstGeom>
          <a:noFill/>
          <a:ln w="28575" cap="sq">
            <a:noFill/>
            <a:miter lim="800000"/>
            <a:headEnd/>
            <a:tailEnd/>
          </a:ln>
          <a:effectLst/>
        </p:spPr>
      </p:pic>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Rot="1" noChangeAspect="1" noChangeArrowheads="1" noTextEdit="1"/>
          </p:cNvSpPr>
          <p:nvPr>
            <p:ph type="sldImg"/>
          </p:nvPr>
        </p:nvSpPr>
        <p:spPr>
          <a:ln/>
        </p:spPr>
      </p:sp>
      <p:sp>
        <p:nvSpPr>
          <p:cNvPr id="161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Rot="1" noChangeAspect="1" noChangeArrowheads="1" noTextEdit="1"/>
          </p:cNvSpPr>
          <p:nvPr>
            <p:ph type="sldImg"/>
          </p:nvPr>
        </p:nvSpPr>
        <p:spPr>
          <a:ln/>
        </p:spPr>
      </p:sp>
      <p:sp>
        <p:nvSpPr>
          <p:cNvPr id="150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Rot="1" noChangeAspect="1" noChangeArrowheads="1" noTextEdit="1"/>
          </p:cNvSpPr>
          <p:nvPr>
            <p:ph type="sldImg"/>
          </p:nvPr>
        </p:nvSpPr>
        <p:spPr>
          <a:ln/>
        </p:spPr>
      </p:sp>
      <p:sp>
        <p:nvSpPr>
          <p:cNvPr id="155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Rot="1" noChangeAspect="1" noChangeArrowheads="1" noTextEdit="1"/>
          </p:cNvSpPr>
          <p:nvPr>
            <p:ph type="sldImg"/>
          </p:nvPr>
        </p:nvSpPr>
        <p:spPr>
          <a:ln/>
        </p:spPr>
      </p:sp>
      <p:sp>
        <p:nvSpPr>
          <p:cNvPr id="151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Rot="1" noChangeAspect="1" noChangeArrowheads="1" noTextEdit="1"/>
          </p:cNvSpPr>
          <p:nvPr>
            <p:ph type="sldImg"/>
          </p:nvPr>
        </p:nvSpPr>
        <p:spPr>
          <a:ln/>
        </p:spPr>
      </p:sp>
      <p:sp>
        <p:nvSpPr>
          <p:cNvPr id="151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Rot="1" noChangeAspect="1" noChangeArrowheads="1" noTextEdit="1"/>
          </p:cNvSpPr>
          <p:nvPr>
            <p:ph type="sldImg"/>
          </p:nvPr>
        </p:nvSpPr>
        <p:spPr>
          <a:ln/>
        </p:spPr>
      </p:sp>
      <p:sp>
        <p:nvSpPr>
          <p:cNvPr id="158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Rot="1" noChangeAspect="1" noChangeArrowheads="1" noTextEdit="1"/>
          </p:cNvSpPr>
          <p:nvPr>
            <p:ph type="sldImg"/>
          </p:nvPr>
        </p:nvSpPr>
        <p:spPr>
          <a:ln/>
        </p:spPr>
      </p:sp>
      <p:sp>
        <p:nvSpPr>
          <p:cNvPr id="142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Rot="1" noChangeAspect="1" noChangeArrowheads="1" noTextEdit="1"/>
          </p:cNvSpPr>
          <p:nvPr>
            <p:ph type="sldImg"/>
          </p:nvPr>
        </p:nvSpPr>
        <p:spPr>
          <a:ln/>
        </p:spPr>
      </p:sp>
      <p:sp>
        <p:nvSpPr>
          <p:cNvPr id="142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Rot="1" noChangeAspect="1" noChangeArrowheads="1" noTextEdit="1"/>
          </p:cNvSpPr>
          <p:nvPr>
            <p:ph type="sldImg"/>
          </p:nvPr>
        </p:nvSpPr>
        <p:spPr>
          <a:ln/>
        </p:spPr>
      </p:sp>
      <p:sp>
        <p:nvSpPr>
          <p:cNvPr id="142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Rot="1" noChangeAspect="1" noChangeArrowheads="1" noTextEdit="1"/>
          </p:cNvSpPr>
          <p:nvPr>
            <p:ph type="sldImg"/>
          </p:nvPr>
        </p:nvSpPr>
        <p:spPr>
          <a:ln/>
        </p:spPr>
      </p:sp>
      <p:sp>
        <p:nvSpPr>
          <p:cNvPr id="143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Rot="1" noChangeAspect="1" noChangeArrowheads="1" noTextEdit="1"/>
          </p:cNvSpPr>
          <p:nvPr>
            <p:ph type="sldImg"/>
          </p:nvPr>
        </p:nvSpPr>
        <p:spPr>
          <a:ln/>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Rot="1" noChangeAspect="1" noChangeArrowheads="1" noTextEdit="1"/>
          </p:cNvSpPr>
          <p:nvPr>
            <p:ph type="sldImg"/>
          </p:nvPr>
        </p:nvSpPr>
        <p:spPr>
          <a:ln/>
        </p:spPr>
      </p:sp>
      <p:sp>
        <p:nvSpPr>
          <p:cNvPr id="1596419"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Rot="1" noChangeAspect="1" noChangeArrowheads="1" noTextEdit="1"/>
          </p:cNvSpPr>
          <p:nvPr>
            <p:ph type="sldImg"/>
          </p:nvPr>
        </p:nvSpPr>
        <p:spPr>
          <a:ln/>
        </p:spPr>
      </p:sp>
      <p:sp>
        <p:nvSpPr>
          <p:cNvPr id="133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Rot="1" noChangeAspect="1" noChangeArrowheads="1" noTextEdit="1"/>
          </p:cNvSpPr>
          <p:nvPr>
            <p:ph type="sldImg"/>
          </p:nvPr>
        </p:nvSpPr>
        <p:spPr>
          <a:ln/>
        </p:spPr>
      </p:sp>
      <p:sp>
        <p:nvSpPr>
          <p:cNvPr id="161485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Rot="1" noChangeAspect="1" noChangeArrowheads="1" noTextEdit="1"/>
          </p:cNvSpPr>
          <p:nvPr>
            <p:ph type="sldImg"/>
          </p:nvPr>
        </p:nvSpPr>
        <p:spPr>
          <a:ln/>
        </p:spPr>
      </p:sp>
      <p:sp>
        <p:nvSpPr>
          <p:cNvPr id="1600515"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Rot="1" noChangeAspect="1" noChangeArrowheads="1" noTextEdit="1"/>
          </p:cNvSpPr>
          <p:nvPr>
            <p:ph type="sldImg"/>
          </p:nvPr>
        </p:nvSpPr>
        <p:spPr>
          <a:ln/>
        </p:spPr>
      </p:sp>
      <p:sp>
        <p:nvSpPr>
          <p:cNvPr id="1604611"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Rot="1" noChangeAspect="1" noChangeArrowheads="1" noTextEdit="1"/>
          </p:cNvSpPr>
          <p:nvPr>
            <p:ph type="sldImg"/>
          </p:nvPr>
        </p:nvSpPr>
        <p:spPr>
          <a:ln/>
        </p:spPr>
      </p:sp>
      <p:sp>
        <p:nvSpPr>
          <p:cNvPr id="1616899" name="Rectangle 3"/>
          <p:cNvSpPr>
            <a:spLocks noGrp="1" noChangeArrowheads="1"/>
          </p:cNvSpPr>
          <p:nvPr>
            <p:ph type="body" idx="1"/>
          </p:nvPr>
        </p:nvSpPr>
        <p:spPr>
          <a:xfrm>
            <a:off x="381000" y="4365625"/>
            <a:ext cx="6172200" cy="413385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Rot="1" noChangeAspect="1" noChangeArrowheads="1" noTextEdit="1"/>
          </p:cNvSpPr>
          <p:nvPr>
            <p:ph type="sldImg"/>
          </p:nvPr>
        </p:nvSpPr>
        <p:spPr>
          <a:ln/>
        </p:spPr>
      </p:sp>
      <p:sp>
        <p:nvSpPr>
          <p:cNvPr id="133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Rot="1" noChangeAspect="1" noChangeArrowheads="1" noTextEdit="1"/>
          </p:cNvSpPr>
          <p:nvPr>
            <p:ph type="sldImg"/>
          </p:nvPr>
        </p:nvSpPr>
        <p:spPr>
          <a:ln/>
        </p:spPr>
      </p:sp>
      <p:sp>
        <p:nvSpPr>
          <p:cNvPr id="1559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p>
            <a:pPr>
              <a:spcBef>
                <a:spcPct val="50000"/>
              </a:spcBef>
            </a:pPr>
            <a:r>
              <a:rPr lang="en-US" sz="1200">
                <a:solidFill>
                  <a:schemeClr val="tx1"/>
                </a:solidFill>
                <a:effectLst/>
                <a:latin typeface="Arial" charset="0"/>
              </a:rPr>
              <a:t>21-</a:t>
            </a:r>
            <a:fld id="{96BAF5D3-BAD5-4D74-B9D1-A83BE9E4888D}" type="slidenum">
              <a:rPr lang="en-US" sz="1200">
                <a:solidFill>
                  <a:schemeClr val="tx1"/>
                </a:solidFill>
                <a:effectLst/>
                <a:latin typeface="Arial" charset="0"/>
              </a:rPr>
              <a:pPr>
                <a:spcBef>
                  <a:spcPct val="50000"/>
                </a:spcBef>
              </a:pPr>
              <a:t>‹#›</a:t>
            </a:fld>
            <a:endParaRPr lang="en-US" sz="120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1298"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1591299" name="Text Box 3"/>
          <p:cNvSpPr txBox="1">
            <a:spLocks noChangeArrowheads="1"/>
          </p:cNvSpPr>
          <p:nvPr/>
        </p:nvSpPr>
        <p:spPr bwMode="auto">
          <a:xfrm>
            <a:off x="228600" y="3559175"/>
            <a:ext cx="41148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b="0" dirty="0">
                <a:solidFill>
                  <a:schemeClr val="tx1"/>
                </a:solidFill>
                <a:effectLst/>
                <a:latin typeface="Trebuchet MS" pitchFamily="34" charset="0"/>
              </a:rPr>
              <a:t>Intermediate </a:t>
            </a:r>
            <a:r>
              <a:rPr lang="en-US" altLang="en-US" sz="2400" b="0" dirty="0" smtClean="0">
                <a:solidFill>
                  <a:schemeClr val="tx1"/>
                </a:solidFill>
                <a:effectLst/>
                <a:latin typeface="Trebuchet MS" pitchFamily="34" charset="0"/>
              </a:rPr>
              <a:t>Accounting</a:t>
            </a:r>
            <a:endParaRPr lang="en-US" altLang="en-US" sz="2400" b="0" dirty="0">
              <a:solidFill>
                <a:schemeClr val="tx1"/>
              </a:solidFill>
              <a:effectLst/>
              <a:latin typeface="Trebuchet MS" pitchFamily="34" charset="0"/>
            </a:endParaRPr>
          </a:p>
        </p:txBody>
      </p:sp>
      <p:sp>
        <p:nvSpPr>
          <p:cNvPr id="1591300"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a:solidFill>
                  <a:schemeClr val="bg1"/>
                </a:solidFill>
                <a:effectLst/>
                <a:latin typeface="Arial" charset="0"/>
              </a:rPr>
              <a:t>21</a:t>
            </a:r>
          </a:p>
        </p:txBody>
      </p:sp>
      <p:sp>
        <p:nvSpPr>
          <p:cNvPr id="1591301"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1591302" name="Rectangle 6"/>
          <p:cNvSpPr>
            <a:spLocks noChangeArrowheads="1"/>
          </p:cNvSpPr>
          <p:nvPr/>
        </p:nvSpPr>
        <p:spPr bwMode="auto">
          <a:xfrm>
            <a:off x="1981200" y="1143000"/>
            <a:ext cx="6781800" cy="1066800"/>
          </a:xfrm>
          <a:prstGeom prst="rect">
            <a:avLst/>
          </a:prstGeom>
          <a:noFill/>
          <a:ln w="28575" cap="sq">
            <a:noFill/>
            <a:miter lim="800000"/>
            <a:headEnd/>
            <a:tailEnd/>
          </a:ln>
          <a:effectLst/>
        </p:spPr>
        <p:txBody>
          <a:bodyPr anchor="ctr"/>
          <a:lstStyle/>
          <a:p>
            <a:pPr algn="l"/>
            <a:r>
              <a:rPr lang="en-US" sz="3600">
                <a:solidFill>
                  <a:schemeClr val="bg1"/>
                </a:solidFill>
                <a:effectLst/>
                <a:latin typeface="Arial" charset="0"/>
              </a:rPr>
              <a:t>Accounting for Leases</a:t>
            </a:r>
          </a:p>
        </p:txBody>
      </p:sp>
      <p:pic>
        <p:nvPicPr>
          <p:cNvPr id="1591303" name="Picture 7"/>
          <p:cNvPicPr>
            <a:picLocks noChangeAspect="1" noChangeArrowheads="1"/>
          </p:cNvPicPr>
          <p:nvPr/>
        </p:nvPicPr>
        <p:blipFill>
          <a:blip r:embed="rId4"/>
          <a:srcRect/>
          <a:stretch>
            <a:fillRect/>
          </a:stretch>
        </p:blipFill>
        <p:spPr bwMode="auto">
          <a:xfrm>
            <a:off x="4648200" y="3124200"/>
            <a:ext cx="3886200" cy="2419350"/>
          </a:xfrm>
          <a:prstGeom prst="rect">
            <a:avLst/>
          </a:prstGeom>
          <a:noFill/>
          <a:ln w="57150" cap="sq">
            <a:solidFill>
              <a:srgbClr val="800000"/>
            </a:solidFill>
            <a:miter lim="800000"/>
            <a:headEnd type="none" w="sm" len="sm"/>
            <a:tailEnd type="none" w="sm" len="sm"/>
          </a:ln>
          <a:effectLst/>
        </p:spPr>
      </p:pic>
      <p:sp>
        <p:nvSpPr>
          <p:cNvPr id="1591304"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b="0">
                <a:solidFill>
                  <a:schemeClr val="tx1"/>
                </a:solidFill>
                <a:effectLst/>
                <a:latin typeface="Trebuchet MS" pitchFamily="34" charset="0"/>
              </a:rPr>
              <a:t>Kieso, Weygandt, and Warfield</a:t>
            </a:r>
            <a:r>
              <a:rPr lang="en-US" sz="2000" b="0">
                <a:solidFill>
                  <a:schemeClr val="tx1"/>
                </a:solidFill>
                <a:effectLst/>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9"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Capitalization Criteria</a:t>
            </a:r>
          </a:p>
        </p:txBody>
      </p:sp>
      <p:sp>
        <p:nvSpPr>
          <p:cNvPr id="1345541"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45542" name="Text Box 6"/>
          <p:cNvSpPr txBox="1">
            <a:spLocks noChangeArrowheads="1"/>
          </p:cNvSpPr>
          <p:nvPr/>
        </p:nvSpPr>
        <p:spPr bwMode="auto">
          <a:xfrm>
            <a:off x="990600" y="1981200"/>
            <a:ext cx="7543800" cy="1057275"/>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35000"/>
              </a:spcBef>
              <a:buClr>
                <a:srgbClr val="800000"/>
              </a:buClr>
              <a:buSzPct val="90000"/>
            </a:pPr>
            <a:r>
              <a:rPr lang="en-US" sz="2200">
                <a:solidFill>
                  <a:srgbClr val="000000"/>
                </a:solidFill>
                <a:effectLst/>
                <a:latin typeface="Arial" charset="0"/>
              </a:rPr>
              <a:t>Transfer of Ownership Test</a:t>
            </a:r>
          </a:p>
          <a:p>
            <a:pPr marL="685800" lvl="1" indent="-458788" algn="l">
              <a:lnSpc>
                <a:spcPct val="130000"/>
              </a:lnSpc>
              <a:spcBef>
                <a:spcPct val="35000"/>
              </a:spcBef>
              <a:buClr>
                <a:srgbClr val="800000"/>
              </a:buClr>
              <a:buSzPct val="80000"/>
              <a:buFont typeface="Wingdings" pitchFamily="2" charset="2"/>
              <a:buChar char="u"/>
            </a:pPr>
            <a:r>
              <a:rPr lang="en-US" sz="2100" b="0">
                <a:solidFill>
                  <a:srgbClr val="000000"/>
                </a:solidFill>
                <a:effectLst/>
                <a:latin typeface="Arial" charset="0"/>
              </a:rPr>
              <a:t>Not controversial and easily implemented.</a:t>
            </a:r>
          </a:p>
        </p:txBody>
      </p:sp>
      <p:sp>
        <p:nvSpPr>
          <p:cNvPr id="1345543" name="Text Box 7"/>
          <p:cNvSpPr txBox="1">
            <a:spLocks noChangeArrowheads="1"/>
          </p:cNvSpPr>
          <p:nvPr/>
        </p:nvSpPr>
        <p:spPr bwMode="auto">
          <a:xfrm>
            <a:off x="990600" y="3200400"/>
            <a:ext cx="7315200" cy="2309813"/>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35000"/>
              </a:spcBef>
              <a:buClr>
                <a:srgbClr val="800000"/>
              </a:buClr>
              <a:buSzPct val="90000"/>
            </a:pPr>
            <a:r>
              <a:rPr lang="en-US" sz="2200">
                <a:solidFill>
                  <a:srgbClr val="000000"/>
                </a:solidFill>
                <a:effectLst/>
                <a:latin typeface="Arial" charset="0"/>
              </a:rPr>
              <a:t>Bargain-Purchase Option Test</a:t>
            </a:r>
          </a:p>
          <a:p>
            <a:pPr marL="685800" lvl="1" indent="-458788" algn="l">
              <a:lnSpc>
                <a:spcPct val="130000"/>
              </a:lnSpc>
              <a:spcBef>
                <a:spcPct val="35000"/>
              </a:spcBef>
              <a:buClr>
                <a:srgbClr val="800000"/>
              </a:buClr>
              <a:buSzPct val="80000"/>
              <a:buFont typeface="Wingdings" pitchFamily="2" charset="2"/>
              <a:buChar char="u"/>
            </a:pPr>
            <a:r>
              <a:rPr lang="en-US" sz="2100" b="0">
                <a:solidFill>
                  <a:srgbClr val="000000"/>
                </a:solidFill>
                <a:effectLst/>
                <a:latin typeface="Arial" charset="0"/>
              </a:rPr>
              <a:t>At the inception of the lease, the difference between the option price and the expected fair market value must be large enough to make exercise of the option reasonably assured.</a:t>
            </a:r>
          </a:p>
        </p:txBody>
      </p:sp>
      <p:sp>
        <p:nvSpPr>
          <p:cNvPr id="1345544" name="Text Box 8"/>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40773" name="Text Box 5"/>
          <p:cNvSpPr txBox="1">
            <a:spLocks noChangeArrowheads="1"/>
          </p:cNvSpPr>
          <p:nvPr/>
        </p:nvSpPr>
        <p:spPr bwMode="auto">
          <a:xfrm>
            <a:off x="990600" y="1981200"/>
            <a:ext cx="7543800" cy="383540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40000"/>
              </a:spcBef>
              <a:buClr>
                <a:srgbClr val="800000"/>
              </a:buClr>
              <a:buSzPct val="90000"/>
            </a:pPr>
            <a:r>
              <a:rPr lang="en-US" sz="2200">
                <a:solidFill>
                  <a:srgbClr val="000000"/>
                </a:solidFill>
                <a:effectLst/>
                <a:latin typeface="Arial" charset="0"/>
              </a:rPr>
              <a:t>Economic Life Test (75% Test)</a:t>
            </a:r>
          </a:p>
          <a:p>
            <a:pPr marL="685800" lvl="1" indent="-458788" algn="l">
              <a:lnSpc>
                <a:spcPct val="130000"/>
              </a:lnSpc>
              <a:spcBef>
                <a:spcPct val="40000"/>
              </a:spcBef>
              <a:buClr>
                <a:srgbClr val="800000"/>
              </a:buClr>
              <a:buSzPct val="80000"/>
              <a:buFont typeface="Wingdings" pitchFamily="2" charset="2"/>
              <a:buChar char="u"/>
            </a:pPr>
            <a:r>
              <a:rPr lang="en-US" sz="2100" b="0">
                <a:solidFill>
                  <a:srgbClr val="000000"/>
                </a:solidFill>
                <a:effectLst/>
                <a:latin typeface="Arial" charset="0"/>
              </a:rPr>
              <a:t>Lease term is generally considered to be the fixed, noncancelable term of the lease. </a:t>
            </a:r>
          </a:p>
          <a:p>
            <a:pPr marL="685800" lvl="1" indent="-458788" algn="l">
              <a:lnSpc>
                <a:spcPct val="130000"/>
              </a:lnSpc>
              <a:spcBef>
                <a:spcPct val="40000"/>
              </a:spcBef>
              <a:buClr>
                <a:srgbClr val="800000"/>
              </a:buClr>
              <a:buSzPct val="80000"/>
              <a:buFont typeface="Wingdings" pitchFamily="2" charset="2"/>
              <a:buChar char="u"/>
            </a:pPr>
            <a:r>
              <a:rPr lang="en-US" sz="2100" b="0">
                <a:solidFill>
                  <a:srgbClr val="000000"/>
                </a:solidFill>
                <a:effectLst/>
                <a:latin typeface="Arial" charset="0"/>
              </a:rPr>
              <a:t>Bargain-renewal option can extend this period. </a:t>
            </a:r>
          </a:p>
          <a:p>
            <a:pPr marL="685800" lvl="1" indent="-458788" algn="l">
              <a:lnSpc>
                <a:spcPct val="130000"/>
              </a:lnSpc>
              <a:spcBef>
                <a:spcPct val="40000"/>
              </a:spcBef>
              <a:buClr>
                <a:srgbClr val="800000"/>
              </a:buClr>
              <a:buSzPct val="80000"/>
              <a:buFont typeface="Wingdings" pitchFamily="2" charset="2"/>
              <a:buChar char="u"/>
            </a:pPr>
            <a:r>
              <a:rPr lang="en-US" sz="2100" b="0">
                <a:solidFill>
                  <a:srgbClr val="000000"/>
                </a:solidFill>
                <a:effectLst/>
                <a:latin typeface="Arial" charset="0"/>
              </a:rPr>
              <a:t>At the inception of the lease, the difference between the renewal rental and the expected fair rental must be great enough to make exercise of the option to renew reasonably assured.</a:t>
            </a:r>
          </a:p>
        </p:txBody>
      </p:sp>
      <p:sp>
        <p:nvSpPr>
          <p:cNvPr id="1440776" name="Text Box 8"/>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440777" name="Text Box 9"/>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Capitalization Criteria</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9" name="Text Box 3"/>
          <p:cNvSpPr txBox="1">
            <a:spLocks noChangeArrowheads="1"/>
          </p:cNvSpPr>
          <p:nvPr/>
        </p:nvSpPr>
        <p:spPr bwMode="auto">
          <a:xfrm>
            <a:off x="762000" y="1371600"/>
            <a:ext cx="7543800" cy="2266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50000"/>
              </a:spcBef>
              <a:buClr>
                <a:srgbClr val="800000"/>
              </a:buClr>
              <a:buSzPct val="90000"/>
            </a:pPr>
            <a:r>
              <a:rPr lang="en-US" sz="2200">
                <a:solidFill>
                  <a:srgbClr val="800000"/>
                </a:solidFill>
                <a:effectLst/>
                <a:latin typeface="Arial" charset="0"/>
              </a:rPr>
              <a:t>Illustration:</a:t>
            </a:r>
            <a:r>
              <a:rPr lang="en-US" sz="2200" b="0">
                <a:solidFill>
                  <a:srgbClr val="000000"/>
                </a:solidFill>
                <a:effectLst/>
                <a:latin typeface="Arial" charset="0"/>
              </a:rPr>
              <a:t>  Home Depot leases Dell PCs for two years at a rental of $100 per month per computer and subsequently can lease them for $10 per month per computer for another two years. The lease clearly offers a bargain-renewal option; the lease term is considered to be four years. </a:t>
            </a:r>
          </a:p>
        </p:txBody>
      </p:sp>
      <p:sp>
        <p:nvSpPr>
          <p:cNvPr id="1570823" name="Rectangle 7"/>
          <p:cNvSpPr>
            <a:spLocks noChangeArrowheads="1"/>
          </p:cNvSpPr>
          <p:nvPr/>
        </p:nvSpPr>
        <p:spPr bwMode="auto">
          <a:xfrm>
            <a:off x="6019800" y="3200400"/>
            <a:ext cx="1371600" cy="3810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570818"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570820" name="Text Box 4"/>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570822" name="Line 6"/>
          <p:cNvSpPr>
            <a:spLocks noChangeShapeType="1"/>
          </p:cNvSpPr>
          <p:nvPr/>
        </p:nvSpPr>
        <p:spPr bwMode="auto">
          <a:xfrm>
            <a:off x="6019800" y="3657600"/>
            <a:ext cx="1371600" cy="0"/>
          </a:xfrm>
          <a:prstGeom prst="line">
            <a:avLst/>
          </a:prstGeom>
          <a:noFill/>
          <a:ln w="28575" cap="sq">
            <a:solidFill>
              <a:srgbClr val="800000"/>
            </a:solid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570823"/>
                                        </p:tgtEl>
                                      </p:cBhvr>
                                    </p:animEffect>
                                    <p:set>
                                      <p:cBhvr>
                                        <p:cTn id="7" dur="1" fill="hold">
                                          <p:stCondLst>
                                            <p:cond delay="499"/>
                                          </p:stCondLst>
                                        </p:cTn>
                                        <p:tgtEl>
                                          <p:spTgt spid="15708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Text Box 2"/>
          <p:cNvSpPr txBox="1">
            <a:spLocks noChangeArrowheads="1"/>
          </p:cNvSpPr>
          <p:nvPr/>
        </p:nvSpPr>
        <p:spPr bwMode="auto">
          <a:xfrm>
            <a:off x="990600" y="1905000"/>
            <a:ext cx="6096000" cy="493713"/>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35000"/>
              </a:spcBef>
              <a:buClr>
                <a:srgbClr val="800000"/>
              </a:buClr>
              <a:buSzPct val="90000"/>
            </a:pPr>
            <a:r>
              <a:rPr lang="en-US" sz="2200">
                <a:solidFill>
                  <a:srgbClr val="000000"/>
                </a:solidFill>
                <a:effectLst/>
                <a:latin typeface="Arial" charset="0"/>
              </a:rPr>
              <a:t>Recovery of Investment Test (90% Test)</a:t>
            </a:r>
          </a:p>
        </p:txBody>
      </p:sp>
      <p:sp>
        <p:nvSpPr>
          <p:cNvPr id="1431555" name="Text Box 3"/>
          <p:cNvSpPr txBox="1">
            <a:spLocks noChangeArrowheads="1"/>
          </p:cNvSpPr>
          <p:nvPr/>
        </p:nvSpPr>
        <p:spPr bwMode="auto">
          <a:xfrm>
            <a:off x="7391400" y="6248400"/>
            <a:ext cx="15240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a:t>
            </a:r>
          </a:p>
        </p:txBody>
      </p:sp>
      <p:sp>
        <p:nvSpPr>
          <p:cNvPr id="143155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31557" name="Text Box 5"/>
          <p:cNvSpPr txBox="1">
            <a:spLocks noChangeArrowheads="1"/>
          </p:cNvSpPr>
          <p:nvPr/>
        </p:nvSpPr>
        <p:spPr bwMode="auto">
          <a:xfrm>
            <a:off x="990600" y="2514600"/>
            <a:ext cx="6629400" cy="3762375"/>
          </a:xfrm>
          <a:prstGeom prst="rect">
            <a:avLst/>
          </a:prstGeom>
          <a:noFill/>
          <a:ln w="28575" cap="sq">
            <a:noFill/>
            <a:miter lim="800000"/>
            <a:headEnd type="none" w="sm" len="sm"/>
            <a:tailEnd type="none" w="sm" len="sm"/>
          </a:ln>
          <a:effectLst/>
        </p:spPr>
        <p:txBody>
          <a:bodyPr>
            <a:spAutoFit/>
          </a:bodyPr>
          <a:lstStyle/>
          <a:p>
            <a:pPr algn="l">
              <a:spcBef>
                <a:spcPct val="35000"/>
              </a:spcBef>
              <a:buClr>
                <a:srgbClr val="800000"/>
              </a:buClr>
              <a:buSzPct val="75000"/>
              <a:buFont typeface="Wingdings" pitchFamily="2" charset="2"/>
              <a:buNone/>
            </a:pPr>
            <a:r>
              <a:rPr lang="en-US" sz="2000">
                <a:solidFill>
                  <a:srgbClr val="000000"/>
                </a:solidFill>
                <a:effectLst/>
                <a:latin typeface="Arial" charset="0"/>
              </a:rPr>
              <a:t>Minimum Lease Payments:</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Minimum rental payment</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Guaranteed residual value</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Penalty for failure to renew or extend the lease</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Bargain-purchase option</a:t>
            </a:r>
          </a:p>
          <a:p>
            <a:pPr algn="l">
              <a:spcBef>
                <a:spcPct val="60000"/>
              </a:spcBef>
              <a:buClr>
                <a:srgbClr val="800000"/>
              </a:buClr>
              <a:buSzPct val="75000"/>
              <a:buFont typeface="Wingdings" pitchFamily="2" charset="2"/>
              <a:buNone/>
            </a:pPr>
            <a:r>
              <a:rPr lang="en-US" sz="2000">
                <a:solidFill>
                  <a:srgbClr val="000000"/>
                </a:solidFill>
                <a:effectLst/>
                <a:latin typeface="Arial" charset="0"/>
              </a:rPr>
              <a:t>Executory Costs:</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Insurance</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Maintenance</a:t>
            </a:r>
          </a:p>
          <a:p>
            <a:pPr marL="682625" lvl="1" indent="-450850" algn="l">
              <a:spcBef>
                <a:spcPct val="35000"/>
              </a:spcBef>
              <a:buClr>
                <a:srgbClr val="800000"/>
              </a:buClr>
              <a:buSzPct val="75000"/>
              <a:buFont typeface="Wingdings" pitchFamily="2" charset="2"/>
              <a:buChar char="l"/>
            </a:pPr>
            <a:r>
              <a:rPr lang="en-US" sz="2000" b="0">
                <a:solidFill>
                  <a:schemeClr val="tx1"/>
                </a:solidFill>
                <a:effectLst/>
                <a:latin typeface="Arial" charset="0"/>
              </a:rPr>
              <a:t>Taxes</a:t>
            </a:r>
          </a:p>
        </p:txBody>
      </p:sp>
      <p:sp>
        <p:nvSpPr>
          <p:cNvPr id="1431559" name="AutoShape 7"/>
          <p:cNvSpPr>
            <a:spLocks/>
          </p:cNvSpPr>
          <p:nvPr/>
        </p:nvSpPr>
        <p:spPr bwMode="auto">
          <a:xfrm>
            <a:off x="3581400" y="4800600"/>
            <a:ext cx="533400" cy="1447800"/>
          </a:xfrm>
          <a:prstGeom prst="rightBrace">
            <a:avLst>
              <a:gd name="adj1" fmla="val 22619"/>
              <a:gd name="adj2" fmla="val 50000"/>
            </a:avLst>
          </a:prstGeom>
          <a:noFill/>
          <a:ln w="28575" cap="sq">
            <a:solidFill>
              <a:srgbClr val="800000"/>
            </a:solidFill>
            <a:round/>
            <a:headEnd/>
            <a:tailEnd/>
          </a:ln>
          <a:effectLst/>
        </p:spPr>
        <p:txBody>
          <a:bodyPr wrap="none" anchor="ctr"/>
          <a:lstStyle/>
          <a:p>
            <a:endParaRPr lang="en-US"/>
          </a:p>
        </p:txBody>
      </p:sp>
      <p:sp>
        <p:nvSpPr>
          <p:cNvPr id="1431560" name="Text Box 8"/>
          <p:cNvSpPr txBox="1">
            <a:spLocks noChangeArrowheads="1"/>
          </p:cNvSpPr>
          <p:nvPr/>
        </p:nvSpPr>
        <p:spPr bwMode="auto">
          <a:xfrm>
            <a:off x="4572000" y="4953000"/>
            <a:ext cx="2514600" cy="1144588"/>
          </a:xfrm>
          <a:prstGeom prst="rect">
            <a:avLst/>
          </a:prstGeom>
          <a:noFill/>
          <a:ln w="28575" cap="sq">
            <a:noFill/>
            <a:miter lim="800000"/>
            <a:headEnd/>
            <a:tailEnd/>
          </a:ln>
          <a:effectLst/>
        </p:spPr>
        <p:txBody>
          <a:bodyPr>
            <a:spAutoFit/>
          </a:bodyPr>
          <a:lstStyle/>
          <a:p>
            <a:pPr>
              <a:lnSpc>
                <a:spcPct val="115000"/>
              </a:lnSpc>
              <a:spcBef>
                <a:spcPct val="50000"/>
              </a:spcBef>
            </a:pPr>
            <a:r>
              <a:rPr lang="en-US" sz="2000" b="0">
                <a:effectLst/>
                <a:latin typeface="Arial" charset="0"/>
              </a:rPr>
              <a:t>Exclude from PV of Minimum Lease Payment Calculation</a:t>
            </a:r>
          </a:p>
        </p:txBody>
      </p:sp>
      <p:sp>
        <p:nvSpPr>
          <p:cNvPr id="1431563" name="Text Box 11"/>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Capitalization Criteria</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38725" name="Text Box 5"/>
          <p:cNvSpPr txBox="1">
            <a:spLocks noChangeArrowheads="1"/>
          </p:cNvSpPr>
          <p:nvPr/>
        </p:nvSpPr>
        <p:spPr bwMode="auto">
          <a:xfrm>
            <a:off x="990600" y="1985963"/>
            <a:ext cx="7772400" cy="493712"/>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50000"/>
              </a:spcBef>
              <a:buClr>
                <a:srgbClr val="800000"/>
              </a:buClr>
              <a:buSzPct val="75000"/>
              <a:buFont typeface="Wingdings" pitchFamily="2" charset="2"/>
              <a:buNone/>
            </a:pPr>
            <a:r>
              <a:rPr lang="en-US" sz="2200">
                <a:solidFill>
                  <a:srgbClr val="000000"/>
                </a:solidFill>
                <a:effectLst/>
                <a:latin typeface="Arial" charset="0"/>
              </a:rPr>
              <a:t>Discount Rate</a:t>
            </a:r>
            <a:endParaRPr lang="en-US" sz="2100">
              <a:solidFill>
                <a:schemeClr val="hlink"/>
              </a:solidFill>
              <a:effectLst/>
              <a:latin typeface="Arial" charset="0"/>
            </a:endParaRPr>
          </a:p>
        </p:txBody>
      </p:sp>
      <p:sp>
        <p:nvSpPr>
          <p:cNvPr id="1438729" name="Text Box 9"/>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Capitalization Criteria</a:t>
            </a:r>
          </a:p>
        </p:txBody>
      </p:sp>
      <p:sp>
        <p:nvSpPr>
          <p:cNvPr id="1438732" name="Text Box 12"/>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438733" name="Text Box 13"/>
          <p:cNvSpPr txBox="1">
            <a:spLocks noChangeArrowheads="1"/>
          </p:cNvSpPr>
          <p:nvPr/>
        </p:nvSpPr>
        <p:spPr bwMode="auto">
          <a:xfrm>
            <a:off x="990600" y="2519363"/>
            <a:ext cx="7543800" cy="2662237"/>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Clr>
                <a:srgbClr val="800000"/>
              </a:buClr>
              <a:buSzPct val="80000"/>
            </a:pPr>
            <a:r>
              <a:rPr lang="en-US" sz="2100" b="0">
                <a:solidFill>
                  <a:srgbClr val="000000"/>
                </a:solidFill>
                <a:effectLst/>
                <a:latin typeface="Arial" charset="0"/>
              </a:rPr>
              <a:t>Lessee computes the present value of the minimum lease payments using its </a:t>
            </a:r>
            <a:r>
              <a:rPr lang="en-US" sz="2100">
                <a:solidFill>
                  <a:srgbClr val="800000"/>
                </a:solidFill>
                <a:effectLst/>
                <a:latin typeface="Arial" charset="0"/>
              </a:rPr>
              <a:t>incremental borrowing rate</a:t>
            </a:r>
            <a:r>
              <a:rPr lang="en-US" sz="2100" b="0">
                <a:solidFill>
                  <a:srgbClr val="000000"/>
                </a:solidFill>
                <a:effectLst/>
                <a:latin typeface="Arial" charset="0"/>
              </a:rPr>
              <a:t>, with one exception.</a:t>
            </a:r>
          </a:p>
          <a:p>
            <a:pPr marL="685800" lvl="2" indent="-457200" algn="l">
              <a:lnSpc>
                <a:spcPct val="125000"/>
              </a:lnSpc>
              <a:spcBef>
                <a:spcPct val="50000"/>
              </a:spcBef>
              <a:buClr>
                <a:srgbClr val="800000"/>
              </a:buClr>
              <a:buSzPct val="80000"/>
              <a:buFont typeface="Arial" charset="0"/>
              <a:buChar char="►"/>
            </a:pPr>
            <a:r>
              <a:rPr lang="en-US" sz="2100" b="0">
                <a:solidFill>
                  <a:srgbClr val="000000"/>
                </a:solidFill>
                <a:effectLst/>
                <a:latin typeface="Arial" charset="0"/>
              </a:rPr>
              <a:t>If the lessee knows the </a:t>
            </a:r>
            <a:r>
              <a:rPr lang="en-US" sz="2100">
                <a:solidFill>
                  <a:srgbClr val="800000"/>
                </a:solidFill>
                <a:effectLst/>
                <a:latin typeface="Arial" charset="0"/>
              </a:rPr>
              <a:t>implicit interest rate</a:t>
            </a:r>
            <a:r>
              <a:rPr lang="en-US" sz="2100">
                <a:solidFill>
                  <a:srgbClr val="009AA6"/>
                </a:solidFill>
                <a:effectLst/>
                <a:latin typeface="Arial" charset="0"/>
              </a:rPr>
              <a:t> </a:t>
            </a:r>
            <a:r>
              <a:rPr lang="en-US" sz="2100" b="0">
                <a:solidFill>
                  <a:srgbClr val="000000"/>
                </a:solidFill>
                <a:effectLst/>
                <a:latin typeface="Arial" charset="0"/>
              </a:rPr>
              <a:t>computed by the lessor</a:t>
            </a:r>
            <a:r>
              <a:rPr lang="en-US" sz="2100">
                <a:solidFill>
                  <a:srgbClr val="000000"/>
                </a:solidFill>
                <a:effectLst/>
                <a:latin typeface="Arial" charset="0"/>
              </a:rPr>
              <a:t> </a:t>
            </a:r>
            <a:r>
              <a:rPr lang="en-US" sz="2100" b="0">
                <a:solidFill>
                  <a:srgbClr val="000000"/>
                </a:solidFill>
                <a:effectLst/>
                <a:latin typeface="Arial" charset="0"/>
              </a:rPr>
              <a:t>and it is less than the lessee’s incremental borrowing rate, then lessee </a:t>
            </a:r>
            <a:r>
              <a:rPr lang="en-US" sz="2100">
                <a:solidFill>
                  <a:srgbClr val="800000"/>
                </a:solidFill>
                <a:effectLst/>
                <a:latin typeface="Arial" charset="0"/>
              </a:rPr>
              <a:t>must </a:t>
            </a:r>
            <a:r>
              <a:rPr lang="en-US" sz="2100" b="0">
                <a:solidFill>
                  <a:srgbClr val="000000"/>
                </a:solidFill>
                <a:effectLst/>
                <a:latin typeface="Arial" charset="0"/>
              </a:rPr>
              <a:t>use the lessor’s rate.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Text Box 2"/>
          <p:cNvSpPr txBox="1">
            <a:spLocks noChangeArrowheads="1"/>
          </p:cNvSpPr>
          <p:nvPr/>
        </p:nvSpPr>
        <p:spPr bwMode="auto">
          <a:xfrm>
            <a:off x="990600" y="1981200"/>
            <a:ext cx="7543800" cy="2100263"/>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50000"/>
              </a:spcBef>
              <a:buClr>
                <a:srgbClr val="800000"/>
              </a:buClr>
              <a:buSzPct val="80000"/>
            </a:pPr>
            <a:r>
              <a:rPr lang="en-US" sz="2200">
                <a:solidFill>
                  <a:srgbClr val="000000"/>
                </a:solidFill>
                <a:effectLst/>
                <a:latin typeface="Arial" charset="0"/>
              </a:rPr>
              <a:t>Asset and Liability Recorded</a:t>
            </a:r>
            <a:r>
              <a:rPr lang="en-US" sz="2200" b="0">
                <a:solidFill>
                  <a:srgbClr val="000000"/>
                </a:solidFill>
                <a:effectLst/>
                <a:latin typeface="Arial" charset="0"/>
              </a:rPr>
              <a:t> at the lower of:</a:t>
            </a:r>
          </a:p>
          <a:p>
            <a:pPr marL="684213" lvl="1" indent="-457200" algn="l">
              <a:lnSpc>
                <a:spcPct val="130000"/>
              </a:lnSpc>
              <a:spcBef>
                <a:spcPct val="50000"/>
              </a:spcBef>
              <a:buClr>
                <a:srgbClr val="800000"/>
              </a:buClr>
              <a:buFontTx/>
              <a:buAutoNum type="arabicPeriod"/>
            </a:pPr>
            <a:r>
              <a:rPr lang="en-US" sz="2100" b="0">
                <a:solidFill>
                  <a:srgbClr val="000000"/>
                </a:solidFill>
                <a:effectLst/>
                <a:latin typeface="Arial" charset="0"/>
              </a:rPr>
              <a:t>present value of the minimum lease payments (excluding executory costs) or</a:t>
            </a:r>
          </a:p>
          <a:p>
            <a:pPr marL="684213" lvl="1" indent="-457200" algn="l">
              <a:lnSpc>
                <a:spcPct val="130000"/>
              </a:lnSpc>
              <a:spcBef>
                <a:spcPct val="50000"/>
              </a:spcBef>
              <a:buClr>
                <a:srgbClr val="800000"/>
              </a:buClr>
              <a:buFontTx/>
              <a:buAutoNum type="arabicPeriod"/>
            </a:pPr>
            <a:r>
              <a:rPr lang="en-US" sz="2100" b="0">
                <a:solidFill>
                  <a:srgbClr val="000000"/>
                </a:solidFill>
                <a:effectLst/>
                <a:latin typeface="Arial" charset="0"/>
              </a:rPr>
              <a:t>fair-market value of the leased asset.</a:t>
            </a:r>
          </a:p>
        </p:txBody>
      </p:sp>
      <p:sp>
        <p:nvSpPr>
          <p:cNvPr id="1343493" name="Text Box 5"/>
          <p:cNvSpPr txBox="1">
            <a:spLocks noChangeArrowheads="1"/>
          </p:cNvSpPr>
          <p:nvPr/>
        </p:nvSpPr>
        <p:spPr bwMode="auto">
          <a:xfrm>
            <a:off x="762000" y="1371600"/>
            <a:ext cx="83185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Asset and Liability Accounted for Differently</a:t>
            </a:r>
          </a:p>
        </p:txBody>
      </p:sp>
      <p:sp>
        <p:nvSpPr>
          <p:cNvPr id="1343495" name="Rectangle 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43497" name="Text Box 9"/>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47589" name="Text Box 5"/>
          <p:cNvSpPr txBox="1">
            <a:spLocks noChangeArrowheads="1"/>
          </p:cNvSpPr>
          <p:nvPr/>
        </p:nvSpPr>
        <p:spPr bwMode="auto">
          <a:xfrm>
            <a:off x="990600" y="1978025"/>
            <a:ext cx="7543800" cy="251777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30000"/>
              </a:lnSpc>
              <a:spcBef>
                <a:spcPct val="50000"/>
              </a:spcBef>
              <a:buClr>
                <a:srgbClr val="800000"/>
              </a:buClr>
              <a:buSzPct val="80000"/>
            </a:pPr>
            <a:r>
              <a:rPr lang="en-US" sz="2200">
                <a:solidFill>
                  <a:srgbClr val="000000"/>
                </a:solidFill>
                <a:effectLst/>
                <a:latin typeface="Arial" charset="0"/>
              </a:rPr>
              <a:t>Depreciation Period</a:t>
            </a:r>
          </a:p>
          <a:p>
            <a:pPr marL="684213" lvl="1" indent="-457200" algn="l">
              <a:lnSpc>
                <a:spcPct val="130000"/>
              </a:lnSpc>
              <a:spcBef>
                <a:spcPct val="50000"/>
              </a:spcBef>
              <a:buClr>
                <a:srgbClr val="800000"/>
              </a:buClr>
              <a:buSzPct val="80000"/>
              <a:buFont typeface="Wingdings" pitchFamily="2" charset="2"/>
              <a:buChar char="u"/>
            </a:pPr>
            <a:r>
              <a:rPr lang="en-US" sz="2100" b="0">
                <a:solidFill>
                  <a:srgbClr val="000000"/>
                </a:solidFill>
                <a:effectLst/>
                <a:latin typeface="Arial" charset="0"/>
              </a:rPr>
              <a:t>If lease </a:t>
            </a:r>
            <a:r>
              <a:rPr lang="en-US" sz="2100">
                <a:solidFill>
                  <a:srgbClr val="800000"/>
                </a:solidFill>
                <a:effectLst/>
                <a:latin typeface="Arial" charset="0"/>
              </a:rPr>
              <a:t>transfers ownership</a:t>
            </a:r>
            <a:r>
              <a:rPr lang="en-US" sz="2100" b="0">
                <a:solidFill>
                  <a:srgbClr val="000000"/>
                </a:solidFill>
                <a:effectLst/>
                <a:latin typeface="Arial" charset="0"/>
              </a:rPr>
              <a:t>, depreciate asset over the </a:t>
            </a:r>
            <a:r>
              <a:rPr lang="en-US" sz="2100">
                <a:solidFill>
                  <a:srgbClr val="000000"/>
                </a:solidFill>
                <a:effectLst/>
                <a:latin typeface="Arial" charset="0"/>
              </a:rPr>
              <a:t>economic life</a:t>
            </a:r>
            <a:r>
              <a:rPr lang="en-US" sz="2100" b="0">
                <a:solidFill>
                  <a:srgbClr val="000000"/>
                </a:solidFill>
                <a:effectLst/>
                <a:latin typeface="Arial" charset="0"/>
              </a:rPr>
              <a:t> of the asset.</a:t>
            </a:r>
          </a:p>
          <a:p>
            <a:pPr marL="684213" lvl="1" indent="-457200" algn="l">
              <a:lnSpc>
                <a:spcPct val="130000"/>
              </a:lnSpc>
              <a:spcBef>
                <a:spcPct val="50000"/>
              </a:spcBef>
              <a:buClr>
                <a:srgbClr val="800000"/>
              </a:buClr>
              <a:buSzPct val="80000"/>
              <a:buFont typeface="Wingdings" pitchFamily="2" charset="2"/>
              <a:buChar char="u"/>
            </a:pPr>
            <a:r>
              <a:rPr lang="en-US" sz="2100" b="0">
                <a:solidFill>
                  <a:srgbClr val="000000"/>
                </a:solidFill>
                <a:effectLst/>
                <a:latin typeface="Arial" charset="0"/>
              </a:rPr>
              <a:t>If lease </a:t>
            </a:r>
            <a:r>
              <a:rPr lang="en-US" sz="2100">
                <a:solidFill>
                  <a:srgbClr val="800000"/>
                </a:solidFill>
                <a:effectLst/>
                <a:latin typeface="Arial" charset="0"/>
              </a:rPr>
              <a:t>does not transfer ownership</a:t>
            </a:r>
            <a:r>
              <a:rPr lang="en-US" sz="2100" b="0">
                <a:solidFill>
                  <a:srgbClr val="000000"/>
                </a:solidFill>
                <a:effectLst/>
                <a:latin typeface="Arial" charset="0"/>
              </a:rPr>
              <a:t>, depreciate over the </a:t>
            </a:r>
            <a:r>
              <a:rPr lang="en-US" sz="2100">
                <a:solidFill>
                  <a:srgbClr val="000000"/>
                </a:solidFill>
                <a:effectLst/>
                <a:latin typeface="Arial" charset="0"/>
              </a:rPr>
              <a:t>term of the lease</a:t>
            </a:r>
            <a:r>
              <a:rPr lang="en-US" sz="2100" b="0">
                <a:solidFill>
                  <a:srgbClr val="000000"/>
                </a:solidFill>
                <a:effectLst/>
                <a:latin typeface="Arial" charset="0"/>
              </a:rPr>
              <a:t>.</a:t>
            </a:r>
          </a:p>
        </p:txBody>
      </p:sp>
      <p:sp>
        <p:nvSpPr>
          <p:cNvPr id="1347591" name="Text Box 7"/>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47592" name="Text Box 8"/>
          <p:cNvSpPr txBox="1">
            <a:spLocks noChangeArrowheads="1"/>
          </p:cNvSpPr>
          <p:nvPr/>
        </p:nvSpPr>
        <p:spPr bwMode="auto">
          <a:xfrm>
            <a:off x="762000" y="1371600"/>
            <a:ext cx="83185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Asset and Liability Accounted for Differently</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42820" name="Text Box 4"/>
          <p:cNvSpPr txBox="1">
            <a:spLocks noChangeArrowheads="1"/>
          </p:cNvSpPr>
          <p:nvPr/>
        </p:nvSpPr>
        <p:spPr bwMode="auto">
          <a:xfrm>
            <a:off x="990600" y="1981200"/>
            <a:ext cx="7543800" cy="1522413"/>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30000"/>
              </a:lnSpc>
              <a:spcBef>
                <a:spcPct val="50000"/>
              </a:spcBef>
              <a:buClr>
                <a:srgbClr val="800000"/>
              </a:buClr>
              <a:buSzPct val="80000"/>
            </a:pPr>
            <a:r>
              <a:rPr lang="en-US" sz="2200">
                <a:solidFill>
                  <a:srgbClr val="000000"/>
                </a:solidFill>
                <a:effectLst/>
                <a:latin typeface="Arial" charset="0"/>
              </a:rPr>
              <a:t>Effective-Interest Method</a:t>
            </a:r>
          </a:p>
          <a:p>
            <a:pPr marL="684213" lvl="1" indent="-457200" algn="l">
              <a:lnSpc>
                <a:spcPct val="130000"/>
              </a:lnSpc>
              <a:spcBef>
                <a:spcPct val="50000"/>
              </a:spcBef>
              <a:buClr>
                <a:srgbClr val="800000"/>
              </a:buClr>
              <a:buSzPct val="80000"/>
              <a:buFont typeface="Wingdings" pitchFamily="2" charset="2"/>
              <a:buChar char="u"/>
            </a:pPr>
            <a:r>
              <a:rPr lang="en-US" sz="2100" b="0">
                <a:solidFill>
                  <a:srgbClr val="000000"/>
                </a:solidFill>
                <a:effectLst/>
                <a:latin typeface="Arial" charset="0"/>
              </a:rPr>
              <a:t>Used to allocate each lease payment between principal and interest.</a:t>
            </a:r>
          </a:p>
        </p:txBody>
      </p:sp>
      <p:sp>
        <p:nvSpPr>
          <p:cNvPr id="1442822" name="Text Box 6"/>
          <p:cNvSpPr txBox="1">
            <a:spLocks noChangeArrowheads="1"/>
          </p:cNvSpPr>
          <p:nvPr/>
        </p:nvSpPr>
        <p:spPr bwMode="auto">
          <a:xfrm>
            <a:off x="1066800" y="3659188"/>
            <a:ext cx="7848600" cy="1522412"/>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30000"/>
              </a:lnSpc>
              <a:spcBef>
                <a:spcPct val="50000"/>
              </a:spcBef>
              <a:buClr>
                <a:srgbClr val="800000"/>
              </a:buClr>
              <a:buSzPct val="80000"/>
            </a:pPr>
            <a:r>
              <a:rPr lang="en-US" sz="2200">
                <a:solidFill>
                  <a:srgbClr val="000000"/>
                </a:solidFill>
                <a:effectLst/>
                <a:latin typeface="Arial" charset="0"/>
              </a:rPr>
              <a:t>Depreciation Concept</a:t>
            </a:r>
          </a:p>
          <a:p>
            <a:pPr marL="684213" lvl="1" indent="-457200" algn="l">
              <a:lnSpc>
                <a:spcPct val="130000"/>
              </a:lnSpc>
              <a:spcBef>
                <a:spcPct val="50000"/>
              </a:spcBef>
              <a:buClr>
                <a:srgbClr val="800000"/>
              </a:buClr>
              <a:buSzPct val="80000"/>
              <a:buFont typeface="Wingdings" pitchFamily="2" charset="2"/>
              <a:buChar char="u"/>
            </a:pPr>
            <a:r>
              <a:rPr lang="en-US" sz="2100" b="0">
                <a:solidFill>
                  <a:srgbClr val="000000"/>
                </a:solidFill>
                <a:effectLst/>
                <a:latin typeface="Arial" charset="0"/>
              </a:rPr>
              <a:t>Depreciation and the discharge of the obligation are independent accounting processes.</a:t>
            </a:r>
          </a:p>
        </p:txBody>
      </p:sp>
      <p:sp>
        <p:nvSpPr>
          <p:cNvPr id="1442823" name="Text Box 7"/>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442824" name="Text Box 8"/>
          <p:cNvSpPr txBox="1">
            <a:spLocks noChangeArrowheads="1"/>
          </p:cNvSpPr>
          <p:nvPr/>
        </p:nvSpPr>
        <p:spPr bwMode="auto">
          <a:xfrm>
            <a:off x="762000" y="1371600"/>
            <a:ext cx="83185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Asset and Liability Accounted for Differently</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Text Box 2"/>
          <p:cNvSpPr txBox="1">
            <a:spLocks noChangeArrowheads="1"/>
          </p:cNvSpPr>
          <p:nvPr/>
        </p:nvSpPr>
        <p:spPr bwMode="auto">
          <a:xfrm>
            <a:off x="533400" y="1330325"/>
            <a:ext cx="8153400" cy="286067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35000"/>
              </a:spcBef>
              <a:buSzPct val="80000"/>
            </a:pPr>
            <a:r>
              <a:rPr lang="en-US" sz="1900">
                <a:solidFill>
                  <a:srgbClr val="800000"/>
                </a:solidFill>
                <a:effectLst/>
                <a:latin typeface="Arial" charset="0"/>
              </a:rPr>
              <a:t>E21-1:</a:t>
            </a:r>
            <a:r>
              <a:rPr lang="en-US" sz="1900">
                <a:solidFill>
                  <a:schemeClr val="tx1"/>
                </a:solidFill>
                <a:effectLst/>
                <a:latin typeface="Arial" charset="0"/>
              </a:rPr>
              <a:t>  </a:t>
            </a:r>
            <a:r>
              <a:rPr lang="en-US" sz="1900" b="0">
                <a:solidFill>
                  <a:schemeClr val="tx1"/>
                </a:solidFill>
                <a:effectLst/>
                <a:latin typeface="Arial" charset="0"/>
              </a:rPr>
              <a:t>On January 1, 2012, Adams Corporation signed a 5-year noncancelable lease for a machine. The terms of the lease called for Adams to make annual payments of $9,968 at the beginning of each year,  starting January 1, 2012. The machine has an estimated useful life of 6 years and a $5,000 </a:t>
            </a:r>
            <a:r>
              <a:rPr lang="en-US" sz="1900">
                <a:solidFill>
                  <a:srgbClr val="800000"/>
                </a:solidFill>
                <a:effectLst/>
                <a:latin typeface="Arial" charset="0"/>
              </a:rPr>
              <a:t>unguaranteed residual value</a:t>
            </a:r>
            <a:r>
              <a:rPr lang="en-US" sz="1900" b="0">
                <a:solidFill>
                  <a:schemeClr val="tx1"/>
                </a:solidFill>
                <a:effectLst/>
                <a:latin typeface="Arial" charset="0"/>
              </a:rPr>
              <a:t>. Adams uses the straight-line method of depreciation for all of its plant assets. Adams’s incremental borrowing rate is 10%, and the lessor’s implicit rate is unknown.</a:t>
            </a:r>
          </a:p>
        </p:txBody>
      </p:sp>
      <p:sp>
        <p:nvSpPr>
          <p:cNvPr id="1349635" name="Text Box 3"/>
          <p:cNvSpPr txBox="1">
            <a:spLocks noChangeArrowheads="1"/>
          </p:cNvSpPr>
          <p:nvPr/>
        </p:nvSpPr>
        <p:spPr bwMode="auto">
          <a:xfrm>
            <a:off x="7543800" y="6369050"/>
            <a:ext cx="13716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a:t>
            </a:r>
          </a:p>
        </p:txBody>
      </p:sp>
      <p:sp>
        <p:nvSpPr>
          <p:cNvPr id="134963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49638" name="Rectangle 6"/>
          <p:cNvSpPr>
            <a:spLocks noChangeArrowheads="1"/>
          </p:cNvSpPr>
          <p:nvPr/>
        </p:nvSpPr>
        <p:spPr bwMode="auto">
          <a:xfrm>
            <a:off x="533400" y="4267200"/>
            <a:ext cx="8229600" cy="2084388"/>
          </a:xfrm>
          <a:prstGeom prst="rect">
            <a:avLst/>
          </a:prstGeom>
          <a:noFill/>
          <a:ln w="28575" cap="sq">
            <a:noFill/>
            <a:miter lim="800000"/>
            <a:headEnd/>
            <a:tailEnd/>
          </a:ln>
          <a:effectLst/>
        </p:spPr>
        <p:txBody>
          <a:bodyPr>
            <a:spAutoFit/>
          </a:bodyPr>
          <a:lstStyle/>
          <a:p>
            <a:pPr marL="457200" indent="-457200" algn="l">
              <a:lnSpc>
                <a:spcPct val="120000"/>
              </a:lnSpc>
              <a:spcBef>
                <a:spcPct val="30000"/>
              </a:spcBef>
            </a:pPr>
            <a:r>
              <a:rPr lang="en-US" sz="1900">
                <a:solidFill>
                  <a:srgbClr val="800000"/>
                </a:solidFill>
                <a:effectLst/>
                <a:latin typeface="Arial" charset="0"/>
              </a:rPr>
              <a:t>Instructions</a:t>
            </a:r>
          </a:p>
          <a:p>
            <a:pPr marL="457200" indent="-457200" algn="l">
              <a:lnSpc>
                <a:spcPct val="120000"/>
              </a:lnSpc>
              <a:spcBef>
                <a:spcPct val="30000"/>
              </a:spcBef>
              <a:buFontTx/>
              <a:buAutoNum type="alphaLcParenBoth"/>
            </a:pPr>
            <a:r>
              <a:rPr lang="en-US" sz="1900" b="0">
                <a:solidFill>
                  <a:srgbClr val="000000"/>
                </a:solidFill>
                <a:effectLst/>
                <a:latin typeface="Arial" charset="0"/>
              </a:rPr>
              <a:t>What type of lease is this? Explain.  </a:t>
            </a:r>
          </a:p>
          <a:p>
            <a:pPr marL="457200" indent="-457200" algn="l">
              <a:lnSpc>
                <a:spcPct val="120000"/>
              </a:lnSpc>
              <a:spcBef>
                <a:spcPct val="30000"/>
              </a:spcBef>
              <a:buFontTx/>
              <a:buAutoNum type="alphaLcParenBoth"/>
            </a:pPr>
            <a:r>
              <a:rPr lang="en-US" sz="1900" b="0">
                <a:solidFill>
                  <a:srgbClr val="000000"/>
                </a:solidFill>
                <a:effectLst/>
                <a:latin typeface="Arial" charset="0"/>
              </a:rPr>
              <a:t>Compute the present value of the minimum lease payments.</a:t>
            </a:r>
          </a:p>
          <a:p>
            <a:pPr marL="457200" indent="-457200" algn="l">
              <a:lnSpc>
                <a:spcPct val="120000"/>
              </a:lnSpc>
              <a:spcBef>
                <a:spcPct val="30000"/>
              </a:spcBef>
              <a:buFontTx/>
              <a:buAutoNum type="alphaLcParenBoth"/>
            </a:pPr>
            <a:r>
              <a:rPr lang="en-US" sz="1900" b="0">
                <a:solidFill>
                  <a:srgbClr val="000000"/>
                </a:solidFill>
                <a:effectLst/>
                <a:latin typeface="Arial" charset="0"/>
              </a:rPr>
              <a:t>Prepare all necessary journal entries for Adams for this lease through January 1, 2013.</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Text Box 2"/>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a:t>
            </a:r>
            <a:r>
              <a:rPr lang="en-US" sz="2100" b="0">
                <a:solidFill>
                  <a:srgbClr val="000000"/>
                </a:solidFill>
                <a:effectLst/>
                <a:latin typeface="Arial" charset="0"/>
              </a:rPr>
              <a:t>  What type of lease is this?  Explain.</a:t>
            </a:r>
          </a:p>
        </p:txBody>
      </p:sp>
      <p:sp>
        <p:nvSpPr>
          <p:cNvPr id="135168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51686" name="Rectangle 6"/>
          <p:cNvSpPr>
            <a:spLocks noGrp="1" noChangeArrowheads="1"/>
          </p:cNvSpPr>
          <p:nvPr>
            <p:ph type="body" idx="1"/>
          </p:nvPr>
        </p:nvSpPr>
        <p:spPr bwMode="auto">
          <a:xfrm>
            <a:off x="546100" y="1911350"/>
            <a:ext cx="4025900" cy="4413250"/>
          </a:xfrm>
          <a:noFill/>
          <a:ln w="12700">
            <a:miter lim="800000"/>
            <a:headEnd/>
            <a:tailEnd/>
          </a:ln>
        </p:spPr>
        <p:txBody>
          <a:bodyPr vert="horz" wrap="square" lIns="90488" tIns="44450" rIns="90488" bIns="44450" numCol="1" anchor="t" anchorCtr="0" compatLnSpc="1">
            <a:prstTxWarp prst="textNoShape">
              <a:avLst/>
            </a:prstTxWarp>
          </a:bodyPr>
          <a:lstStyle/>
          <a:p>
            <a:pPr marL="457200" indent="-457200">
              <a:lnSpc>
                <a:spcPct val="110000"/>
              </a:lnSpc>
              <a:spcBef>
                <a:spcPct val="45000"/>
              </a:spcBef>
              <a:buClr>
                <a:srgbClr val="800000"/>
              </a:buClr>
              <a:buSzTx/>
              <a:buFont typeface="Wingdings" pitchFamily="2" charset="2"/>
              <a:buNone/>
            </a:pPr>
            <a:r>
              <a:rPr lang="en-US" sz="2100">
                <a:effectLst/>
              </a:rPr>
              <a:t>Capitalization Criteria:</a:t>
            </a:r>
          </a:p>
          <a:p>
            <a:pPr marL="457200" indent="-457200">
              <a:lnSpc>
                <a:spcPct val="110000"/>
              </a:lnSpc>
              <a:spcBef>
                <a:spcPct val="45000"/>
              </a:spcBef>
              <a:buClr>
                <a:srgbClr val="800000"/>
              </a:buClr>
              <a:buSzPct val="90000"/>
              <a:buFont typeface="Wingdings" pitchFamily="2" charset="2"/>
              <a:buAutoNum type="arabicPeriod"/>
            </a:pPr>
            <a:r>
              <a:rPr lang="en-US" sz="2100" b="0">
                <a:effectLst/>
              </a:rPr>
              <a:t>Transfer of ownership</a:t>
            </a:r>
          </a:p>
          <a:p>
            <a:pPr marL="457200" indent="-457200">
              <a:lnSpc>
                <a:spcPct val="110000"/>
              </a:lnSpc>
              <a:spcBef>
                <a:spcPct val="45000"/>
              </a:spcBef>
              <a:buClr>
                <a:srgbClr val="800000"/>
              </a:buClr>
              <a:buSzPct val="90000"/>
              <a:buFont typeface="Wingdings" pitchFamily="2" charset="2"/>
              <a:buAutoNum type="arabicPeriod"/>
            </a:pPr>
            <a:r>
              <a:rPr lang="en-US" sz="2100" b="0">
                <a:effectLst/>
              </a:rPr>
              <a:t>Bargain purchase option</a:t>
            </a:r>
          </a:p>
          <a:p>
            <a:pPr marL="457200" indent="-457200">
              <a:lnSpc>
                <a:spcPct val="110000"/>
              </a:lnSpc>
              <a:spcBef>
                <a:spcPct val="45000"/>
              </a:spcBef>
              <a:buClr>
                <a:srgbClr val="800000"/>
              </a:buClr>
              <a:buSzPct val="90000"/>
              <a:buFont typeface="Wingdings" pitchFamily="2" charset="2"/>
              <a:buAutoNum type="arabicPeriod"/>
            </a:pPr>
            <a:r>
              <a:rPr lang="en-US" sz="2100" b="0">
                <a:effectLst/>
              </a:rPr>
              <a:t>Lease term = 75% of  economic life of leased property</a:t>
            </a:r>
          </a:p>
          <a:p>
            <a:pPr marL="457200" indent="-457200">
              <a:lnSpc>
                <a:spcPct val="110000"/>
              </a:lnSpc>
              <a:spcBef>
                <a:spcPct val="45000"/>
              </a:spcBef>
              <a:buClr>
                <a:srgbClr val="800000"/>
              </a:buClr>
              <a:buSzPct val="90000"/>
              <a:buFont typeface="Wingdings" pitchFamily="2" charset="2"/>
              <a:buAutoNum type="arabicPeriod"/>
            </a:pPr>
            <a:r>
              <a:rPr lang="en-US" sz="2100" b="0">
                <a:effectLst/>
              </a:rPr>
              <a:t>Present value of minimum lease payments =&gt; 90% of FMV of property</a:t>
            </a:r>
            <a:endParaRPr lang="en-US" sz="2100">
              <a:effectLst/>
            </a:endParaRPr>
          </a:p>
        </p:txBody>
      </p:sp>
      <p:sp>
        <p:nvSpPr>
          <p:cNvPr id="1351687" name="Text Box 7"/>
          <p:cNvSpPr txBox="1">
            <a:spLocks noChangeArrowheads="1"/>
          </p:cNvSpPr>
          <p:nvPr/>
        </p:nvSpPr>
        <p:spPr bwMode="auto">
          <a:xfrm>
            <a:off x="6629400" y="2438400"/>
            <a:ext cx="1066800" cy="457200"/>
          </a:xfrm>
          <a:prstGeom prst="rect">
            <a:avLst/>
          </a:prstGeom>
          <a:noFill/>
          <a:ln w="28575" cap="sq">
            <a:noFill/>
            <a:miter lim="800000"/>
            <a:headEnd/>
            <a:tailEnd/>
          </a:ln>
          <a:effectLst/>
        </p:spPr>
        <p:txBody>
          <a:bodyPr>
            <a:spAutoFit/>
          </a:bodyPr>
          <a:lstStyle/>
          <a:p>
            <a:pPr>
              <a:spcBef>
                <a:spcPct val="50000"/>
              </a:spcBef>
            </a:pPr>
            <a:r>
              <a:rPr lang="en-US" sz="2400">
                <a:solidFill>
                  <a:srgbClr val="800000"/>
                </a:solidFill>
                <a:effectLst/>
                <a:latin typeface="Arial" charset="0"/>
              </a:rPr>
              <a:t>NO</a:t>
            </a:r>
          </a:p>
        </p:txBody>
      </p:sp>
      <p:sp>
        <p:nvSpPr>
          <p:cNvPr id="1351688" name="Text Box 8"/>
          <p:cNvSpPr txBox="1">
            <a:spLocks noChangeArrowheads="1"/>
          </p:cNvSpPr>
          <p:nvPr/>
        </p:nvSpPr>
        <p:spPr bwMode="auto">
          <a:xfrm>
            <a:off x="6629400" y="2895600"/>
            <a:ext cx="1066800" cy="457200"/>
          </a:xfrm>
          <a:prstGeom prst="rect">
            <a:avLst/>
          </a:prstGeom>
          <a:noFill/>
          <a:ln w="28575" cap="sq">
            <a:noFill/>
            <a:miter lim="800000"/>
            <a:headEnd/>
            <a:tailEnd/>
          </a:ln>
          <a:effectLst/>
        </p:spPr>
        <p:txBody>
          <a:bodyPr>
            <a:spAutoFit/>
          </a:bodyPr>
          <a:lstStyle/>
          <a:p>
            <a:pPr>
              <a:spcBef>
                <a:spcPct val="50000"/>
              </a:spcBef>
            </a:pPr>
            <a:r>
              <a:rPr lang="en-US" sz="2400">
                <a:solidFill>
                  <a:srgbClr val="800000"/>
                </a:solidFill>
                <a:effectLst/>
                <a:latin typeface="Arial" charset="0"/>
              </a:rPr>
              <a:t>NO</a:t>
            </a:r>
          </a:p>
        </p:txBody>
      </p:sp>
      <p:sp>
        <p:nvSpPr>
          <p:cNvPr id="1351689" name="Text Box 9"/>
          <p:cNvSpPr txBox="1">
            <a:spLocks noChangeArrowheads="1"/>
          </p:cNvSpPr>
          <p:nvPr/>
        </p:nvSpPr>
        <p:spPr bwMode="auto">
          <a:xfrm>
            <a:off x="5334000" y="3429000"/>
            <a:ext cx="3124200" cy="1196975"/>
          </a:xfrm>
          <a:prstGeom prst="rect">
            <a:avLst/>
          </a:prstGeom>
          <a:noFill/>
          <a:ln w="28575" cap="sq">
            <a:noFill/>
            <a:miter lim="800000"/>
            <a:headEnd/>
            <a:tailEnd/>
          </a:ln>
          <a:effectLst/>
        </p:spPr>
        <p:txBody>
          <a:bodyPr>
            <a:spAutoFit/>
          </a:bodyPr>
          <a:lstStyle/>
          <a:p>
            <a:pPr algn="l">
              <a:spcBef>
                <a:spcPct val="10000"/>
              </a:spcBef>
              <a:tabLst>
                <a:tab pos="3435350" algn="r"/>
              </a:tabLst>
            </a:pPr>
            <a:r>
              <a:rPr lang="en-US" sz="2200" b="0">
                <a:solidFill>
                  <a:schemeClr val="bg2"/>
                </a:solidFill>
                <a:effectLst/>
                <a:latin typeface="Arial" charset="0"/>
              </a:rPr>
              <a:t>Lease term 	5 yrs.</a:t>
            </a:r>
          </a:p>
          <a:p>
            <a:pPr algn="l">
              <a:spcBef>
                <a:spcPct val="10000"/>
              </a:spcBef>
              <a:tabLst>
                <a:tab pos="3435350" algn="r"/>
              </a:tabLst>
            </a:pPr>
            <a:r>
              <a:rPr lang="en-US" sz="2200" b="0">
                <a:solidFill>
                  <a:schemeClr val="bg2"/>
                </a:solidFill>
                <a:effectLst/>
                <a:latin typeface="Arial" charset="0"/>
              </a:rPr>
              <a:t>Economic life	6 yrs.</a:t>
            </a:r>
          </a:p>
          <a:p>
            <a:pPr algn="l">
              <a:spcBef>
                <a:spcPct val="10000"/>
              </a:spcBef>
              <a:tabLst>
                <a:tab pos="3435350" algn="r"/>
              </a:tabLst>
            </a:pPr>
            <a:r>
              <a:rPr lang="en-US" sz="2200">
                <a:solidFill>
                  <a:srgbClr val="800000"/>
                </a:solidFill>
                <a:effectLst/>
                <a:latin typeface="Arial" charset="0"/>
              </a:rPr>
              <a:t>   </a:t>
            </a:r>
            <a:r>
              <a:rPr lang="en-US" sz="2400">
                <a:solidFill>
                  <a:srgbClr val="800000"/>
                </a:solidFill>
                <a:effectLst/>
                <a:latin typeface="Arial" charset="0"/>
              </a:rPr>
              <a:t>YES</a:t>
            </a:r>
            <a:r>
              <a:rPr lang="en-US" sz="2200" b="0">
                <a:solidFill>
                  <a:schemeClr val="bg2"/>
                </a:solidFill>
                <a:effectLst/>
                <a:latin typeface="Arial" charset="0"/>
              </a:rPr>
              <a:t>	83.3%</a:t>
            </a:r>
          </a:p>
        </p:txBody>
      </p:sp>
      <p:sp>
        <p:nvSpPr>
          <p:cNvPr id="1351690" name="Line 10"/>
          <p:cNvSpPr>
            <a:spLocks noChangeShapeType="1"/>
          </p:cNvSpPr>
          <p:nvPr/>
        </p:nvSpPr>
        <p:spPr bwMode="auto">
          <a:xfrm>
            <a:off x="7391400" y="4191000"/>
            <a:ext cx="1066800" cy="0"/>
          </a:xfrm>
          <a:prstGeom prst="line">
            <a:avLst/>
          </a:prstGeom>
          <a:noFill/>
          <a:ln w="28575" cap="sq">
            <a:solidFill>
              <a:schemeClr val="tx1"/>
            </a:solidFill>
            <a:round/>
            <a:headEnd/>
            <a:tailEnd/>
          </a:ln>
          <a:effectLst/>
        </p:spPr>
        <p:txBody>
          <a:bodyPr wrap="none" anchor="ctr"/>
          <a:lstStyle/>
          <a:p>
            <a:endParaRPr lang="en-US"/>
          </a:p>
        </p:txBody>
      </p:sp>
      <p:sp>
        <p:nvSpPr>
          <p:cNvPr id="1351691" name="Line 11"/>
          <p:cNvSpPr>
            <a:spLocks noChangeShapeType="1"/>
          </p:cNvSpPr>
          <p:nvPr/>
        </p:nvSpPr>
        <p:spPr bwMode="auto">
          <a:xfrm>
            <a:off x="7391400" y="4572000"/>
            <a:ext cx="1066800" cy="0"/>
          </a:xfrm>
          <a:prstGeom prst="line">
            <a:avLst/>
          </a:prstGeom>
          <a:noFill/>
          <a:ln w="28575" cap="sq">
            <a:solidFill>
              <a:schemeClr val="tx1"/>
            </a:solidFill>
            <a:round/>
            <a:headEnd/>
            <a:tailEnd/>
          </a:ln>
          <a:effectLst/>
        </p:spPr>
        <p:txBody>
          <a:bodyPr wrap="none" anchor="ctr"/>
          <a:lstStyle/>
          <a:p>
            <a:endParaRPr lang="en-US"/>
          </a:p>
        </p:txBody>
      </p:sp>
      <p:sp>
        <p:nvSpPr>
          <p:cNvPr id="1351692" name="Line 12"/>
          <p:cNvSpPr>
            <a:spLocks noChangeShapeType="1"/>
          </p:cNvSpPr>
          <p:nvPr/>
        </p:nvSpPr>
        <p:spPr bwMode="auto">
          <a:xfrm>
            <a:off x="7391400" y="4648200"/>
            <a:ext cx="1066800" cy="0"/>
          </a:xfrm>
          <a:prstGeom prst="line">
            <a:avLst/>
          </a:prstGeom>
          <a:noFill/>
          <a:ln w="28575" cap="sq">
            <a:solidFill>
              <a:schemeClr val="tx1"/>
            </a:solidFill>
            <a:round/>
            <a:headEnd/>
            <a:tailEnd/>
          </a:ln>
          <a:effectLst/>
        </p:spPr>
        <p:txBody>
          <a:bodyPr wrap="none" anchor="ctr"/>
          <a:lstStyle/>
          <a:p>
            <a:endParaRPr lang="en-US"/>
          </a:p>
        </p:txBody>
      </p:sp>
      <p:sp>
        <p:nvSpPr>
          <p:cNvPr id="1351693" name="Line 13"/>
          <p:cNvSpPr>
            <a:spLocks noChangeShapeType="1"/>
          </p:cNvSpPr>
          <p:nvPr/>
        </p:nvSpPr>
        <p:spPr bwMode="auto">
          <a:xfrm>
            <a:off x="4953000" y="2667000"/>
            <a:ext cx="1524000" cy="0"/>
          </a:xfrm>
          <a:prstGeom prst="line">
            <a:avLst/>
          </a:prstGeom>
          <a:noFill/>
          <a:ln w="28575" cap="sq">
            <a:solidFill>
              <a:srgbClr val="800000"/>
            </a:solidFill>
            <a:round/>
            <a:headEnd/>
            <a:tailEnd type="triangle" w="med" len="med"/>
          </a:ln>
          <a:effectLst/>
        </p:spPr>
        <p:txBody>
          <a:bodyPr wrap="none" anchor="ctr"/>
          <a:lstStyle/>
          <a:p>
            <a:endParaRPr lang="en-US"/>
          </a:p>
        </p:txBody>
      </p:sp>
      <p:sp>
        <p:nvSpPr>
          <p:cNvPr id="1351694" name="Line 14"/>
          <p:cNvSpPr>
            <a:spLocks noChangeShapeType="1"/>
          </p:cNvSpPr>
          <p:nvPr/>
        </p:nvSpPr>
        <p:spPr bwMode="auto">
          <a:xfrm>
            <a:off x="4953000" y="3124200"/>
            <a:ext cx="1524000" cy="0"/>
          </a:xfrm>
          <a:prstGeom prst="line">
            <a:avLst/>
          </a:prstGeom>
          <a:noFill/>
          <a:ln w="28575" cap="sq">
            <a:solidFill>
              <a:srgbClr val="800000"/>
            </a:solidFill>
            <a:round/>
            <a:headEnd/>
            <a:tailEnd type="triangle" w="med" len="med"/>
          </a:ln>
          <a:effectLst/>
        </p:spPr>
        <p:txBody>
          <a:bodyPr wrap="none" anchor="ctr"/>
          <a:lstStyle/>
          <a:p>
            <a:endParaRPr lang="en-US"/>
          </a:p>
        </p:txBody>
      </p:sp>
      <p:sp>
        <p:nvSpPr>
          <p:cNvPr id="1351695" name="AutoShape 15"/>
          <p:cNvSpPr>
            <a:spLocks/>
          </p:cNvSpPr>
          <p:nvPr/>
        </p:nvSpPr>
        <p:spPr bwMode="auto">
          <a:xfrm>
            <a:off x="4800600" y="3429000"/>
            <a:ext cx="457200" cy="1143000"/>
          </a:xfrm>
          <a:prstGeom prst="leftBrace">
            <a:avLst>
              <a:gd name="adj1" fmla="val 20833"/>
              <a:gd name="adj2" fmla="val 50000"/>
            </a:avLst>
          </a:prstGeom>
          <a:noFill/>
          <a:ln w="28575" cap="sq">
            <a:solidFill>
              <a:srgbClr val="800000"/>
            </a:solidFill>
            <a:round/>
            <a:headEnd/>
            <a:tailEnd/>
          </a:ln>
          <a:effectLst/>
        </p:spPr>
        <p:txBody>
          <a:bodyPr wrap="none" anchor="ctr"/>
          <a:lstStyle/>
          <a:p>
            <a:endParaRPr lang="en-US"/>
          </a:p>
        </p:txBody>
      </p:sp>
      <p:sp>
        <p:nvSpPr>
          <p:cNvPr id="1351696" name="Text Box 16"/>
          <p:cNvSpPr txBox="1">
            <a:spLocks noChangeArrowheads="1"/>
          </p:cNvSpPr>
          <p:nvPr/>
        </p:nvSpPr>
        <p:spPr bwMode="auto">
          <a:xfrm>
            <a:off x="5486400" y="4953000"/>
            <a:ext cx="2971800" cy="762000"/>
          </a:xfrm>
          <a:prstGeom prst="rect">
            <a:avLst/>
          </a:prstGeom>
          <a:noFill/>
          <a:ln w="28575" cap="sq">
            <a:noFill/>
            <a:miter lim="800000"/>
            <a:headEnd/>
            <a:tailEnd/>
          </a:ln>
          <a:effectLst/>
        </p:spPr>
        <p:txBody>
          <a:bodyPr>
            <a:spAutoFit/>
          </a:bodyPr>
          <a:lstStyle/>
          <a:p>
            <a:pPr>
              <a:spcBef>
                <a:spcPct val="10000"/>
              </a:spcBef>
              <a:tabLst>
                <a:tab pos="3435350" algn="r"/>
              </a:tabLst>
            </a:pPr>
            <a:r>
              <a:rPr lang="en-US" sz="2200" b="0">
                <a:solidFill>
                  <a:schemeClr val="bg2"/>
                </a:solidFill>
                <a:effectLst/>
                <a:latin typeface="Arial" charset="0"/>
              </a:rPr>
              <a:t>FMV of leased property is unknown.</a:t>
            </a:r>
          </a:p>
        </p:txBody>
      </p:sp>
      <p:sp>
        <p:nvSpPr>
          <p:cNvPr id="1351697" name="AutoShape 17"/>
          <p:cNvSpPr>
            <a:spLocks/>
          </p:cNvSpPr>
          <p:nvPr/>
        </p:nvSpPr>
        <p:spPr bwMode="auto">
          <a:xfrm>
            <a:off x="4800600" y="4822825"/>
            <a:ext cx="457200" cy="1143000"/>
          </a:xfrm>
          <a:prstGeom prst="leftBrace">
            <a:avLst>
              <a:gd name="adj1" fmla="val 20833"/>
              <a:gd name="adj2" fmla="val 50000"/>
            </a:avLst>
          </a:prstGeom>
          <a:noFill/>
          <a:ln w="28575" cap="sq">
            <a:solidFill>
              <a:srgbClr val="800000"/>
            </a:solidFill>
            <a:round/>
            <a:headEnd/>
            <a:tailEnd/>
          </a:ln>
          <a:effectLst/>
        </p:spPr>
        <p:txBody>
          <a:bodyPr wrap="none" anchor="ctr"/>
          <a:lstStyle/>
          <a:p>
            <a:endParaRPr lang="en-US"/>
          </a:p>
        </p:txBody>
      </p:sp>
      <p:sp>
        <p:nvSpPr>
          <p:cNvPr id="1351698" name="Text Box 18"/>
          <p:cNvSpPr txBox="1">
            <a:spLocks noChangeArrowheads="1"/>
          </p:cNvSpPr>
          <p:nvPr/>
        </p:nvSpPr>
        <p:spPr bwMode="auto">
          <a:xfrm>
            <a:off x="5029200" y="1905000"/>
            <a:ext cx="3352800" cy="471488"/>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pPr>
            <a:r>
              <a:rPr lang="en-US" sz="2300">
                <a:solidFill>
                  <a:srgbClr val="800000"/>
                </a:solidFill>
                <a:effectLst/>
                <a:latin typeface="Arial" charset="0"/>
              </a:rPr>
              <a:t>Capital Lease, #3</a:t>
            </a:r>
          </a:p>
        </p:txBody>
      </p:sp>
      <p:sp>
        <p:nvSpPr>
          <p:cNvPr id="1351699" name="Text Box 19"/>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Text Box 3"/>
          <p:cNvSpPr txBox="1">
            <a:spLocks noChangeArrowheads="1"/>
          </p:cNvSpPr>
          <p:nvPr/>
        </p:nvSpPr>
        <p:spPr bwMode="auto">
          <a:xfrm>
            <a:off x="838200" y="2935288"/>
            <a:ext cx="8001000" cy="2703512"/>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45000"/>
              </a:spcBef>
              <a:buClr>
                <a:srgbClr val="800000"/>
              </a:buClr>
              <a:buSzPct val="90000"/>
            </a:pPr>
            <a:r>
              <a:rPr lang="en-US" sz="2200">
                <a:solidFill>
                  <a:srgbClr val="000000"/>
                </a:solidFill>
                <a:effectLst/>
                <a:latin typeface="Arial" charset="0"/>
              </a:rPr>
              <a:t>Largest group of leased equipment involves:</a:t>
            </a:r>
            <a:r>
              <a:rPr lang="en-US" sz="2200" b="0">
                <a:solidFill>
                  <a:srgbClr val="000000"/>
                </a:solidFill>
                <a:effectLst/>
                <a:latin typeface="Arial" charset="0"/>
              </a:rPr>
              <a:t> </a:t>
            </a:r>
          </a:p>
          <a:p>
            <a:pPr marL="685800" lvl="1" indent="-457200" algn="l">
              <a:lnSpc>
                <a:spcPct val="120000"/>
              </a:lnSpc>
              <a:spcBef>
                <a:spcPct val="45000"/>
              </a:spcBef>
              <a:buClr>
                <a:srgbClr val="800000"/>
              </a:buClr>
              <a:buSzPct val="80000"/>
              <a:buFont typeface="Wingdings" pitchFamily="2" charset="2"/>
              <a:buChar char="u"/>
            </a:pPr>
            <a:r>
              <a:rPr lang="en-US" sz="2200" b="0">
                <a:solidFill>
                  <a:srgbClr val="000000"/>
                </a:solidFill>
                <a:effectLst/>
                <a:latin typeface="Arial" charset="0"/>
              </a:rPr>
              <a:t>Information technology</a:t>
            </a:r>
          </a:p>
          <a:p>
            <a:pPr marL="685800" lvl="1" indent="-457200" algn="l">
              <a:lnSpc>
                <a:spcPct val="120000"/>
              </a:lnSpc>
              <a:spcBef>
                <a:spcPct val="45000"/>
              </a:spcBef>
              <a:buClr>
                <a:srgbClr val="800000"/>
              </a:buClr>
              <a:buSzPct val="80000"/>
              <a:buFont typeface="Wingdings" pitchFamily="2" charset="2"/>
              <a:buChar char="u"/>
            </a:pPr>
            <a:r>
              <a:rPr lang="en-US" sz="2200" b="0">
                <a:solidFill>
                  <a:srgbClr val="000000"/>
                </a:solidFill>
                <a:effectLst/>
                <a:latin typeface="Arial" charset="0"/>
              </a:rPr>
              <a:t>Transportation (trucks, aircraft, rail)</a:t>
            </a:r>
          </a:p>
          <a:p>
            <a:pPr marL="685800" lvl="1" indent="-457200" algn="l">
              <a:lnSpc>
                <a:spcPct val="120000"/>
              </a:lnSpc>
              <a:spcBef>
                <a:spcPct val="45000"/>
              </a:spcBef>
              <a:buClr>
                <a:srgbClr val="800000"/>
              </a:buClr>
              <a:buSzPct val="80000"/>
              <a:buFont typeface="Wingdings" pitchFamily="2" charset="2"/>
              <a:buChar char="u"/>
            </a:pPr>
            <a:r>
              <a:rPr lang="en-US" sz="2200" b="0">
                <a:solidFill>
                  <a:srgbClr val="000000"/>
                </a:solidFill>
                <a:effectLst/>
                <a:latin typeface="Arial" charset="0"/>
              </a:rPr>
              <a:t>Construction</a:t>
            </a:r>
          </a:p>
          <a:p>
            <a:pPr marL="685800" lvl="1" indent="-457200" algn="l">
              <a:lnSpc>
                <a:spcPct val="120000"/>
              </a:lnSpc>
              <a:spcBef>
                <a:spcPct val="45000"/>
              </a:spcBef>
              <a:buClr>
                <a:srgbClr val="800000"/>
              </a:buClr>
              <a:buSzPct val="80000"/>
              <a:buFont typeface="Wingdings" pitchFamily="2" charset="2"/>
              <a:buChar char="u"/>
            </a:pPr>
            <a:r>
              <a:rPr lang="en-US" sz="2200" b="0">
                <a:solidFill>
                  <a:srgbClr val="000000"/>
                </a:solidFill>
                <a:effectLst/>
                <a:latin typeface="Arial" charset="0"/>
              </a:rPr>
              <a:t>Agriculture</a:t>
            </a:r>
          </a:p>
        </p:txBody>
      </p:sp>
      <p:sp>
        <p:nvSpPr>
          <p:cNvPr id="1269768" name="Text Box 8"/>
          <p:cNvSpPr txBox="1">
            <a:spLocks noChangeArrowheads="1"/>
          </p:cNvSpPr>
          <p:nvPr/>
        </p:nvSpPr>
        <p:spPr bwMode="auto">
          <a:xfrm>
            <a:off x="3962400" y="6248400"/>
            <a:ext cx="51054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Explain the nature, economic substance, and advantages of lease transactions.</a:t>
            </a:r>
          </a:p>
        </p:txBody>
      </p:sp>
      <p:sp>
        <p:nvSpPr>
          <p:cNvPr id="1269769" name="Rectangle 9"/>
          <p:cNvSpPr>
            <a:spLocks noChangeArrowheads="1"/>
          </p:cNvSpPr>
          <p:nvPr/>
        </p:nvSpPr>
        <p:spPr bwMode="auto">
          <a:xfrm>
            <a:off x="838200" y="1425575"/>
            <a:ext cx="7848600" cy="1296988"/>
          </a:xfrm>
          <a:prstGeom prst="rect">
            <a:avLst/>
          </a:prstGeom>
          <a:noFill/>
          <a:ln w="28575" cap="sq">
            <a:noFill/>
            <a:miter lim="800000"/>
            <a:headEnd/>
            <a:tailEnd/>
          </a:ln>
          <a:effectLst/>
        </p:spPr>
        <p:txBody>
          <a:bodyPr>
            <a:spAutoFit/>
          </a:bodyPr>
          <a:lstStyle/>
          <a:p>
            <a:pPr algn="l">
              <a:lnSpc>
                <a:spcPct val="120000"/>
              </a:lnSpc>
              <a:spcBef>
                <a:spcPct val="50000"/>
              </a:spcBef>
            </a:pPr>
            <a:r>
              <a:rPr lang="en-US" sz="2200" b="0">
                <a:solidFill>
                  <a:srgbClr val="000000"/>
                </a:solidFill>
                <a:effectLst/>
                <a:latin typeface="Arial" charset="0"/>
              </a:rPr>
              <a:t>A </a:t>
            </a:r>
            <a:r>
              <a:rPr lang="en-US" sz="2200">
                <a:solidFill>
                  <a:srgbClr val="800000"/>
                </a:solidFill>
                <a:effectLst/>
                <a:latin typeface="Arial" charset="0"/>
              </a:rPr>
              <a:t>lease</a:t>
            </a:r>
            <a:r>
              <a:rPr lang="en-US" sz="2200">
                <a:solidFill>
                  <a:srgbClr val="009AA6"/>
                </a:solidFill>
                <a:effectLst/>
                <a:latin typeface="Arial" charset="0"/>
              </a:rPr>
              <a:t> </a:t>
            </a:r>
            <a:r>
              <a:rPr lang="en-US" sz="2200" b="0">
                <a:solidFill>
                  <a:srgbClr val="000000"/>
                </a:solidFill>
                <a:effectLst/>
                <a:latin typeface="Arial" charset="0"/>
              </a:rPr>
              <a:t>is a contractual agreement between a lessor and a lessee, that gives the </a:t>
            </a:r>
            <a:r>
              <a:rPr lang="en-US" sz="2200">
                <a:solidFill>
                  <a:srgbClr val="800000"/>
                </a:solidFill>
                <a:effectLst/>
                <a:latin typeface="Arial" charset="0"/>
              </a:rPr>
              <a:t>lessee</a:t>
            </a:r>
            <a:r>
              <a:rPr lang="en-US" sz="2200">
                <a:solidFill>
                  <a:srgbClr val="009AA6"/>
                </a:solidFill>
                <a:effectLst/>
                <a:latin typeface="Arial" charset="0"/>
              </a:rPr>
              <a:t> </a:t>
            </a:r>
            <a:r>
              <a:rPr lang="en-US" sz="2200" b="0">
                <a:solidFill>
                  <a:srgbClr val="000000"/>
                </a:solidFill>
                <a:effectLst/>
                <a:latin typeface="Arial" charset="0"/>
              </a:rPr>
              <a:t>the right to use specific property, owned by the </a:t>
            </a:r>
            <a:r>
              <a:rPr lang="en-US" sz="2200">
                <a:solidFill>
                  <a:srgbClr val="800000"/>
                </a:solidFill>
                <a:effectLst/>
                <a:latin typeface="Arial" charset="0"/>
              </a:rPr>
              <a:t>lessor</a:t>
            </a:r>
            <a:r>
              <a:rPr lang="en-US" sz="2200" b="0">
                <a:solidFill>
                  <a:srgbClr val="000000"/>
                </a:solidFill>
                <a:effectLst/>
                <a:latin typeface="Arial" charset="0"/>
              </a:rPr>
              <a:t>, for a specified period of time.</a:t>
            </a:r>
          </a:p>
        </p:txBody>
      </p:sp>
      <p:sp>
        <p:nvSpPr>
          <p:cNvPr id="1269770" name="Rectangle 10"/>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The Leasing Environment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53736" name="Text Box 8"/>
          <p:cNvSpPr txBox="1">
            <a:spLocks noChangeArrowheads="1"/>
          </p:cNvSpPr>
          <p:nvPr/>
        </p:nvSpPr>
        <p:spPr bwMode="auto">
          <a:xfrm>
            <a:off x="990600" y="2044700"/>
            <a:ext cx="7315200" cy="1308100"/>
          </a:xfrm>
          <a:prstGeom prst="rect">
            <a:avLst/>
          </a:prstGeom>
          <a:noFill/>
          <a:ln w="28575" cap="sq">
            <a:noFill/>
            <a:miter lim="800000"/>
            <a:headEnd/>
            <a:tailEnd/>
          </a:ln>
          <a:effectLst/>
        </p:spPr>
        <p:txBody>
          <a:bodyPr>
            <a:spAutoFit/>
          </a:bodyPr>
          <a:lstStyle/>
          <a:p>
            <a:pPr algn="l">
              <a:lnSpc>
                <a:spcPct val="120000"/>
              </a:lnSpc>
              <a:spcBef>
                <a:spcPct val="10000"/>
              </a:spcBef>
              <a:tabLst>
                <a:tab pos="6350000" algn="r"/>
              </a:tabLst>
            </a:pPr>
            <a:r>
              <a:rPr lang="en-US" sz="2100" b="0">
                <a:solidFill>
                  <a:schemeClr val="bg2"/>
                </a:solidFill>
                <a:effectLst/>
                <a:latin typeface="Arial" charset="0"/>
              </a:rPr>
              <a:t>Payment 	$  9,968</a:t>
            </a:r>
          </a:p>
          <a:p>
            <a:pPr algn="l">
              <a:lnSpc>
                <a:spcPct val="120000"/>
              </a:lnSpc>
              <a:spcBef>
                <a:spcPct val="10000"/>
              </a:spcBef>
              <a:tabLst>
                <a:tab pos="6350000" algn="r"/>
              </a:tabLst>
            </a:pPr>
            <a:r>
              <a:rPr lang="en-US" sz="2100" b="0">
                <a:solidFill>
                  <a:schemeClr val="bg2"/>
                </a:solidFill>
                <a:effectLst/>
                <a:latin typeface="Arial" charset="0"/>
              </a:rPr>
              <a:t>Present value factor (i=10%,n=5)	  4.16986</a:t>
            </a:r>
          </a:p>
          <a:p>
            <a:pPr algn="l">
              <a:lnSpc>
                <a:spcPct val="120000"/>
              </a:lnSpc>
              <a:spcBef>
                <a:spcPct val="10000"/>
              </a:spcBef>
              <a:tabLst>
                <a:tab pos="6350000" algn="r"/>
              </a:tabLst>
            </a:pPr>
            <a:r>
              <a:rPr lang="en-US" sz="2100" b="0">
                <a:solidFill>
                  <a:schemeClr val="bg2"/>
                </a:solidFill>
                <a:effectLst/>
                <a:latin typeface="Arial" charset="0"/>
              </a:rPr>
              <a:t>PV of minimum lease payments</a:t>
            </a:r>
            <a:r>
              <a:rPr lang="en-US" sz="2100">
                <a:solidFill>
                  <a:srgbClr val="800000"/>
                </a:solidFill>
                <a:effectLst/>
                <a:latin typeface="Arial" charset="0"/>
              </a:rPr>
              <a:t> </a:t>
            </a:r>
            <a:r>
              <a:rPr lang="en-US" sz="2100" b="0">
                <a:solidFill>
                  <a:schemeClr val="bg2"/>
                </a:solidFill>
                <a:effectLst/>
                <a:latin typeface="Arial" charset="0"/>
              </a:rPr>
              <a:t>	</a:t>
            </a:r>
            <a:r>
              <a:rPr lang="en-US" sz="2100" b="0">
                <a:solidFill>
                  <a:srgbClr val="800000"/>
                </a:solidFill>
                <a:effectLst/>
                <a:latin typeface="Arial" charset="0"/>
              </a:rPr>
              <a:t>$41,565</a:t>
            </a:r>
            <a:r>
              <a:rPr lang="en-US" sz="2100" b="0">
                <a:solidFill>
                  <a:schemeClr val="bg2"/>
                </a:solidFill>
                <a:effectLst/>
                <a:latin typeface="Arial" charset="0"/>
              </a:rPr>
              <a:t> </a:t>
            </a:r>
          </a:p>
        </p:txBody>
      </p:sp>
      <p:sp>
        <p:nvSpPr>
          <p:cNvPr id="1353737" name="Line 9"/>
          <p:cNvSpPr>
            <a:spLocks noChangeShapeType="1"/>
          </p:cNvSpPr>
          <p:nvPr/>
        </p:nvSpPr>
        <p:spPr bwMode="auto">
          <a:xfrm>
            <a:off x="6248400" y="2895600"/>
            <a:ext cx="1219200" cy="0"/>
          </a:xfrm>
          <a:prstGeom prst="line">
            <a:avLst/>
          </a:prstGeom>
          <a:noFill/>
          <a:ln w="28575" cap="sq">
            <a:solidFill>
              <a:schemeClr val="tx1"/>
            </a:solidFill>
            <a:round/>
            <a:headEnd/>
            <a:tailEnd/>
          </a:ln>
          <a:effectLst/>
        </p:spPr>
        <p:txBody>
          <a:bodyPr wrap="none" anchor="ctr"/>
          <a:lstStyle/>
          <a:p>
            <a:endParaRPr lang="en-US"/>
          </a:p>
        </p:txBody>
      </p:sp>
      <p:sp>
        <p:nvSpPr>
          <p:cNvPr id="1353747" name="Line 19"/>
          <p:cNvSpPr>
            <a:spLocks noChangeShapeType="1"/>
          </p:cNvSpPr>
          <p:nvPr/>
        </p:nvSpPr>
        <p:spPr bwMode="auto">
          <a:xfrm>
            <a:off x="6248400" y="3352800"/>
            <a:ext cx="1219200" cy="0"/>
          </a:xfrm>
          <a:prstGeom prst="line">
            <a:avLst/>
          </a:prstGeom>
          <a:noFill/>
          <a:ln w="28575" cap="sq">
            <a:solidFill>
              <a:schemeClr val="tx1"/>
            </a:solidFill>
            <a:round/>
            <a:headEnd/>
            <a:tailEnd/>
          </a:ln>
          <a:effectLst/>
        </p:spPr>
        <p:txBody>
          <a:bodyPr wrap="none" anchor="ctr"/>
          <a:lstStyle/>
          <a:p>
            <a:endParaRPr lang="en-US"/>
          </a:p>
        </p:txBody>
      </p:sp>
      <p:sp>
        <p:nvSpPr>
          <p:cNvPr id="1353748" name="Line 20"/>
          <p:cNvSpPr>
            <a:spLocks noChangeShapeType="1"/>
          </p:cNvSpPr>
          <p:nvPr/>
        </p:nvSpPr>
        <p:spPr bwMode="auto">
          <a:xfrm>
            <a:off x="6248400" y="3429000"/>
            <a:ext cx="1219200" cy="0"/>
          </a:xfrm>
          <a:prstGeom prst="line">
            <a:avLst/>
          </a:prstGeom>
          <a:noFill/>
          <a:ln w="28575" cap="sq">
            <a:solidFill>
              <a:schemeClr val="tx1"/>
            </a:solidFill>
            <a:round/>
            <a:headEnd/>
            <a:tailEnd/>
          </a:ln>
          <a:effectLst/>
        </p:spPr>
        <p:txBody>
          <a:bodyPr wrap="none" anchor="ctr"/>
          <a:lstStyle/>
          <a:p>
            <a:endParaRPr lang="en-US"/>
          </a:p>
        </p:txBody>
      </p:sp>
      <p:sp>
        <p:nvSpPr>
          <p:cNvPr id="1353755" name="Rectangle 27"/>
          <p:cNvSpPr>
            <a:spLocks noChangeArrowheads="1"/>
          </p:cNvSpPr>
          <p:nvPr/>
        </p:nvSpPr>
        <p:spPr bwMode="auto">
          <a:xfrm>
            <a:off x="838200" y="4059238"/>
            <a:ext cx="7848600" cy="1884362"/>
          </a:xfrm>
          <a:prstGeom prst="rect">
            <a:avLst/>
          </a:prstGeom>
          <a:noFill/>
          <a:ln w="28575" cap="sq">
            <a:noFill/>
            <a:miter lim="800000"/>
            <a:headEnd/>
            <a:tailEnd/>
          </a:ln>
          <a:effectLst/>
        </p:spPr>
        <p:txBody>
          <a:bodyPr>
            <a:spAutoFit/>
          </a:bodyPr>
          <a:lstStyle/>
          <a:p>
            <a:pPr marL="463550" indent="-463550" algn="l">
              <a:lnSpc>
                <a:spcPct val="120000"/>
              </a:lnSpc>
              <a:spcBef>
                <a:spcPct val="20000"/>
              </a:spcBef>
              <a:tabLst>
                <a:tab pos="6400800" algn="r"/>
                <a:tab pos="7602538" algn="r"/>
              </a:tabLst>
            </a:pPr>
            <a:r>
              <a:rPr lang="en-US" sz="2100" b="0">
                <a:effectLst/>
                <a:latin typeface="Arial" charset="0"/>
              </a:rPr>
              <a:t>Leased Machine (under capital leases)	41,565</a:t>
            </a:r>
          </a:p>
          <a:p>
            <a:pPr marL="463550" indent="-463550" algn="l">
              <a:lnSpc>
                <a:spcPct val="120000"/>
              </a:lnSpc>
              <a:spcBef>
                <a:spcPct val="20000"/>
              </a:spcBef>
              <a:tabLst>
                <a:tab pos="6400800" algn="r"/>
                <a:tab pos="7602538" algn="r"/>
              </a:tabLst>
            </a:pPr>
            <a:r>
              <a:rPr lang="en-US" sz="2100" b="0">
                <a:effectLst/>
                <a:latin typeface="Arial" charset="0"/>
              </a:rPr>
              <a:t>	Lease Liability 		41,565</a:t>
            </a:r>
          </a:p>
          <a:p>
            <a:pPr marL="463550" indent="-463550" algn="l">
              <a:lnSpc>
                <a:spcPct val="120000"/>
              </a:lnSpc>
              <a:spcBef>
                <a:spcPct val="40000"/>
              </a:spcBef>
              <a:tabLst>
                <a:tab pos="6400800" algn="r"/>
                <a:tab pos="7602538" algn="r"/>
              </a:tabLst>
            </a:pPr>
            <a:r>
              <a:rPr lang="en-US" sz="2100" b="0">
                <a:effectLst/>
                <a:latin typeface="Arial" charset="0"/>
              </a:rPr>
              <a:t>Lease Liability 	9,968</a:t>
            </a:r>
          </a:p>
          <a:p>
            <a:pPr marL="463550" indent="-463550" algn="l">
              <a:lnSpc>
                <a:spcPct val="120000"/>
              </a:lnSpc>
              <a:spcBef>
                <a:spcPct val="20000"/>
              </a:spcBef>
              <a:tabLst>
                <a:tab pos="6400800" algn="r"/>
                <a:tab pos="7602538" algn="r"/>
              </a:tabLst>
            </a:pPr>
            <a:r>
              <a:rPr lang="en-US" sz="2100" b="0">
                <a:effectLst/>
                <a:latin typeface="Arial" charset="0"/>
              </a:rPr>
              <a:t>	Cash		9,968</a:t>
            </a:r>
          </a:p>
        </p:txBody>
      </p:sp>
      <p:sp>
        <p:nvSpPr>
          <p:cNvPr id="1353756" name="Text Box 28"/>
          <p:cNvSpPr txBox="1">
            <a:spLocks noChangeArrowheads="1"/>
          </p:cNvSpPr>
          <p:nvPr/>
        </p:nvSpPr>
        <p:spPr bwMode="auto">
          <a:xfrm>
            <a:off x="533400" y="3662363"/>
            <a:ext cx="4572000" cy="412750"/>
          </a:xfrm>
          <a:prstGeom prst="rect">
            <a:avLst/>
          </a:prstGeom>
          <a:noFill/>
          <a:ln w="28575" cap="sq">
            <a:noFill/>
            <a:miter lim="800000"/>
            <a:headEnd/>
            <a:tailEnd/>
          </a:ln>
          <a:effectLst/>
        </p:spPr>
        <p:txBody>
          <a:bodyPr>
            <a:spAutoFit/>
          </a:bodyPr>
          <a:lstStyle/>
          <a:p>
            <a:pPr algn="l">
              <a:spcBef>
                <a:spcPct val="50000"/>
              </a:spcBef>
            </a:pPr>
            <a:r>
              <a:rPr lang="en-US" sz="2100">
                <a:solidFill>
                  <a:srgbClr val="800000"/>
                </a:solidFill>
                <a:effectLst/>
                <a:latin typeface="Arial" charset="0"/>
              </a:rPr>
              <a:t>1/1/12 Journal Entries:</a:t>
            </a:r>
          </a:p>
        </p:txBody>
      </p:sp>
      <p:sp>
        <p:nvSpPr>
          <p:cNvPr id="1353757" name="Text Box 29"/>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53758" name="Text Box 30"/>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a:t>
            </a:r>
            <a:r>
              <a:rPr lang="en-US" sz="2100" b="0">
                <a:solidFill>
                  <a:srgbClr val="000000"/>
                </a:solidFill>
                <a:effectLst/>
                <a:latin typeface="Arial" charset="0"/>
              </a:rPr>
              <a:t>  Compute present value of the minimum lease payments.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3755">
                                            <p:txEl>
                                              <p:pRg st="0" end="0"/>
                                            </p:txEl>
                                          </p:spTgt>
                                        </p:tgtEl>
                                        <p:attrNameLst>
                                          <p:attrName>style.visibility</p:attrName>
                                        </p:attrNameLst>
                                      </p:cBhvr>
                                      <p:to>
                                        <p:strVal val="visible"/>
                                      </p:to>
                                    </p:set>
                                    <p:animEffect transition="in" filter="wipe(left)">
                                      <p:cBhvr>
                                        <p:cTn id="7" dur="500"/>
                                        <p:tgtEl>
                                          <p:spTgt spid="1353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3755">
                                            <p:txEl>
                                              <p:pRg st="1" end="1"/>
                                            </p:txEl>
                                          </p:spTgt>
                                        </p:tgtEl>
                                        <p:attrNameLst>
                                          <p:attrName>style.visibility</p:attrName>
                                        </p:attrNameLst>
                                      </p:cBhvr>
                                      <p:to>
                                        <p:strVal val="visible"/>
                                      </p:to>
                                    </p:set>
                                    <p:animEffect transition="in" filter="wipe(left)">
                                      <p:cBhvr>
                                        <p:cTn id="12" dur="500"/>
                                        <p:tgtEl>
                                          <p:spTgt spid="1353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3755">
                                            <p:txEl>
                                              <p:pRg st="2" end="2"/>
                                            </p:txEl>
                                          </p:spTgt>
                                        </p:tgtEl>
                                        <p:attrNameLst>
                                          <p:attrName>style.visibility</p:attrName>
                                        </p:attrNameLst>
                                      </p:cBhvr>
                                      <p:to>
                                        <p:strVal val="visible"/>
                                      </p:to>
                                    </p:set>
                                    <p:animEffect transition="in" filter="wipe(left)">
                                      <p:cBhvr>
                                        <p:cTn id="17" dur="500"/>
                                        <p:tgtEl>
                                          <p:spTgt spid="1353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3755">
                                            <p:txEl>
                                              <p:pRg st="3" end="3"/>
                                            </p:txEl>
                                          </p:spTgt>
                                        </p:tgtEl>
                                        <p:attrNameLst>
                                          <p:attrName>style.visibility</p:attrName>
                                        </p:attrNameLst>
                                      </p:cBhvr>
                                      <p:to>
                                        <p:strVal val="visible"/>
                                      </p:to>
                                    </p:set>
                                    <p:animEffect transition="in" filter="wipe(left)">
                                      <p:cBhvr>
                                        <p:cTn id="22" dur="500"/>
                                        <p:tgtEl>
                                          <p:spTgt spid="1353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graphicFrame>
        <p:nvGraphicFramePr>
          <p:cNvPr id="1361926" name="Object 6"/>
          <p:cNvGraphicFramePr>
            <a:graphicFrameLocks noChangeAspect="1"/>
          </p:cNvGraphicFramePr>
          <p:nvPr/>
        </p:nvGraphicFramePr>
        <p:xfrm>
          <a:off x="614363" y="1998663"/>
          <a:ext cx="7956550" cy="3944937"/>
        </p:xfrm>
        <a:graphic>
          <a:graphicData uri="http://schemas.openxmlformats.org/presentationml/2006/ole">
            <mc:AlternateContent xmlns:mc="http://schemas.openxmlformats.org/markup-compatibility/2006">
              <mc:Choice xmlns:v="urn:schemas-microsoft-com:vml" Requires="v">
                <p:oleObj spid="_x0000_s1361929" name="Worksheet" r:id="rId5" imgW="4476810" imgH="2238196" progId="Excel.Sheet.8">
                  <p:embed/>
                </p:oleObj>
              </mc:Choice>
              <mc:Fallback>
                <p:oleObj name="Worksheet" r:id="rId5" imgW="4476810" imgH="2238196"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1998663"/>
                        <a:ext cx="7956550" cy="39449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1930" name="Rectangle 10"/>
          <p:cNvSpPr>
            <a:spLocks noChangeArrowheads="1"/>
          </p:cNvSpPr>
          <p:nvPr/>
        </p:nvSpPr>
        <p:spPr bwMode="auto">
          <a:xfrm>
            <a:off x="6781800" y="5410200"/>
            <a:ext cx="228600" cy="152400"/>
          </a:xfrm>
          <a:prstGeom prst="rect">
            <a:avLst/>
          </a:prstGeom>
          <a:solidFill>
            <a:schemeClr val="bg1"/>
          </a:solidFill>
          <a:ln w="28575" cap="sq">
            <a:noFill/>
            <a:miter lim="800000"/>
            <a:headEnd/>
            <a:tailEnd/>
          </a:ln>
          <a:effectLst/>
        </p:spPr>
        <p:txBody>
          <a:bodyPr wrap="none" anchor="ctr"/>
          <a:lstStyle/>
          <a:p>
            <a:endParaRPr lang="en-US"/>
          </a:p>
        </p:txBody>
      </p:sp>
      <p:sp>
        <p:nvSpPr>
          <p:cNvPr id="1361931" name="Text Box 11"/>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61932" name="Text Box 12"/>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a:t>
            </a:r>
            <a:r>
              <a:rPr lang="en-US" sz="2100" b="0">
                <a:solidFill>
                  <a:srgbClr val="000000"/>
                </a:solidFill>
                <a:effectLst/>
                <a:latin typeface="Arial" charset="0"/>
              </a:rPr>
              <a:t>  Lease Amortization Schedule</a:t>
            </a:r>
          </a:p>
        </p:txBody>
      </p:sp>
      <p:sp>
        <p:nvSpPr>
          <p:cNvPr id="1361933" name="Rectangle 13"/>
          <p:cNvSpPr>
            <a:spLocks noChangeArrowheads="1"/>
          </p:cNvSpPr>
          <p:nvPr/>
        </p:nvSpPr>
        <p:spPr bwMode="auto">
          <a:xfrm>
            <a:off x="685800" y="3124200"/>
            <a:ext cx="152400" cy="2362200"/>
          </a:xfrm>
          <a:prstGeom prst="rect">
            <a:avLst/>
          </a:prstGeom>
          <a:solidFill>
            <a:schemeClr val="bg1"/>
          </a:solidFill>
          <a:ln w="28575" cap="sq">
            <a:noFill/>
            <a:miter lim="800000"/>
            <a:headEnd/>
            <a:tailEnd/>
          </a:ln>
          <a:effectLst/>
        </p:spPr>
        <p:txBody>
          <a:bodyPr wrap="none" anchor="ctr"/>
          <a:lstStyle/>
          <a:p>
            <a:endParaRPr lang="en-US"/>
          </a:p>
        </p:txBody>
      </p:sp>
      <p:sp>
        <p:nvSpPr>
          <p:cNvPr id="1361934" name="Rectangle 14"/>
          <p:cNvSpPr>
            <a:spLocks noChangeArrowheads="1"/>
          </p:cNvSpPr>
          <p:nvPr/>
        </p:nvSpPr>
        <p:spPr bwMode="auto">
          <a:xfrm>
            <a:off x="6858000" y="5334000"/>
            <a:ext cx="152400" cy="76200"/>
          </a:xfrm>
          <a:prstGeom prst="rect">
            <a:avLst/>
          </a:prstGeom>
          <a:solidFill>
            <a:schemeClr val="bg1"/>
          </a:solidFill>
          <a:ln w="28575" cap="sq">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57831" name="Rectangle 7"/>
          <p:cNvSpPr>
            <a:spLocks noChangeArrowheads="1"/>
          </p:cNvSpPr>
          <p:nvPr/>
        </p:nvSpPr>
        <p:spPr bwMode="auto">
          <a:xfrm>
            <a:off x="914400" y="2560638"/>
            <a:ext cx="7848600" cy="3278187"/>
          </a:xfrm>
          <a:prstGeom prst="rect">
            <a:avLst/>
          </a:prstGeom>
          <a:noFill/>
          <a:ln w="28575" cap="sq">
            <a:noFill/>
            <a:miter lim="800000"/>
            <a:headEnd/>
            <a:tailEnd/>
          </a:ln>
          <a:effectLst/>
        </p:spPr>
        <p:txBody>
          <a:bodyPr>
            <a:spAutoFit/>
          </a:bodyPr>
          <a:lstStyle/>
          <a:p>
            <a:pPr marL="463550" indent="-463550" algn="l">
              <a:lnSpc>
                <a:spcPct val="120000"/>
              </a:lnSpc>
              <a:spcBef>
                <a:spcPct val="20000"/>
              </a:spcBef>
              <a:tabLst>
                <a:tab pos="5715000" algn="r"/>
                <a:tab pos="6858000" algn="r"/>
              </a:tabLst>
            </a:pPr>
            <a:r>
              <a:rPr lang="en-US" sz="2100" b="0">
                <a:effectLst/>
                <a:latin typeface="Arial" charset="0"/>
              </a:rPr>
              <a:t>Depreciation Expense	8,313</a:t>
            </a:r>
          </a:p>
          <a:p>
            <a:pPr marL="463550" indent="-463550" algn="l">
              <a:lnSpc>
                <a:spcPct val="120000"/>
              </a:lnSpc>
              <a:spcBef>
                <a:spcPct val="20000"/>
              </a:spcBef>
              <a:tabLst>
                <a:tab pos="5715000" algn="r"/>
                <a:tab pos="6858000" algn="r"/>
              </a:tabLst>
            </a:pPr>
            <a:r>
              <a:rPr lang="en-US" sz="2100" b="0">
                <a:effectLst/>
                <a:latin typeface="Arial" charset="0"/>
              </a:rPr>
              <a:t>	Accumulated Depreciation 		8,313</a:t>
            </a:r>
          </a:p>
          <a:p>
            <a:pPr marL="463550" indent="-463550" algn="l">
              <a:lnSpc>
                <a:spcPct val="120000"/>
              </a:lnSpc>
              <a:spcBef>
                <a:spcPct val="20000"/>
              </a:spcBef>
              <a:tabLst>
                <a:tab pos="5715000" algn="r"/>
                <a:tab pos="6858000" algn="r"/>
              </a:tabLst>
            </a:pPr>
            <a:r>
              <a:rPr lang="en-US" sz="2100" b="0">
                <a:effectLst/>
                <a:latin typeface="Arial" charset="0"/>
              </a:rPr>
              <a:t>	</a:t>
            </a:r>
            <a:r>
              <a:rPr lang="en-US" sz="1900" b="0">
                <a:effectLst/>
                <a:latin typeface="Arial" charset="0"/>
              </a:rPr>
              <a:t>($41,565 ÷ 5 = $8,313)</a:t>
            </a:r>
          </a:p>
          <a:p>
            <a:pPr marL="463550" indent="-463550" algn="l">
              <a:lnSpc>
                <a:spcPct val="120000"/>
              </a:lnSpc>
              <a:spcBef>
                <a:spcPct val="70000"/>
              </a:spcBef>
              <a:tabLst>
                <a:tab pos="5715000" algn="r"/>
                <a:tab pos="6858000" algn="r"/>
              </a:tabLst>
            </a:pPr>
            <a:r>
              <a:rPr lang="en-US" sz="2100" b="0">
                <a:effectLst/>
                <a:latin typeface="Arial" charset="0"/>
              </a:rPr>
              <a:t>Interest Expense	3,160</a:t>
            </a:r>
          </a:p>
          <a:p>
            <a:pPr marL="463550" indent="-463550" algn="l">
              <a:lnSpc>
                <a:spcPct val="120000"/>
              </a:lnSpc>
              <a:spcBef>
                <a:spcPct val="20000"/>
              </a:spcBef>
              <a:tabLst>
                <a:tab pos="5715000" algn="r"/>
                <a:tab pos="6858000" algn="r"/>
              </a:tabLst>
            </a:pPr>
            <a:r>
              <a:rPr lang="en-US" sz="2100" b="0">
                <a:effectLst/>
                <a:latin typeface="Arial" charset="0"/>
              </a:rPr>
              <a:t>	Interest Payable 		3,160</a:t>
            </a:r>
          </a:p>
          <a:p>
            <a:pPr marL="463550" indent="-463550" algn="l">
              <a:lnSpc>
                <a:spcPct val="120000"/>
              </a:lnSpc>
              <a:spcBef>
                <a:spcPct val="20000"/>
              </a:spcBef>
              <a:tabLst>
                <a:tab pos="5715000" algn="r"/>
                <a:tab pos="6858000" algn="r"/>
              </a:tabLst>
            </a:pPr>
            <a:r>
              <a:rPr lang="en-US" sz="2100" b="0">
                <a:effectLst/>
                <a:latin typeface="Arial" charset="0"/>
              </a:rPr>
              <a:t>	</a:t>
            </a:r>
            <a:r>
              <a:rPr lang="en-US" sz="1900" b="0">
                <a:effectLst/>
                <a:latin typeface="Arial" charset="0"/>
              </a:rPr>
              <a:t>($41,565 – $9,968) X .10]</a:t>
            </a:r>
          </a:p>
          <a:p>
            <a:pPr marL="463550" indent="-463550" algn="l">
              <a:lnSpc>
                <a:spcPct val="120000"/>
              </a:lnSpc>
              <a:spcBef>
                <a:spcPct val="20000"/>
              </a:spcBef>
              <a:tabLst>
                <a:tab pos="5715000" algn="r"/>
                <a:tab pos="6858000" algn="r"/>
              </a:tabLst>
            </a:pPr>
            <a:endParaRPr lang="en-US" sz="1900" b="0">
              <a:effectLst/>
              <a:latin typeface="Arial" charset="0"/>
            </a:endParaRPr>
          </a:p>
        </p:txBody>
      </p:sp>
      <p:sp>
        <p:nvSpPr>
          <p:cNvPr id="1357832" name="Text Box 8"/>
          <p:cNvSpPr txBox="1">
            <a:spLocks noChangeArrowheads="1"/>
          </p:cNvSpPr>
          <p:nvPr/>
        </p:nvSpPr>
        <p:spPr bwMode="auto">
          <a:xfrm>
            <a:off x="533400" y="2011363"/>
            <a:ext cx="1524000" cy="412750"/>
          </a:xfrm>
          <a:prstGeom prst="rect">
            <a:avLst/>
          </a:prstGeom>
          <a:noFill/>
          <a:ln w="28575" cap="sq">
            <a:noFill/>
            <a:miter lim="800000"/>
            <a:headEnd/>
            <a:tailEnd/>
          </a:ln>
          <a:effectLst/>
        </p:spPr>
        <p:txBody>
          <a:bodyPr>
            <a:spAutoFit/>
          </a:bodyPr>
          <a:lstStyle/>
          <a:p>
            <a:pPr algn="l">
              <a:spcBef>
                <a:spcPct val="50000"/>
              </a:spcBef>
            </a:pPr>
            <a:r>
              <a:rPr lang="en-US" sz="2100">
                <a:solidFill>
                  <a:srgbClr val="800000"/>
                </a:solidFill>
                <a:effectLst/>
                <a:latin typeface="Arial" charset="0"/>
              </a:rPr>
              <a:t>12/31/12</a:t>
            </a:r>
          </a:p>
        </p:txBody>
      </p:sp>
      <p:sp>
        <p:nvSpPr>
          <p:cNvPr id="1357833" name="Text Box 9"/>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57834" name="Text Box 10"/>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  </a:t>
            </a:r>
            <a:r>
              <a:rPr lang="en-US" sz="2100" b="0">
                <a:solidFill>
                  <a:srgbClr val="000000"/>
                </a:solidFill>
                <a:effectLst/>
                <a:latin typeface="Arial" charset="0"/>
              </a:rPr>
              <a:t>Journal entries for Adams through Jan. 1,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7831">
                                            <p:txEl>
                                              <p:pRg st="0" end="0"/>
                                            </p:txEl>
                                          </p:spTgt>
                                        </p:tgtEl>
                                        <p:attrNameLst>
                                          <p:attrName>style.visibility</p:attrName>
                                        </p:attrNameLst>
                                      </p:cBhvr>
                                      <p:to>
                                        <p:strVal val="visible"/>
                                      </p:to>
                                    </p:set>
                                    <p:animEffect transition="in" filter="wipe(left)">
                                      <p:cBhvr>
                                        <p:cTn id="7" dur="500"/>
                                        <p:tgtEl>
                                          <p:spTgt spid="1357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7831">
                                            <p:txEl>
                                              <p:pRg st="1" end="1"/>
                                            </p:txEl>
                                          </p:spTgt>
                                        </p:tgtEl>
                                        <p:attrNameLst>
                                          <p:attrName>style.visibility</p:attrName>
                                        </p:attrNameLst>
                                      </p:cBhvr>
                                      <p:to>
                                        <p:strVal val="visible"/>
                                      </p:to>
                                    </p:set>
                                    <p:animEffect transition="in" filter="wipe(left)">
                                      <p:cBhvr>
                                        <p:cTn id="12" dur="500"/>
                                        <p:tgtEl>
                                          <p:spTgt spid="13578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7831">
                                            <p:txEl>
                                              <p:pRg st="2" end="2"/>
                                            </p:txEl>
                                          </p:spTgt>
                                        </p:tgtEl>
                                        <p:attrNameLst>
                                          <p:attrName>style.visibility</p:attrName>
                                        </p:attrNameLst>
                                      </p:cBhvr>
                                      <p:to>
                                        <p:strVal val="visible"/>
                                      </p:to>
                                    </p:set>
                                    <p:animEffect transition="in" filter="wipe(left)">
                                      <p:cBhvr>
                                        <p:cTn id="17" dur="500"/>
                                        <p:tgtEl>
                                          <p:spTgt spid="13578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7831">
                                            <p:txEl>
                                              <p:pRg st="3" end="3"/>
                                            </p:txEl>
                                          </p:spTgt>
                                        </p:tgtEl>
                                        <p:attrNameLst>
                                          <p:attrName>style.visibility</p:attrName>
                                        </p:attrNameLst>
                                      </p:cBhvr>
                                      <p:to>
                                        <p:strVal val="visible"/>
                                      </p:to>
                                    </p:set>
                                    <p:animEffect transition="in" filter="wipe(left)">
                                      <p:cBhvr>
                                        <p:cTn id="22" dur="500"/>
                                        <p:tgtEl>
                                          <p:spTgt spid="13578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7831">
                                            <p:txEl>
                                              <p:pRg st="4" end="4"/>
                                            </p:txEl>
                                          </p:spTgt>
                                        </p:tgtEl>
                                        <p:attrNameLst>
                                          <p:attrName>style.visibility</p:attrName>
                                        </p:attrNameLst>
                                      </p:cBhvr>
                                      <p:to>
                                        <p:strVal val="visible"/>
                                      </p:to>
                                    </p:set>
                                    <p:animEffect transition="in" filter="wipe(left)">
                                      <p:cBhvr>
                                        <p:cTn id="27" dur="500"/>
                                        <p:tgtEl>
                                          <p:spTgt spid="13578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57831">
                                            <p:txEl>
                                              <p:pRg st="5" end="5"/>
                                            </p:txEl>
                                          </p:spTgt>
                                        </p:tgtEl>
                                        <p:attrNameLst>
                                          <p:attrName>style.visibility</p:attrName>
                                        </p:attrNameLst>
                                      </p:cBhvr>
                                      <p:to>
                                        <p:strVal val="visible"/>
                                      </p:to>
                                    </p:set>
                                    <p:animEffect transition="in" filter="wipe(left)">
                                      <p:cBhvr>
                                        <p:cTn id="32" dur="500"/>
                                        <p:tgtEl>
                                          <p:spTgt spid="1357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44869" name="Rectangle 5"/>
          <p:cNvSpPr>
            <a:spLocks noChangeArrowheads="1"/>
          </p:cNvSpPr>
          <p:nvPr/>
        </p:nvSpPr>
        <p:spPr bwMode="auto">
          <a:xfrm>
            <a:off x="914400" y="2560638"/>
            <a:ext cx="7848600" cy="1371600"/>
          </a:xfrm>
          <a:prstGeom prst="rect">
            <a:avLst/>
          </a:prstGeom>
          <a:noFill/>
          <a:ln w="28575" cap="sq">
            <a:noFill/>
            <a:miter lim="800000"/>
            <a:headEnd/>
            <a:tailEnd/>
          </a:ln>
          <a:effectLst/>
        </p:spPr>
        <p:txBody>
          <a:bodyPr>
            <a:spAutoFit/>
          </a:bodyPr>
          <a:lstStyle/>
          <a:p>
            <a:pPr marL="463550" indent="-463550" algn="l">
              <a:lnSpc>
                <a:spcPct val="120000"/>
              </a:lnSpc>
              <a:spcBef>
                <a:spcPct val="20000"/>
              </a:spcBef>
              <a:tabLst>
                <a:tab pos="5715000" algn="r"/>
                <a:tab pos="6858000" algn="r"/>
              </a:tabLst>
            </a:pPr>
            <a:r>
              <a:rPr lang="en-US" sz="2100" b="0">
                <a:effectLst/>
                <a:latin typeface="Arial" charset="0"/>
              </a:rPr>
              <a:t>Lease Liability	6,808</a:t>
            </a:r>
          </a:p>
          <a:p>
            <a:pPr marL="463550" indent="-463550" algn="l">
              <a:lnSpc>
                <a:spcPct val="120000"/>
              </a:lnSpc>
              <a:spcBef>
                <a:spcPct val="20000"/>
              </a:spcBef>
              <a:tabLst>
                <a:tab pos="5715000" algn="r"/>
                <a:tab pos="6858000" algn="r"/>
              </a:tabLst>
            </a:pPr>
            <a:r>
              <a:rPr lang="en-US" sz="2100" b="0">
                <a:effectLst/>
                <a:latin typeface="Arial" charset="0"/>
              </a:rPr>
              <a:t>Interest Payable	3,160</a:t>
            </a:r>
          </a:p>
          <a:p>
            <a:pPr marL="463550" indent="-463550" algn="l">
              <a:lnSpc>
                <a:spcPct val="120000"/>
              </a:lnSpc>
              <a:spcBef>
                <a:spcPct val="20000"/>
              </a:spcBef>
              <a:tabLst>
                <a:tab pos="5715000" algn="r"/>
                <a:tab pos="6858000" algn="r"/>
              </a:tabLst>
            </a:pPr>
            <a:r>
              <a:rPr lang="en-US" sz="2100" b="0">
                <a:effectLst/>
                <a:latin typeface="Arial" charset="0"/>
              </a:rPr>
              <a:t>	Cash		9,968</a:t>
            </a:r>
          </a:p>
        </p:txBody>
      </p:sp>
      <p:sp>
        <p:nvSpPr>
          <p:cNvPr id="1444870" name="Text Box 6"/>
          <p:cNvSpPr txBox="1">
            <a:spLocks noChangeArrowheads="1"/>
          </p:cNvSpPr>
          <p:nvPr/>
        </p:nvSpPr>
        <p:spPr bwMode="auto">
          <a:xfrm>
            <a:off x="533400" y="2011363"/>
            <a:ext cx="1524000" cy="412750"/>
          </a:xfrm>
          <a:prstGeom prst="rect">
            <a:avLst/>
          </a:prstGeom>
          <a:noFill/>
          <a:ln w="28575" cap="sq">
            <a:noFill/>
            <a:miter lim="800000"/>
            <a:headEnd/>
            <a:tailEnd/>
          </a:ln>
          <a:effectLst/>
        </p:spPr>
        <p:txBody>
          <a:bodyPr>
            <a:spAutoFit/>
          </a:bodyPr>
          <a:lstStyle/>
          <a:p>
            <a:pPr algn="l">
              <a:spcBef>
                <a:spcPct val="50000"/>
              </a:spcBef>
            </a:pPr>
            <a:r>
              <a:rPr lang="en-US" sz="2100">
                <a:solidFill>
                  <a:srgbClr val="800000"/>
                </a:solidFill>
                <a:effectLst/>
                <a:latin typeface="Arial" charset="0"/>
              </a:rPr>
              <a:t>1/1/13</a:t>
            </a:r>
          </a:p>
        </p:txBody>
      </p:sp>
      <p:sp>
        <p:nvSpPr>
          <p:cNvPr id="1444871" name="Text Box 7"/>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444872" name="Text Box 8"/>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  </a:t>
            </a:r>
            <a:r>
              <a:rPr lang="en-US" sz="2100" b="0">
                <a:solidFill>
                  <a:srgbClr val="000000"/>
                </a:solidFill>
                <a:effectLst/>
                <a:latin typeface="Arial" charset="0"/>
              </a:rPr>
              <a:t>Journal entries for Adams through Jan. 1,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4869">
                                            <p:txEl>
                                              <p:pRg st="0" end="0"/>
                                            </p:txEl>
                                          </p:spTgt>
                                        </p:tgtEl>
                                        <p:attrNameLst>
                                          <p:attrName>style.visibility</p:attrName>
                                        </p:attrNameLst>
                                      </p:cBhvr>
                                      <p:to>
                                        <p:strVal val="visible"/>
                                      </p:to>
                                    </p:set>
                                    <p:animEffect transition="in" filter="wipe(left)">
                                      <p:cBhvr>
                                        <p:cTn id="7" dur="500"/>
                                        <p:tgtEl>
                                          <p:spTgt spid="1444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4869">
                                            <p:txEl>
                                              <p:pRg st="1" end="1"/>
                                            </p:txEl>
                                          </p:spTgt>
                                        </p:tgtEl>
                                        <p:attrNameLst>
                                          <p:attrName>style.visibility</p:attrName>
                                        </p:attrNameLst>
                                      </p:cBhvr>
                                      <p:to>
                                        <p:strVal val="visible"/>
                                      </p:to>
                                    </p:set>
                                    <p:animEffect transition="in" filter="wipe(left)">
                                      <p:cBhvr>
                                        <p:cTn id="12" dur="500"/>
                                        <p:tgtEl>
                                          <p:spTgt spid="1444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4869">
                                            <p:txEl>
                                              <p:pRg st="2" end="2"/>
                                            </p:txEl>
                                          </p:spTgt>
                                        </p:tgtEl>
                                        <p:attrNameLst>
                                          <p:attrName>style.visibility</p:attrName>
                                        </p:attrNameLst>
                                      </p:cBhvr>
                                      <p:to>
                                        <p:strVal val="visible"/>
                                      </p:to>
                                    </p:set>
                                    <p:animEffect transition="in" filter="wipe(left)">
                                      <p:cBhvr>
                                        <p:cTn id="17" dur="500"/>
                                        <p:tgtEl>
                                          <p:spTgt spid="1444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9" name="Text Box 3"/>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3  Contrast the operating and capitalization methods of recording leases.</a:t>
            </a:r>
          </a:p>
        </p:txBody>
      </p:sp>
      <p:sp>
        <p:nvSpPr>
          <p:cNvPr id="1447940"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447942" name="Text Box 6"/>
          <p:cNvSpPr txBox="1">
            <a:spLocks noChangeArrowheads="1"/>
          </p:cNvSpPr>
          <p:nvPr/>
        </p:nvSpPr>
        <p:spPr bwMode="auto">
          <a:xfrm>
            <a:off x="749300" y="1385888"/>
            <a:ext cx="38989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Operating Method</a:t>
            </a:r>
          </a:p>
        </p:txBody>
      </p:sp>
      <p:sp>
        <p:nvSpPr>
          <p:cNvPr id="1447943" name="Rectangle 7"/>
          <p:cNvSpPr>
            <a:spLocks noChangeArrowheads="1"/>
          </p:cNvSpPr>
          <p:nvPr/>
        </p:nvSpPr>
        <p:spPr bwMode="auto">
          <a:xfrm>
            <a:off x="762000" y="1981200"/>
            <a:ext cx="7772400" cy="1344613"/>
          </a:xfrm>
          <a:prstGeom prst="rect">
            <a:avLst/>
          </a:prstGeom>
          <a:noFill/>
          <a:ln w="28575" cap="sq">
            <a:noFill/>
            <a:miter lim="800000"/>
            <a:headEnd/>
            <a:tailEnd/>
          </a:ln>
          <a:effectLst/>
        </p:spPr>
        <p:txBody>
          <a:bodyPr>
            <a:spAutoFit/>
          </a:bodyPr>
          <a:lstStyle/>
          <a:p>
            <a:pPr algn="l">
              <a:lnSpc>
                <a:spcPct val="130000"/>
              </a:lnSpc>
              <a:spcBef>
                <a:spcPct val="30000"/>
              </a:spcBef>
            </a:pPr>
            <a:r>
              <a:rPr lang="en-US" sz="2100" b="0">
                <a:effectLst/>
                <a:latin typeface="Arial" charset="0"/>
              </a:rPr>
              <a:t>The lessee assigns rent to the periods benefiting from the use of the asset and ignores, in the accounting, any commitments to make future payments.</a:t>
            </a:r>
          </a:p>
        </p:txBody>
      </p:sp>
      <p:sp>
        <p:nvSpPr>
          <p:cNvPr id="1447944" name="Rectangle 8"/>
          <p:cNvSpPr>
            <a:spLocks noChangeArrowheads="1"/>
          </p:cNvSpPr>
          <p:nvPr/>
        </p:nvSpPr>
        <p:spPr bwMode="auto">
          <a:xfrm>
            <a:off x="762000" y="3476625"/>
            <a:ext cx="7772400" cy="2373313"/>
          </a:xfrm>
          <a:prstGeom prst="rect">
            <a:avLst/>
          </a:prstGeom>
          <a:noFill/>
          <a:ln w="28575" cap="sq" algn="ctr">
            <a:noFill/>
            <a:miter lim="800000"/>
            <a:headEnd/>
            <a:tailEnd/>
          </a:ln>
          <a:effectLst/>
        </p:spPr>
        <p:txBody>
          <a:bodyPr>
            <a:spAutoFit/>
          </a:bodyPr>
          <a:lstStyle/>
          <a:p>
            <a:pPr algn="l">
              <a:lnSpc>
                <a:spcPct val="130000"/>
              </a:lnSpc>
              <a:spcBef>
                <a:spcPct val="30000"/>
              </a:spcBef>
              <a:tabLst>
                <a:tab pos="457200" algn="l"/>
                <a:tab pos="914400" algn="l"/>
                <a:tab pos="5200650" algn="r"/>
                <a:tab pos="6743700" algn="r"/>
              </a:tabLst>
            </a:pPr>
            <a:r>
              <a:rPr lang="en-US" sz="2100">
                <a:solidFill>
                  <a:srgbClr val="800000"/>
                </a:solidFill>
                <a:effectLst/>
                <a:latin typeface="Arial" charset="0"/>
              </a:rPr>
              <a:t>Illustration:</a:t>
            </a:r>
            <a:r>
              <a:rPr lang="en-US" sz="2100" b="0">
                <a:effectLst/>
                <a:latin typeface="Arial" charset="0"/>
              </a:rPr>
              <a:t>  Assume Adams accounts for it as an operating lease.  Adams records this payment on January 1, 2012, as follows.</a:t>
            </a:r>
          </a:p>
          <a:p>
            <a:pPr algn="l">
              <a:lnSpc>
                <a:spcPct val="130000"/>
              </a:lnSpc>
              <a:spcBef>
                <a:spcPct val="30000"/>
              </a:spcBef>
              <a:tabLst>
                <a:tab pos="457200" algn="l"/>
                <a:tab pos="914400" algn="l"/>
                <a:tab pos="5200650" algn="r"/>
                <a:tab pos="6743700" algn="r"/>
              </a:tabLst>
            </a:pPr>
            <a:r>
              <a:rPr lang="en-US" sz="2100" b="0">
                <a:effectLst/>
                <a:latin typeface="Arial" charset="0"/>
              </a:rPr>
              <a:t>	Rent Expense 	9,968</a:t>
            </a:r>
          </a:p>
          <a:p>
            <a:pPr algn="l">
              <a:lnSpc>
                <a:spcPct val="130000"/>
              </a:lnSpc>
              <a:spcBef>
                <a:spcPct val="30000"/>
              </a:spcBef>
              <a:tabLst>
                <a:tab pos="457200" algn="l"/>
                <a:tab pos="914400" algn="l"/>
                <a:tab pos="5200650" algn="r"/>
                <a:tab pos="6743700" algn="r"/>
              </a:tabLst>
            </a:pPr>
            <a:r>
              <a:rPr lang="en-US" sz="2100" b="0">
                <a:effectLst/>
                <a:latin typeface="Arial" charset="0"/>
              </a:rPr>
              <a:t>		Cash 		9,968</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1" name="Text Box 1027"/>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3  Contrast the operating and capitalization methods of recording leases.</a:t>
            </a:r>
          </a:p>
        </p:txBody>
      </p:sp>
      <p:sp>
        <p:nvSpPr>
          <p:cNvPr id="1363972" name="Rectangle 1028"/>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graphicFrame>
        <p:nvGraphicFramePr>
          <p:cNvPr id="1363973" name="Object 1029"/>
          <p:cNvGraphicFramePr>
            <a:graphicFrameLocks noChangeAspect="1"/>
          </p:cNvGraphicFramePr>
          <p:nvPr/>
        </p:nvGraphicFramePr>
        <p:xfrm>
          <a:off x="228600" y="2057400"/>
          <a:ext cx="8782050" cy="3895725"/>
        </p:xfrm>
        <a:graphic>
          <a:graphicData uri="http://schemas.openxmlformats.org/presentationml/2006/ole">
            <mc:AlternateContent xmlns:mc="http://schemas.openxmlformats.org/markup-compatibility/2006">
              <mc:Choice xmlns:v="urn:schemas-microsoft-com:vml" Requires="v">
                <p:oleObj spid="_x0000_s1363976" name="Worksheet" r:id="rId5" imgW="5038546" imgH="2247781" progId="Excel.Sheet.8">
                  <p:embed/>
                </p:oleObj>
              </mc:Choice>
              <mc:Fallback>
                <p:oleObj name="Worksheet" r:id="rId5" imgW="5038546" imgH="2247781" progId="Excel.Sheet.8">
                  <p:embed/>
                  <p:pic>
                    <p:nvPicPr>
                      <p:cNvPr id="0" name="Picture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57400"/>
                        <a:ext cx="8782050" cy="3895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3977" name="Text Box 1033"/>
          <p:cNvSpPr txBox="1">
            <a:spLocks noChangeArrowheads="1"/>
          </p:cNvSpPr>
          <p:nvPr/>
        </p:nvSpPr>
        <p:spPr bwMode="auto">
          <a:xfrm>
            <a:off x="533400" y="1350963"/>
            <a:ext cx="81534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  </a:t>
            </a:r>
            <a:r>
              <a:rPr lang="en-US" sz="2100" b="0">
                <a:solidFill>
                  <a:srgbClr val="000000"/>
                </a:solidFill>
                <a:effectLst/>
                <a:latin typeface="Arial" charset="0"/>
              </a:rPr>
              <a:t>Comparison of Capital Lease with Operating Lease</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Text Box 2"/>
          <p:cNvSpPr txBox="1">
            <a:spLocks noChangeArrowheads="1"/>
          </p:cNvSpPr>
          <p:nvPr/>
        </p:nvSpPr>
        <p:spPr bwMode="auto">
          <a:xfrm>
            <a:off x="1066800" y="2057400"/>
            <a:ext cx="6553200" cy="1706563"/>
          </a:xfrm>
          <a:prstGeom prst="rect">
            <a:avLst/>
          </a:prstGeom>
          <a:noFill/>
          <a:ln w="28575" cap="sq">
            <a:noFill/>
            <a:miter lim="800000"/>
            <a:headEnd type="none" w="sm" len="sm"/>
            <a:tailEnd type="none" w="sm" len="sm"/>
          </a:ln>
          <a:effectLst/>
        </p:spPr>
        <p:txBody>
          <a:bodyPr>
            <a:spAutoFit/>
          </a:bodyPr>
          <a:lstStyle/>
          <a:p>
            <a:pPr marL="508000" indent="-508000" algn="l">
              <a:lnSpc>
                <a:spcPct val="120000"/>
              </a:lnSpc>
              <a:spcBef>
                <a:spcPct val="50000"/>
              </a:spcBef>
              <a:buClr>
                <a:srgbClr val="800000"/>
              </a:buClr>
              <a:buFontTx/>
              <a:buAutoNum type="arabicPeriod"/>
            </a:pPr>
            <a:r>
              <a:rPr lang="en-US" sz="2300" b="0">
                <a:solidFill>
                  <a:srgbClr val="000000"/>
                </a:solidFill>
                <a:effectLst/>
                <a:latin typeface="Arial" charset="0"/>
              </a:rPr>
              <a:t>Interest revenue.</a:t>
            </a:r>
          </a:p>
          <a:p>
            <a:pPr marL="508000" indent="-508000" algn="l">
              <a:lnSpc>
                <a:spcPct val="120000"/>
              </a:lnSpc>
              <a:spcBef>
                <a:spcPct val="50000"/>
              </a:spcBef>
              <a:buClr>
                <a:srgbClr val="800000"/>
              </a:buClr>
              <a:buFontTx/>
              <a:buAutoNum type="arabicPeriod"/>
            </a:pPr>
            <a:r>
              <a:rPr lang="en-US" sz="2300" b="0">
                <a:solidFill>
                  <a:srgbClr val="000000"/>
                </a:solidFill>
                <a:effectLst/>
                <a:latin typeface="Arial" charset="0"/>
              </a:rPr>
              <a:t>Tax incentives.</a:t>
            </a:r>
          </a:p>
          <a:p>
            <a:pPr marL="508000" indent="-508000" algn="l">
              <a:lnSpc>
                <a:spcPct val="120000"/>
              </a:lnSpc>
              <a:spcBef>
                <a:spcPct val="50000"/>
              </a:spcBef>
              <a:buClr>
                <a:srgbClr val="800000"/>
              </a:buClr>
              <a:buFontTx/>
              <a:buAutoNum type="arabicPeriod"/>
            </a:pPr>
            <a:r>
              <a:rPr lang="en-US" sz="2300" b="0">
                <a:solidFill>
                  <a:srgbClr val="000000"/>
                </a:solidFill>
                <a:effectLst/>
                <a:latin typeface="Arial" charset="0"/>
              </a:rPr>
              <a:t>High residual value.</a:t>
            </a:r>
          </a:p>
        </p:txBody>
      </p:sp>
      <p:sp>
        <p:nvSpPr>
          <p:cNvPr id="136601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66021" name="Text Box 5"/>
          <p:cNvSpPr txBox="1">
            <a:spLocks noChangeArrowheads="1"/>
          </p:cNvSpPr>
          <p:nvPr/>
        </p:nvSpPr>
        <p:spPr bwMode="auto">
          <a:xfrm>
            <a:off x="825500" y="1416050"/>
            <a:ext cx="6184900" cy="488950"/>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600">
                <a:solidFill>
                  <a:schemeClr val="tx1"/>
                </a:solidFill>
                <a:effectLst/>
                <a:latin typeface="Arial" charset="0"/>
              </a:rPr>
              <a:t>Benefits to the Lessor</a:t>
            </a:r>
          </a:p>
        </p:txBody>
      </p:sp>
      <p:sp>
        <p:nvSpPr>
          <p:cNvPr id="1366022" name="Text Box 6"/>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Text Box 2"/>
          <p:cNvSpPr txBox="1">
            <a:spLocks noChangeArrowheads="1"/>
          </p:cNvSpPr>
          <p:nvPr/>
        </p:nvSpPr>
        <p:spPr bwMode="auto">
          <a:xfrm>
            <a:off x="838200" y="1981200"/>
            <a:ext cx="7924800" cy="22129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5000"/>
              </a:spcBef>
              <a:buClr>
                <a:srgbClr val="800000"/>
              </a:buClr>
              <a:buSzPct val="90000"/>
            </a:pPr>
            <a:r>
              <a:rPr lang="en-US" sz="2100" b="0">
                <a:solidFill>
                  <a:srgbClr val="000000"/>
                </a:solidFill>
                <a:effectLst/>
                <a:latin typeface="Arial" charset="0"/>
              </a:rPr>
              <a:t>A lessor determines the amount of the rental, based on the rate of return—the implicit rate—needed to justify leasing the asset.</a:t>
            </a:r>
          </a:p>
          <a:p>
            <a:pPr algn="l">
              <a:lnSpc>
                <a:spcPct val="125000"/>
              </a:lnSpc>
              <a:spcBef>
                <a:spcPct val="35000"/>
              </a:spcBef>
              <a:buClr>
                <a:srgbClr val="800000"/>
              </a:buClr>
              <a:buSzPct val="90000"/>
            </a:pPr>
            <a:r>
              <a:rPr lang="en-US" sz="2100" b="0">
                <a:solidFill>
                  <a:srgbClr val="000000"/>
                </a:solidFill>
                <a:effectLst/>
                <a:latin typeface="Arial" charset="0"/>
              </a:rPr>
              <a:t>If a residual value is involved (whether guaranteed or not), the company would not have to recover as much from the lease payments</a:t>
            </a:r>
          </a:p>
        </p:txBody>
      </p:sp>
      <p:sp>
        <p:nvSpPr>
          <p:cNvPr id="1368069" name="Text Box 5"/>
          <p:cNvSpPr txBox="1">
            <a:spLocks noChangeArrowheads="1"/>
          </p:cNvSpPr>
          <p:nvPr/>
        </p:nvSpPr>
        <p:spPr bwMode="auto">
          <a:xfrm>
            <a:off x="8255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Economics of Leasing</a:t>
            </a:r>
          </a:p>
        </p:txBody>
      </p:sp>
      <p:sp>
        <p:nvSpPr>
          <p:cNvPr id="1368070"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68071" name="Text Box 7"/>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Text Box 2"/>
          <p:cNvSpPr txBox="1">
            <a:spLocks noChangeArrowheads="1"/>
          </p:cNvSpPr>
          <p:nvPr/>
        </p:nvSpPr>
        <p:spPr bwMode="auto">
          <a:xfrm>
            <a:off x="533400" y="1295400"/>
            <a:ext cx="8153400" cy="108743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5000"/>
              </a:spcBef>
              <a:buSzPct val="80000"/>
            </a:pPr>
            <a:r>
              <a:rPr lang="en-US" sz="1900">
                <a:solidFill>
                  <a:srgbClr val="800000"/>
                </a:solidFill>
                <a:effectLst/>
                <a:latin typeface="Arial" charset="0"/>
              </a:rPr>
              <a:t>E21-10 (Computation of Rental):  </a:t>
            </a:r>
            <a:r>
              <a:rPr lang="en-US" sz="1900" b="0">
                <a:solidFill>
                  <a:schemeClr val="tx1"/>
                </a:solidFill>
                <a:effectLst/>
                <a:latin typeface="Arial" charset="0"/>
              </a:rPr>
              <a:t>Fieval Leasing Company signs an agreement on January 1, 2012, to lease equipment to Reid Company. The following information relates to this agreement.</a:t>
            </a:r>
          </a:p>
        </p:txBody>
      </p:sp>
      <p:sp>
        <p:nvSpPr>
          <p:cNvPr id="1372166" name="Rectangle 6"/>
          <p:cNvSpPr>
            <a:spLocks noChangeArrowheads="1"/>
          </p:cNvSpPr>
          <p:nvPr/>
        </p:nvSpPr>
        <p:spPr bwMode="auto">
          <a:xfrm>
            <a:off x="533400" y="2506663"/>
            <a:ext cx="8229600" cy="3848100"/>
          </a:xfrm>
          <a:prstGeom prst="rect">
            <a:avLst/>
          </a:prstGeom>
          <a:noFill/>
          <a:ln w="28575" cap="sq">
            <a:noFill/>
            <a:miter lim="800000"/>
            <a:headEnd/>
            <a:tailEnd/>
          </a:ln>
          <a:effectLst/>
        </p:spPr>
        <p:txBody>
          <a:bodyPr>
            <a:spAutoFit/>
          </a:bodyPr>
          <a:lstStyle/>
          <a:p>
            <a:pPr marL="457200" indent="-457200" algn="l">
              <a:spcBef>
                <a:spcPct val="50000"/>
              </a:spcBef>
              <a:buFontTx/>
              <a:buAutoNum type="arabicPeriod"/>
            </a:pPr>
            <a:r>
              <a:rPr lang="en-US" sz="1900" b="0">
                <a:effectLst/>
                <a:latin typeface="Arial" charset="0"/>
              </a:rPr>
              <a:t>The term of the non-cancelable lease is 6 years with no renewal option. The equipment has an estimated economic life of 6 years.</a:t>
            </a:r>
          </a:p>
          <a:p>
            <a:pPr marL="457200" indent="-457200" algn="l">
              <a:spcBef>
                <a:spcPct val="50000"/>
              </a:spcBef>
              <a:buFontTx/>
              <a:buAutoNum type="arabicPeriod"/>
            </a:pPr>
            <a:r>
              <a:rPr lang="en-US" sz="1900" b="0">
                <a:effectLst/>
                <a:latin typeface="Arial" charset="0"/>
              </a:rPr>
              <a:t>The cost and fair value of the asset at January 1, 2012, is $343,000.</a:t>
            </a:r>
          </a:p>
          <a:p>
            <a:pPr marL="457200" indent="-457200" algn="l">
              <a:spcBef>
                <a:spcPct val="50000"/>
              </a:spcBef>
              <a:buFontTx/>
              <a:buAutoNum type="arabicPeriod"/>
            </a:pPr>
            <a:r>
              <a:rPr lang="en-US" sz="1900" b="0">
                <a:effectLst/>
                <a:latin typeface="Arial" charset="0"/>
              </a:rPr>
              <a:t>The asset will revert to the lessor at the end of the lease term, at which time the asset is expected to have a residual value of $61,071, none of which is guaranteed.</a:t>
            </a:r>
          </a:p>
          <a:p>
            <a:pPr marL="457200" indent="-457200" algn="l">
              <a:spcBef>
                <a:spcPct val="50000"/>
              </a:spcBef>
              <a:buFontTx/>
              <a:buAutoNum type="arabicPeriod"/>
            </a:pPr>
            <a:r>
              <a:rPr lang="en-US" sz="1900" b="0">
                <a:effectLst/>
                <a:latin typeface="Arial" charset="0"/>
              </a:rPr>
              <a:t>The agreement requires equal annual rental payments, beginning on January 1, 2012.</a:t>
            </a:r>
          </a:p>
          <a:p>
            <a:pPr marL="457200" indent="-457200" algn="l">
              <a:spcBef>
                <a:spcPct val="50000"/>
              </a:spcBef>
              <a:buFontTx/>
              <a:buAutoNum type="arabicPeriod"/>
            </a:pPr>
            <a:r>
              <a:rPr lang="en-US" sz="1900" b="0">
                <a:effectLst/>
                <a:latin typeface="Arial" charset="0"/>
              </a:rPr>
              <a:t>Collectability of the lease payments is reasonably predictable. There are no important uncertainties surrounding the amount of costs yet to be incurred by the lessor.</a:t>
            </a:r>
          </a:p>
        </p:txBody>
      </p:sp>
      <p:sp>
        <p:nvSpPr>
          <p:cNvPr id="1372167" name="Rectangle 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72168" name="Text Box 8"/>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70117" name="Text Box 5"/>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graphicFrame>
        <p:nvGraphicFramePr>
          <p:cNvPr id="1617920" name="Object 0"/>
          <p:cNvGraphicFramePr>
            <a:graphicFrameLocks noChangeAspect="1"/>
          </p:cNvGraphicFramePr>
          <p:nvPr/>
        </p:nvGraphicFramePr>
        <p:xfrm>
          <a:off x="762000" y="2438400"/>
          <a:ext cx="7772400" cy="3752850"/>
        </p:xfrm>
        <a:graphic>
          <a:graphicData uri="http://schemas.openxmlformats.org/presentationml/2006/ole">
            <mc:AlternateContent xmlns:mc="http://schemas.openxmlformats.org/markup-compatibility/2006">
              <mc:Choice xmlns:v="urn:schemas-microsoft-com:vml" Requires="v">
                <p:oleObj spid="_x0000_s1617923" name="Worksheet" r:id="rId5" imgW="4010085" imgH="1838146" progId="Excel.Sheet.8">
                  <p:embed/>
                </p:oleObj>
              </mc:Choice>
              <mc:Fallback>
                <p:oleObj name="Worksheet" r:id="rId5" imgW="4010085" imgH="1838146" progId="Excel.Sheet.8">
                  <p:embed/>
                  <p:pic>
                    <p:nvPicPr>
                      <p:cNvPr id="0" name="Picture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438400"/>
                        <a:ext cx="7772400" cy="3752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0119" name="Text Box 7"/>
          <p:cNvSpPr txBox="1">
            <a:spLocks noChangeArrowheads="1"/>
          </p:cNvSpPr>
          <p:nvPr/>
        </p:nvSpPr>
        <p:spPr bwMode="auto">
          <a:xfrm>
            <a:off x="533400" y="1295400"/>
            <a:ext cx="8153400" cy="1087438"/>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1900">
                <a:solidFill>
                  <a:srgbClr val="800000"/>
                </a:solidFill>
                <a:effectLst/>
                <a:latin typeface="Arial" charset="0"/>
              </a:rPr>
              <a:t>E21-10 (Computation of Rental):</a:t>
            </a:r>
            <a:r>
              <a:rPr lang="en-US" sz="1900" b="0">
                <a:solidFill>
                  <a:schemeClr val="tx1"/>
                </a:solidFill>
                <a:effectLst/>
                <a:latin typeface="Arial" charset="0"/>
              </a:rPr>
              <a:t>  Assuming the lessor desires a 10% rate of return on its investment, calculate the amount of the annual rental payment required. </a:t>
            </a:r>
          </a:p>
        </p:txBody>
      </p:sp>
      <p:sp>
        <p:nvSpPr>
          <p:cNvPr id="1370122" name="Rectangle 10"/>
          <p:cNvSpPr>
            <a:spLocks noChangeArrowheads="1"/>
          </p:cNvSpPr>
          <p:nvPr/>
        </p:nvSpPr>
        <p:spPr bwMode="auto">
          <a:xfrm>
            <a:off x="6173788" y="5264150"/>
            <a:ext cx="379412" cy="519113"/>
          </a:xfrm>
          <a:prstGeom prst="rect">
            <a:avLst/>
          </a:prstGeom>
          <a:noFill/>
          <a:ln w="28575" cap="sq">
            <a:noFill/>
            <a:miter lim="800000"/>
            <a:headEnd/>
            <a:tailEnd/>
          </a:ln>
          <a:effectLst/>
        </p:spPr>
        <p:txBody>
          <a:bodyPr wrap="none">
            <a:spAutoFit/>
          </a:bodyPr>
          <a:lstStyle/>
          <a:p>
            <a:r>
              <a:rPr lang="en-US" sz="2800">
                <a:solidFill>
                  <a:schemeClr val="tx1"/>
                </a:solidFill>
                <a:effectLst/>
                <a:latin typeface="Arial" charset="0"/>
                <a:cs typeface="Times New Roman" pitchFamily="18" charset="0"/>
              </a:rPr>
              <a:t>÷</a:t>
            </a:r>
          </a:p>
        </p:txBody>
      </p:sp>
      <p:sp>
        <p:nvSpPr>
          <p:cNvPr id="1370123" name="Rectangle 11"/>
          <p:cNvSpPr>
            <a:spLocks noChangeArrowheads="1"/>
          </p:cNvSpPr>
          <p:nvPr/>
        </p:nvSpPr>
        <p:spPr bwMode="auto">
          <a:xfrm>
            <a:off x="6203950" y="2967038"/>
            <a:ext cx="311150" cy="366712"/>
          </a:xfrm>
          <a:prstGeom prst="rect">
            <a:avLst/>
          </a:prstGeom>
          <a:noFill/>
          <a:ln w="28575" cap="sq">
            <a:noFill/>
            <a:miter lim="800000"/>
            <a:headEnd/>
            <a:tailEnd/>
          </a:ln>
          <a:effectLst/>
        </p:spPr>
        <p:txBody>
          <a:bodyPr wrap="none">
            <a:spAutoFit/>
          </a:bodyPr>
          <a:lstStyle/>
          <a:p>
            <a:r>
              <a:rPr lang="en-US">
                <a:solidFill>
                  <a:schemeClr val="tx1"/>
                </a:solidFill>
                <a:effectLst/>
                <a:latin typeface="Arial" charset="0"/>
                <a:cs typeface="Times New Roman" pitchFamily="18" charset="0"/>
              </a:rPr>
              <a:t>x</a:t>
            </a:r>
          </a:p>
        </p:txBody>
      </p:sp>
      <p:sp>
        <p:nvSpPr>
          <p:cNvPr id="1370124" name="Rectangle 12"/>
          <p:cNvSpPr>
            <a:spLocks noChangeArrowheads="1"/>
          </p:cNvSpPr>
          <p:nvPr/>
        </p:nvSpPr>
        <p:spPr bwMode="auto">
          <a:xfrm>
            <a:off x="6261100" y="4581525"/>
            <a:ext cx="260350" cy="366713"/>
          </a:xfrm>
          <a:prstGeom prst="rect">
            <a:avLst/>
          </a:prstGeom>
          <a:noFill/>
          <a:ln w="28575" cap="sq">
            <a:noFill/>
            <a:miter lim="800000"/>
            <a:headEnd/>
            <a:tailEnd/>
          </a:ln>
          <a:effectLst/>
        </p:spPr>
        <p:txBody>
          <a:bodyPr wrap="none">
            <a:spAutoFit/>
          </a:bodyPr>
          <a:lstStyle/>
          <a:p>
            <a:r>
              <a:rPr lang="en-US">
                <a:solidFill>
                  <a:schemeClr val="tx1"/>
                </a:solidFill>
                <a:effectLst/>
                <a:latin typeface="Arial" charset="0"/>
                <a:cs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Text Box 2"/>
          <p:cNvSpPr txBox="1">
            <a:spLocks noChangeArrowheads="1"/>
          </p:cNvSpPr>
          <p:nvPr/>
        </p:nvSpPr>
        <p:spPr bwMode="auto">
          <a:xfrm>
            <a:off x="838200" y="2103438"/>
            <a:ext cx="2362200" cy="442912"/>
          </a:xfrm>
          <a:prstGeom prst="rect">
            <a:avLst/>
          </a:prstGeom>
          <a:noFill/>
          <a:ln w="28575" cap="sq" algn="ctr">
            <a:noFill/>
            <a:miter lim="800000"/>
            <a:headEnd type="none" w="sm" len="sm"/>
            <a:tailEnd type="none" w="sm" len="sm"/>
          </a:ln>
          <a:effectLst/>
        </p:spPr>
        <p:txBody>
          <a:bodyPr>
            <a:spAutoFit/>
          </a:bodyPr>
          <a:lstStyle/>
          <a:p>
            <a:pPr>
              <a:spcBef>
                <a:spcPct val="35000"/>
              </a:spcBef>
              <a:buClr>
                <a:srgbClr val="800000"/>
              </a:buClr>
              <a:buSzPct val="90000"/>
            </a:pPr>
            <a:r>
              <a:rPr lang="en-US" sz="2300">
                <a:solidFill>
                  <a:srgbClr val="000000"/>
                </a:solidFill>
                <a:effectLst/>
                <a:latin typeface="Arial" charset="0"/>
              </a:rPr>
              <a:t>Banks</a:t>
            </a:r>
          </a:p>
        </p:txBody>
      </p:sp>
      <p:sp>
        <p:nvSpPr>
          <p:cNvPr id="1323012" name="Text Box 4"/>
          <p:cNvSpPr txBox="1">
            <a:spLocks noChangeArrowheads="1"/>
          </p:cNvSpPr>
          <p:nvPr/>
        </p:nvSpPr>
        <p:spPr bwMode="auto">
          <a:xfrm>
            <a:off x="8382000" y="6400800"/>
            <a:ext cx="685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a:t>
            </a:r>
          </a:p>
        </p:txBody>
      </p:sp>
      <p:sp>
        <p:nvSpPr>
          <p:cNvPr id="1323013" name="Text Box 5"/>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Who Are the Players?</a:t>
            </a:r>
          </a:p>
        </p:txBody>
      </p:sp>
      <p:sp>
        <p:nvSpPr>
          <p:cNvPr id="1323014"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The Leasing Environment</a:t>
            </a:r>
          </a:p>
        </p:txBody>
      </p:sp>
      <p:sp>
        <p:nvSpPr>
          <p:cNvPr id="1323016" name="Text Box 8"/>
          <p:cNvSpPr txBox="1">
            <a:spLocks noChangeArrowheads="1"/>
          </p:cNvSpPr>
          <p:nvPr/>
        </p:nvSpPr>
        <p:spPr bwMode="auto">
          <a:xfrm>
            <a:off x="5867400" y="1752600"/>
            <a:ext cx="2362200" cy="793750"/>
          </a:xfrm>
          <a:prstGeom prst="rect">
            <a:avLst/>
          </a:prstGeom>
          <a:noFill/>
          <a:ln w="28575" cap="sq" algn="ctr">
            <a:noFill/>
            <a:miter lim="800000"/>
            <a:headEnd type="none" w="sm" len="sm"/>
            <a:tailEnd type="none" w="sm" len="sm"/>
          </a:ln>
          <a:effectLst/>
        </p:spPr>
        <p:txBody>
          <a:bodyPr>
            <a:spAutoFit/>
          </a:bodyPr>
          <a:lstStyle/>
          <a:p>
            <a:pPr>
              <a:spcBef>
                <a:spcPct val="35000"/>
              </a:spcBef>
              <a:buClr>
                <a:srgbClr val="800000"/>
              </a:buClr>
              <a:buSzPct val="90000"/>
            </a:pPr>
            <a:r>
              <a:rPr lang="en-US" sz="2300">
                <a:solidFill>
                  <a:srgbClr val="000000"/>
                </a:solidFill>
                <a:effectLst/>
                <a:latin typeface="Arial" charset="0"/>
              </a:rPr>
              <a:t>Captive Leasing</a:t>
            </a:r>
          </a:p>
        </p:txBody>
      </p:sp>
      <p:sp>
        <p:nvSpPr>
          <p:cNvPr id="1323017" name="Text Box 9"/>
          <p:cNvSpPr txBox="1">
            <a:spLocks noChangeArrowheads="1"/>
          </p:cNvSpPr>
          <p:nvPr/>
        </p:nvSpPr>
        <p:spPr bwMode="auto">
          <a:xfrm>
            <a:off x="3352800" y="2103438"/>
            <a:ext cx="2362200" cy="442912"/>
          </a:xfrm>
          <a:prstGeom prst="rect">
            <a:avLst/>
          </a:prstGeom>
          <a:noFill/>
          <a:ln w="28575" cap="sq" algn="ctr">
            <a:noFill/>
            <a:miter lim="800000"/>
            <a:headEnd type="none" w="sm" len="sm"/>
            <a:tailEnd type="none" w="sm" len="sm"/>
          </a:ln>
          <a:effectLst/>
        </p:spPr>
        <p:txBody>
          <a:bodyPr>
            <a:spAutoFit/>
          </a:bodyPr>
          <a:lstStyle/>
          <a:p>
            <a:pPr>
              <a:spcBef>
                <a:spcPct val="35000"/>
              </a:spcBef>
              <a:buClr>
                <a:srgbClr val="800000"/>
              </a:buClr>
              <a:buSzPct val="90000"/>
            </a:pPr>
            <a:r>
              <a:rPr lang="en-US" sz="2300">
                <a:solidFill>
                  <a:srgbClr val="000000"/>
                </a:solidFill>
                <a:effectLst/>
                <a:latin typeface="Arial" charset="0"/>
              </a:rPr>
              <a:t>Independents</a:t>
            </a:r>
          </a:p>
        </p:txBody>
      </p:sp>
      <p:sp>
        <p:nvSpPr>
          <p:cNvPr id="1323018" name="Text Box 10"/>
          <p:cNvSpPr txBox="1">
            <a:spLocks noChangeArrowheads="1"/>
          </p:cNvSpPr>
          <p:nvPr/>
        </p:nvSpPr>
        <p:spPr bwMode="auto">
          <a:xfrm>
            <a:off x="838200" y="2665413"/>
            <a:ext cx="2362200" cy="1595437"/>
          </a:xfrm>
          <a:prstGeom prst="rect">
            <a:avLst/>
          </a:prstGeom>
          <a:noFill/>
          <a:ln w="28575" cap="sq" algn="ctr">
            <a:noFill/>
            <a:miter lim="800000"/>
            <a:headEnd type="none" w="sm" len="sm"/>
            <a:tailEnd type="none" w="sm" len="sm"/>
          </a:ln>
          <a:effectLst/>
        </p:spPr>
        <p:txBody>
          <a:bodyPr>
            <a:spAutoFit/>
          </a:bodyPr>
          <a:lstStyle/>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Wells Fargo</a:t>
            </a:r>
          </a:p>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Chase</a:t>
            </a:r>
          </a:p>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Citigroup </a:t>
            </a:r>
          </a:p>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PNC</a:t>
            </a:r>
            <a:endParaRPr lang="en-US" sz="1900" b="0">
              <a:effectLst/>
              <a:latin typeface="Arial" charset="0"/>
            </a:endParaRPr>
          </a:p>
        </p:txBody>
      </p:sp>
      <p:sp>
        <p:nvSpPr>
          <p:cNvPr id="1323019" name="Text Box 11"/>
          <p:cNvSpPr txBox="1">
            <a:spLocks noChangeArrowheads="1"/>
          </p:cNvSpPr>
          <p:nvPr/>
        </p:nvSpPr>
        <p:spPr bwMode="auto">
          <a:xfrm>
            <a:off x="5867400" y="2697163"/>
            <a:ext cx="2362200" cy="2346325"/>
          </a:xfrm>
          <a:prstGeom prst="rect">
            <a:avLst/>
          </a:prstGeom>
          <a:noFill/>
          <a:ln w="28575" cap="sq" algn="ctr">
            <a:noFill/>
            <a:miter lim="800000"/>
            <a:headEnd type="none" w="sm" len="sm"/>
            <a:tailEnd type="none" w="sm" len="sm"/>
          </a:ln>
          <a:effectLst/>
        </p:spPr>
        <p:txBody>
          <a:bodyPr>
            <a:spAutoFit/>
          </a:bodyPr>
          <a:lstStyle/>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Caterpillar Financial Services Corp.</a:t>
            </a:r>
          </a:p>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Ford Motor Credit (Ford)</a:t>
            </a:r>
          </a:p>
          <a:p>
            <a:pPr marL="285750" indent="-285750" algn="l">
              <a:spcBef>
                <a:spcPct val="40000"/>
              </a:spcBef>
              <a:buClr>
                <a:srgbClr val="800000"/>
              </a:buClr>
              <a:buSzPct val="80000"/>
              <a:buFont typeface="Arial" charset="0"/>
              <a:buChar char="►"/>
            </a:pPr>
            <a:r>
              <a:rPr lang="en-US" sz="1900">
                <a:solidFill>
                  <a:srgbClr val="800000"/>
                </a:solidFill>
                <a:effectLst/>
                <a:latin typeface="Arial" charset="0"/>
              </a:rPr>
              <a:t>IBM Global Financing</a:t>
            </a:r>
            <a:endParaRPr lang="en-US" sz="1900" b="0">
              <a:solidFill>
                <a:schemeClr val="tx1"/>
              </a:solidFill>
              <a:effectLst/>
              <a:latin typeface="Arial" charset="0"/>
            </a:endParaRPr>
          </a:p>
        </p:txBody>
      </p:sp>
      <p:sp>
        <p:nvSpPr>
          <p:cNvPr id="1323020" name="Line 12"/>
          <p:cNvSpPr>
            <a:spLocks noChangeShapeType="1"/>
          </p:cNvSpPr>
          <p:nvPr/>
        </p:nvSpPr>
        <p:spPr bwMode="auto">
          <a:xfrm>
            <a:off x="838200" y="2590800"/>
            <a:ext cx="2362200" cy="0"/>
          </a:xfrm>
          <a:prstGeom prst="line">
            <a:avLst/>
          </a:prstGeom>
          <a:noFill/>
          <a:ln w="28575" cap="sq">
            <a:solidFill>
              <a:schemeClr val="tx1"/>
            </a:solidFill>
            <a:round/>
            <a:headEnd/>
            <a:tailEnd/>
          </a:ln>
          <a:effectLst/>
        </p:spPr>
        <p:txBody>
          <a:bodyPr wrap="none" anchor="ctr"/>
          <a:lstStyle/>
          <a:p>
            <a:endParaRPr lang="en-US"/>
          </a:p>
        </p:txBody>
      </p:sp>
      <p:sp>
        <p:nvSpPr>
          <p:cNvPr id="1323021" name="Line 13"/>
          <p:cNvSpPr>
            <a:spLocks noChangeShapeType="1"/>
          </p:cNvSpPr>
          <p:nvPr/>
        </p:nvSpPr>
        <p:spPr bwMode="auto">
          <a:xfrm>
            <a:off x="3352800" y="2590800"/>
            <a:ext cx="2362200" cy="0"/>
          </a:xfrm>
          <a:prstGeom prst="line">
            <a:avLst/>
          </a:prstGeom>
          <a:noFill/>
          <a:ln w="28575" cap="sq">
            <a:solidFill>
              <a:schemeClr val="tx1"/>
            </a:solidFill>
            <a:round/>
            <a:headEnd/>
            <a:tailEnd/>
          </a:ln>
          <a:effectLst/>
        </p:spPr>
        <p:txBody>
          <a:bodyPr wrap="none" anchor="ctr"/>
          <a:lstStyle/>
          <a:p>
            <a:endParaRPr lang="en-US"/>
          </a:p>
        </p:txBody>
      </p:sp>
      <p:sp>
        <p:nvSpPr>
          <p:cNvPr id="1323022" name="Line 14"/>
          <p:cNvSpPr>
            <a:spLocks noChangeShapeType="1"/>
          </p:cNvSpPr>
          <p:nvPr/>
        </p:nvSpPr>
        <p:spPr bwMode="auto">
          <a:xfrm>
            <a:off x="5867400" y="2590800"/>
            <a:ext cx="2362200" cy="0"/>
          </a:xfrm>
          <a:prstGeom prst="line">
            <a:avLst/>
          </a:prstGeom>
          <a:noFill/>
          <a:ln w="28575" cap="sq">
            <a:solidFill>
              <a:schemeClr val="tx1"/>
            </a:solidFill>
            <a:round/>
            <a:headEnd/>
            <a:tailEnd/>
          </a:ln>
          <a:effectLst/>
        </p:spPr>
        <p:txBody>
          <a:bodyPr wrap="none" anchor="ctr"/>
          <a:lstStyle/>
          <a:p>
            <a:endParaRPr lang="en-US"/>
          </a:p>
        </p:txBody>
      </p:sp>
      <p:sp>
        <p:nvSpPr>
          <p:cNvPr id="1323024" name="Text Box 16"/>
          <p:cNvSpPr txBox="1">
            <a:spLocks noChangeArrowheads="1"/>
          </p:cNvSpPr>
          <p:nvPr/>
        </p:nvSpPr>
        <p:spPr bwMode="auto">
          <a:xfrm>
            <a:off x="3657600" y="5715000"/>
            <a:ext cx="1600200" cy="369888"/>
          </a:xfrm>
          <a:prstGeom prst="rect">
            <a:avLst/>
          </a:prstGeom>
          <a:solidFill>
            <a:srgbClr val="FFFF99"/>
          </a:solidFill>
          <a:ln w="19050" cap="sq" algn="ctr">
            <a:solidFill>
              <a:schemeClr val="tx1"/>
            </a:solidFill>
            <a:miter lim="800000"/>
            <a:headEnd type="none" w="sm" len="sm"/>
            <a:tailEnd type="none" w="sm" len="sm"/>
          </a:ln>
          <a:effectLst/>
        </p:spPr>
        <p:txBody>
          <a:bodyPr>
            <a:spAutoFit/>
          </a:bodyPr>
          <a:lstStyle/>
          <a:p>
            <a:pPr>
              <a:spcBef>
                <a:spcPct val="35000"/>
              </a:spcBef>
              <a:buClr>
                <a:srgbClr val="800000"/>
              </a:buClr>
              <a:buSzPct val="90000"/>
            </a:pPr>
            <a:r>
              <a:rPr lang="en-US" sz="1700">
                <a:solidFill>
                  <a:srgbClr val="000000"/>
                </a:solidFill>
                <a:effectLst/>
                <a:latin typeface="Arial" charset="0"/>
              </a:rPr>
              <a:t>Market Share</a:t>
            </a:r>
          </a:p>
        </p:txBody>
      </p:sp>
      <p:sp>
        <p:nvSpPr>
          <p:cNvPr id="1323026" name="Text Box 18"/>
          <p:cNvSpPr txBox="1">
            <a:spLocks noChangeArrowheads="1"/>
          </p:cNvSpPr>
          <p:nvPr/>
        </p:nvSpPr>
        <p:spPr bwMode="auto">
          <a:xfrm>
            <a:off x="1447800" y="5715000"/>
            <a:ext cx="685800" cy="369888"/>
          </a:xfrm>
          <a:prstGeom prst="rect">
            <a:avLst/>
          </a:prstGeom>
          <a:noFill/>
          <a:ln w="19050" cap="sq" algn="ctr">
            <a:solidFill>
              <a:schemeClr val="tx1"/>
            </a:solidFill>
            <a:miter lim="800000"/>
            <a:headEnd type="none" w="sm" len="sm"/>
            <a:tailEnd type="none" w="sm" len="sm"/>
          </a:ln>
          <a:effectLst/>
        </p:spPr>
        <p:txBody>
          <a:bodyPr>
            <a:spAutoFit/>
          </a:bodyPr>
          <a:lstStyle/>
          <a:p>
            <a:pPr>
              <a:spcBef>
                <a:spcPct val="35000"/>
              </a:spcBef>
              <a:buClr>
                <a:srgbClr val="800000"/>
              </a:buClr>
              <a:buSzPct val="90000"/>
            </a:pPr>
            <a:r>
              <a:rPr lang="en-US" sz="1700">
                <a:solidFill>
                  <a:srgbClr val="800000"/>
                </a:solidFill>
                <a:effectLst/>
                <a:latin typeface="Arial" charset="0"/>
              </a:rPr>
              <a:t>47%</a:t>
            </a:r>
          </a:p>
        </p:txBody>
      </p:sp>
      <p:sp>
        <p:nvSpPr>
          <p:cNvPr id="1323027" name="Text Box 19"/>
          <p:cNvSpPr txBox="1">
            <a:spLocks noChangeArrowheads="1"/>
          </p:cNvSpPr>
          <p:nvPr/>
        </p:nvSpPr>
        <p:spPr bwMode="auto">
          <a:xfrm>
            <a:off x="4114800" y="4495800"/>
            <a:ext cx="685800" cy="369888"/>
          </a:xfrm>
          <a:prstGeom prst="rect">
            <a:avLst/>
          </a:prstGeom>
          <a:noFill/>
          <a:ln w="19050" cap="sq" algn="ctr">
            <a:solidFill>
              <a:schemeClr val="tx1"/>
            </a:solidFill>
            <a:miter lim="800000"/>
            <a:headEnd type="none" w="sm" len="sm"/>
            <a:tailEnd type="none" w="sm" len="sm"/>
          </a:ln>
          <a:effectLst/>
        </p:spPr>
        <p:txBody>
          <a:bodyPr>
            <a:spAutoFit/>
          </a:bodyPr>
          <a:lstStyle/>
          <a:p>
            <a:pPr>
              <a:spcBef>
                <a:spcPct val="35000"/>
              </a:spcBef>
              <a:buClr>
                <a:srgbClr val="800000"/>
              </a:buClr>
              <a:buSzPct val="90000"/>
            </a:pPr>
            <a:r>
              <a:rPr lang="en-US" sz="1700">
                <a:solidFill>
                  <a:srgbClr val="800000"/>
                </a:solidFill>
                <a:effectLst/>
                <a:latin typeface="Arial" charset="0"/>
              </a:rPr>
              <a:t>23%</a:t>
            </a:r>
          </a:p>
        </p:txBody>
      </p:sp>
      <p:sp>
        <p:nvSpPr>
          <p:cNvPr id="1323028" name="Text Box 20"/>
          <p:cNvSpPr txBox="1">
            <a:spLocks noChangeArrowheads="1"/>
          </p:cNvSpPr>
          <p:nvPr/>
        </p:nvSpPr>
        <p:spPr bwMode="auto">
          <a:xfrm>
            <a:off x="6781800" y="5715000"/>
            <a:ext cx="685800" cy="369888"/>
          </a:xfrm>
          <a:prstGeom prst="rect">
            <a:avLst/>
          </a:prstGeom>
          <a:noFill/>
          <a:ln w="19050" cap="sq" algn="ctr">
            <a:solidFill>
              <a:schemeClr val="tx1"/>
            </a:solidFill>
            <a:miter lim="800000"/>
            <a:headEnd type="none" w="sm" len="sm"/>
            <a:tailEnd type="none" w="sm" len="sm"/>
          </a:ln>
          <a:effectLst/>
        </p:spPr>
        <p:txBody>
          <a:bodyPr>
            <a:spAutoFit/>
          </a:bodyPr>
          <a:lstStyle/>
          <a:p>
            <a:pPr>
              <a:spcBef>
                <a:spcPct val="35000"/>
              </a:spcBef>
              <a:buClr>
                <a:srgbClr val="800000"/>
              </a:buClr>
              <a:buSzPct val="90000"/>
            </a:pPr>
            <a:r>
              <a:rPr lang="en-US" sz="1700">
                <a:solidFill>
                  <a:srgbClr val="800000"/>
                </a:solidFill>
                <a:effectLst/>
                <a:latin typeface="Arial" charset="0"/>
              </a:rPr>
              <a:t>26%</a:t>
            </a:r>
          </a:p>
        </p:txBody>
      </p:sp>
      <p:cxnSp>
        <p:nvCxnSpPr>
          <p:cNvPr id="1323029" name="AutoShape 21"/>
          <p:cNvCxnSpPr>
            <a:cxnSpLocks noChangeShapeType="1"/>
            <a:stCxn id="1323024" idx="1"/>
            <a:endCxn id="1323026" idx="3"/>
          </p:cNvCxnSpPr>
          <p:nvPr/>
        </p:nvCxnSpPr>
        <p:spPr bwMode="auto">
          <a:xfrm flipH="1">
            <a:off x="2143125" y="5900738"/>
            <a:ext cx="1504950" cy="0"/>
          </a:xfrm>
          <a:prstGeom prst="straightConnector1">
            <a:avLst/>
          </a:prstGeom>
          <a:noFill/>
          <a:ln w="28575" cap="sq">
            <a:solidFill>
              <a:srgbClr val="800000"/>
            </a:solidFill>
            <a:round/>
            <a:headEnd/>
            <a:tailEnd type="triangle" w="med" len="med"/>
          </a:ln>
          <a:effectLst/>
        </p:spPr>
      </p:cxnSp>
      <p:cxnSp>
        <p:nvCxnSpPr>
          <p:cNvPr id="1323030" name="AutoShape 22"/>
          <p:cNvCxnSpPr>
            <a:cxnSpLocks noChangeShapeType="1"/>
            <a:stCxn id="1323024" idx="0"/>
            <a:endCxn id="1323027" idx="2"/>
          </p:cNvCxnSpPr>
          <p:nvPr/>
        </p:nvCxnSpPr>
        <p:spPr bwMode="auto">
          <a:xfrm flipV="1">
            <a:off x="4457700" y="4875213"/>
            <a:ext cx="0" cy="830262"/>
          </a:xfrm>
          <a:prstGeom prst="straightConnector1">
            <a:avLst/>
          </a:prstGeom>
          <a:noFill/>
          <a:ln w="28575" cap="sq">
            <a:solidFill>
              <a:srgbClr val="800000"/>
            </a:solidFill>
            <a:round/>
            <a:headEnd/>
            <a:tailEnd type="triangle" w="med" len="med"/>
          </a:ln>
          <a:effectLst/>
        </p:spPr>
      </p:cxnSp>
      <p:cxnSp>
        <p:nvCxnSpPr>
          <p:cNvPr id="1323031" name="AutoShape 23"/>
          <p:cNvCxnSpPr>
            <a:cxnSpLocks noChangeShapeType="1"/>
            <a:stCxn id="1323024" idx="3"/>
            <a:endCxn id="1323028" idx="1"/>
          </p:cNvCxnSpPr>
          <p:nvPr/>
        </p:nvCxnSpPr>
        <p:spPr bwMode="auto">
          <a:xfrm>
            <a:off x="5267325" y="5900738"/>
            <a:ext cx="1504950" cy="0"/>
          </a:xfrm>
          <a:prstGeom prst="straightConnector1">
            <a:avLst/>
          </a:prstGeom>
          <a:noFill/>
          <a:ln w="28575" cap="sq">
            <a:solidFill>
              <a:srgbClr val="800000"/>
            </a:solidFill>
            <a:round/>
            <a:headEnd/>
            <a:tailEnd type="triangle" w="med" len="med"/>
          </a:ln>
          <a:effectLst/>
        </p:spPr>
      </p:cxn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Text Box 2"/>
          <p:cNvSpPr txBox="1">
            <a:spLocks noChangeArrowheads="1"/>
          </p:cNvSpPr>
          <p:nvPr/>
        </p:nvSpPr>
        <p:spPr bwMode="auto">
          <a:xfrm>
            <a:off x="990600" y="2047875"/>
            <a:ext cx="7010400" cy="175895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Clr>
                <a:schemeClr val="bg2"/>
              </a:buClr>
              <a:buFontTx/>
              <a:buAutoNum type="alphaLcPeriod"/>
            </a:pPr>
            <a:r>
              <a:rPr lang="en-US" sz="2300" b="0">
                <a:solidFill>
                  <a:srgbClr val="000000"/>
                </a:solidFill>
                <a:effectLst/>
                <a:latin typeface="Arial" charset="0"/>
              </a:rPr>
              <a:t>Operating leases.</a:t>
            </a:r>
          </a:p>
          <a:p>
            <a:pPr marL="457200" indent="-457200" algn="l">
              <a:lnSpc>
                <a:spcPct val="125000"/>
              </a:lnSpc>
              <a:spcBef>
                <a:spcPct val="50000"/>
              </a:spcBef>
              <a:buClr>
                <a:schemeClr val="bg2"/>
              </a:buClr>
              <a:buFontTx/>
              <a:buAutoNum type="alphaLcPeriod"/>
            </a:pPr>
            <a:r>
              <a:rPr lang="en-US" sz="2300" b="0">
                <a:solidFill>
                  <a:srgbClr val="000000"/>
                </a:solidFill>
                <a:effectLst/>
                <a:latin typeface="Arial" charset="0"/>
              </a:rPr>
              <a:t>Direct-financing leases.</a:t>
            </a:r>
          </a:p>
          <a:p>
            <a:pPr marL="457200" indent="-457200" algn="l">
              <a:lnSpc>
                <a:spcPct val="125000"/>
              </a:lnSpc>
              <a:spcBef>
                <a:spcPct val="50000"/>
              </a:spcBef>
              <a:buClr>
                <a:schemeClr val="bg2"/>
              </a:buClr>
              <a:buFontTx/>
              <a:buAutoNum type="alphaLcPeriod"/>
            </a:pPr>
            <a:r>
              <a:rPr lang="en-US" sz="2300" b="0">
                <a:solidFill>
                  <a:srgbClr val="000000"/>
                </a:solidFill>
                <a:effectLst/>
                <a:latin typeface="Arial" charset="0"/>
              </a:rPr>
              <a:t>Sales-type leases.</a:t>
            </a:r>
          </a:p>
        </p:txBody>
      </p:sp>
      <p:sp>
        <p:nvSpPr>
          <p:cNvPr id="1374211"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Classification of Leases by the Lessor</a:t>
            </a:r>
          </a:p>
        </p:txBody>
      </p:sp>
      <p:sp>
        <p:nvSpPr>
          <p:cNvPr id="137421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74213" name="Text Box 5"/>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607685" name="Text Box 5"/>
          <p:cNvSpPr txBox="1">
            <a:spLocks noChangeArrowheads="1"/>
          </p:cNvSpPr>
          <p:nvPr/>
        </p:nvSpPr>
        <p:spPr bwMode="auto">
          <a:xfrm>
            <a:off x="914400" y="6369050"/>
            <a:ext cx="8153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 Identify the classifications of leases for the lessor.</a:t>
            </a:r>
          </a:p>
        </p:txBody>
      </p:sp>
      <p:sp>
        <p:nvSpPr>
          <p:cNvPr id="1607686" name="Rectangle 6"/>
          <p:cNvSpPr>
            <a:spLocks noChangeArrowheads="1"/>
          </p:cNvSpPr>
          <p:nvPr/>
        </p:nvSpPr>
        <p:spPr bwMode="auto">
          <a:xfrm>
            <a:off x="457200" y="5562600"/>
            <a:ext cx="8305800" cy="669925"/>
          </a:xfrm>
          <a:prstGeom prst="rect">
            <a:avLst/>
          </a:prstGeom>
          <a:noFill/>
          <a:ln w="28575" cap="sq" algn="ctr">
            <a:noFill/>
            <a:miter lim="800000"/>
            <a:headEnd/>
            <a:tailEnd/>
          </a:ln>
          <a:effectLst/>
        </p:spPr>
        <p:txBody>
          <a:bodyPr>
            <a:spAutoFit/>
          </a:bodyPr>
          <a:lstStyle/>
          <a:p>
            <a:pPr algn="l">
              <a:spcBef>
                <a:spcPct val="50000"/>
              </a:spcBef>
            </a:pPr>
            <a:r>
              <a:rPr lang="en-US" sz="1900" b="0">
                <a:effectLst/>
                <a:latin typeface="Arial" charset="0"/>
              </a:rPr>
              <a:t>A sales-type lease involves a manufacturer’s or dealer’s profit, and a direct-financing lease does not.</a:t>
            </a:r>
          </a:p>
        </p:txBody>
      </p:sp>
      <p:sp>
        <p:nvSpPr>
          <p:cNvPr id="1607688" name="Text Box 8"/>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Classification of Leases by the Lessor</a:t>
            </a:r>
          </a:p>
        </p:txBody>
      </p:sp>
      <p:pic>
        <p:nvPicPr>
          <p:cNvPr id="1607689" name="Picture 9"/>
          <p:cNvPicPr>
            <a:picLocks noChangeAspect="1" noChangeArrowheads="1"/>
          </p:cNvPicPr>
          <p:nvPr/>
        </p:nvPicPr>
        <p:blipFill>
          <a:blip r:embed="rId3"/>
          <a:srcRect/>
          <a:stretch>
            <a:fillRect/>
          </a:stretch>
        </p:blipFill>
        <p:spPr bwMode="auto">
          <a:xfrm>
            <a:off x="228600" y="2211388"/>
            <a:ext cx="8763000" cy="3198812"/>
          </a:xfrm>
          <a:prstGeom prst="rect">
            <a:avLst/>
          </a:prstGeom>
          <a:noFill/>
          <a:ln w="28575" cap="sq">
            <a:noFill/>
            <a:miter lim="800000"/>
            <a:headEnd/>
            <a:tailEnd/>
          </a:ln>
          <a:effectLst/>
        </p:spPr>
      </p:pic>
      <p:sp>
        <p:nvSpPr>
          <p:cNvPr id="1607691" name="Text Box 11"/>
          <p:cNvSpPr txBox="1">
            <a:spLocks noChangeArrowheads="1"/>
          </p:cNvSpPr>
          <p:nvPr/>
        </p:nvSpPr>
        <p:spPr bwMode="auto">
          <a:xfrm>
            <a:off x="7315200" y="1905000"/>
            <a:ext cx="1676400" cy="274638"/>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21-10</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78308" name="Text Box 4"/>
          <p:cNvSpPr txBox="1">
            <a:spLocks noChangeArrowheads="1"/>
          </p:cNvSpPr>
          <p:nvPr/>
        </p:nvSpPr>
        <p:spPr bwMode="auto">
          <a:xfrm>
            <a:off x="8382000" y="6369050"/>
            <a:ext cx="685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4</a:t>
            </a:r>
          </a:p>
        </p:txBody>
      </p:sp>
      <p:sp>
        <p:nvSpPr>
          <p:cNvPr id="1378314" name="Text Box 10"/>
          <p:cNvSpPr txBox="1">
            <a:spLocks noChangeArrowheads="1"/>
          </p:cNvSpPr>
          <p:nvPr/>
        </p:nvSpPr>
        <p:spPr bwMode="auto">
          <a:xfrm>
            <a:off x="7315200" y="1905000"/>
            <a:ext cx="1676400" cy="274638"/>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21-11</a:t>
            </a:r>
          </a:p>
        </p:txBody>
      </p:sp>
      <p:sp>
        <p:nvSpPr>
          <p:cNvPr id="1378315" name="Text Box 11"/>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Classification of Leases by the Lessor</a:t>
            </a:r>
          </a:p>
        </p:txBody>
      </p:sp>
      <p:pic>
        <p:nvPicPr>
          <p:cNvPr id="1378317" name="Picture 13"/>
          <p:cNvPicPr>
            <a:picLocks noChangeAspect="1" noChangeArrowheads="1"/>
          </p:cNvPicPr>
          <p:nvPr/>
        </p:nvPicPr>
        <p:blipFill>
          <a:blip r:embed="rId3"/>
          <a:srcRect/>
          <a:stretch>
            <a:fillRect/>
          </a:stretch>
        </p:blipFill>
        <p:spPr bwMode="auto">
          <a:xfrm>
            <a:off x="228600" y="2209800"/>
            <a:ext cx="8763000" cy="3192463"/>
          </a:xfrm>
          <a:prstGeom prst="rect">
            <a:avLst/>
          </a:prstGeom>
          <a:noFill/>
          <a:ln w="28575" cap="sq">
            <a:noFill/>
            <a:miter lim="800000"/>
            <a:headEnd/>
            <a:tailEnd/>
          </a:ln>
          <a:effectLst/>
        </p:spPr>
      </p:pic>
      <p:sp>
        <p:nvSpPr>
          <p:cNvPr id="1378318" name="Rectangle 14"/>
          <p:cNvSpPr>
            <a:spLocks noChangeArrowheads="1"/>
          </p:cNvSpPr>
          <p:nvPr/>
        </p:nvSpPr>
        <p:spPr bwMode="auto">
          <a:xfrm>
            <a:off x="457200" y="5562600"/>
            <a:ext cx="8305800" cy="669925"/>
          </a:xfrm>
          <a:prstGeom prst="rect">
            <a:avLst/>
          </a:prstGeom>
          <a:noFill/>
          <a:ln w="28575" cap="sq">
            <a:noFill/>
            <a:miter lim="800000"/>
            <a:headEnd/>
            <a:tailEnd/>
          </a:ln>
          <a:effectLst/>
        </p:spPr>
        <p:txBody>
          <a:bodyPr>
            <a:spAutoFit/>
          </a:bodyPr>
          <a:lstStyle/>
          <a:p>
            <a:pPr algn="l">
              <a:spcBef>
                <a:spcPct val="50000"/>
              </a:spcBef>
            </a:pPr>
            <a:r>
              <a:rPr lang="en-US" sz="1900" b="0">
                <a:effectLst/>
                <a:latin typeface="Arial" charset="0"/>
              </a:rPr>
              <a:t>A lessor may classify a lease as an </a:t>
            </a:r>
            <a:r>
              <a:rPr lang="en-US" sz="1900">
                <a:solidFill>
                  <a:srgbClr val="800000"/>
                </a:solidFill>
                <a:effectLst/>
                <a:latin typeface="Arial" charset="0"/>
              </a:rPr>
              <a:t>operating</a:t>
            </a:r>
            <a:r>
              <a:rPr lang="en-US" sz="1900">
                <a:effectLst/>
                <a:latin typeface="Arial" charset="0"/>
              </a:rPr>
              <a:t> </a:t>
            </a:r>
            <a:r>
              <a:rPr lang="en-US" sz="1900" b="0">
                <a:effectLst/>
                <a:latin typeface="Arial" charset="0"/>
              </a:rPr>
              <a:t>lease but the lessee may classify the same lease as a </a:t>
            </a:r>
            <a:r>
              <a:rPr lang="en-US" sz="1900">
                <a:solidFill>
                  <a:srgbClr val="800000"/>
                </a:solidFill>
                <a:effectLst/>
                <a:latin typeface="Arial" charset="0"/>
              </a:rPr>
              <a:t>capital</a:t>
            </a:r>
            <a:r>
              <a:rPr lang="en-US" sz="1900">
                <a:effectLst/>
                <a:latin typeface="Arial" charset="0"/>
              </a:rPr>
              <a:t> </a:t>
            </a:r>
            <a:r>
              <a:rPr lang="en-US" sz="1900" b="0">
                <a:effectLst/>
                <a:latin typeface="Arial" charset="0"/>
              </a:rPr>
              <a:t>lease.</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Text Box 2"/>
          <p:cNvSpPr txBox="1">
            <a:spLocks noChangeArrowheads="1"/>
          </p:cNvSpPr>
          <p:nvPr/>
        </p:nvSpPr>
        <p:spPr bwMode="auto">
          <a:xfrm>
            <a:off x="762000" y="2003425"/>
            <a:ext cx="7924800" cy="25812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Clr>
                <a:schemeClr val="bg2"/>
              </a:buClr>
            </a:pPr>
            <a:r>
              <a:rPr lang="en-US" sz="2100">
                <a:solidFill>
                  <a:srgbClr val="000000"/>
                </a:solidFill>
                <a:effectLst/>
                <a:latin typeface="Arial" charset="0"/>
              </a:rPr>
              <a:t>In substance</a:t>
            </a:r>
            <a:r>
              <a:rPr lang="en-US" sz="2100" b="0">
                <a:solidFill>
                  <a:srgbClr val="000000"/>
                </a:solidFill>
                <a:effectLst/>
                <a:latin typeface="Arial" charset="0"/>
              </a:rPr>
              <a:t> the financing of an asset purchase by the lessee.</a:t>
            </a:r>
          </a:p>
          <a:p>
            <a:pPr algn="l">
              <a:lnSpc>
                <a:spcPct val="125000"/>
              </a:lnSpc>
              <a:spcBef>
                <a:spcPct val="50000"/>
              </a:spcBef>
              <a:buClr>
                <a:schemeClr val="bg2"/>
              </a:buClr>
            </a:pPr>
            <a:r>
              <a:rPr lang="en-US" sz="2100">
                <a:solidFill>
                  <a:srgbClr val="800000"/>
                </a:solidFill>
                <a:effectLst/>
                <a:latin typeface="Arial" charset="0"/>
              </a:rPr>
              <a:t>Lessor records:</a:t>
            </a:r>
          </a:p>
          <a:p>
            <a:pPr marL="685800" lvl="1" indent="-457200" algn="l">
              <a:lnSpc>
                <a:spcPct val="125000"/>
              </a:lnSpc>
              <a:spcBef>
                <a:spcPct val="50000"/>
              </a:spcBef>
              <a:buClr>
                <a:srgbClr val="800000"/>
              </a:buClr>
              <a:buSzPct val="80000"/>
              <a:buFont typeface="Wingdings" pitchFamily="2" charset="2"/>
              <a:buChar char="u"/>
            </a:pPr>
            <a:r>
              <a:rPr lang="en-US" sz="2100" b="0">
                <a:solidFill>
                  <a:srgbClr val="000000"/>
                </a:solidFill>
                <a:effectLst/>
                <a:latin typeface="Arial" charset="0"/>
              </a:rPr>
              <a:t>A lease receivable instead of a leased asset. </a:t>
            </a:r>
          </a:p>
          <a:p>
            <a:pPr marL="685800" lvl="1" indent="-457200" algn="l">
              <a:lnSpc>
                <a:spcPct val="125000"/>
              </a:lnSpc>
              <a:spcBef>
                <a:spcPct val="50000"/>
              </a:spcBef>
              <a:buClr>
                <a:srgbClr val="800000"/>
              </a:buClr>
              <a:buSzPct val="80000"/>
              <a:buFont typeface="Wingdings" pitchFamily="2" charset="2"/>
              <a:buChar char="u"/>
            </a:pPr>
            <a:r>
              <a:rPr lang="en-US" sz="2100" b="0">
                <a:solidFill>
                  <a:srgbClr val="000000"/>
                </a:solidFill>
                <a:effectLst/>
                <a:latin typeface="Arial" charset="0"/>
              </a:rPr>
              <a:t>Receivable is the present value of the minimum lease payments. </a:t>
            </a:r>
          </a:p>
        </p:txBody>
      </p:sp>
      <p:sp>
        <p:nvSpPr>
          <p:cNvPr id="1380355"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Direct-Financing Method (Lessor)</a:t>
            </a:r>
          </a:p>
        </p:txBody>
      </p:sp>
      <p:sp>
        <p:nvSpPr>
          <p:cNvPr id="138035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80357" name="Text Box 5"/>
          <p:cNvSpPr txBox="1">
            <a:spLocks noChangeArrowheads="1"/>
          </p:cNvSpPr>
          <p:nvPr/>
        </p:nvSpPr>
        <p:spPr bwMode="auto">
          <a:xfrm>
            <a:off x="2286000" y="6369050"/>
            <a:ext cx="6781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  Describe the lessor’s accounting for direct-financing leases.</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82412" name="Text Box 12"/>
          <p:cNvSpPr txBox="1">
            <a:spLocks noChangeArrowheads="1"/>
          </p:cNvSpPr>
          <p:nvPr/>
        </p:nvSpPr>
        <p:spPr bwMode="auto">
          <a:xfrm>
            <a:off x="8153400" y="6445250"/>
            <a:ext cx="9144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a:t>
            </a:r>
          </a:p>
        </p:txBody>
      </p:sp>
      <p:pic>
        <p:nvPicPr>
          <p:cNvPr id="1382415" name="Picture 15"/>
          <p:cNvPicPr>
            <a:picLocks noChangeAspect="1" noChangeArrowheads="1"/>
          </p:cNvPicPr>
          <p:nvPr/>
        </p:nvPicPr>
        <p:blipFill>
          <a:blip r:embed="rId3"/>
          <a:srcRect/>
          <a:stretch>
            <a:fillRect/>
          </a:stretch>
        </p:blipFill>
        <p:spPr bwMode="auto">
          <a:xfrm>
            <a:off x="685800" y="2017713"/>
            <a:ext cx="7772400" cy="4306887"/>
          </a:xfrm>
          <a:prstGeom prst="rect">
            <a:avLst/>
          </a:prstGeom>
          <a:noFill/>
          <a:ln w="19050" cap="sq" algn="ctr">
            <a:solidFill>
              <a:schemeClr val="tx1"/>
            </a:solidFill>
            <a:miter lim="800000"/>
            <a:headEnd/>
            <a:tailEnd/>
          </a:ln>
          <a:effectLst/>
        </p:spPr>
      </p:pic>
      <p:sp>
        <p:nvSpPr>
          <p:cNvPr id="1382416" name="Text Box 16"/>
          <p:cNvSpPr txBox="1">
            <a:spLocks noChangeArrowheads="1"/>
          </p:cNvSpPr>
          <p:nvPr/>
        </p:nvSpPr>
        <p:spPr bwMode="auto">
          <a:xfrm>
            <a:off x="533400" y="1381125"/>
            <a:ext cx="8077200" cy="4603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E21-10:</a:t>
            </a:r>
            <a:r>
              <a:rPr lang="en-US" sz="2100" b="0">
                <a:solidFill>
                  <a:schemeClr val="tx1"/>
                </a:solidFill>
                <a:effectLst/>
                <a:latin typeface="Arial" charset="0"/>
              </a:rPr>
              <a:t>  Amortization schedule for the lessor.</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84452" name="Text Box 4"/>
          <p:cNvSpPr txBox="1">
            <a:spLocks noChangeArrowheads="1"/>
          </p:cNvSpPr>
          <p:nvPr/>
        </p:nvSpPr>
        <p:spPr bwMode="auto">
          <a:xfrm>
            <a:off x="533400" y="1381125"/>
            <a:ext cx="8077200" cy="8286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E21-10:</a:t>
            </a:r>
            <a:r>
              <a:rPr lang="en-US" sz="2100" b="0">
                <a:solidFill>
                  <a:schemeClr val="tx1"/>
                </a:solidFill>
                <a:effectLst/>
                <a:latin typeface="Arial" charset="0"/>
              </a:rPr>
              <a:t>  Prepare all of the journal entries for the lessor for 2012 and 2013.</a:t>
            </a:r>
          </a:p>
        </p:txBody>
      </p:sp>
      <p:sp>
        <p:nvSpPr>
          <p:cNvPr id="1384456" name="Text Box 8"/>
          <p:cNvSpPr txBox="1">
            <a:spLocks noChangeArrowheads="1"/>
          </p:cNvSpPr>
          <p:nvPr/>
        </p:nvSpPr>
        <p:spPr bwMode="auto">
          <a:xfrm>
            <a:off x="2286000" y="6369050"/>
            <a:ext cx="6781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  Describe the lessor’s accounting for direct-financing leases.</a:t>
            </a:r>
          </a:p>
        </p:txBody>
      </p:sp>
      <p:sp>
        <p:nvSpPr>
          <p:cNvPr id="1384458" name="Rectangle 10"/>
          <p:cNvSpPr>
            <a:spLocks noChangeArrowheads="1"/>
          </p:cNvSpPr>
          <p:nvPr/>
        </p:nvSpPr>
        <p:spPr bwMode="auto">
          <a:xfrm>
            <a:off x="533400" y="2357438"/>
            <a:ext cx="8305800" cy="3205162"/>
          </a:xfrm>
          <a:prstGeom prst="rect">
            <a:avLst/>
          </a:prstGeom>
          <a:noFill/>
          <a:ln w="28575" cap="sq">
            <a:noFill/>
            <a:miter lim="800000"/>
            <a:headEnd/>
            <a:tailEnd/>
          </a:ln>
          <a:effectLst/>
        </p:spPr>
        <p:txBody>
          <a:bodyPr>
            <a:spAutoFit/>
          </a:bodyPr>
          <a:lstStyle/>
          <a:p>
            <a:pPr algn="l">
              <a:lnSpc>
                <a:spcPct val="130000"/>
              </a:lnSpc>
              <a:spcBef>
                <a:spcPct val="50000"/>
              </a:spcBef>
              <a:tabLst>
                <a:tab pos="1485900" algn="l"/>
                <a:tab pos="2057400" algn="l"/>
                <a:tab pos="6343650" algn="r"/>
                <a:tab pos="8001000" algn="r"/>
              </a:tabLst>
            </a:pPr>
            <a:r>
              <a:rPr lang="en-US" sz="2100" b="0">
                <a:effectLst/>
                <a:latin typeface="Arial" charset="0"/>
              </a:rPr>
              <a:t>1/1/12 	Lease Receivable	343,000</a:t>
            </a:r>
          </a:p>
          <a:p>
            <a:pPr algn="l">
              <a:lnSpc>
                <a:spcPct val="130000"/>
              </a:lnSpc>
              <a:spcBef>
                <a:spcPct val="20000"/>
              </a:spcBef>
              <a:tabLst>
                <a:tab pos="1485900" algn="l"/>
                <a:tab pos="2057400" algn="l"/>
                <a:tab pos="6343650" algn="r"/>
                <a:tab pos="8001000" algn="r"/>
              </a:tabLst>
            </a:pPr>
            <a:r>
              <a:rPr lang="en-US" sz="2100" b="0">
                <a:effectLst/>
                <a:latin typeface="Arial" charset="0"/>
              </a:rPr>
              <a:t>		Equipment		343,000</a:t>
            </a:r>
          </a:p>
          <a:p>
            <a:pPr algn="l">
              <a:lnSpc>
                <a:spcPct val="130000"/>
              </a:lnSpc>
              <a:spcBef>
                <a:spcPct val="50000"/>
              </a:spcBef>
              <a:tabLst>
                <a:tab pos="1485900" algn="l"/>
                <a:tab pos="2057400" algn="l"/>
                <a:tab pos="6343650" algn="r"/>
                <a:tab pos="8001000" algn="r"/>
              </a:tabLst>
            </a:pPr>
            <a:r>
              <a:rPr lang="en-US" sz="2100" b="0">
                <a:effectLst/>
                <a:latin typeface="Arial" charset="0"/>
              </a:rPr>
              <a:t>1/1/12 	Cash	64,400</a:t>
            </a:r>
          </a:p>
          <a:p>
            <a:pPr algn="l">
              <a:lnSpc>
                <a:spcPct val="130000"/>
              </a:lnSpc>
              <a:spcBef>
                <a:spcPct val="20000"/>
              </a:spcBef>
              <a:tabLst>
                <a:tab pos="1485900" algn="l"/>
                <a:tab pos="2057400" algn="l"/>
                <a:tab pos="6343650" algn="r"/>
                <a:tab pos="8001000" algn="r"/>
              </a:tabLst>
            </a:pPr>
            <a:r>
              <a:rPr lang="en-US" sz="2100" b="0">
                <a:effectLst/>
                <a:latin typeface="Arial" charset="0"/>
              </a:rPr>
              <a:t>		Lease Receivable		64,400</a:t>
            </a:r>
          </a:p>
          <a:p>
            <a:pPr algn="l">
              <a:lnSpc>
                <a:spcPct val="130000"/>
              </a:lnSpc>
              <a:spcBef>
                <a:spcPct val="50000"/>
              </a:spcBef>
              <a:tabLst>
                <a:tab pos="1485900" algn="l"/>
                <a:tab pos="2057400" algn="l"/>
                <a:tab pos="6343650" algn="r"/>
                <a:tab pos="8001000" algn="r"/>
              </a:tabLst>
            </a:pPr>
            <a:r>
              <a:rPr lang="en-US" sz="2100" b="0">
                <a:effectLst/>
                <a:latin typeface="Arial" charset="0"/>
              </a:rPr>
              <a:t>12/31/12 	Interest Receivable 	27,860</a:t>
            </a:r>
          </a:p>
          <a:p>
            <a:pPr algn="l">
              <a:lnSpc>
                <a:spcPct val="130000"/>
              </a:lnSpc>
              <a:spcBef>
                <a:spcPct val="50000"/>
              </a:spcBef>
              <a:tabLst>
                <a:tab pos="1485900" algn="l"/>
                <a:tab pos="2057400" algn="l"/>
                <a:tab pos="6343650" algn="r"/>
                <a:tab pos="8001000" algn="r"/>
              </a:tabLst>
            </a:pPr>
            <a:r>
              <a:rPr lang="en-US" sz="2100" b="0">
                <a:effectLst/>
                <a:latin typeface="Arial" charset="0"/>
              </a:rPr>
              <a:t>		Interest Revenue		27,860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4458">
                                            <p:txEl>
                                              <p:pRg st="0" end="0"/>
                                            </p:txEl>
                                          </p:spTgt>
                                        </p:tgtEl>
                                        <p:attrNameLst>
                                          <p:attrName>style.visibility</p:attrName>
                                        </p:attrNameLst>
                                      </p:cBhvr>
                                      <p:to>
                                        <p:strVal val="visible"/>
                                      </p:to>
                                    </p:set>
                                    <p:animEffect transition="in" filter="wipe(left)">
                                      <p:cBhvr>
                                        <p:cTn id="7" dur="500"/>
                                        <p:tgtEl>
                                          <p:spTgt spid="1384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4458">
                                            <p:txEl>
                                              <p:pRg st="1" end="1"/>
                                            </p:txEl>
                                          </p:spTgt>
                                        </p:tgtEl>
                                        <p:attrNameLst>
                                          <p:attrName>style.visibility</p:attrName>
                                        </p:attrNameLst>
                                      </p:cBhvr>
                                      <p:to>
                                        <p:strVal val="visible"/>
                                      </p:to>
                                    </p:set>
                                    <p:animEffect transition="in" filter="wipe(left)">
                                      <p:cBhvr>
                                        <p:cTn id="12" dur="500"/>
                                        <p:tgtEl>
                                          <p:spTgt spid="1384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4458">
                                            <p:txEl>
                                              <p:pRg st="2" end="2"/>
                                            </p:txEl>
                                          </p:spTgt>
                                        </p:tgtEl>
                                        <p:attrNameLst>
                                          <p:attrName>style.visibility</p:attrName>
                                        </p:attrNameLst>
                                      </p:cBhvr>
                                      <p:to>
                                        <p:strVal val="visible"/>
                                      </p:to>
                                    </p:set>
                                    <p:animEffect transition="in" filter="wipe(left)">
                                      <p:cBhvr>
                                        <p:cTn id="17" dur="500"/>
                                        <p:tgtEl>
                                          <p:spTgt spid="1384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4458">
                                            <p:txEl>
                                              <p:pRg st="3" end="3"/>
                                            </p:txEl>
                                          </p:spTgt>
                                        </p:tgtEl>
                                        <p:attrNameLst>
                                          <p:attrName>style.visibility</p:attrName>
                                        </p:attrNameLst>
                                      </p:cBhvr>
                                      <p:to>
                                        <p:strVal val="visible"/>
                                      </p:to>
                                    </p:set>
                                    <p:animEffect transition="in" filter="wipe(left)">
                                      <p:cBhvr>
                                        <p:cTn id="22" dur="500"/>
                                        <p:tgtEl>
                                          <p:spTgt spid="1384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4458">
                                            <p:txEl>
                                              <p:pRg st="4" end="4"/>
                                            </p:txEl>
                                          </p:spTgt>
                                        </p:tgtEl>
                                        <p:attrNameLst>
                                          <p:attrName>style.visibility</p:attrName>
                                        </p:attrNameLst>
                                      </p:cBhvr>
                                      <p:to>
                                        <p:strVal val="visible"/>
                                      </p:to>
                                    </p:set>
                                    <p:animEffect transition="in" filter="wipe(left)">
                                      <p:cBhvr>
                                        <p:cTn id="27" dur="500"/>
                                        <p:tgtEl>
                                          <p:spTgt spid="1384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4458">
                                            <p:txEl>
                                              <p:pRg st="5" end="5"/>
                                            </p:txEl>
                                          </p:spTgt>
                                        </p:tgtEl>
                                        <p:attrNameLst>
                                          <p:attrName>style.visibility</p:attrName>
                                        </p:attrNameLst>
                                      </p:cBhvr>
                                      <p:to>
                                        <p:strVal val="visible"/>
                                      </p:to>
                                    </p:set>
                                    <p:animEffect transition="in" filter="wipe(left)">
                                      <p:cBhvr>
                                        <p:cTn id="32" dur="500"/>
                                        <p:tgtEl>
                                          <p:spTgt spid="1384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452036" name="Text Box 4"/>
          <p:cNvSpPr txBox="1">
            <a:spLocks noChangeArrowheads="1"/>
          </p:cNvSpPr>
          <p:nvPr/>
        </p:nvSpPr>
        <p:spPr bwMode="auto">
          <a:xfrm>
            <a:off x="2286000" y="6369050"/>
            <a:ext cx="6781800" cy="336550"/>
          </a:xfrm>
          <a:prstGeom prst="rect">
            <a:avLst/>
          </a:prstGeom>
          <a:noFill/>
          <a:ln w="19050" algn="ctr">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  Describe the lessor’s accounting for direct-financing leases.</a:t>
            </a:r>
          </a:p>
        </p:txBody>
      </p:sp>
      <p:sp>
        <p:nvSpPr>
          <p:cNvPr id="1452037" name="Rectangle 5"/>
          <p:cNvSpPr>
            <a:spLocks noChangeArrowheads="1"/>
          </p:cNvSpPr>
          <p:nvPr/>
        </p:nvSpPr>
        <p:spPr bwMode="auto">
          <a:xfrm>
            <a:off x="533400" y="2362200"/>
            <a:ext cx="8305800" cy="2981325"/>
          </a:xfrm>
          <a:prstGeom prst="rect">
            <a:avLst/>
          </a:prstGeom>
          <a:noFill/>
          <a:ln w="28575" cap="sq" algn="ctr">
            <a:noFill/>
            <a:miter lim="800000"/>
            <a:headEnd/>
            <a:tailEnd/>
          </a:ln>
          <a:effectLst/>
        </p:spPr>
        <p:txBody>
          <a:bodyPr>
            <a:spAutoFit/>
          </a:bodyPr>
          <a:lstStyle/>
          <a:p>
            <a:pPr algn="l">
              <a:lnSpc>
                <a:spcPct val="130000"/>
              </a:lnSpc>
              <a:spcBef>
                <a:spcPct val="50000"/>
              </a:spcBef>
              <a:tabLst>
                <a:tab pos="1485900" algn="l"/>
                <a:tab pos="2057400" algn="l"/>
                <a:tab pos="6343650" algn="r"/>
                <a:tab pos="8001000" algn="r"/>
              </a:tabLst>
            </a:pPr>
            <a:r>
              <a:rPr lang="en-US" sz="2100" b="0">
                <a:effectLst/>
                <a:latin typeface="Arial" charset="0"/>
              </a:rPr>
              <a:t>1/1/12 	Cash	64,400</a:t>
            </a:r>
          </a:p>
          <a:p>
            <a:pPr algn="l">
              <a:lnSpc>
                <a:spcPct val="130000"/>
              </a:lnSpc>
              <a:spcBef>
                <a:spcPct val="50000"/>
              </a:spcBef>
              <a:tabLst>
                <a:tab pos="1485900" algn="l"/>
                <a:tab pos="2057400" algn="l"/>
                <a:tab pos="6343650" algn="r"/>
                <a:tab pos="8001000" algn="r"/>
              </a:tabLst>
            </a:pPr>
            <a:r>
              <a:rPr lang="en-US" sz="2100" b="0">
                <a:effectLst/>
                <a:latin typeface="Arial" charset="0"/>
              </a:rPr>
              <a:t>		Lease Receivable		36,540</a:t>
            </a:r>
          </a:p>
          <a:p>
            <a:pPr algn="l">
              <a:lnSpc>
                <a:spcPct val="130000"/>
              </a:lnSpc>
              <a:spcBef>
                <a:spcPct val="50000"/>
              </a:spcBef>
              <a:tabLst>
                <a:tab pos="1485900" algn="l"/>
                <a:tab pos="2057400" algn="l"/>
                <a:tab pos="6343650" algn="r"/>
                <a:tab pos="8001000" algn="r"/>
              </a:tabLst>
            </a:pPr>
            <a:r>
              <a:rPr lang="en-US" sz="2100" b="0">
                <a:effectLst/>
                <a:latin typeface="Arial" charset="0"/>
              </a:rPr>
              <a:t>		Interest Receivable 		27,860</a:t>
            </a:r>
          </a:p>
          <a:p>
            <a:pPr algn="l">
              <a:lnSpc>
                <a:spcPct val="130000"/>
              </a:lnSpc>
              <a:spcBef>
                <a:spcPct val="100000"/>
              </a:spcBef>
              <a:tabLst>
                <a:tab pos="1485900" algn="l"/>
                <a:tab pos="2057400" algn="l"/>
                <a:tab pos="6343650" algn="r"/>
                <a:tab pos="8001000" algn="r"/>
              </a:tabLst>
            </a:pPr>
            <a:r>
              <a:rPr lang="en-US" sz="2100" b="0">
                <a:effectLst/>
                <a:latin typeface="Arial" charset="0"/>
              </a:rPr>
              <a:t>12/31/12 	Interest Receivable 	24,206</a:t>
            </a:r>
          </a:p>
          <a:p>
            <a:pPr algn="l">
              <a:lnSpc>
                <a:spcPct val="130000"/>
              </a:lnSpc>
              <a:spcBef>
                <a:spcPct val="50000"/>
              </a:spcBef>
              <a:tabLst>
                <a:tab pos="1485900" algn="l"/>
                <a:tab pos="2057400" algn="l"/>
                <a:tab pos="6343650" algn="r"/>
                <a:tab pos="8001000" algn="r"/>
              </a:tabLst>
            </a:pPr>
            <a:r>
              <a:rPr lang="en-US" sz="2100" b="0">
                <a:effectLst/>
                <a:latin typeface="Arial" charset="0"/>
              </a:rPr>
              <a:t>		Interest Revenue		24,206</a:t>
            </a:r>
          </a:p>
        </p:txBody>
      </p:sp>
      <p:sp>
        <p:nvSpPr>
          <p:cNvPr id="1452039" name="Text Box 7"/>
          <p:cNvSpPr txBox="1">
            <a:spLocks noChangeArrowheads="1"/>
          </p:cNvSpPr>
          <p:nvPr/>
        </p:nvSpPr>
        <p:spPr bwMode="auto">
          <a:xfrm>
            <a:off x="533400" y="1381125"/>
            <a:ext cx="8077200" cy="828675"/>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35000"/>
              </a:spcBef>
              <a:buSzPct val="80000"/>
            </a:pPr>
            <a:r>
              <a:rPr lang="en-US" sz="2100">
                <a:solidFill>
                  <a:srgbClr val="800000"/>
                </a:solidFill>
                <a:effectLst/>
                <a:latin typeface="Arial" charset="0"/>
              </a:rPr>
              <a:t>E21-10:</a:t>
            </a:r>
            <a:r>
              <a:rPr lang="en-US" sz="2100" b="0">
                <a:solidFill>
                  <a:schemeClr val="tx1"/>
                </a:solidFill>
                <a:effectLst/>
                <a:latin typeface="Arial" charset="0"/>
              </a:rPr>
              <a:t>  Prepare all of the journal entries for the lessor for 2012 and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2037">
                                            <p:txEl>
                                              <p:pRg st="0" end="0"/>
                                            </p:txEl>
                                          </p:spTgt>
                                        </p:tgtEl>
                                        <p:attrNameLst>
                                          <p:attrName>style.visibility</p:attrName>
                                        </p:attrNameLst>
                                      </p:cBhvr>
                                      <p:to>
                                        <p:strVal val="visible"/>
                                      </p:to>
                                    </p:set>
                                    <p:animEffect transition="in" filter="wipe(left)">
                                      <p:cBhvr>
                                        <p:cTn id="7" dur="500"/>
                                        <p:tgtEl>
                                          <p:spTgt spid="1452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2037">
                                            <p:txEl>
                                              <p:pRg st="1" end="1"/>
                                            </p:txEl>
                                          </p:spTgt>
                                        </p:tgtEl>
                                        <p:attrNameLst>
                                          <p:attrName>style.visibility</p:attrName>
                                        </p:attrNameLst>
                                      </p:cBhvr>
                                      <p:to>
                                        <p:strVal val="visible"/>
                                      </p:to>
                                    </p:set>
                                    <p:animEffect transition="in" filter="wipe(left)">
                                      <p:cBhvr>
                                        <p:cTn id="12" dur="500"/>
                                        <p:tgtEl>
                                          <p:spTgt spid="1452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2037">
                                            <p:txEl>
                                              <p:pRg st="2" end="2"/>
                                            </p:txEl>
                                          </p:spTgt>
                                        </p:tgtEl>
                                        <p:attrNameLst>
                                          <p:attrName>style.visibility</p:attrName>
                                        </p:attrNameLst>
                                      </p:cBhvr>
                                      <p:to>
                                        <p:strVal val="visible"/>
                                      </p:to>
                                    </p:set>
                                    <p:animEffect transition="in" filter="wipe(left)">
                                      <p:cBhvr>
                                        <p:cTn id="17" dur="500"/>
                                        <p:tgtEl>
                                          <p:spTgt spid="1452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2037">
                                            <p:txEl>
                                              <p:pRg st="3" end="3"/>
                                            </p:txEl>
                                          </p:spTgt>
                                        </p:tgtEl>
                                        <p:attrNameLst>
                                          <p:attrName>style.visibility</p:attrName>
                                        </p:attrNameLst>
                                      </p:cBhvr>
                                      <p:to>
                                        <p:strVal val="visible"/>
                                      </p:to>
                                    </p:set>
                                    <p:animEffect transition="in" filter="wipe(left)">
                                      <p:cBhvr>
                                        <p:cTn id="22" dur="500"/>
                                        <p:tgtEl>
                                          <p:spTgt spid="14520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2037">
                                            <p:txEl>
                                              <p:pRg st="4" end="4"/>
                                            </p:txEl>
                                          </p:spTgt>
                                        </p:tgtEl>
                                        <p:attrNameLst>
                                          <p:attrName>style.visibility</p:attrName>
                                        </p:attrNameLst>
                                      </p:cBhvr>
                                      <p:to>
                                        <p:strVal val="visible"/>
                                      </p:to>
                                    </p:set>
                                    <p:animEffect transition="in" filter="wipe(left)">
                                      <p:cBhvr>
                                        <p:cTn id="27" dur="500"/>
                                        <p:tgtEl>
                                          <p:spTgt spid="14520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ext Box 2"/>
          <p:cNvSpPr txBox="1">
            <a:spLocks noChangeArrowheads="1"/>
          </p:cNvSpPr>
          <p:nvPr/>
        </p:nvSpPr>
        <p:spPr bwMode="auto">
          <a:xfrm>
            <a:off x="990600" y="2057400"/>
            <a:ext cx="7924800" cy="10636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0000"/>
              </a:lnSpc>
              <a:spcBef>
                <a:spcPct val="50000"/>
              </a:spcBef>
              <a:buClr>
                <a:srgbClr val="800000"/>
              </a:buClr>
              <a:buSzPct val="80000"/>
              <a:buFont typeface="Wingdings" pitchFamily="2" charset="2"/>
              <a:buChar char="u"/>
            </a:pPr>
            <a:r>
              <a:rPr lang="en-US" sz="2200" b="0">
                <a:solidFill>
                  <a:srgbClr val="000000"/>
                </a:solidFill>
                <a:effectLst/>
                <a:latin typeface="Arial" charset="0"/>
              </a:rPr>
              <a:t>Records each rental receipt as rental revenue. </a:t>
            </a:r>
          </a:p>
          <a:p>
            <a:pPr marL="457200" indent="-457200" algn="l">
              <a:lnSpc>
                <a:spcPct val="120000"/>
              </a:lnSpc>
              <a:spcBef>
                <a:spcPct val="50000"/>
              </a:spcBef>
              <a:buClr>
                <a:srgbClr val="800000"/>
              </a:buClr>
              <a:buSzPct val="80000"/>
              <a:buFont typeface="Wingdings" pitchFamily="2" charset="2"/>
              <a:buChar char="u"/>
            </a:pPr>
            <a:r>
              <a:rPr lang="en-US" sz="2200" b="0">
                <a:solidFill>
                  <a:srgbClr val="000000"/>
                </a:solidFill>
                <a:effectLst/>
                <a:latin typeface="Arial" charset="0"/>
              </a:rPr>
              <a:t>Depreciates leased asset in the normal manner.</a:t>
            </a:r>
          </a:p>
        </p:txBody>
      </p:sp>
      <p:sp>
        <p:nvSpPr>
          <p:cNvPr id="138854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388549" name="Text Box 5"/>
          <p:cNvSpPr txBox="1">
            <a:spLocks noChangeArrowheads="1"/>
          </p:cNvSpPr>
          <p:nvPr/>
        </p:nvSpPr>
        <p:spPr bwMode="auto">
          <a:xfrm>
            <a:off x="2286000" y="6369050"/>
            <a:ext cx="6781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  Describe the lessor’s accounting for direct-financing leases.</a:t>
            </a:r>
          </a:p>
        </p:txBody>
      </p:sp>
      <p:sp>
        <p:nvSpPr>
          <p:cNvPr id="1388550" name="Text Box 6"/>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Operating Method (Lessor)</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8" name="Text Box 6"/>
          <p:cNvSpPr txBox="1">
            <a:spLocks noChangeArrowheads="1"/>
          </p:cNvSpPr>
          <p:nvPr/>
        </p:nvSpPr>
        <p:spPr bwMode="auto">
          <a:xfrm>
            <a:off x="774700" y="1371600"/>
            <a:ext cx="7924800" cy="895350"/>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5000"/>
              </a:spcBef>
              <a:buClr>
                <a:schemeClr val="bg2"/>
              </a:buClr>
              <a:buSzPct val="80000"/>
            </a:pPr>
            <a:r>
              <a:rPr lang="en-US" sz="2100">
                <a:solidFill>
                  <a:srgbClr val="800000"/>
                </a:solidFill>
                <a:effectLst/>
                <a:latin typeface="Arial" charset="0"/>
              </a:rPr>
              <a:t>Illustration:</a:t>
            </a:r>
            <a:r>
              <a:rPr lang="en-US" sz="2100" b="0">
                <a:solidFill>
                  <a:srgbClr val="000000"/>
                </a:solidFill>
                <a:effectLst/>
                <a:latin typeface="Arial" charset="0"/>
              </a:rPr>
              <a:t>  Assume Fieval accounts for the lease as an operating lease.  It records the cash rental receipt as follows:</a:t>
            </a:r>
          </a:p>
        </p:txBody>
      </p:sp>
      <p:sp>
        <p:nvSpPr>
          <p:cNvPr id="1574915"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Lessor</a:t>
            </a:r>
          </a:p>
        </p:txBody>
      </p:sp>
      <p:sp>
        <p:nvSpPr>
          <p:cNvPr id="1574916" name="Text Box 4"/>
          <p:cNvSpPr txBox="1">
            <a:spLocks noChangeArrowheads="1"/>
          </p:cNvSpPr>
          <p:nvPr/>
        </p:nvSpPr>
        <p:spPr bwMode="auto">
          <a:xfrm>
            <a:off x="2286000" y="6369050"/>
            <a:ext cx="67818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5  Describe the lessor’s accounting for direct-financing leases.</a:t>
            </a:r>
          </a:p>
        </p:txBody>
      </p:sp>
      <p:sp>
        <p:nvSpPr>
          <p:cNvPr id="1574919" name="Rectangle 7"/>
          <p:cNvSpPr>
            <a:spLocks noChangeArrowheads="1"/>
          </p:cNvSpPr>
          <p:nvPr/>
        </p:nvSpPr>
        <p:spPr bwMode="auto">
          <a:xfrm>
            <a:off x="1219200" y="2514600"/>
            <a:ext cx="7772400" cy="957263"/>
          </a:xfrm>
          <a:prstGeom prst="rect">
            <a:avLst/>
          </a:prstGeom>
          <a:noFill/>
          <a:ln w="28575" cap="sq" algn="ctr">
            <a:noFill/>
            <a:miter lim="800000"/>
            <a:headEnd/>
            <a:tailEnd/>
          </a:ln>
          <a:effectLst/>
        </p:spPr>
        <p:txBody>
          <a:bodyPr>
            <a:spAutoFit/>
          </a:bodyPr>
          <a:lstStyle/>
          <a:p>
            <a:pPr marL="457200" indent="-457200" algn="l">
              <a:lnSpc>
                <a:spcPct val="130000"/>
              </a:lnSpc>
              <a:spcBef>
                <a:spcPct val="50000"/>
              </a:spcBef>
              <a:tabLst>
                <a:tab pos="4914900" algn="r"/>
                <a:tab pos="6286500" algn="r"/>
              </a:tabLst>
            </a:pPr>
            <a:r>
              <a:rPr lang="en-US" sz="2100" b="0">
                <a:effectLst/>
                <a:latin typeface="Arial" charset="0"/>
              </a:rPr>
              <a:t>Cash	64,400</a:t>
            </a:r>
          </a:p>
          <a:p>
            <a:pPr marL="457200" indent="-457200" algn="l">
              <a:lnSpc>
                <a:spcPct val="120000"/>
              </a:lnSpc>
              <a:spcBef>
                <a:spcPct val="20000"/>
              </a:spcBef>
              <a:tabLst>
                <a:tab pos="4914900" algn="r"/>
                <a:tab pos="6286500" algn="r"/>
              </a:tabLst>
            </a:pPr>
            <a:r>
              <a:rPr lang="en-US" sz="2100" b="0">
                <a:effectLst/>
                <a:latin typeface="Arial" charset="0"/>
              </a:rPr>
              <a:t>	Rental Revenue		64,400</a:t>
            </a:r>
          </a:p>
        </p:txBody>
      </p:sp>
      <p:sp>
        <p:nvSpPr>
          <p:cNvPr id="1574920" name="Text Box 8"/>
          <p:cNvSpPr txBox="1">
            <a:spLocks noChangeArrowheads="1"/>
          </p:cNvSpPr>
          <p:nvPr/>
        </p:nvSpPr>
        <p:spPr bwMode="auto">
          <a:xfrm>
            <a:off x="762000" y="3810000"/>
            <a:ext cx="7924800" cy="493713"/>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35000"/>
              </a:spcBef>
              <a:buClr>
                <a:schemeClr val="bg2"/>
              </a:buClr>
              <a:buSzPct val="80000"/>
            </a:pPr>
            <a:r>
              <a:rPr lang="en-US" sz="2100">
                <a:solidFill>
                  <a:srgbClr val="000000"/>
                </a:solidFill>
                <a:effectLst/>
                <a:latin typeface="Arial" charset="0"/>
              </a:rPr>
              <a:t>Depreciation </a:t>
            </a:r>
            <a:r>
              <a:rPr lang="en-US" sz="2100" b="0">
                <a:solidFill>
                  <a:srgbClr val="000000"/>
                </a:solidFill>
                <a:effectLst/>
                <a:latin typeface="Arial" charset="0"/>
              </a:rPr>
              <a:t>is recorded as follows:</a:t>
            </a:r>
          </a:p>
        </p:txBody>
      </p:sp>
      <p:sp>
        <p:nvSpPr>
          <p:cNvPr id="1574921" name="Rectangle 9"/>
          <p:cNvSpPr>
            <a:spLocks noChangeArrowheads="1"/>
          </p:cNvSpPr>
          <p:nvPr/>
        </p:nvSpPr>
        <p:spPr bwMode="auto">
          <a:xfrm>
            <a:off x="1219200" y="4384675"/>
            <a:ext cx="7010400" cy="957263"/>
          </a:xfrm>
          <a:prstGeom prst="rect">
            <a:avLst/>
          </a:prstGeom>
          <a:noFill/>
          <a:ln w="28575" cap="sq" algn="ctr">
            <a:noFill/>
            <a:miter lim="800000"/>
            <a:headEnd/>
            <a:tailEnd/>
          </a:ln>
          <a:effectLst/>
        </p:spPr>
        <p:txBody>
          <a:bodyPr>
            <a:spAutoFit/>
          </a:bodyPr>
          <a:lstStyle/>
          <a:p>
            <a:pPr marL="457200" indent="-457200" algn="l">
              <a:lnSpc>
                <a:spcPct val="130000"/>
              </a:lnSpc>
              <a:spcBef>
                <a:spcPct val="50000"/>
              </a:spcBef>
              <a:tabLst>
                <a:tab pos="4914900" algn="r"/>
                <a:tab pos="6286500" algn="r"/>
              </a:tabLst>
            </a:pPr>
            <a:r>
              <a:rPr lang="en-US" sz="2100" b="0">
                <a:effectLst/>
                <a:latin typeface="Arial" charset="0"/>
              </a:rPr>
              <a:t>Depreciation Expense	46,989</a:t>
            </a:r>
          </a:p>
          <a:p>
            <a:pPr marL="457200" indent="-457200" algn="l">
              <a:lnSpc>
                <a:spcPct val="120000"/>
              </a:lnSpc>
              <a:spcBef>
                <a:spcPct val="20000"/>
              </a:spcBef>
              <a:tabLst>
                <a:tab pos="4914900" algn="r"/>
                <a:tab pos="6286500" algn="r"/>
              </a:tabLst>
            </a:pPr>
            <a:r>
              <a:rPr lang="en-US" sz="2100" b="0">
                <a:effectLst/>
                <a:latin typeface="Arial" charset="0"/>
              </a:rPr>
              <a:t>	Accumulated Depreciation		46,989</a:t>
            </a:r>
          </a:p>
        </p:txBody>
      </p:sp>
      <p:sp>
        <p:nvSpPr>
          <p:cNvPr id="1574922" name="Text Box 10"/>
          <p:cNvSpPr txBox="1">
            <a:spLocks noChangeArrowheads="1"/>
          </p:cNvSpPr>
          <p:nvPr/>
        </p:nvSpPr>
        <p:spPr bwMode="auto">
          <a:xfrm>
            <a:off x="1219200" y="5454650"/>
            <a:ext cx="4267200" cy="336550"/>
          </a:xfrm>
          <a:prstGeom prst="rect">
            <a:avLst/>
          </a:prstGeom>
          <a:noFill/>
          <a:ln w="28575" cap="sq">
            <a:noFill/>
            <a:miter lim="800000"/>
            <a:headEnd/>
            <a:tailEnd/>
          </a:ln>
          <a:effectLst/>
        </p:spPr>
        <p:txBody>
          <a:bodyPr>
            <a:spAutoFit/>
          </a:bodyPr>
          <a:lstStyle/>
          <a:p>
            <a:pPr algn="l">
              <a:spcBef>
                <a:spcPct val="50000"/>
              </a:spcBef>
            </a:pPr>
            <a:r>
              <a:rPr lang="en-US" sz="1600" b="0">
                <a:effectLst/>
                <a:latin typeface="Arial" charset="0"/>
              </a:rPr>
              <a:t>($343,000 – 61,067) / 6 years = 57,167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4919">
                                            <p:txEl>
                                              <p:pRg st="0" end="0"/>
                                            </p:txEl>
                                          </p:spTgt>
                                        </p:tgtEl>
                                        <p:attrNameLst>
                                          <p:attrName>style.visibility</p:attrName>
                                        </p:attrNameLst>
                                      </p:cBhvr>
                                      <p:to>
                                        <p:strVal val="visible"/>
                                      </p:to>
                                    </p:set>
                                    <p:animEffect transition="in" filter="wipe(left)">
                                      <p:cBhvr>
                                        <p:cTn id="7" dur="500"/>
                                        <p:tgtEl>
                                          <p:spTgt spid="15749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4919">
                                            <p:txEl>
                                              <p:pRg st="1" end="1"/>
                                            </p:txEl>
                                          </p:spTgt>
                                        </p:tgtEl>
                                        <p:attrNameLst>
                                          <p:attrName>style.visibility</p:attrName>
                                        </p:attrNameLst>
                                      </p:cBhvr>
                                      <p:to>
                                        <p:strVal val="visible"/>
                                      </p:to>
                                    </p:set>
                                    <p:animEffect transition="in" filter="wipe(left)">
                                      <p:cBhvr>
                                        <p:cTn id="12" dur="500"/>
                                        <p:tgtEl>
                                          <p:spTgt spid="15749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4921">
                                            <p:txEl>
                                              <p:pRg st="0" end="0"/>
                                            </p:txEl>
                                          </p:spTgt>
                                        </p:tgtEl>
                                        <p:attrNameLst>
                                          <p:attrName>style.visibility</p:attrName>
                                        </p:attrNameLst>
                                      </p:cBhvr>
                                      <p:to>
                                        <p:strVal val="visible"/>
                                      </p:to>
                                    </p:set>
                                    <p:animEffect transition="in" filter="wipe(left)">
                                      <p:cBhvr>
                                        <p:cTn id="17" dur="500"/>
                                        <p:tgtEl>
                                          <p:spTgt spid="15749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4921">
                                            <p:txEl>
                                              <p:pRg st="1" end="1"/>
                                            </p:txEl>
                                          </p:spTgt>
                                        </p:tgtEl>
                                        <p:attrNameLst>
                                          <p:attrName>style.visibility</p:attrName>
                                        </p:attrNameLst>
                                      </p:cBhvr>
                                      <p:to>
                                        <p:strVal val="visible"/>
                                      </p:to>
                                    </p:set>
                                    <p:animEffect transition="in" filter="wipe(left)">
                                      <p:cBhvr>
                                        <p:cTn id="22" dur="500"/>
                                        <p:tgtEl>
                                          <p:spTgt spid="15749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9" grpId="0" build="p"/>
      <p:bldP spid="157492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Text Box 2"/>
          <p:cNvSpPr txBox="1">
            <a:spLocks noChangeArrowheads="1"/>
          </p:cNvSpPr>
          <p:nvPr/>
        </p:nvSpPr>
        <p:spPr bwMode="auto">
          <a:xfrm>
            <a:off x="762000" y="1454150"/>
            <a:ext cx="7924800" cy="344805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Residual values.</a:t>
            </a:r>
          </a:p>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Sales-type leases (lessor).</a:t>
            </a:r>
          </a:p>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Bargain-purchase options.</a:t>
            </a:r>
          </a:p>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Initial direct costs.</a:t>
            </a:r>
          </a:p>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Current versus non-current classification.</a:t>
            </a:r>
          </a:p>
          <a:p>
            <a:pPr marL="457200" indent="-457200" algn="l">
              <a:lnSpc>
                <a:spcPct val="125000"/>
              </a:lnSpc>
              <a:spcBef>
                <a:spcPct val="50000"/>
              </a:spcBef>
              <a:buClr>
                <a:srgbClr val="800000"/>
              </a:buClr>
              <a:buFontTx/>
              <a:buAutoNum type="arabicPeriod"/>
            </a:pPr>
            <a:r>
              <a:rPr lang="en-US" sz="2200" b="0">
                <a:solidFill>
                  <a:srgbClr val="000000"/>
                </a:solidFill>
                <a:effectLst/>
                <a:latin typeface="Arial" charset="0"/>
              </a:rPr>
              <a:t>Disclosure.</a:t>
            </a:r>
          </a:p>
        </p:txBody>
      </p:sp>
      <p:sp>
        <p:nvSpPr>
          <p:cNvPr id="139059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390597" name="Text Box 5"/>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6  Identify special features of lease arrangements that cause unique accounting problems.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Text Box 2"/>
          <p:cNvSpPr txBox="1">
            <a:spLocks noChangeArrowheads="1"/>
          </p:cNvSpPr>
          <p:nvPr/>
        </p:nvSpPr>
        <p:spPr bwMode="auto">
          <a:xfrm>
            <a:off x="1066800" y="1981200"/>
            <a:ext cx="5562600" cy="3867150"/>
          </a:xfrm>
          <a:prstGeom prst="rect">
            <a:avLst/>
          </a:prstGeom>
          <a:noFill/>
          <a:ln w="28575" cap="sq">
            <a:noFill/>
            <a:miter lim="800000"/>
            <a:headEnd type="none" w="sm" len="sm"/>
            <a:tailEnd type="none" w="sm" len="sm"/>
          </a:ln>
          <a:effectLst/>
        </p:spPr>
        <p:txBody>
          <a:bodyPr>
            <a:spAutoFit/>
          </a:bodyPr>
          <a:lstStyle/>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100% financing at fixed rates. </a:t>
            </a:r>
          </a:p>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Protection against obsolescence.</a:t>
            </a:r>
          </a:p>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Flexibility.</a:t>
            </a:r>
          </a:p>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Less costly financing.</a:t>
            </a:r>
          </a:p>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Tax advantages.</a:t>
            </a:r>
          </a:p>
          <a:p>
            <a:pPr marL="508000" indent="-508000" algn="l">
              <a:lnSpc>
                <a:spcPct val="125000"/>
              </a:lnSpc>
              <a:spcBef>
                <a:spcPct val="50000"/>
              </a:spcBef>
              <a:buClr>
                <a:srgbClr val="800000"/>
              </a:buClr>
              <a:buFontTx/>
              <a:buAutoNum type="arabicPeriod"/>
            </a:pPr>
            <a:r>
              <a:rPr lang="en-US" sz="2200" b="0">
                <a:solidFill>
                  <a:srgbClr val="000000"/>
                </a:solidFill>
                <a:effectLst/>
                <a:latin typeface="Arial" charset="0"/>
              </a:rPr>
              <a:t>Off-balance-sheet                        financing.</a:t>
            </a:r>
          </a:p>
        </p:txBody>
      </p:sp>
      <p:sp>
        <p:nvSpPr>
          <p:cNvPr id="132505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The Leasing Environment</a:t>
            </a:r>
          </a:p>
        </p:txBody>
      </p:sp>
      <p:sp>
        <p:nvSpPr>
          <p:cNvPr id="1325060" name="Text Box 4"/>
          <p:cNvSpPr txBox="1">
            <a:spLocks noChangeArrowheads="1"/>
          </p:cNvSpPr>
          <p:nvPr/>
        </p:nvSpPr>
        <p:spPr bwMode="auto">
          <a:xfrm>
            <a:off x="3962400" y="6248400"/>
            <a:ext cx="51054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Explain the nature, economic substance, and advantages of lease transactions.</a:t>
            </a:r>
          </a:p>
        </p:txBody>
      </p:sp>
      <p:sp>
        <p:nvSpPr>
          <p:cNvPr id="1325061" name="Text Box 5"/>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Advantages of Leasing</a:t>
            </a:r>
          </a:p>
        </p:txBody>
      </p:sp>
      <p:pic>
        <p:nvPicPr>
          <p:cNvPr id="1325063" name="Picture 7"/>
          <p:cNvPicPr>
            <a:picLocks noChangeAspect="1" noChangeArrowheads="1"/>
          </p:cNvPicPr>
          <p:nvPr/>
        </p:nvPicPr>
        <p:blipFill>
          <a:blip r:embed="rId3"/>
          <a:srcRect/>
          <a:stretch>
            <a:fillRect/>
          </a:stretch>
        </p:blipFill>
        <p:spPr bwMode="auto">
          <a:xfrm>
            <a:off x="4648200" y="3659188"/>
            <a:ext cx="4124325" cy="2208212"/>
          </a:xfrm>
          <a:prstGeom prst="rect">
            <a:avLst/>
          </a:prstGeom>
          <a:noFill/>
          <a:ln w="28575" cap="sq">
            <a:noFill/>
            <a:miter lim="800000"/>
            <a:headEnd/>
            <a:tailEnd/>
          </a:ln>
          <a:effectLst/>
        </p:spPr>
      </p:pic>
      <p:pic>
        <p:nvPicPr>
          <p:cNvPr id="1325065" name="Picture 9"/>
          <p:cNvPicPr>
            <a:picLocks noChangeAspect="1" noChangeArrowheads="1"/>
          </p:cNvPicPr>
          <p:nvPr/>
        </p:nvPicPr>
        <p:blipFill>
          <a:blip r:embed="rId4"/>
          <a:srcRect/>
          <a:stretch>
            <a:fillRect/>
          </a:stretch>
        </p:blipFill>
        <p:spPr bwMode="auto">
          <a:xfrm>
            <a:off x="4648200" y="3432175"/>
            <a:ext cx="4122738" cy="238125"/>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Text Box 2"/>
          <p:cNvSpPr txBox="1">
            <a:spLocks noChangeArrowheads="1"/>
          </p:cNvSpPr>
          <p:nvPr/>
        </p:nvSpPr>
        <p:spPr bwMode="auto">
          <a:xfrm>
            <a:off x="762000" y="1981200"/>
            <a:ext cx="7620000" cy="243522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pPr>
            <a:r>
              <a:rPr lang="en-US" sz="2200">
                <a:solidFill>
                  <a:srgbClr val="000000"/>
                </a:solidFill>
                <a:effectLst/>
                <a:latin typeface="Arial" charset="0"/>
              </a:rPr>
              <a:t>Meaning of Residual Value - </a:t>
            </a:r>
            <a:r>
              <a:rPr lang="en-US" sz="2200" b="0">
                <a:effectLst/>
                <a:latin typeface="Arial" charset="0"/>
              </a:rPr>
              <a:t>Estimated fair value of the leased asset at the end of the lease term.</a:t>
            </a:r>
          </a:p>
          <a:p>
            <a:pPr algn="l">
              <a:lnSpc>
                <a:spcPct val="130000"/>
              </a:lnSpc>
              <a:spcBef>
                <a:spcPct val="50000"/>
              </a:spcBef>
            </a:pPr>
            <a:r>
              <a:rPr lang="en-US" sz="2200">
                <a:solidFill>
                  <a:srgbClr val="000000"/>
                </a:solidFill>
                <a:effectLst/>
                <a:latin typeface="Arial" charset="0"/>
              </a:rPr>
              <a:t>Guaranteed Residual Value – </a:t>
            </a:r>
            <a:r>
              <a:rPr lang="en-US" sz="2200" b="0">
                <a:effectLst/>
                <a:latin typeface="Arial" charset="0"/>
              </a:rPr>
              <a:t>Lessee agrees to make up any deficiency below a stated amount that the lessor realizes in residual value at the end of the lease term.</a:t>
            </a:r>
            <a:endParaRPr lang="en-US" sz="2200" b="0">
              <a:solidFill>
                <a:srgbClr val="000000"/>
              </a:solidFill>
              <a:effectLst/>
              <a:latin typeface="Arial" charset="0"/>
            </a:endParaRPr>
          </a:p>
        </p:txBody>
      </p:sp>
      <p:sp>
        <p:nvSpPr>
          <p:cNvPr id="1392643"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Residual Values</a:t>
            </a:r>
          </a:p>
        </p:txBody>
      </p:sp>
      <p:sp>
        <p:nvSpPr>
          <p:cNvPr id="1392646"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392649" name="Text Box 9"/>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6  Identify special features of lease arrangements that cause unique accounting problems.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762000" y="1981200"/>
            <a:ext cx="7620000" cy="287020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50000"/>
              </a:spcBef>
            </a:pPr>
            <a:r>
              <a:rPr lang="en-US" sz="2200">
                <a:solidFill>
                  <a:srgbClr val="000000"/>
                </a:solidFill>
                <a:effectLst/>
                <a:latin typeface="Arial" charset="0"/>
              </a:rPr>
              <a:t>Lease Payments -</a:t>
            </a:r>
            <a:r>
              <a:rPr lang="en-US" sz="2200" b="0">
                <a:effectLst/>
                <a:latin typeface="Arial" charset="0"/>
              </a:rPr>
              <a:t> Lessor may adjust lease payments because of the increased certainty of recovery of a guaranteed residual value.</a:t>
            </a:r>
          </a:p>
          <a:p>
            <a:pPr algn="l">
              <a:lnSpc>
                <a:spcPct val="130000"/>
              </a:lnSpc>
              <a:spcBef>
                <a:spcPct val="50000"/>
              </a:spcBef>
            </a:pPr>
            <a:r>
              <a:rPr lang="en-US" sz="2200">
                <a:effectLst/>
                <a:latin typeface="Arial" charset="0"/>
              </a:rPr>
              <a:t>Lessee Accounting for Residual Value -</a:t>
            </a:r>
            <a:r>
              <a:rPr lang="en-US" sz="2200" b="0">
                <a:effectLst/>
                <a:latin typeface="Arial" charset="0"/>
              </a:rPr>
              <a:t> The </a:t>
            </a:r>
            <a:r>
              <a:rPr lang="en-US" sz="2200">
                <a:solidFill>
                  <a:srgbClr val="800000"/>
                </a:solidFill>
                <a:effectLst/>
                <a:latin typeface="Arial" charset="0"/>
              </a:rPr>
              <a:t>minimum lease payments</a:t>
            </a:r>
            <a:r>
              <a:rPr lang="en-US" sz="2200" b="0">
                <a:effectLst/>
                <a:latin typeface="Arial" charset="0"/>
              </a:rPr>
              <a:t>, include the guaranteed residual value but excludes the unguaranteed residual value.</a:t>
            </a:r>
          </a:p>
        </p:txBody>
      </p:sp>
      <p:sp>
        <p:nvSpPr>
          <p:cNvPr id="1576963"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Residual Values</a:t>
            </a:r>
          </a:p>
        </p:txBody>
      </p:sp>
      <p:sp>
        <p:nvSpPr>
          <p:cNvPr id="157696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76966" name="Text Box 6"/>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6  Identify special features of lease arrangements that cause unique accounting problems.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Text Box 2"/>
          <p:cNvSpPr txBox="1">
            <a:spLocks noChangeArrowheads="1"/>
          </p:cNvSpPr>
          <p:nvPr/>
        </p:nvSpPr>
        <p:spPr bwMode="auto">
          <a:xfrm>
            <a:off x="533400" y="1295400"/>
            <a:ext cx="8153400" cy="478155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0000"/>
              </a:spcBef>
            </a:pPr>
            <a:r>
              <a:rPr lang="en-US" sz="1900">
                <a:solidFill>
                  <a:srgbClr val="800000"/>
                </a:solidFill>
                <a:effectLst/>
                <a:latin typeface="Arial" charset="0"/>
              </a:rPr>
              <a:t>Illustration (Guaranteed Residual Value – Lessee Accounting):</a:t>
            </a:r>
            <a:r>
              <a:rPr lang="en-US" sz="1900" b="0">
                <a:solidFill>
                  <a:schemeClr val="tx1"/>
                </a:solidFill>
                <a:effectLst/>
                <a:latin typeface="Arial" charset="0"/>
              </a:rPr>
              <a:t>  Caterpillar Financial Services Corp. (a subsidiary of Caterpillar) and Sterling Construction Corp. </a:t>
            </a:r>
            <a:r>
              <a:rPr lang="en-US" sz="1900" b="0">
                <a:effectLst/>
                <a:latin typeface="Arial" charset="0"/>
              </a:rPr>
              <a:t>sign a lease agreement dated January 1, 2012, that calls for Caterpillar to lease a front-end loader to Sterling beginning January 1, 2012. The terms and provisions of the lease agreement, and other pertinent data, are as follows.</a:t>
            </a:r>
          </a:p>
          <a:p>
            <a:pPr marL="571500" lvl="1" indent="-342900" algn="l">
              <a:lnSpc>
                <a:spcPct val="130000"/>
              </a:lnSpc>
              <a:spcBef>
                <a:spcPct val="30000"/>
              </a:spcBef>
              <a:buClr>
                <a:srgbClr val="800000"/>
              </a:buClr>
              <a:buSzPct val="80000"/>
              <a:buFont typeface="Wingdings" pitchFamily="2" charset="2"/>
              <a:buChar char="u"/>
            </a:pPr>
            <a:r>
              <a:rPr lang="en-US" sz="1900" b="0">
                <a:effectLst/>
                <a:latin typeface="Arial" charset="0"/>
              </a:rPr>
              <a:t>The term of the lease is five years. The lease agreement is noncancelable, requiring equal rental payments at the beginning of each year (annuity-due basis).</a:t>
            </a:r>
          </a:p>
          <a:p>
            <a:pPr marL="571500" lvl="1" indent="-342900" algn="l">
              <a:lnSpc>
                <a:spcPct val="130000"/>
              </a:lnSpc>
              <a:spcBef>
                <a:spcPct val="30000"/>
              </a:spcBef>
              <a:buClr>
                <a:srgbClr val="800000"/>
              </a:buClr>
              <a:buSzPct val="80000"/>
              <a:buFont typeface="Wingdings" pitchFamily="2" charset="2"/>
              <a:buChar char="u"/>
            </a:pPr>
            <a:r>
              <a:rPr lang="en-US" sz="1900" b="0">
                <a:effectLst/>
                <a:latin typeface="Arial" charset="0"/>
              </a:rPr>
              <a:t>The loader has a fair value at the inception of the lease of $100,000, an estimated economic life of five years, and estimated residual value of $5,000 at the end of the lease.</a:t>
            </a:r>
          </a:p>
        </p:txBody>
      </p:sp>
      <p:sp>
        <p:nvSpPr>
          <p:cNvPr id="1394694" name="Rectangle 6"/>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394696" name="Text Box 8"/>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Text Box 2"/>
          <p:cNvSpPr txBox="1">
            <a:spLocks noChangeArrowheads="1"/>
          </p:cNvSpPr>
          <p:nvPr/>
        </p:nvSpPr>
        <p:spPr bwMode="auto">
          <a:xfrm>
            <a:off x="533400" y="1295400"/>
            <a:ext cx="8153400" cy="4291013"/>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30000"/>
              </a:spcBef>
            </a:pPr>
            <a:r>
              <a:rPr lang="en-US" sz="1900">
                <a:solidFill>
                  <a:srgbClr val="800000"/>
                </a:solidFill>
                <a:effectLst/>
                <a:latin typeface="Arial" charset="0"/>
              </a:rPr>
              <a:t>Illustration (Guaranteed Residual Value – Lessee Accounting):</a:t>
            </a:r>
          </a:p>
          <a:p>
            <a:pPr marL="685800" lvl="1" indent="-457200" algn="l">
              <a:lnSpc>
                <a:spcPct val="130000"/>
              </a:lnSpc>
              <a:spcBef>
                <a:spcPct val="30000"/>
              </a:spcBef>
              <a:buClr>
                <a:srgbClr val="800000"/>
              </a:buClr>
              <a:buSzPct val="80000"/>
              <a:buFont typeface="Wingdings" pitchFamily="2" charset="2"/>
              <a:buChar char="u"/>
            </a:pPr>
            <a:r>
              <a:rPr lang="en-US" sz="1900" b="0">
                <a:effectLst/>
                <a:latin typeface="Arial" charset="0"/>
              </a:rPr>
              <a:t>Sterling pays all of the executory costs directly to third parties except for the property taxes of $2,000 per year, which is included as part of its annual payments to Caterpillar. </a:t>
            </a:r>
          </a:p>
          <a:p>
            <a:pPr marL="685800" lvl="1" indent="-457200" algn="l">
              <a:lnSpc>
                <a:spcPct val="130000"/>
              </a:lnSpc>
              <a:spcBef>
                <a:spcPct val="30000"/>
              </a:spcBef>
              <a:buClr>
                <a:srgbClr val="800000"/>
              </a:buClr>
              <a:buSzPct val="80000"/>
              <a:buFont typeface="Wingdings" pitchFamily="2" charset="2"/>
              <a:buChar char="u"/>
            </a:pPr>
            <a:r>
              <a:rPr lang="en-US" sz="1900" b="0">
                <a:effectLst/>
                <a:latin typeface="Arial" charset="0"/>
              </a:rPr>
              <a:t>The lease contains no renewal options. The loader reverts to Caterpillar at the termination of the lease.  </a:t>
            </a:r>
          </a:p>
          <a:p>
            <a:pPr marL="685800" lvl="1" indent="-457200" algn="l">
              <a:lnSpc>
                <a:spcPct val="130000"/>
              </a:lnSpc>
              <a:spcBef>
                <a:spcPct val="30000"/>
              </a:spcBef>
              <a:buClr>
                <a:srgbClr val="800000"/>
              </a:buClr>
              <a:buSzPct val="80000"/>
              <a:buFont typeface="Wingdings" pitchFamily="2" charset="2"/>
              <a:buChar char="u"/>
            </a:pPr>
            <a:r>
              <a:rPr lang="en-US" sz="1900" b="0">
                <a:effectLst/>
                <a:latin typeface="Arial" charset="0"/>
              </a:rPr>
              <a:t>Sterling’s incremental borrowing rate is 11 percent per year.</a:t>
            </a:r>
          </a:p>
          <a:p>
            <a:pPr marL="685800" lvl="1" indent="-457200" algn="l">
              <a:lnSpc>
                <a:spcPct val="130000"/>
              </a:lnSpc>
              <a:spcBef>
                <a:spcPct val="30000"/>
              </a:spcBef>
              <a:buClr>
                <a:srgbClr val="800000"/>
              </a:buClr>
              <a:buSzPct val="80000"/>
              <a:buFont typeface="Wingdings" pitchFamily="2" charset="2"/>
              <a:buChar char="u"/>
            </a:pPr>
            <a:r>
              <a:rPr lang="en-US" sz="1900" b="0">
                <a:effectLst/>
                <a:latin typeface="Arial" charset="0"/>
              </a:rPr>
              <a:t>Sterling depreciates on a straight-line basis.</a:t>
            </a:r>
          </a:p>
          <a:p>
            <a:pPr marL="685800" lvl="1" indent="-457200" algn="l">
              <a:lnSpc>
                <a:spcPct val="130000"/>
              </a:lnSpc>
              <a:spcBef>
                <a:spcPct val="30000"/>
              </a:spcBef>
              <a:buClr>
                <a:srgbClr val="800000"/>
              </a:buClr>
              <a:buSzPct val="80000"/>
              <a:buFont typeface="Wingdings" pitchFamily="2" charset="2"/>
              <a:buChar char="u"/>
            </a:pPr>
            <a:r>
              <a:rPr lang="en-US" sz="1900" b="0">
                <a:effectLst/>
                <a:latin typeface="Arial" charset="0"/>
              </a:rPr>
              <a:t>Caterpillar sets the annual rental to earn a rate of return on its investment of 10 percent per year; Sterling knows this fact.</a:t>
            </a:r>
          </a:p>
        </p:txBody>
      </p:sp>
      <p:sp>
        <p:nvSpPr>
          <p:cNvPr id="145817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58180" name="Text Box 4"/>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0241" name="Picture 17"/>
          <p:cNvPicPr>
            <a:picLocks noChangeAspect="1" noChangeArrowheads="1"/>
          </p:cNvPicPr>
          <p:nvPr/>
        </p:nvPicPr>
        <p:blipFill>
          <a:blip r:embed="rId3"/>
          <a:srcRect/>
          <a:stretch>
            <a:fillRect/>
          </a:stretch>
        </p:blipFill>
        <p:spPr bwMode="auto">
          <a:xfrm>
            <a:off x="533400" y="2587625"/>
            <a:ext cx="8153400" cy="2136775"/>
          </a:xfrm>
          <a:prstGeom prst="rect">
            <a:avLst/>
          </a:prstGeom>
          <a:noFill/>
          <a:ln w="28575" cap="sq">
            <a:noFill/>
            <a:miter lim="800000"/>
            <a:headEnd/>
            <a:tailEnd/>
          </a:ln>
          <a:effectLst/>
        </p:spPr>
      </p:pic>
      <p:sp>
        <p:nvSpPr>
          <p:cNvPr id="1460226" name="Text Box 2"/>
          <p:cNvSpPr txBox="1">
            <a:spLocks noChangeArrowheads="1"/>
          </p:cNvSpPr>
          <p:nvPr/>
        </p:nvSpPr>
        <p:spPr bwMode="auto">
          <a:xfrm>
            <a:off x="533400" y="1295400"/>
            <a:ext cx="8153400" cy="48895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(Guaranteed Residual Value – Lessee Accounting):</a:t>
            </a:r>
          </a:p>
        </p:txBody>
      </p:sp>
      <p:sp>
        <p:nvSpPr>
          <p:cNvPr id="146022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60228" name="Text Box 4"/>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60230" name="Text Box 6"/>
          <p:cNvSpPr txBox="1">
            <a:spLocks noChangeArrowheads="1"/>
          </p:cNvSpPr>
          <p:nvPr/>
        </p:nvSpPr>
        <p:spPr bwMode="auto">
          <a:xfrm>
            <a:off x="7010400" y="2282825"/>
            <a:ext cx="1676400" cy="274638"/>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21-16</a:t>
            </a:r>
          </a:p>
        </p:txBody>
      </p:sp>
      <p:sp>
        <p:nvSpPr>
          <p:cNvPr id="1460231" name="Rectangle 7"/>
          <p:cNvSpPr>
            <a:spLocks noChangeArrowheads="1"/>
          </p:cNvSpPr>
          <p:nvPr/>
        </p:nvSpPr>
        <p:spPr bwMode="auto">
          <a:xfrm>
            <a:off x="1219200" y="3444875"/>
            <a:ext cx="67818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0232" name="Rectangle 8"/>
          <p:cNvSpPr>
            <a:spLocks noChangeArrowheads="1"/>
          </p:cNvSpPr>
          <p:nvPr/>
        </p:nvSpPr>
        <p:spPr bwMode="auto">
          <a:xfrm>
            <a:off x="1219200" y="3673475"/>
            <a:ext cx="67818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0233" name="Rectangle 9"/>
          <p:cNvSpPr>
            <a:spLocks noChangeArrowheads="1"/>
          </p:cNvSpPr>
          <p:nvPr/>
        </p:nvSpPr>
        <p:spPr bwMode="auto">
          <a:xfrm>
            <a:off x="6781800" y="3962400"/>
            <a:ext cx="12192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0234" name="Rectangle 10"/>
          <p:cNvSpPr>
            <a:spLocks noChangeArrowheads="1"/>
          </p:cNvSpPr>
          <p:nvPr/>
        </p:nvSpPr>
        <p:spPr bwMode="auto">
          <a:xfrm>
            <a:off x="3733800" y="4267200"/>
            <a:ext cx="42672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0240" name="Text Box 16"/>
          <p:cNvSpPr txBox="1">
            <a:spLocks noChangeArrowheads="1"/>
          </p:cNvSpPr>
          <p:nvPr/>
        </p:nvSpPr>
        <p:spPr bwMode="auto">
          <a:xfrm>
            <a:off x="533400" y="1905000"/>
            <a:ext cx="8153400" cy="468313"/>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Caterpillar computation of the lease payments: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460231"/>
                                        </p:tgtEl>
                                      </p:cBhvr>
                                    </p:animEffect>
                                    <p:set>
                                      <p:cBhvr>
                                        <p:cTn id="7" dur="1" fill="hold">
                                          <p:stCondLst>
                                            <p:cond delay="499"/>
                                          </p:stCondLst>
                                        </p:cTn>
                                        <p:tgtEl>
                                          <p:spTgt spid="14602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460232"/>
                                        </p:tgtEl>
                                      </p:cBhvr>
                                    </p:animEffect>
                                    <p:set>
                                      <p:cBhvr>
                                        <p:cTn id="12" dur="1" fill="hold">
                                          <p:stCondLst>
                                            <p:cond delay="499"/>
                                          </p:stCondLst>
                                        </p:cTn>
                                        <p:tgtEl>
                                          <p:spTgt spid="14602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60233"/>
                                        </p:tgtEl>
                                      </p:cBhvr>
                                    </p:animEffect>
                                    <p:set>
                                      <p:cBhvr>
                                        <p:cTn id="17" dur="1" fill="hold">
                                          <p:stCondLst>
                                            <p:cond delay="499"/>
                                          </p:stCondLst>
                                        </p:cTn>
                                        <p:tgtEl>
                                          <p:spTgt spid="14602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460234"/>
                                        </p:tgtEl>
                                      </p:cBhvr>
                                    </p:animEffect>
                                    <p:set>
                                      <p:cBhvr>
                                        <p:cTn id="22" dur="1" fill="hold">
                                          <p:stCondLst>
                                            <p:cond delay="499"/>
                                          </p:stCondLst>
                                        </p:cTn>
                                        <p:tgtEl>
                                          <p:spTgt spid="1460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231" grpId="0" animBg="1"/>
      <p:bldP spid="1460232" grpId="0" animBg="1"/>
      <p:bldP spid="1460233" grpId="0" animBg="1"/>
      <p:bldP spid="14602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2293" name="Picture 21"/>
          <p:cNvPicPr>
            <a:picLocks noChangeAspect="1" noChangeArrowheads="1"/>
          </p:cNvPicPr>
          <p:nvPr/>
        </p:nvPicPr>
        <p:blipFill>
          <a:blip r:embed="rId3"/>
          <a:srcRect/>
          <a:stretch>
            <a:fillRect/>
          </a:stretch>
        </p:blipFill>
        <p:spPr bwMode="auto">
          <a:xfrm>
            <a:off x="533400" y="2590800"/>
            <a:ext cx="8162925" cy="2006600"/>
          </a:xfrm>
          <a:prstGeom prst="rect">
            <a:avLst/>
          </a:prstGeom>
          <a:noFill/>
          <a:ln w="28575" cap="sq">
            <a:noFill/>
            <a:miter lim="800000"/>
            <a:headEnd/>
            <a:tailEnd/>
          </a:ln>
          <a:effectLst/>
        </p:spPr>
      </p:pic>
      <p:sp>
        <p:nvSpPr>
          <p:cNvPr id="1462274" name="Text Box 2"/>
          <p:cNvSpPr txBox="1">
            <a:spLocks noChangeArrowheads="1"/>
          </p:cNvSpPr>
          <p:nvPr/>
        </p:nvSpPr>
        <p:spPr bwMode="auto">
          <a:xfrm>
            <a:off x="533400" y="1295400"/>
            <a:ext cx="8153400" cy="488950"/>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(Guaranteed Residual Value – Lessee Accounting):</a:t>
            </a:r>
          </a:p>
        </p:txBody>
      </p:sp>
      <p:sp>
        <p:nvSpPr>
          <p:cNvPr id="1462275"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62276" name="Text Box 4"/>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62279" name="Rectangle 7"/>
          <p:cNvSpPr>
            <a:spLocks noChangeArrowheads="1"/>
          </p:cNvSpPr>
          <p:nvPr/>
        </p:nvSpPr>
        <p:spPr bwMode="auto">
          <a:xfrm>
            <a:off x="1219200" y="3454400"/>
            <a:ext cx="68580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2280" name="Rectangle 8"/>
          <p:cNvSpPr>
            <a:spLocks noChangeArrowheads="1"/>
          </p:cNvSpPr>
          <p:nvPr/>
        </p:nvSpPr>
        <p:spPr bwMode="auto">
          <a:xfrm>
            <a:off x="1219200" y="3902075"/>
            <a:ext cx="68580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2281" name="Rectangle 9"/>
          <p:cNvSpPr>
            <a:spLocks noChangeArrowheads="1"/>
          </p:cNvSpPr>
          <p:nvPr/>
        </p:nvSpPr>
        <p:spPr bwMode="auto">
          <a:xfrm>
            <a:off x="6858000" y="4191000"/>
            <a:ext cx="12192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62290" name="Text Box 18"/>
          <p:cNvSpPr txBox="1">
            <a:spLocks noChangeArrowheads="1"/>
          </p:cNvSpPr>
          <p:nvPr/>
        </p:nvSpPr>
        <p:spPr bwMode="auto">
          <a:xfrm>
            <a:off x="533400" y="1905000"/>
            <a:ext cx="8153400" cy="468313"/>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Computation of Lessee’s capitalized amount</a:t>
            </a:r>
          </a:p>
        </p:txBody>
      </p:sp>
      <p:sp>
        <p:nvSpPr>
          <p:cNvPr id="1462292" name="Text Box 20"/>
          <p:cNvSpPr txBox="1">
            <a:spLocks noChangeArrowheads="1"/>
          </p:cNvSpPr>
          <p:nvPr/>
        </p:nvSpPr>
        <p:spPr bwMode="auto">
          <a:xfrm>
            <a:off x="7010400" y="2282825"/>
            <a:ext cx="1676400" cy="274638"/>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462279"/>
                                        </p:tgtEl>
                                      </p:cBhvr>
                                    </p:animEffect>
                                    <p:set>
                                      <p:cBhvr>
                                        <p:cTn id="7" dur="1" fill="hold">
                                          <p:stCondLst>
                                            <p:cond delay="499"/>
                                          </p:stCondLst>
                                        </p:cTn>
                                        <p:tgtEl>
                                          <p:spTgt spid="14622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462280"/>
                                        </p:tgtEl>
                                      </p:cBhvr>
                                    </p:animEffect>
                                    <p:set>
                                      <p:cBhvr>
                                        <p:cTn id="12" dur="1" fill="hold">
                                          <p:stCondLst>
                                            <p:cond delay="499"/>
                                          </p:stCondLst>
                                        </p:cTn>
                                        <p:tgtEl>
                                          <p:spTgt spid="146228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62281"/>
                                        </p:tgtEl>
                                      </p:cBhvr>
                                    </p:animEffect>
                                    <p:set>
                                      <p:cBhvr>
                                        <p:cTn id="17" dur="1" fill="hold">
                                          <p:stCondLst>
                                            <p:cond delay="499"/>
                                          </p:stCondLst>
                                        </p:cTn>
                                        <p:tgtEl>
                                          <p:spTgt spid="14622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9" grpId="0" animBg="1"/>
      <p:bldP spid="1462280" grpId="0" animBg="1"/>
      <p:bldP spid="146228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4" name="Text Box 4"/>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(Guaranteed Residual Value – Lessee Accounting):</a:t>
            </a:r>
          </a:p>
        </p:txBody>
      </p:sp>
      <p:sp>
        <p:nvSpPr>
          <p:cNvPr id="1464322" name="Text Box 2"/>
          <p:cNvSpPr txBox="1">
            <a:spLocks noChangeArrowheads="1"/>
          </p:cNvSpPr>
          <p:nvPr/>
        </p:nvSpPr>
        <p:spPr bwMode="auto">
          <a:xfrm>
            <a:off x="7010400" y="1935163"/>
            <a:ext cx="1676400" cy="274637"/>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21-18</a:t>
            </a:r>
          </a:p>
        </p:txBody>
      </p:sp>
      <p:sp>
        <p:nvSpPr>
          <p:cNvPr id="1464325" name="Rectangle 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64331" name="Text Box 11"/>
          <p:cNvSpPr txBox="1">
            <a:spLocks noChangeArrowheads="1"/>
          </p:cNvSpPr>
          <p:nvPr/>
        </p:nvSpPr>
        <p:spPr bwMode="auto">
          <a:xfrm>
            <a:off x="7924800" y="6400800"/>
            <a:ext cx="9906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a:t>
            </a:r>
          </a:p>
        </p:txBody>
      </p:sp>
      <p:pic>
        <p:nvPicPr>
          <p:cNvPr id="1464335" name="Picture 15"/>
          <p:cNvPicPr>
            <a:picLocks noChangeAspect="1" noChangeArrowheads="1"/>
          </p:cNvPicPr>
          <p:nvPr/>
        </p:nvPicPr>
        <p:blipFill>
          <a:blip r:embed="rId3"/>
          <a:srcRect/>
          <a:stretch>
            <a:fillRect/>
          </a:stretch>
        </p:blipFill>
        <p:spPr bwMode="auto">
          <a:xfrm>
            <a:off x="533400" y="2273300"/>
            <a:ext cx="8153400" cy="37465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ext Box 2"/>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(Guaranteed Residual Value – Lessee Accounting):</a:t>
            </a:r>
          </a:p>
        </p:txBody>
      </p:sp>
      <p:sp>
        <p:nvSpPr>
          <p:cNvPr id="1466371" name="Text Box 3"/>
          <p:cNvSpPr txBox="1">
            <a:spLocks noChangeArrowheads="1"/>
          </p:cNvSpPr>
          <p:nvPr/>
        </p:nvSpPr>
        <p:spPr bwMode="auto">
          <a:xfrm>
            <a:off x="7010400" y="29718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21-19</a:t>
            </a:r>
          </a:p>
        </p:txBody>
      </p:sp>
      <p:sp>
        <p:nvSpPr>
          <p:cNvPr id="146637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66376" name="Text Box 8"/>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66377" name="Text Box 9"/>
          <p:cNvSpPr txBox="1">
            <a:spLocks noChangeArrowheads="1"/>
          </p:cNvSpPr>
          <p:nvPr/>
        </p:nvSpPr>
        <p:spPr bwMode="auto">
          <a:xfrm>
            <a:off x="533400" y="1828800"/>
            <a:ext cx="8153400" cy="1220788"/>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At the end of the lease term, before the lessee transfers the asset to Caterpillar, the lease asset and liability accounts have the following balances.</a:t>
            </a:r>
          </a:p>
        </p:txBody>
      </p:sp>
      <p:pic>
        <p:nvPicPr>
          <p:cNvPr id="1466379" name="Picture 11"/>
          <p:cNvPicPr>
            <a:picLocks noChangeAspect="1" noChangeArrowheads="1"/>
          </p:cNvPicPr>
          <p:nvPr/>
        </p:nvPicPr>
        <p:blipFill>
          <a:blip r:embed="rId3"/>
          <a:srcRect/>
          <a:stretch>
            <a:fillRect/>
          </a:stretch>
        </p:blipFill>
        <p:spPr bwMode="auto">
          <a:xfrm>
            <a:off x="609600" y="3270250"/>
            <a:ext cx="8077200" cy="122555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533400" y="1828800"/>
            <a:ext cx="8153400" cy="159702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Assume that Sterling depreciated the leased asset down to its residual value of $5,000 but that the fair market value of the residual value at December 31, 2016, was $3,000.  Sterling would make the following journal entry.</a:t>
            </a:r>
          </a:p>
        </p:txBody>
      </p:sp>
      <p:sp>
        <p:nvSpPr>
          <p:cNvPr id="1468420"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68422" name="Text Box 6"/>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68423" name="Rectangle 7"/>
          <p:cNvSpPr>
            <a:spLocks noChangeArrowheads="1"/>
          </p:cNvSpPr>
          <p:nvPr/>
        </p:nvSpPr>
        <p:spPr bwMode="auto">
          <a:xfrm>
            <a:off x="762000" y="3586163"/>
            <a:ext cx="8153400" cy="2433637"/>
          </a:xfrm>
          <a:prstGeom prst="rect">
            <a:avLst/>
          </a:prstGeom>
          <a:noFill/>
          <a:ln w="28575" cap="sq" algn="ctr">
            <a:noFill/>
            <a:miter lim="800000"/>
            <a:headEnd/>
            <a:tailEnd/>
          </a:ln>
          <a:effectLst/>
        </p:spPr>
        <p:txBody>
          <a:bodyPr>
            <a:spAutoFit/>
          </a:bodyPr>
          <a:lstStyle/>
          <a:p>
            <a:pPr marL="457200" indent="-457200" algn="l">
              <a:lnSpc>
                <a:spcPct val="110000"/>
              </a:lnSpc>
              <a:spcBef>
                <a:spcPct val="30000"/>
              </a:spcBef>
              <a:tabLst>
                <a:tab pos="6572250" algn="r"/>
                <a:tab pos="7886700" algn="r"/>
              </a:tabLst>
            </a:pPr>
            <a:r>
              <a:rPr lang="en-US" sz="1900" b="0">
                <a:effectLst/>
                <a:latin typeface="Arial" charset="0"/>
              </a:rPr>
              <a:t>Loss on Capital Lease 	2,000.00</a:t>
            </a:r>
          </a:p>
          <a:p>
            <a:pPr marL="457200" indent="-457200" algn="l">
              <a:lnSpc>
                <a:spcPct val="110000"/>
              </a:lnSpc>
              <a:spcBef>
                <a:spcPct val="30000"/>
              </a:spcBef>
              <a:tabLst>
                <a:tab pos="6572250" algn="r"/>
                <a:tab pos="7886700" algn="r"/>
              </a:tabLst>
            </a:pPr>
            <a:r>
              <a:rPr lang="en-US" sz="1900" b="0">
                <a:effectLst/>
                <a:latin typeface="Arial" charset="0"/>
              </a:rPr>
              <a:t>Interest Expense (or Interest Payable) 	454.76</a:t>
            </a:r>
          </a:p>
          <a:p>
            <a:pPr marL="457200" indent="-457200" algn="l">
              <a:lnSpc>
                <a:spcPct val="110000"/>
              </a:lnSpc>
              <a:spcBef>
                <a:spcPct val="30000"/>
              </a:spcBef>
              <a:tabLst>
                <a:tab pos="6572250" algn="r"/>
                <a:tab pos="7886700" algn="r"/>
              </a:tabLst>
            </a:pPr>
            <a:r>
              <a:rPr lang="en-US" sz="1900" b="0">
                <a:effectLst/>
                <a:latin typeface="Arial" charset="0"/>
              </a:rPr>
              <a:t>Lease Liability 	4,545.24</a:t>
            </a:r>
          </a:p>
          <a:p>
            <a:pPr marL="457200" indent="-457200" algn="l">
              <a:lnSpc>
                <a:spcPct val="110000"/>
              </a:lnSpc>
              <a:spcBef>
                <a:spcPct val="30000"/>
              </a:spcBef>
              <a:tabLst>
                <a:tab pos="6572250" algn="r"/>
                <a:tab pos="7886700" algn="r"/>
              </a:tabLst>
            </a:pPr>
            <a:r>
              <a:rPr lang="en-US" sz="1900" b="0">
                <a:effectLst/>
                <a:latin typeface="Arial" charset="0"/>
              </a:rPr>
              <a:t>Accumulated Depreciation	95,000.00</a:t>
            </a:r>
          </a:p>
          <a:p>
            <a:pPr marL="457200" indent="-457200" algn="l">
              <a:lnSpc>
                <a:spcPct val="110000"/>
              </a:lnSpc>
              <a:spcBef>
                <a:spcPct val="30000"/>
              </a:spcBef>
              <a:tabLst>
                <a:tab pos="6572250" algn="r"/>
                <a:tab pos="7886700" algn="r"/>
              </a:tabLst>
            </a:pPr>
            <a:r>
              <a:rPr lang="en-US" sz="1900" b="0">
                <a:effectLst/>
                <a:latin typeface="Arial" charset="0"/>
              </a:rPr>
              <a:t>	Leased Equipment (under capital leases) 		100,000.00</a:t>
            </a:r>
          </a:p>
          <a:p>
            <a:pPr marL="457200" indent="-457200" algn="l">
              <a:lnSpc>
                <a:spcPct val="110000"/>
              </a:lnSpc>
              <a:spcBef>
                <a:spcPct val="30000"/>
              </a:spcBef>
              <a:tabLst>
                <a:tab pos="6572250" algn="r"/>
                <a:tab pos="7886700" algn="r"/>
              </a:tabLst>
            </a:pPr>
            <a:r>
              <a:rPr lang="en-US" sz="1900" b="0">
                <a:effectLst/>
                <a:latin typeface="Arial" charset="0"/>
              </a:rPr>
              <a:t>	Cash 		2,000.00</a:t>
            </a:r>
          </a:p>
        </p:txBody>
      </p:sp>
      <p:sp>
        <p:nvSpPr>
          <p:cNvPr id="1468424" name="Text Box 8"/>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(Guaranteed Residual Value – Lessee Accounting):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8423">
                                            <p:txEl>
                                              <p:pRg st="0" end="0"/>
                                            </p:txEl>
                                          </p:spTgt>
                                        </p:tgtEl>
                                        <p:attrNameLst>
                                          <p:attrName>style.visibility</p:attrName>
                                        </p:attrNameLst>
                                      </p:cBhvr>
                                      <p:to>
                                        <p:strVal val="visible"/>
                                      </p:to>
                                    </p:set>
                                    <p:animEffect transition="in" filter="wipe(left)">
                                      <p:cBhvr>
                                        <p:cTn id="7" dur="500"/>
                                        <p:tgtEl>
                                          <p:spTgt spid="1468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8423">
                                            <p:txEl>
                                              <p:pRg st="1" end="1"/>
                                            </p:txEl>
                                          </p:spTgt>
                                        </p:tgtEl>
                                        <p:attrNameLst>
                                          <p:attrName>style.visibility</p:attrName>
                                        </p:attrNameLst>
                                      </p:cBhvr>
                                      <p:to>
                                        <p:strVal val="visible"/>
                                      </p:to>
                                    </p:set>
                                    <p:animEffect transition="in" filter="wipe(left)">
                                      <p:cBhvr>
                                        <p:cTn id="12" dur="500"/>
                                        <p:tgtEl>
                                          <p:spTgt spid="14684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8423">
                                            <p:txEl>
                                              <p:pRg st="2" end="2"/>
                                            </p:txEl>
                                          </p:spTgt>
                                        </p:tgtEl>
                                        <p:attrNameLst>
                                          <p:attrName>style.visibility</p:attrName>
                                        </p:attrNameLst>
                                      </p:cBhvr>
                                      <p:to>
                                        <p:strVal val="visible"/>
                                      </p:to>
                                    </p:set>
                                    <p:animEffect transition="in" filter="wipe(left)">
                                      <p:cBhvr>
                                        <p:cTn id="17" dur="500"/>
                                        <p:tgtEl>
                                          <p:spTgt spid="14684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8423">
                                            <p:txEl>
                                              <p:pRg st="3" end="3"/>
                                            </p:txEl>
                                          </p:spTgt>
                                        </p:tgtEl>
                                        <p:attrNameLst>
                                          <p:attrName>style.visibility</p:attrName>
                                        </p:attrNameLst>
                                      </p:cBhvr>
                                      <p:to>
                                        <p:strVal val="visible"/>
                                      </p:to>
                                    </p:set>
                                    <p:animEffect transition="in" filter="wipe(left)">
                                      <p:cBhvr>
                                        <p:cTn id="22" dur="500"/>
                                        <p:tgtEl>
                                          <p:spTgt spid="14684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68423">
                                            <p:txEl>
                                              <p:pRg st="4" end="4"/>
                                            </p:txEl>
                                          </p:spTgt>
                                        </p:tgtEl>
                                        <p:attrNameLst>
                                          <p:attrName>style.visibility</p:attrName>
                                        </p:attrNameLst>
                                      </p:cBhvr>
                                      <p:to>
                                        <p:strVal val="visible"/>
                                      </p:to>
                                    </p:set>
                                    <p:animEffect transition="in" filter="wipe(left)">
                                      <p:cBhvr>
                                        <p:cTn id="27" dur="500"/>
                                        <p:tgtEl>
                                          <p:spTgt spid="14684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68423">
                                            <p:txEl>
                                              <p:pRg st="5" end="5"/>
                                            </p:txEl>
                                          </p:spTgt>
                                        </p:tgtEl>
                                        <p:attrNameLst>
                                          <p:attrName>style.visibility</p:attrName>
                                        </p:attrNameLst>
                                      </p:cBhvr>
                                      <p:to>
                                        <p:strVal val="visible"/>
                                      </p:to>
                                    </p:set>
                                    <p:animEffect transition="in" filter="wipe(left)">
                                      <p:cBhvr>
                                        <p:cTn id="32" dur="500"/>
                                        <p:tgtEl>
                                          <p:spTgt spid="14684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Text Box 2"/>
          <p:cNvSpPr txBox="1">
            <a:spLocks noChangeArrowheads="1"/>
          </p:cNvSpPr>
          <p:nvPr/>
        </p:nvSpPr>
        <p:spPr bwMode="auto">
          <a:xfrm>
            <a:off x="533400" y="1828800"/>
            <a:ext cx="8153400" cy="1220788"/>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Assume the same facts as those above except that the $5,000 residual value is unguaranteed instead of guaranteed.  Caterpillar would compute the amount of the lease payments as follows:</a:t>
            </a:r>
          </a:p>
        </p:txBody>
      </p:sp>
      <p:sp>
        <p:nvSpPr>
          <p:cNvPr id="147046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70468" name="Text Box 4"/>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70476" name="Text Box 12"/>
          <p:cNvSpPr txBox="1">
            <a:spLocks noChangeArrowheads="1"/>
          </p:cNvSpPr>
          <p:nvPr/>
        </p:nvSpPr>
        <p:spPr bwMode="auto">
          <a:xfrm>
            <a:off x="7010400" y="30480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21-20</a:t>
            </a:r>
          </a:p>
        </p:txBody>
      </p:sp>
      <p:sp>
        <p:nvSpPr>
          <p:cNvPr id="1470483" name="Text Box 19"/>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(Unguaranteed Residual Value – Lessee Accounting):</a:t>
            </a:r>
          </a:p>
        </p:txBody>
      </p:sp>
      <p:pic>
        <p:nvPicPr>
          <p:cNvPr id="1470485" name="Picture 21"/>
          <p:cNvPicPr>
            <a:picLocks noChangeAspect="1" noChangeArrowheads="1"/>
          </p:cNvPicPr>
          <p:nvPr/>
        </p:nvPicPr>
        <p:blipFill>
          <a:blip r:embed="rId3"/>
          <a:srcRect/>
          <a:stretch>
            <a:fillRect/>
          </a:stretch>
        </p:blipFill>
        <p:spPr bwMode="auto">
          <a:xfrm>
            <a:off x="533400" y="3365500"/>
            <a:ext cx="8153400" cy="18161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Text Box 2"/>
          <p:cNvSpPr txBox="1">
            <a:spLocks noChangeArrowheads="1"/>
          </p:cNvSpPr>
          <p:nvPr/>
        </p:nvSpPr>
        <p:spPr bwMode="auto">
          <a:xfrm>
            <a:off x="762000" y="1981200"/>
            <a:ext cx="73152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pPr>
            <a:r>
              <a:rPr lang="en-US" sz="2200" b="0">
                <a:solidFill>
                  <a:srgbClr val="000000"/>
                </a:solidFill>
                <a:effectLst/>
                <a:latin typeface="Arial" charset="0"/>
              </a:rPr>
              <a:t>Capitalize a lease that transfers substantially all of the benefits and risks of property ownership, provided the lease is noncancelable.</a:t>
            </a:r>
          </a:p>
        </p:txBody>
      </p:sp>
      <p:sp>
        <p:nvSpPr>
          <p:cNvPr id="132710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The Leasing Environment</a:t>
            </a:r>
          </a:p>
        </p:txBody>
      </p:sp>
      <p:sp>
        <p:nvSpPr>
          <p:cNvPr id="1327108" name="Text Box 4"/>
          <p:cNvSpPr txBox="1">
            <a:spLocks noChangeArrowheads="1"/>
          </p:cNvSpPr>
          <p:nvPr/>
        </p:nvSpPr>
        <p:spPr bwMode="auto">
          <a:xfrm>
            <a:off x="3962400" y="6248400"/>
            <a:ext cx="51054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Explain the nature, economic substance, and advantages of lease transactions.</a:t>
            </a:r>
          </a:p>
        </p:txBody>
      </p:sp>
      <p:sp>
        <p:nvSpPr>
          <p:cNvPr id="1327109" name="Text Box 5"/>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Conceptual Nature of a Lease</a:t>
            </a:r>
          </a:p>
        </p:txBody>
      </p:sp>
      <p:pic>
        <p:nvPicPr>
          <p:cNvPr id="1327110" name="Picture 6"/>
          <p:cNvPicPr>
            <a:picLocks noChangeAspect="1" noChangeArrowheads="1"/>
          </p:cNvPicPr>
          <p:nvPr/>
        </p:nvPicPr>
        <p:blipFill>
          <a:blip r:embed="rId3"/>
          <a:srcRect/>
          <a:stretch>
            <a:fillRect/>
          </a:stretch>
        </p:blipFill>
        <p:spPr bwMode="auto">
          <a:xfrm>
            <a:off x="5105400" y="3276600"/>
            <a:ext cx="3090863" cy="2222500"/>
          </a:xfrm>
          <a:prstGeom prst="rect">
            <a:avLst/>
          </a:prstGeom>
          <a:noFill/>
          <a:ln w="28575" cap="sq">
            <a:noFill/>
            <a:miter lim="800000"/>
            <a:headEnd/>
            <a:tailEnd/>
          </a:ln>
          <a:effectLst/>
        </p:spPr>
      </p:pic>
      <p:sp>
        <p:nvSpPr>
          <p:cNvPr id="1327111" name="Text Box 7"/>
          <p:cNvSpPr txBox="1">
            <a:spLocks noChangeArrowheads="1"/>
          </p:cNvSpPr>
          <p:nvPr/>
        </p:nvSpPr>
        <p:spPr bwMode="auto">
          <a:xfrm>
            <a:off x="762000" y="3397250"/>
            <a:ext cx="4191000" cy="1768475"/>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pPr>
            <a:r>
              <a:rPr lang="en-US" sz="2200" b="0">
                <a:solidFill>
                  <a:srgbClr val="000000"/>
                </a:solidFill>
                <a:effectLst/>
                <a:latin typeface="Arial" charset="0"/>
              </a:rPr>
              <a:t>Leases that do not transfer substantially all the benefits                             and risks of ownership are operating leases.</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ext Box 2"/>
          <p:cNvSpPr txBox="1">
            <a:spLocks noChangeArrowheads="1"/>
          </p:cNvSpPr>
          <p:nvPr/>
        </p:nvSpPr>
        <p:spPr bwMode="auto">
          <a:xfrm>
            <a:off x="533400" y="1828800"/>
            <a:ext cx="8153400" cy="468313"/>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Computation of Lease Amortization Schedule</a:t>
            </a:r>
          </a:p>
        </p:txBody>
      </p:sp>
      <p:sp>
        <p:nvSpPr>
          <p:cNvPr id="1472515" name="Text Box 3"/>
          <p:cNvSpPr txBox="1">
            <a:spLocks noChangeArrowheads="1"/>
          </p:cNvSpPr>
          <p:nvPr/>
        </p:nvSpPr>
        <p:spPr bwMode="auto">
          <a:xfrm>
            <a:off x="7086600" y="22098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21-21</a:t>
            </a:r>
          </a:p>
        </p:txBody>
      </p:sp>
      <p:sp>
        <p:nvSpPr>
          <p:cNvPr id="147251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72520" name="Text Box 8"/>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72521" name="Text Box 9"/>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(Unguaranteed Residual Value – Lessee Accounting):</a:t>
            </a:r>
          </a:p>
        </p:txBody>
      </p:sp>
      <p:pic>
        <p:nvPicPr>
          <p:cNvPr id="1472523" name="Picture 11"/>
          <p:cNvPicPr>
            <a:picLocks noChangeAspect="1" noChangeArrowheads="1"/>
          </p:cNvPicPr>
          <p:nvPr/>
        </p:nvPicPr>
        <p:blipFill>
          <a:blip r:embed="rId3"/>
          <a:srcRect/>
          <a:stretch>
            <a:fillRect/>
          </a:stretch>
        </p:blipFill>
        <p:spPr bwMode="auto">
          <a:xfrm>
            <a:off x="533400" y="2514600"/>
            <a:ext cx="8153400" cy="353536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ext Box 2"/>
          <p:cNvSpPr txBox="1">
            <a:spLocks noChangeArrowheads="1"/>
          </p:cNvSpPr>
          <p:nvPr/>
        </p:nvSpPr>
        <p:spPr bwMode="auto">
          <a:xfrm>
            <a:off x="533400" y="1828800"/>
            <a:ext cx="8153400" cy="1220788"/>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At the end of the lease term, before Sterling transfers the asset to Caterpillar, the lease asset and liability accounts have the following balances.</a:t>
            </a:r>
          </a:p>
        </p:txBody>
      </p:sp>
      <p:sp>
        <p:nvSpPr>
          <p:cNvPr id="1474563" name="Text Box 3"/>
          <p:cNvSpPr txBox="1">
            <a:spLocks noChangeArrowheads="1"/>
          </p:cNvSpPr>
          <p:nvPr/>
        </p:nvSpPr>
        <p:spPr bwMode="auto">
          <a:xfrm>
            <a:off x="7010400" y="2865438"/>
            <a:ext cx="1676400" cy="274637"/>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21-22</a:t>
            </a:r>
          </a:p>
        </p:txBody>
      </p:sp>
      <p:sp>
        <p:nvSpPr>
          <p:cNvPr id="147456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74566" name="Text Box 6"/>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74568" name="Text Box 8"/>
          <p:cNvSpPr txBox="1">
            <a:spLocks noChangeArrowheads="1"/>
          </p:cNvSpPr>
          <p:nvPr/>
        </p:nvSpPr>
        <p:spPr bwMode="auto">
          <a:xfrm>
            <a:off x="533400" y="1295400"/>
            <a:ext cx="8153400" cy="488950"/>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2000">
                <a:solidFill>
                  <a:srgbClr val="800000"/>
                </a:solidFill>
                <a:effectLst/>
                <a:latin typeface="Arial" charset="0"/>
              </a:rPr>
              <a:t>Illustration (Unguaranteed Residual Value – Lessee Accounting):</a:t>
            </a:r>
          </a:p>
        </p:txBody>
      </p:sp>
      <p:pic>
        <p:nvPicPr>
          <p:cNvPr id="1474570" name="Picture 10"/>
          <p:cNvPicPr>
            <a:picLocks noChangeAspect="1" noChangeArrowheads="1"/>
          </p:cNvPicPr>
          <p:nvPr/>
        </p:nvPicPr>
        <p:blipFill>
          <a:blip r:embed="rId3"/>
          <a:srcRect/>
          <a:stretch>
            <a:fillRect/>
          </a:stretch>
        </p:blipFill>
        <p:spPr bwMode="auto">
          <a:xfrm>
            <a:off x="533400" y="3200400"/>
            <a:ext cx="8153400" cy="150971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9" name="Rectangle 3"/>
          <p:cNvSpPr>
            <a:spLocks noChangeArrowheads="1"/>
          </p:cNvSpPr>
          <p:nvPr/>
        </p:nvSpPr>
        <p:spPr bwMode="auto">
          <a:xfrm>
            <a:off x="457200" y="3048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78662" name="Text Box 6"/>
          <p:cNvSpPr txBox="1">
            <a:spLocks noChangeArrowheads="1"/>
          </p:cNvSpPr>
          <p:nvPr/>
        </p:nvSpPr>
        <p:spPr bwMode="auto">
          <a:xfrm>
            <a:off x="7239000" y="1249363"/>
            <a:ext cx="1676400" cy="274637"/>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21-23</a:t>
            </a:r>
          </a:p>
        </p:txBody>
      </p:sp>
      <p:sp>
        <p:nvSpPr>
          <p:cNvPr id="1478666" name="Text Box 10"/>
          <p:cNvSpPr txBox="1">
            <a:spLocks noChangeArrowheads="1"/>
          </p:cNvSpPr>
          <p:nvPr/>
        </p:nvSpPr>
        <p:spPr bwMode="auto">
          <a:xfrm>
            <a:off x="609600" y="1055688"/>
            <a:ext cx="5181600" cy="468312"/>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70000"/>
              </a:spcBef>
            </a:pPr>
            <a:r>
              <a:rPr lang="en-US" sz="1900" b="0">
                <a:effectLst/>
                <a:latin typeface="Arial" charset="0"/>
              </a:rPr>
              <a:t>Comparative Entries, Lessee Company</a:t>
            </a:r>
          </a:p>
        </p:txBody>
      </p:sp>
      <p:pic>
        <p:nvPicPr>
          <p:cNvPr id="1478668" name="Picture 12"/>
          <p:cNvPicPr>
            <a:picLocks noChangeAspect="1" noChangeArrowheads="1"/>
          </p:cNvPicPr>
          <p:nvPr/>
        </p:nvPicPr>
        <p:blipFill>
          <a:blip r:embed="rId3"/>
          <a:srcRect/>
          <a:stretch>
            <a:fillRect/>
          </a:stretch>
        </p:blipFill>
        <p:spPr bwMode="auto">
          <a:xfrm>
            <a:off x="685800" y="1587500"/>
            <a:ext cx="8153400" cy="50419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80709" name="Text Box 5"/>
          <p:cNvSpPr txBox="1">
            <a:spLocks noChangeArrowheads="1"/>
          </p:cNvSpPr>
          <p:nvPr/>
        </p:nvSpPr>
        <p:spPr bwMode="auto">
          <a:xfrm>
            <a:off x="533400" y="2851150"/>
            <a:ext cx="8153400" cy="1220788"/>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70000"/>
              </a:spcBef>
            </a:pPr>
            <a:r>
              <a:rPr lang="en-US" sz="1900">
                <a:solidFill>
                  <a:srgbClr val="800000"/>
                </a:solidFill>
                <a:effectLst/>
                <a:latin typeface="Arial" charset="0"/>
              </a:rPr>
              <a:t>Illustration:  </a:t>
            </a:r>
            <a:r>
              <a:rPr lang="en-US" sz="1900" b="0">
                <a:solidFill>
                  <a:schemeClr val="tx1"/>
                </a:solidFill>
                <a:effectLst/>
                <a:latin typeface="Arial" charset="0"/>
              </a:rPr>
              <a:t>A</a:t>
            </a:r>
            <a:r>
              <a:rPr lang="en-US" sz="1900" b="0">
                <a:effectLst/>
                <a:latin typeface="Arial" charset="0"/>
              </a:rPr>
              <a:t>ssume a direct-financing lease with a residual value (either guaranteed or unguaranteed) of $5,000.  Caterpillar determines the payments as follows.</a:t>
            </a:r>
          </a:p>
        </p:txBody>
      </p:sp>
      <p:sp>
        <p:nvSpPr>
          <p:cNvPr id="1480710" name="Text Box 6"/>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80711" name="Rectangle 7"/>
          <p:cNvSpPr>
            <a:spLocks noChangeArrowheads="1"/>
          </p:cNvSpPr>
          <p:nvPr/>
        </p:nvSpPr>
        <p:spPr bwMode="auto">
          <a:xfrm>
            <a:off x="533400" y="1295400"/>
            <a:ext cx="6153150" cy="488950"/>
          </a:xfrm>
          <a:prstGeom prst="rect">
            <a:avLst/>
          </a:prstGeom>
          <a:noFill/>
          <a:ln w="28575" cap="sq">
            <a:noFill/>
            <a:miter lim="800000"/>
            <a:headEnd/>
            <a:tailEnd/>
          </a:ln>
          <a:effectLst/>
        </p:spPr>
        <p:txBody>
          <a:bodyPr wrap="none">
            <a:spAutoFit/>
          </a:bodyPr>
          <a:lstStyle/>
          <a:p>
            <a:pPr algn="l"/>
            <a:r>
              <a:rPr lang="en-US" sz="2600">
                <a:effectLst/>
                <a:latin typeface="Arial" charset="0"/>
              </a:rPr>
              <a:t>Lessor Accounting for Residual Value</a:t>
            </a:r>
          </a:p>
        </p:txBody>
      </p:sp>
      <p:sp>
        <p:nvSpPr>
          <p:cNvPr id="1480712" name="Rectangle 8"/>
          <p:cNvSpPr>
            <a:spLocks noChangeArrowheads="1"/>
          </p:cNvSpPr>
          <p:nvPr/>
        </p:nvSpPr>
        <p:spPr bwMode="auto">
          <a:xfrm>
            <a:off x="533400" y="1862138"/>
            <a:ext cx="8229600" cy="844550"/>
          </a:xfrm>
          <a:prstGeom prst="rect">
            <a:avLst/>
          </a:prstGeom>
          <a:noFill/>
          <a:ln w="28575" cap="sq" algn="ctr">
            <a:noFill/>
            <a:miter lim="800000"/>
            <a:headEnd/>
            <a:tailEnd/>
          </a:ln>
          <a:effectLst/>
        </p:spPr>
        <p:txBody>
          <a:bodyPr>
            <a:spAutoFit/>
          </a:bodyPr>
          <a:lstStyle/>
          <a:p>
            <a:pPr algn="l">
              <a:lnSpc>
                <a:spcPct val="130000"/>
              </a:lnSpc>
              <a:spcBef>
                <a:spcPct val="70000"/>
              </a:spcBef>
            </a:pPr>
            <a:r>
              <a:rPr lang="en-US" sz="1900" b="0">
                <a:effectLst/>
                <a:latin typeface="Arial" charset="0"/>
              </a:rPr>
              <a:t>The lessor works on the assumption that it will realize the residual value at the end of the lease term whether guaranteed or unguaranteed.</a:t>
            </a:r>
          </a:p>
        </p:txBody>
      </p:sp>
      <p:sp>
        <p:nvSpPr>
          <p:cNvPr id="1480714" name="Text Box 10"/>
          <p:cNvSpPr txBox="1">
            <a:spLocks noChangeArrowheads="1"/>
          </p:cNvSpPr>
          <p:nvPr/>
        </p:nvSpPr>
        <p:spPr bwMode="auto">
          <a:xfrm>
            <a:off x="7010400" y="40259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21-24</a:t>
            </a:r>
          </a:p>
        </p:txBody>
      </p:sp>
      <p:pic>
        <p:nvPicPr>
          <p:cNvPr id="1480716" name="Picture 12"/>
          <p:cNvPicPr>
            <a:picLocks noChangeAspect="1" noChangeArrowheads="1"/>
          </p:cNvPicPr>
          <p:nvPr/>
        </p:nvPicPr>
        <p:blipFill>
          <a:blip r:embed="rId3"/>
          <a:srcRect/>
          <a:stretch>
            <a:fillRect/>
          </a:stretch>
        </p:blipFill>
        <p:spPr bwMode="auto">
          <a:xfrm>
            <a:off x="533400" y="4352925"/>
            <a:ext cx="8153400" cy="154781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82758" name="Rectangle 6"/>
          <p:cNvSpPr>
            <a:spLocks noChangeArrowheads="1"/>
          </p:cNvSpPr>
          <p:nvPr/>
        </p:nvSpPr>
        <p:spPr bwMode="auto">
          <a:xfrm>
            <a:off x="533400" y="1862138"/>
            <a:ext cx="8229600" cy="468312"/>
          </a:xfrm>
          <a:prstGeom prst="rect">
            <a:avLst/>
          </a:prstGeom>
          <a:noFill/>
          <a:ln w="28575" cap="sq" algn="ctr">
            <a:noFill/>
            <a:miter lim="800000"/>
            <a:headEnd/>
            <a:tailEnd/>
          </a:ln>
          <a:effectLst/>
        </p:spPr>
        <p:txBody>
          <a:bodyPr>
            <a:spAutoFit/>
          </a:bodyPr>
          <a:lstStyle/>
          <a:p>
            <a:pPr algn="l">
              <a:lnSpc>
                <a:spcPct val="130000"/>
              </a:lnSpc>
              <a:spcBef>
                <a:spcPct val="70000"/>
              </a:spcBef>
            </a:pPr>
            <a:r>
              <a:rPr lang="en-US" sz="1900">
                <a:solidFill>
                  <a:srgbClr val="800000"/>
                </a:solidFill>
                <a:effectLst/>
                <a:latin typeface="Arial" charset="0"/>
              </a:rPr>
              <a:t>Illustration:</a:t>
            </a:r>
            <a:r>
              <a:rPr lang="en-US" sz="1900" b="0">
                <a:effectLst/>
                <a:latin typeface="Arial" charset="0"/>
              </a:rPr>
              <a:t>  Lease Amortization Schedule, for Lessor.</a:t>
            </a:r>
          </a:p>
        </p:txBody>
      </p:sp>
      <p:sp>
        <p:nvSpPr>
          <p:cNvPr id="1482761" name="Text Box 9"/>
          <p:cNvSpPr txBox="1">
            <a:spLocks noChangeArrowheads="1"/>
          </p:cNvSpPr>
          <p:nvPr/>
        </p:nvSpPr>
        <p:spPr bwMode="auto">
          <a:xfrm>
            <a:off x="7086600" y="22098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21-25</a:t>
            </a:r>
          </a:p>
        </p:txBody>
      </p:sp>
      <p:sp>
        <p:nvSpPr>
          <p:cNvPr id="1482764" name="Rectangle 12"/>
          <p:cNvSpPr>
            <a:spLocks noChangeArrowheads="1"/>
          </p:cNvSpPr>
          <p:nvPr/>
        </p:nvSpPr>
        <p:spPr bwMode="auto">
          <a:xfrm>
            <a:off x="533400" y="1295400"/>
            <a:ext cx="6153150" cy="488950"/>
          </a:xfrm>
          <a:prstGeom prst="rect">
            <a:avLst/>
          </a:prstGeom>
          <a:noFill/>
          <a:ln w="28575" cap="sq">
            <a:noFill/>
            <a:miter lim="800000"/>
            <a:headEnd/>
            <a:tailEnd/>
          </a:ln>
          <a:effectLst/>
        </p:spPr>
        <p:txBody>
          <a:bodyPr wrap="none">
            <a:spAutoFit/>
          </a:bodyPr>
          <a:lstStyle/>
          <a:p>
            <a:pPr algn="l"/>
            <a:r>
              <a:rPr lang="en-US" sz="2600">
                <a:effectLst/>
                <a:latin typeface="Arial" charset="0"/>
              </a:rPr>
              <a:t>Lessor Accounting for Residual Value</a:t>
            </a:r>
          </a:p>
        </p:txBody>
      </p:sp>
      <p:sp>
        <p:nvSpPr>
          <p:cNvPr id="1482766" name="Text Box 14"/>
          <p:cNvSpPr txBox="1">
            <a:spLocks noChangeArrowheads="1"/>
          </p:cNvSpPr>
          <p:nvPr/>
        </p:nvSpPr>
        <p:spPr bwMode="auto">
          <a:xfrm>
            <a:off x="8077200" y="6445250"/>
            <a:ext cx="9906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7</a:t>
            </a:r>
          </a:p>
        </p:txBody>
      </p:sp>
      <p:pic>
        <p:nvPicPr>
          <p:cNvPr id="1482767" name="Picture 15"/>
          <p:cNvPicPr>
            <a:picLocks noChangeAspect="1" noChangeArrowheads="1"/>
          </p:cNvPicPr>
          <p:nvPr/>
        </p:nvPicPr>
        <p:blipFill>
          <a:blip r:embed="rId3"/>
          <a:srcRect/>
          <a:stretch>
            <a:fillRect/>
          </a:stretch>
        </p:blipFill>
        <p:spPr bwMode="auto">
          <a:xfrm>
            <a:off x="533400" y="2478088"/>
            <a:ext cx="8153400" cy="3922712"/>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9" name="Picture 19"/>
          <p:cNvPicPr>
            <a:picLocks noChangeAspect="1" noChangeArrowheads="1"/>
          </p:cNvPicPr>
          <p:nvPr/>
        </p:nvPicPr>
        <p:blipFill>
          <a:blip r:embed="rId3"/>
          <a:srcRect/>
          <a:stretch>
            <a:fillRect/>
          </a:stretch>
        </p:blipFill>
        <p:spPr bwMode="auto">
          <a:xfrm>
            <a:off x="381000" y="2968625"/>
            <a:ext cx="8305800" cy="3017838"/>
          </a:xfrm>
          <a:prstGeom prst="rect">
            <a:avLst/>
          </a:prstGeom>
          <a:noFill/>
          <a:ln w="28575" cap="sq">
            <a:noFill/>
            <a:miter lim="800000"/>
            <a:headEnd/>
            <a:tailEnd/>
          </a:ln>
          <a:effectLst/>
        </p:spPr>
      </p:pic>
      <p:sp>
        <p:nvSpPr>
          <p:cNvPr id="1484816" name="Text Box 16"/>
          <p:cNvSpPr txBox="1">
            <a:spLocks noChangeArrowheads="1"/>
          </p:cNvSpPr>
          <p:nvPr/>
        </p:nvSpPr>
        <p:spPr bwMode="auto">
          <a:xfrm>
            <a:off x="2971800" y="6248400"/>
            <a:ext cx="6096000" cy="581025"/>
          </a:xfrm>
          <a:prstGeom prst="rect">
            <a:avLst/>
          </a:prstGeom>
          <a:noFill/>
          <a:ln w="19050">
            <a:noFill/>
            <a:miter lim="800000"/>
            <a:headEnd/>
            <a:tailEnd/>
          </a:ln>
          <a:effectLst/>
        </p:spPr>
        <p:txBody>
          <a:bodyPr>
            <a:spAutoFit/>
          </a:bodyPr>
          <a:lstStyle/>
          <a:p>
            <a:pPr marL="574675" indent="-574675" algn="l">
              <a:spcBef>
                <a:spcPct val="50000"/>
              </a:spcBef>
            </a:pPr>
            <a:r>
              <a:rPr lang="en-US" sz="1600" i="1">
                <a:solidFill>
                  <a:schemeClr val="bg2"/>
                </a:solidFill>
                <a:effectLst/>
                <a:latin typeface="Arial" charset="0"/>
              </a:rPr>
              <a:t>LO 7  Describe the effect of residual values, guaranteed and unguaranteed, on lease accounting.</a:t>
            </a:r>
          </a:p>
        </p:txBody>
      </p:sp>
      <p:sp>
        <p:nvSpPr>
          <p:cNvPr id="1484802"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84804" name="Rectangle 4"/>
          <p:cNvSpPr>
            <a:spLocks noChangeArrowheads="1"/>
          </p:cNvSpPr>
          <p:nvPr/>
        </p:nvSpPr>
        <p:spPr bwMode="auto">
          <a:xfrm>
            <a:off x="533400" y="1862138"/>
            <a:ext cx="8229600" cy="844550"/>
          </a:xfrm>
          <a:prstGeom prst="rect">
            <a:avLst/>
          </a:prstGeom>
          <a:noFill/>
          <a:ln w="28575" cap="sq" algn="ctr">
            <a:noFill/>
            <a:miter lim="800000"/>
            <a:headEnd/>
            <a:tailEnd/>
          </a:ln>
          <a:effectLst/>
        </p:spPr>
        <p:txBody>
          <a:bodyPr>
            <a:spAutoFit/>
          </a:bodyPr>
          <a:lstStyle/>
          <a:p>
            <a:pPr algn="l">
              <a:lnSpc>
                <a:spcPct val="130000"/>
              </a:lnSpc>
              <a:spcBef>
                <a:spcPct val="70000"/>
              </a:spcBef>
            </a:pPr>
            <a:r>
              <a:rPr lang="en-US" sz="1900">
                <a:solidFill>
                  <a:srgbClr val="800000"/>
                </a:solidFill>
                <a:effectLst/>
                <a:latin typeface="Arial" charset="0"/>
              </a:rPr>
              <a:t>Illustration:</a:t>
            </a:r>
            <a:r>
              <a:rPr lang="en-US" sz="1900" b="0">
                <a:effectLst/>
                <a:latin typeface="Arial" charset="0"/>
              </a:rPr>
              <a:t>  Caterpillar would make the following entries for this direct-financing lease in the first year.</a:t>
            </a:r>
          </a:p>
        </p:txBody>
      </p:sp>
      <p:sp>
        <p:nvSpPr>
          <p:cNvPr id="1484805" name="Text Box 5"/>
          <p:cNvSpPr txBox="1">
            <a:spLocks noChangeArrowheads="1"/>
          </p:cNvSpPr>
          <p:nvPr/>
        </p:nvSpPr>
        <p:spPr bwMode="auto">
          <a:xfrm>
            <a:off x="7010400" y="26670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21-26</a:t>
            </a:r>
          </a:p>
        </p:txBody>
      </p:sp>
      <p:sp>
        <p:nvSpPr>
          <p:cNvPr id="1484808" name="Rectangle 8"/>
          <p:cNvSpPr>
            <a:spLocks noChangeArrowheads="1"/>
          </p:cNvSpPr>
          <p:nvPr/>
        </p:nvSpPr>
        <p:spPr bwMode="auto">
          <a:xfrm>
            <a:off x="1143000" y="33956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09" name="Rectangle 9"/>
          <p:cNvSpPr>
            <a:spLocks noChangeArrowheads="1"/>
          </p:cNvSpPr>
          <p:nvPr/>
        </p:nvSpPr>
        <p:spPr bwMode="auto">
          <a:xfrm>
            <a:off x="1143000" y="36242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0" name="Rectangle 10"/>
          <p:cNvSpPr>
            <a:spLocks noChangeArrowheads="1"/>
          </p:cNvSpPr>
          <p:nvPr/>
        </p:nvSpPr>
        <p:spPr bwMode="auto">
          <a:xfrm>
            <a:off x="1143000" y="43100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1" name="Rectangle 11"/>
          <p:cNvSpPr>
            <a:spLocks noChangeArrowheads="1"/>
          </p:cNvSpPr>
          <p:nvPr/>
        </p:nvSpPr>
        <p:spPr bwMode="auto">
          <a:xfrm>
            <a:off x="1143000" y="45386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2" name="Rectangle 12"/>
          <p:cNvSpPr>
            <a:spLocks noChangeArrowheads="1"/>
          </p:cNvSpPr>
          <p:nvPr/>
        </p:nvSpPr>
        <p:spPr bwMode="auto">
          <a:xfrm>
            <a:off x="1143000" y="47672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3" name="Rectangle 13"/>
          <p:cNvSpPr>
            <a:spLocks noChangeArrowheads="1"/>
          </p:cNvSpPr>
          <p:nvPr/>
        </p:nvSpPr>
        <p:spPr bwMode="auto">
          <a:xfrm>
            <a:off x="1143000" y="54530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4" name="Rectangle 14"/>
          <p:cNvSpPr>
            <a:spLocks noChangeArrowheads="1"/>
          </p:cNvSpPr>
          <p:nvPr/>
        </p:nvSpPr>
        <p:spPr bwMode="auto">
          <a:xfrm>
            <a:off x="1143000" y="5681663"/>
            <a:ext cx="7010400" cy="228600"/>
          </a:xfrm>
          <a:prstGeom prst="rect">
            <a:avLst/>
          </a:prstGeom>
          <a:solidFill>
            <a:schemeClr val="bg1"/>
          </a:solidFill>
          <a:ln w="19050" cap="sq">
            <a:solidFill>
              <a:schemeClr val="tx1"/>
            </a:solidFill>
            <a:miter lim="800000"/>
            <a:headEnd/>
            <a:tailEnd/>
          </a:ln>
          <a:effectLst/>
        </p:spPr>
        <p:txBody>
          <a:bodyPr wrap="none" anchor="ctr"/>
          <a:lstStyle/>
          <a:p>
            <a:endParaRPr lang="en-US"/>
          </a:p>
        </p:txBody>
      </p:sp>
      <p:sp>
        <p:nvSpPr>
          <p:cNvPr id="1484817" name="Rectangle 17"/>
          <p:cNvSpPr>
            <a:spLocks noChangeArrowheads="1"/>
          </p:cNvSpPr>
          <p:nvPr/>
        </p:nvSpPr>
        <p:spPr bwMode="auto">
          <a:xfrm>
            <a:off x="533400" y="1295400"/>
            <a:ext cx="6153150" cy="488950"/>
          </a:xfrm>
          <a:prstGeom prst="rect">
            <a:avLst/>
          </a:prstGeom>
          <a:noFill/>
          <a:ln w="28575" cap="sq">
            <a:noFill/>
            <a:miter lim="800000"/>
            <a:headEnd/>
            <a:tailEnd/>
          </a:ln>
          <a:effectLst/>
        </p:spPr>
        <p:txBody>
          <a:bodyPr wrap="none">
            <a:spAutoFit/>
          </a:bodyPr>
          <a:lstStyle/>
          <a:p>
            <a:pPr algn="l"/>
            <a:r>
              <a:rPr lang="en-US" sz="2600">
                <a:effectLst/>
                <a:latin typeface="Arial" charset="0"/>
              </a:rPr>
              <a:t>Lessor Accounting for Residual Value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484808"/>
                                        </p:tgtEl>
                                      </p:cBhvr>
                                    </p:animEffect>
                                    <p:set>
                                      <p:cBhvr>
                                        <p:cTn id="7" dur="1" fill="hold">
                                          <p:stCondLst>
                                            <p:cond delay="499"/>
                                          </p:stCondLst>
                                        </p:cTn>
                                        <p:tgtEl>
                                          <p:spTgt spid="14848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484809"/>
                                        </p:tgtEl>
                                      </p:cBhvr>
                                    </p:animEffect>
                                    <p:set>
                                      <p:cBhvr>
                                        <p:cTn id="12" dur="1" fill="hold">
                                          <p:stCondLst>
                                            <p:cond delay="499"/>
                                          </p:stCondLst>
                                        </p:cTn>
                                        <p:tgtEl>
                                          <p:spTgt spid="14848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84810"/>
                                        </p:tgtEl>
                                      </p:cBhvr>
                                    </p:animEffect>
                                    <p:set>
                                      <p:cBhvr>
                                        <p:cTn id="17" dur="1" fill="hold">
                                          <p:stCondLst>
                                            <p:cond delay="499"/>
                                          </p:stCondLst>
                                        </p:cTn>
                                        <p:tgtEl>
                                          <p:spTgt spid="14848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484811"/>
                                        </p:tgtEl>
                                      </p:cBhvr>
                                    </p:animEffect>
                                    <p:set>
                                      <p:cBhvr>
                                        <p:cTn id="22" dur="1" fill="hold">
                                          <p:stCondLst>
                                            <p:cond delay="499"/>
                                          </p:stCondLst>
                                        </p:cTn>
                                        <p:tgtEl>
                                          <p:spTgt spid="14848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484812"/>
                                        </p:tgtEl>
                                      </p:cBhvr>
                                    </p:animEffect>
                                    <p:set>
                                      <p:cBhvr>
                                        <p:cTn id="27" dur="1" fill="hold">
                                          <p:stCondLst>
                                            <p:cond delay="499"/>
                                          </p:stCondLst>
                                        </p:cTn>
                                        <p:tgtEl>
                                          <p:spTgt spid="14848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484813"/>
                                        </p:tgtEl>
                                      </p:cBhvr>
                                    </p:animEffect>
                                    <p:set>
                                      <p:cBhvr>
                                        <p:cTn id="32" dur="1" fill="hold">
                                          <p:stCondLst>
                                            <p:cond delay="499"/>
                                          </p:stCondLst>
                                        </p:cTn>
                                        <p:tgtEl>
                                          <p:spTgt spid="14848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484814"/>
                                        </p:tgtEl>
                                      </p:cBhvr>
                                    </p:animEffect>
                                    <p:set>
                                      <p:cBhvr>
                                        <p:cTn id="37" dur="1" fill="hold">
                                          <p:stCondLst>
                                            <p:cond delay="499"/>
                                          </p:stCondLst>
                                        </p:cTn>
                                        <p:tgtEl>
                                          <p:spTgt spid="1484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08" grpId="0" animBg="1"/>
      <p:bldP spid="1484809" grpId="0" animBg="1"/>
      <p:bldP spid="1484810" grpId="0" animBg="1"/>
      <p:bldP spid="1484811" grpId="0" animBg="1"/>
      <p:bldP spid="1484812" grpId="0" animBg="1"/>
      <p:bldP spid="1484813" grpId="0" animBg="1"/>
      <p:bldP spid="14848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Text Box 2"/>
          <p:cNvSpPr txBox="1">
            <a:spLocks noChangeArrowheads="1"/>
          </p:cNvSpPr>
          <p:nvPr/>
        </p:nvSpPr>
        <p:spPr bwMode="auto">
          <a:xfrm>
            <a:off x="762000" y="2000250"/>
            <a:ext cx="7620000" cy="3486150"/>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effectLst/>
                <a:latin typeface="Arial" charset="0"/>
              </a:rPr>
              <a:t>Primary difference between a direct-financing lease and a sales-type lease is the manufacturer’s or dealer’s gross profit (or loss).</a:t>
            </a:r>
          </a:p>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effectLst/>
                <a:latin typeface="Arial" charset="0"/>
              </a:rPr>
              <a:t>Lessor records the sale price of the asset, the cost of goods sold and related inventory reduction, and the lease receivable.</a:t>
            </a:r>
          </a:p>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effectLst/>
                <a:latin typeface="Arial" charset="0"/>
              </a:rPr>
              <a:t>Difference in accounting for guaranteed and unguaranteed residual values.</a:t>
            </a:r>
          </a:p>
        </p:txBody>
      </p:sp>
      <p:sp>
        <p:nvSpPr>
          <p:cNvPr id="1421315"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sp>
        <p:nvSpPr>
          <p:cNvPr id="1421316"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21318" name="Text Box 6"/>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1"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sp>
        <p:nvSpPr>
          <p:cNvPr id="160973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609733" name="Text Box 5"/>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pic>
        <p:nvPicPr>
          <p:cNvPr id="1609734" name="Picture 6"/>
          <p:cNvPicPr>
            <a:picLocks noChangeAspect="1" noChangeArrowheads="1"/>
          </p:cNvPicPr>
          <p:nvPr/>
        </p:nvPicPr>
        <p:blipFill>
          <a:blip r:embed="rId3"/>
          <a:srcRect/>
          <a:stretch>
            <a:fillRect/>
          </a:stretch>
        </p:blipFill>
        <p:spPr bwMode="auto">
          <a:xfrm>
            <a:off x="533400" y="2154238"/>
            <a:ext cx="8153400" cy="3713162"/>
          </a:xfrm>
          <a:prstGeom prst="rect">
            <a:avLst/>
          </a:prstGeom>
          <a:noFill/>
          <a:ln w="28575" cap="sq">
            <a:noFill/>
            <a:miter lim="800000"/>
            <a:headEnd/>
            <a:tailEnd/>
          </a:ln>
          <a:effectLst/>
        </p:spPr>
      </p:pic>
      <p:sp>
        <p:nvSpPr>
          <p:cNvPr id="1609735" name="Text Box 7"/>
          <p:cNvSpPr txBox="1">
            <a:spLocks noChangeArrowheads="1"/>
          </p:cNvSpPr>
          <p:nvPr/>
        </p:nvSpPr>
        <p:spPr bwMode="auto">
          <a:xfrm>
            <a:off x="7010400" y="18288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21-27</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sp>
        <p:nvSpPr>
          <p:cNvPr id="161177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611780" name="Text Box 4"/>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pic>
        <p:nvPicPr>
          <p:cNvPr id="1611783" name="Picture 7"/>
          <p:cNvPicPr>
            <a:picLocks noChangeAspect="1" noChangeArrowheads="1"/>
          </p:cNvPicPr>
          <p:nvPr/>
        </p:nvPicPr>
        <p:blipFill>
          <a:blip r:embed="rId3"/>
          <a:srcRect/>
          <a:stretch>
            <a:fillRect/>
          </a:stretch>
        </p:blipFill>
        <p:spPr bwMode="auto">
          <a:xfrm>
            <a:off x="457200" y="2260600"/>
            <a:ext cx="8229600" cy="30734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07333" name="Text Box 5"/>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
        <p:nvSpPr>
          <p:cNvPr id="1507334" name="Rectangle 6"/>
          <p:cNvSpPr>
            <a:spLocks noChangeArrowheads="1"/>
          </p:cNvSpPr>
          <p:nvPr/>
        </p:nvSpPr>
        <p:spPr bwMode="auto">
          <a:xfrm>
            <a:off x="762000" y="1981200"/>
            <a:ext cx="7924800" cy="3432175"/>
          </a:xfrm>
          <a:prstGeom prst="rect">
            <a:avLst/>
          </a:prstGeom>
          <a:noFill/>
          <a:ln w="28575" cap="sq" algn="ctr">
            <a:noFill/>
            <a:miter lim="800000"/>
            <a:headEnd/>
            <a:tailEnd/>
          </a:ln>
          <a:effectLst/>
        </p:spPr>
        <p:txBody>
          <a:bodyPr>
            <a:spAutoFit/>
          </a:bodyPr>
          <a:lstStyle/>
          <a:p>
            <a:pPr algn="l">
              <a:lnSpc>
                <a:spcPct val="130000"/>
              </a:lnSpc>
            </a:pPr>
            <a:r>
              <a:rPr lang="en-US" sz="2100">
                <a:solidFill>
                  <a:srgbClr val="800000"/>
                </a:solidFill>
                <a:effectLst/>
                <a:latin typeface="Arial" charset="0"/>
              </a:rPr>
              <a:t>Illustration:  </a:t>
            </a:r>
            <a:r>
              <a:rPr lang="en-US" sz="2100" b="0">
                <a:effectLst/>
                <a:latin typeface="Arial" charset="0"/>
              </a:rPr>
              <a:t>To illustrate a sales-type lease with a guaranteed residual value and with an unguaranteed residual value, assume the same facts as in the preceding direct-financing lease situation. The estimated residual value is $5,000 (the present value of which is $3,104.60), and the leased equipment has an $85,000 cost to the dealer, Caterpillar. Assume that the fair market value of the residual value is $3,000 at the end of the lease term.</a:t>
            </a:r>
          </a:p>
        </p:txBody>
      </p:sp>
      <p:sp>
        <p:nvSpPr>
          <p:cNvPr id="1507335" name="Text Box 7"/>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ChangeArrowheads="1"/>
          </p:cNvSpPr>
          <p:nvPr/>
        </p:nvSpPr>
        <p:spPr bwMode="auto">
          <a:xfrm>
            <a:off x="762000" y="1676400"/>
            <a:ext cx="4038600" cy="457200"/>
          </a:xfrm>
          <a:prstGeom prst="rect">
            <a:avLst/>
          </a:prstGeom>
          <a:solidFill>
            <a:srgbClr val="0066FF"/>
          </a:solidFill>
          <a:ln w="19050">
            <a:solidFill>
              <a:schemeClr val="tx1"/>
            </a:solidFill>
            <a:miter lim="800000"/>
            <a:headEnd/>
            <a:tailEnd/>
          </a:ln>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300">
                <a:solidFill>
                  <a:srgbClr val="FFFF00"/>
                </a:solidFill>
                <a:effectLst>
                  <a:outerShdw blurRad="38100" dist="38100" dir="2700000" algn="tl">
                    <a:srgbClr val="000000"/>
                  </a:outerShdw>
                </a:effectLst>
                <a:latin typeface="Arial" charset="0"/>
              </a:rPr>
              <a:t>Operating Lease</a:t>
            </a:r>
          </a:p>
        </p:txBody>
      </p:sp>
      <p:sp>
        <p:nvSpPr>
          <p:cNvPr id="1333252" name="Rectangle 4"/>
          <p:cNvSpPr>
            <a:spLocks noChangeArrowheads="1"/>
          </p:cNvSpPr>
          <p:nvPr/>
        </p:nvSpPr>
        <p:spPr bwMode="auto">
          <a:xfrm>
            <a:off x="4572000" y="3810000"/>
            <a:ext cx="4102100" cy="457200"/>
          </a:xfrm>
          <a:prstGeom prst="rect">
            <a:avLst/>
          </a:prstGeom>
          <a:solidFill>
            <a:srgbClr val="FFFF00"/>
          </a:solidFill>
          <a:ln w="19050">
            <a:solidFill>
              <a:schemeClr val="tx1"/>
            </a:solidFill>
            <a:miter lim="800000"/>
            <a:headEnd/>
            <a:tailEnd/>
          </a:ln>
          <a:effectLst/>
        </p:spPr>
        <p:txBody>
          <a:bodyPr lIns="90488" tIns="44450" rIns="90488" bIns="44450"/>
          <a:lstStyle/>
          <a:p>
            <a:pPr marL="342900" indent="-342900">
              <a:spcBef>
                <a:spcPct val="20000"/>
              </a:spcBef>
              <a:buClr>
                <a:schemeClr val="accent2"/>
              </a:buClr>
              <a:buSzPct val="75000"/>
              <a:buFont typeface="Wingdings" pitchFamily="2" charset="2"/>
              <a:buNone/>
            </a:pPr>
            <a:r>
              <a:rPr lang="en-US" sz="2300">
                <a:solidFill>
                  <a:schemeClr val="tx2"/>
                </a:solidFill>
                <a:effectLst>
                  <a:outerShdw blurRad="38100" dist="38100" dir="2700000" algn="tl">
                    <a:srgbClr val="000000"/>
                  </a:outerShdw>
                </a:effectLst>
                <a:latin typeface="Arial" charset="0"/>
              </a:rPr>
              <a:t>Capital Lease</a:t>
            </a:r>
          </a:p>
        </p:txBody>
      </p:sp>
      <p:sp>
        <p:nvSpPr>
          <p:cNvPr id="1333253" name="Rectangle 5"/>
          <p:cNvSpPr>
            <a:spLocks noChangeArrowheads="1"/>
          </p:cNvSpPr>
          <p:nvPr/>
        </p:nvSpPr>
        <p:spPr bwMode="auto">
          <a:xfrm>
            <a:off x="762000" y="2133600"/>
            <a:ext cx="4038600" cy="838200"/>
          </a:xfrm>
          <a:prstGeom prst="rect">
            <a:avLst/>
          </a:prstGeom>
          <a:solidFill>
            <a:srgbClr val="FFFFFF"/>
          </a:solidFill>
          <a:ln w="19050">
            <a:solidFill>
              <a:schemeClr val="tx1"/>
            </a:solid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sz="2000" b="0">
                <a:solidFill>
                  <a:schemeClr val="bg2"/>
                </a:solidFill>
                <a:effectLst/>
                <a:latin typeface="Arial" charset="0"/>
              </a:rPr>
              <a:t>Rent expense	     xxx</a:t>
            </a:r>
          </a:p>
          <a:p>
            <a:pPr marL="342900" indent="-342900" algn="l">
              <a:spcBef>
                <a:spcPct val="20000"/>
              </a:spcBef>
              <a:buClr>
                <a:schemeClr val="accent2"/>
              </a:buClr>
              <a:buSzPct val="75000"/>
              <a:buFont typeface="Wingdings" pitchFamily="2" charset="2"/>
              <a:buNone/>
            </a:pPr>
            <a:r>
              <a:rPr lang="en-US" sz="2000" b="0">
                <a:solidFill>
                  <a:schemeClr val="bg2"/>
                </a:solidFill>
                <a:effectLst/>
                <a:latin typeface="Arial" charset="0"/>
              </a:rPr>
              <a:t>       Cash		   xxx</a:t>
            </a:r>
          </a:p>
        </p:txBody>
      </p:sp>
      <p:sp>
        <p:nvSpPr>
          <p:cNvPr id="1333254" name="Rectangle 6"/>
          <p:cNvSpPr>
            <a:spLocks noChangeArrowheads="1"/>
          </p:cNvSpPr>
          <p:nvPr/>
        </p:nvSpPr>
        <p:spPr bwMode="auto">
          <a:xfrm>
            <a:off x="4572000" y="4267200"/>
            <a:ext cx="4102100" cy="838200"/>
          </a:xfrm>
          <a:prstGeom prst="rect">
            <a:avLst/>
          </a:prstGeom>
          <a:solidFill>
            <a:srgbClr val="FFFFFF"/>
          </a:solidFill>
          <a:ln w="19050">
            <a:solidFill>
              <a:schemeClr val="tx1"/>
            </a:solidFill>
            <a:miter lim="800000"/>
            <a:headEnd/>
            <a:tailEnd/>
          </a:ln>
          <a:effectLst/>
        </p:spPr>
        <p:txBody>
          <a:bodyPr lIns="90488" tIns="44450" rIns="90488" bIns="44450"/>
          <a:lstStyle/>
          <a:p>
            <a:pPr marL="342900" indent="-342900" algn="l">
              <a:spcBef>
                <a:spcPct val="20000"/>
              </a:spcBef>
              <a:buClr>
                <a:schemeClr val="accent2"/>
              </a:buClr>
              <a:buSzPct val="75000"/>
              <a:buFont typeface="Wingdings" pitchFamily="2" charset="2"/>
              <a:buNone/>
            </a:pPr>
            <a:r>
              <a:rPr lang="en-US" sz="2000" b="0">
                <a:solidFill>
                  <a:schemeClr val="bg2"/>
                </a:solidFill>
                <a:effectLst/>
                <a:latin typeface="Arial" charset="0"/>
              </a:rPr>
              <a:t>   Leased equipment     xxx</a:t>
            </a:r>
          </a:p>
          <a:p>
            <a:pPr marL="342900" indent="-342900" algn="l">
              <a:spcBef>
                <a:spcPct val="20000"/>
              </a:spcBef>
              <a:buClr>
                <a:schemeClr val="accent2"/>
              </a:buClr>
              <a:buSzPct val="75000"/>
              <a:buFont typeface="Wingdings" pitchFamily="2" charset="2"/>
              <a:buNone/>
            </a:pPr>
            <a:r>
              <a:rPr lang="en-US" sz="2000" b="0">
                <a:solidFill>
                  <a:schemeClr val="bg2"/>
                </a:solidFill>
                <a:effectLst/>
                <a:latin typeface="Arial" charset="0"/>
              </a:rPr>
              <a:t>       Lease liability             xxx</a:t>
            </a:r>
            <a:endParaRPr lang="en-US" sz="2400" b="0">
              <a:solidFill>
                <a:schemeClr val="bg1"/>
              </a:solidFill>
              <a:effectLst/>
              <a:latin typeface="Arial" charset="0"/>
            </a:endParaRPr>
          </a:p>
        </p:txBody>
      </p:sp>
      <p:sp>
        <p:nvSpPr>
          <p:cNvPr id="1333255" name="Rectangle 7"/>
          <p:cNvSpPr>
            <a:spLocks noChangeArrowheads="1"/>
          </p:cNvSpPr>
          <p:nvPr/>
        </p:nvSpPr>
        <p:spPr bwMode="auto">
          <a:xfrm>
            <a:off x="762000" y="3581400"/>
            <a:ext cx="3581400" cy="1752600"/>
          </a:xfrm>
          <a:prstGeom prst="rect">
            <a:avLst/>
          </a:prstGeom>
          <a:noFill/>
          <a:ln w="19050">
            <a:noFill/>
            <a:miter lim="800000"/>
            <a:headEnd/>
            <a:tailEnd/>
          </a:ln>
          <a:effectLst/>
        </p:spPr>
        <p:txBody>
          <a:bodyPr lIns="90488" tIns="44450" rIns="90488" bIns="44450"/>
          <a:lstStyle/>
          <a:p>
            <a:pPr marL="53975" algn="l">
              <a:lnSpc>
                <a:spcPct val="120000"/>
              </a:lnSpc>
              <a:spcBef>
                <a:spcPct val="20000"/>
              </a:spcBef>
              <a:buClr>
                <a:schemeClr val="accent2"/>
              </a:buClr>
              <a:buSzPct val="75000"/>
              <a:buFont typeface="Wingdings" pitchFamily="2" charset="2"/>
              <a:buNone/>
            </a:pPr>
            <a:r>
              <a:rPr lang="en-US" sz="2200" b="0">
                <a:solidFill>
                  <a:schemeClr val="bg2"/>
                </a:solidFill>
                <a:effectLst/>
                <a:latin typeface="Arial" charset="0"/>
              </a:rPr>
              <a:t>Although technically legal title may not pass, the benefits from the use of the property do.</a:t>
            </a:r>
          </a:p>
        </p:txBody>
      </p:sp>
      <p:sp>
        <p:nvSpPr>
          <p:cNvPr id="1333259" name="Rectangle 11"/>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The Leasing Environment</a:t>
            </a:r>
          </a:p>
        </p:txBody>
      </p:sp>
      <p:sp>
        <p:nvSpPr>
          <p:cNvPr id="1333261" name="Text Box 13"/>
          <p:cNvSpPr txBox="1">
            <a:spLocks noChangeArrowheads="1"/>
          </p:cNvSpPr>
          <p:nvPr/>
        </p:nvSpPr>
        <p:spPr bwMode="auto">
          <a:xfrm>
            <a:off x="3962400" y="6248400"/>
            <a:ext cx="51054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1  Explain the nature, economic substance, and advantages of lease transactions.</a:t>
            </a:r>
          </a:p>
        </p:txBody>
      </p:sp>
      <p:sp>
        <p:nvSpPr>
          <p:cNvPr id="1333263" name="Rectangle 15"/>
          <p:cNvSpPr>
            <a:spLocks noChangeArrowheads="1"/>
          </p:cNvSpPr>
          <p:nvPr/>
        </p:nvSpPr>
        <p:spPr bwMode="auto">
          <a:xfrm>
            <a:off x="5791200" y="1524000"/>
            <a:ext cx="1981200" cy="1600200"/>
          </a:xfrm>
          <a:prstGeom prst="rect">
            <a:avLst/>
          </a:prstGeom>
          <a:noFill/>
          <a:ln w="19050">
            <a:noFill/>
            <a:miter lim="800000"/>
            <a:headEnd/>
            <a:tailEnd/>
          </a:ln>
          <a:effectLst/>
        </p:spPr>
        <p:txBody>
          <a:bodyPr lIns="90488" tIns="44450" rIns="90488" bIns="44450"/>
          <a:lstStyle/>
          <a:p>
            <a:pPr>
              <a:lnSpc>
                <a:spcPct val="120000"/>
              </a:lnSpc>
              <a:spcBef>
                <a:spcPct val="20000"/>
              </a:spcBef>
              <a:buClr>
                <a:schemeClr val="accent2"/>
              </a:buClr>
              <a:buSzPct val="75000"/>
              <a:buFont typeface="Wingdings" pitchFamily="2" charset="2"/>
              <a:buNone/>
            </a:pPr>
            <a:r>
              <a:rPr lang="en-US" sz="2600">
                <a:solidFill>
                  <a:srgbClr val="800000"/>
                </a:solidFill>
                <a:effectLst/>
                <a:latin typeface="Arial" charset="0"/>
              </a:rPr>
              <a:t>Substance versus Form</a:t>
            </a:r>
            <a:r>
              <a:rPr lang="en-US" sz="2600" b="0">
                <a:solidFill>
                  <a:schemeClr val="bg2"/>
                </a:solidFill>
                <a:effectLst/>
                <a:latin typeface="Arial" charset="0"/>
              </a:rPr>
              <a:t>  </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9"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09380" name="Text Box 4"/>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
        <p:nvSpPr>
          <p:cNvPr id="1509381" name="Rectangle 5"/>
          <p:cNvSpPr>
            <a:spLocks noChangeArrowheads="1"/>
          </p:cNvSpPr>
          <p:nvPr/>
        </p:nvSpPr>
        <p:spPr bwMode="auto">
          <a:xfrm>
            <a:off x="762000" y="1981200"/>
            <a:ext cx="8229600" cy="927100"/>
          </a:xfrm>
          <a:prstGeom prst="rect">
            <a:avLst/>
          </a:prstGeom>
          <a:noFill/>
          <a:ln w="28575" cap="sq" algn="ctr">
            <a:noFill/>
            <a:miter lim="800000"/>
            <a:headEnd/>
            <a:tailEnd/>
          </a:ln>
          <a:effectLst/>
        </p:spPr>
        <p:txBody>
          <a:bodyPr>
            <a:spAutoFit/>
          </a:bodyPr>
          <a:lstStyle/>
          <a:p>
            <a:pPr algn="l">
              <a:lnSpc>
                <a:spcPct val="130000"/>
              </a:lnSpc>
            </a:pPr>
            <a:r>
              <a:rPr lang="en-US" sz="2100">
                <a:solidFill>
                  <a:srgbClr val="800000"/>
                </a:solidFill>
                <a:effectLst/>
                <a:latin typeface="Arial" charset="0"/>
              </a:rPr>
              <a:t>Illustration:</a:t>
            </a:r>
            <a:r>
              <a:rPr lang="en-US" sz="2100" b="0">
                <a:effectLst/>
                <a:latin typeface="Arial" charset="0"/>
              </a:rPr>
              <a:t>  Computation of Lease Amounts by Caterpillar Financial—Sales-Type Lease</a:t>
            </a:r>
          </a:p>
        </p:txBody>
      </p:sp>
      <p:sp>
        <p:nvSpPr>
          <p:cNvPr id="1509383" name="Text Box 7"/>
          <p:cNvSpPr txBox="1">
            <a:spLocks noChangeArrowheads="1"/>
          </p:cNvSpPr>
          <p:nvPr/>
        </p:nvSpPr>
        <p:spPr bwMode="auto">
          <a:xfrm>
            <a:off x="7010400" y="28194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21-28</a:t>
            </a:r>
          </a:p>
        </p:txBody>
      </p:sp>
      <p:sp>
        <p:nvSpPr>
          <p:cNvPr id="1509384" name="Text Box 8"/>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pic>
        <p:nvPicPr>
          <p:cNvPr id="1509385" name="Picture 9"/>
          <p:cNvPicPr>
            <a:picLocks noChangeAspect="1" noChangeArrowheads="1"/>
          </p:cNvPicPr>
          <p:nvPr/>
        </p:nvPicPr>
        <p:blipFill>
          <a:blip r:embed="rId3"/>
          <a:srcRect/>
          <a:stretch>
            <a:fillRect/>
          </a:stretch>
        </p:blipFill>
        <p:spPr bwMode="auto">
          <a:xfrm>
            <a:off x="609600" y="3124200"/>
            <a:ext cx="8001000" cy="3133725"/>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7"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11428" name="Text Box 4"/>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
        <p:nvSpPr>
          <p:cNvPr id="1511429" name="Rectangle 5"/>
          <p:cNvSpPr>
            <a:spLocks noChangeArrowheads="1"/>
          </p:cNvSpPr>
          <p:nvPr/>
        </p:nvSpPr>
        <p:spPr bwMode="auto">
          <a:xfrm>
            <a:off x="762000" y="1981200"/>
            <a:ext cx="8229600" cy="509588"/>
          </a:xfrm>
          <a:prstGeom prst="rect">
            <a:avLst/>
          </a:prstGeom>
          <a:noFill/>
          <a:ln w="28575" cap="sq" algn="ctr">
            <a:noFill/>
            <a:miter lim="800000"/>
            <a:headEnd/>
            <a:tailEnd/>
          </a:ln>
          <a:effectLst/>
        </p:spPr>
        <p:txBody>
          <a:bodyPr>
            <a:spAutoFit/>
          </a:bodyPr>
          <a:lstStyle/>
          <a:p>
            <a:pPr algn="l">
              <a:lnSpc>
                <a:spcPct val="130000"/>
              </a:lnSpc>
            </a:pPr>
            <a:r>
              <a:rPr lang="en-US" sz="2100">
                <a:solidFill>
                  <a:srgbClr val="800000"/>
                </a:solidFill>
                <a:effectLst/>
                <a:latin typeface="Arial" charset="0"/>
              </a:rPr>
              <a:t>Illustration:  </a:t>
            </a:r>
            <a:r>
              <a:rPr lang="en-US" sz="2100" b="0">
                <a:effectLst/>
                <a:latin typeface="Arial" charset="0"/>
              </a:rPr>
              <a:t>Caterpillar makes the following entries.</a:t>
            </a:r>
          </a:p>
        </p:txBody>
      </p:sp>
      <p:sp>
        <p:nvSpPr>
          <p:cNvPr id="1511431" name="Text Box 7"/>
          <p:cNvSpPr txBox="1">
            <a:spLocks noChangeArrowheads="1"/>
          </p:cNvSpPr>
          <p:nvPr/>
        </p:nvSpPr>
        <p:spPr bwMode="auto">
          <a:xfrm>
            <a:off x="7086600" y="24384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21-29</a:t>
            </a:r>
          </a:p>
        </p:txBody>
      </p:sp>
      <p:sp>
        <p:nvSpPr>
          <p:cNvPr id="1511434" name="AutoShape 10"/>
          <p:cNvSpPr>
            <a:spLocks noChangeArrowheads="1"/>
          </p:cNvSpPr>
          <p:nvPr/>
        </p:nvSpPr>
        <p:spPr bwMode="auto">
          <a:xfrm rot="-16200000">
            <a:off x="1790700" y="6134100"/>
            <a:ext cx="228600" cy="152400"/>
          </a:xfrm>
          <a:prstGeom prst="notchedRightArrow">
            <a:avLst>
              <a:gd name="adj1" fmla="val 50000"/>
              <a:gd name="adj2" fmla="val 37500"/>
            </a:avLst>
          </a:prstGeom>
          <a:solidFill>
            <a:schemeClr val="bg1"/>
          </a:solidFill>
          <a:ln w="28575" cap="sq">
            <a:solidFill>
              <a:srgbClr val="800000"/>
            </a:solidFill>
            <a:miter lim="800000"/>
            <a:headEnd/>
            <a:tailEnd/>
          </a:ln>
          <a:effectLst/>
        </p:spPr>
        <p:txBody>
          <a:bodyPr wrap="none" anchor="ctr"/>
          <a:lstStyle/>
          <a:p>
            <a:endParaRPr lang="en-US"/>
          </a:p>
        </p:txBody>
      </p:sp>
      <p:sp>
        <p:nvSpPr>
          <p:cNvPr id="1511435" name="AutoShape 11"/>
          <p:cNvSpPr>
            <a:spLocks noChangeArrowheads="1"/>
          </p:cNvSpPr>
          <p:nvPr/>
        </p:nvSpPr>
        <p:spPr bwMode="auto">
          <a:xfrm rot="-16200000">
            <a:off x="4381500" y="6132513"/>
            <a:ext cx="228600" cy="152400"/>
          </a:xfrm>
          <a:prstGeom prst="notchedRightArrow">
            <a:avLst>
              <a:gd name="adj1" fmla="val 50000"/>
              <a:gd name="adj2" fmla="val 37500"/>
            </a:avLst>
          </a:prstGeom>
          <a:solidFill>
            <a:schemeClr val="bg1"/>
          </a:solidFill>
          <a:ln w="28575" cap="sq">
            <a:solidFill>
              <a:srgbClr val="800000"/>
            </a:solidFill>
            <a:miter lim="800000"/>
            <a:headEnd/>
            <a:tailEnd/>
          </a:ln>
          <a:effectLst/>
        </p:spPr>
        <p:txBody>
          <a:bodyPr wrap="none" anchor="ctr"/>
          <a:lstStyle/>
          <a:p>
            <a:endParaRPr lang="en-US"/>
          </a:p>
        </p:txBody>
      </p:sp>
      <p:sp>
        <p:nvSpPr>
          <p:cNvPr id="1511436" name="AutoShape 12"/>
          <p:cNvSpPr>
            <a:spLocks noChangeArrowheads="1"/>
          </p:cNvSpPr>
          <p:nvPr/>
        </p:nvSpPr>
        <p:spPr bwMode="auto">
          <a:xfrm rot="-16200000">
            <a:off x="7048500" y="6132513"/>
            <a:ext cx="228600" cy="152400"/>
          </a:xfrm>
          <a:prstGeom prst="notchedRightArrow">
            <a:avLst>
              <a:gd name="adj1" fmla="val 50000"/>
              <a:gd name="adj2" fmla="val 37500"/>
            </a:avLst>
          </a:prstGeom>
          <a:solidFill>
            <a:schemeClr val="bg1"/>
          </a:solidFill>
          <a:ln w="28575" cap="sq">
            <a:solidFill>
              <a:srgbClr val="800000"/>
            </a:solidFill>
            <a:miter lim="800000"/>
            <a:headEnd/>
            <a:tailEnd/>
          </a:ln>
          <a:effectLst/>
        </p:spPr>
        <p:txBody>
          <a:bodyPr wrap="none" anchor="ctr"/>
          <a:lstStyle/>
          <a:p>
            <a:endParaRPr lang="en-US"/>
          </a:p>
        </p:txBody>
      </p:sp>
      <p:sp>
        <p:nvSpPr>
          <p:cNvPr id="1511437" name="Text Box 1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pic>
        <p:nvPicPr>
          <p:cNvPr id="1511439" name="Picture 15"/>
          <p:cNvPicPr>
            <a:picLocks noChangeAspect="1" noChangeArrowheads="1"/>
          </p:cNvPicPr>
          <p:nvPr/>
        </p:nvPicPr>
        <p:blipFill>
          <a:blip r:embed="rId3"/>
          <a:srcRect/>
          <a:stretch>
            <a:fillRect/>
          </a:stretch>
        </p:blipFill>
        <p:spPr bwMode="auto">
          <a:xfrm>
            <a:off x="533400" y="2743200"/>
            <a:ext cx="8153400" cy="3036888"/>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79011" name="Text Box 3"/>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
        <p:nvSpPr>
          <p:cNvPr id="1579012" name="Rectangle 4"/>
          <p:cNvSpPr>
            <a:spLocks noChangeArrowheads="1"/>
          </p:cNvSpPr>
          <p:nvPr/>
        </p:nvSpPr>
        <p:spPr bwMode="auto">
          <a:xfrm>
            <a:off x="762000" y="1981200"/>
            <a:ext cx="8229600" cy="509588"/>
          </a:xfrm>
          <a:prstGeom prst="rect">
            <a:avLst/>
          </a:prstGeom>
          <a:noFill/>
          <a:ln w="28575" cap="sq" algn="ctr">
            <a:noFill/>
            <a:miter lim="800000"/>
            <a:headEnd/>
            <a:tailEnd/>
          </a:ln>
          <a:effectLst/>
        </p:spPr>
        <p:txBody>
          <a:bodyPr>
            <a:spAutoFit/>
          </a:bodyPr>
          <a:lstStyle/>
          <a:p>
            <a:pPr algn="l">
              <a:lnSpc>
                <a:spcPct val="130000"/>
              </a:lnSpc>
            </a:pPr>
            <a:r>
              <a:rPr lang="en-US" sz="2100">
                <a:solidFill>
                  <a:srgbClr val="800000"/>
                </a:solidFill>
                <a:effectLst/>
                <a:latin typeface="Arial" charset="0"/>
              </a:rPr>
              <a:t>Illustration:  </a:t>
            </a:r>
            <a:r>
              <a:rPr lang="en-US" sz="2100" b="0">
                <a:effectLst/>
                <a:latin typeface="Arial" charset="0"/>
              </a:rPr>
              <a:t>Caterpillar makes the following entries.</a:t>
            </a:r>
          </a:p>
        </p:txBody>
      </p:sp>
      <p:sp>
        <p:nvSpPr>
          <p:cNvPr id="1579017" name="Text Box 9"/>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Sales-Type Leases (Lessor)</a:t>
            </a:r>
          </a:p>
        </p:txBody>
      </p:sp>
      <p:sp>
        <p:nvSpPr>
          <p:cNvPr id="1579020" name="Rectangle 12"/>
          <p:cNvSpPr>
            <a:spLocks noChangeArrowheads="1"/>
          </p:cNvSpPr>
          <p:nvPr/>
        </p:nvSpPr>
        <p:spPr bwMode="auto">
          <a:xfrm>
            <a:off x="381000" y="5486400"/>
            <a:ext cx="8534400" cy="457200"/>
          </a:xfrm>
          <a:prstGeom prst="rect">
            <a:avLst/>
          </a:prstGeom>
          <a:solidFill>
            <a:schemeClr val="bg1"/>
          </a:solidFill>
          <a:ln w="28575" cap="sq">
            <a:noFill/>
            <a:miter lim="800000"/>
            <a:headEnd/>
            <a:tailEnd/>
          </a:ln>
          <a:effectLst/>
        </p:spPr>
        <p:txBody>
          <a:bodyPr wrap="none" anchor="ctr"/>
          <a:lstStyle/>
          <a:p>
            <a:endParaRPr lang="en-US"/>
          </a:p>
        </p:txBody>
      </p:sp>
      <p:pic>
        <p:nvPicPr>
          <p:cNvPr id="1579021" name="Picture 13"/>
          <p:cNvPicPr>
            <a:picLocks noChangeAspect="1" noChangeArrowheads="1"/>
          </p:cNvPicPr>
          <p:nvPr/>
        </p:nvPicPr>
        <p:blipFill>
          <a:blip r:embed="rId3"/>
          <a:srcRect/>
          <a:stretch>
            <a:fillRect/>
          </a:stretch>
        </p:blipFill>
        <p:spPr bwMode="auto">
          <a:xfrm>
            <a:off x="533400" y="2743200"/>
            <a:ext cx="8153400" cy="3036888"/>
          </a:xfrm>
          <a:prstGeom prst="rect">
            <a:avLst/>
          </a:prstGeom>
          <a:noFill/>
          <a:ln w="28575" cap="sq">
            <a:noFill/>
            <a:miter lim="800000"/>
            <a:headEnd/>
            <a:tailEnd/>
          </a:ln>
          <a:effectLst/>
        </p:spPr>
      </p:pic>
      <p:sp>
        <p:nvSpPr>
          <p:cNvPr id="1579022" name="Text Box 14"/>
          <p:cNvSpPr txBox="1">
            <a:spLocks noChangeArrowheads="1"/>
          </p:cNvSpPr>
          <p:nvPr/>
        </p:nvSpPr>
        <p:spPr bwMode="auto">
          <a:xfrm>
            <a:off x="7086600" y="2438400"/>
            <a:ext cx="1676400" cy="274638"/>
          </a:xfrm>
          <a:prstGeom prst="rect">
            <a:avLst/>
          </a:prstGeom>
          <a:noFill/>
          <a:ln w="28575" cap="sq"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21-29</a:t>
            </a:r>
          </a:p>
        </p:txBody>
      </p:sp>
      <p:sp>
        <p:nvSpPr>
          <p:cNvPr id="1579024" name="Rectangle 16"/>
          <p:cNvSpPr>
            <a:spLocks noChangeArrowheads="1"/>
          </p:cNvSpPr>
          <p:nvPr/>
        </p:nvSpPr>
        <p:spPr bwMode="auto">
          <a:xfrm>
            <a:off x="381000" y="5181600"/>
            <a:ext cx="8534400" cy="914400"/>
          </a:xfrm>
          <a:prstGeom prst="rect">
            <a:avLst/>
          </a:prstGeom>
          <a:solidFill>
            <a:schemeClr val="bg1"/>
          </a:solidFill>
          <a:ln w="28575" cap="sq">
            <a:noFill/>
            <a:miter lim="800000"/>
            <a:headEnd/>
            <a:tailEnd/>
          </a:ln>
          <a:effectLst/>
        </p:spPr>
        <p:txBody>
          <a:bodyPr wrap="none" anchor="ctr"/>
          <a:lstStyle/>
          <a:p>
            <a:endParaRPr lang="en-US"/>
          </a:p>
        </p:txBody>
      </p:sp>
      <p:pic>
        <p:nvPicPr>
          <p:cNvPr id="1579023" name="Picture 15"/>
          <p:cNvPicPr>
            <a:picLocks noChangeAspect="1" noChangeArrowheads="1"/>
          </p:cNvPicPr>
          <p:nvPr/>
        </p:nvPicPr>
        <p:blipFill>
          <a:blip r:embed="rId4"/>
          <a:srcRect/>
          <a:stretch>
            <a:fillRect/>
          </a:stretch>
        </p:blipFill>
        <p:spPr bwMode="auto">
          <a:xfrm>
            <a:off x="533400" y="3048000"/>
            <a:ext cx="8153400" cy="257810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Text Box 2"/>
          <p:cNvSpPr txBox="1">
            <a:spLocks noChangeArrowheads="1"/>
          </p:cNvSpPr>
          <p:nvPr/>
        </p:nvSpPr>
        <p:spPr bwMode="auto">
          <a:xfrm>
            <a:off x="762000" y="2014538"/>
            <a:ext cx="7620000" cy="2557462"/>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effectLst/>
                <a:latin typeface="Arial" charset="0"/>
              </a:rPr>
              <a:t>Present value of the minimum lease payments must include the present value of the option.</a:t>
            </a:r>
          </a:p>
          <a:p>
            <a:pPr marL="685800" lvl="1" indent="-457200" algn="l">
              <a:lnSpc>
                <a:spcPct val="120000"/>
              </a:lnSpc>
              <a:spcBef>
                <a:spcPct val="50000"/>
              </a:spcBef>
              <a:buClr>
                <a:srgbClr val="800000"/>
              </a:buClr>
              <a:buSzPct val="80000"/>
              <a:buFont typeface="Wingdings" pitchFamily="2" charset="2"/>
              <a:buChar char="u"/>
            </a:pPr>
            <a:r>
              <a:rPr lang="en-US" sz="2100" b="0">
                <a:solidFill>
                  <a:srgbClr val="000000"/>
                </a:solidFill>
                <a:effectLst/>
                <a:latin typeface="Arial" charset="0"/>
              </a:rPr>
              <a:t>Only difference between the accounting treatment for a bargain-purchase option and a guaranteed residual value of identical amounts is in the computation of the annual depreciation.</a:t>
            </a:r>
          </a:p>
        </p:txBody>
      </p:sp>
      <p:sp>
        <p:nvSpPr>
          <p:cNvPr id="1423363"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Bargain Purchase Option (Lessee)</a:t>
            </a:r>
          </a:p>
        </p:txBody>
      </p:sp>
      <p:sp>
        <p:nvSpPr>
          <p:cNvPr id="1423364"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23367" name="Text Box 7"/>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Text Box 2"/>
          <p:cNvSpPr txBox="1">
            <a:spLocks noChangeArrowheads="1"/>
          </p:cNvSpPr>
          <p:nvPr/>
        </p:nvSpPr>
        <p:spPr bwMode="auto">
          <a:xfrm>
            <a:off x="762000" y="1995488"/>
            <a:ext cx="7620000" cy="327977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0000"/>
              </a:lnSpc>
              <a:spcBef>
                <a:spcPct val="50000"/>
              </a:spcBef>
              <a:buClr>
                <a:srgbClr val="800000"/>
              </a:buClr>
              <a:buSzPct val="80000"/>
              <a:buFont typeface="Wingdings" pitchFamily="2" charset="2"/>
              <a:buNone/>
            </a:pPr>
            <a:r>
              <a:rPr lang="en-US" sz="2200">
                <a:solidFill>
                  <a:srgbClr val="000000"/>
                </a:solidFill>
                <a:effectLst/>
                <a:latin typeface="Arial" charset="0"/>
              </a:rPr>
              <a:t>Accounting for initial direct costs:</a:t>
            </a:r>
            <a:r>
              <a:rPr lang="en-US" sz="2200" b="0">
                <a:solidFill>
                  <a:srgbClr val="000000"/>
                </a:solidFill>
                <a:effectLst/>
                <a:latin typeface="Arial" charset="0"/>
              </a:rPr>
              <a:t> </a:t>
            </a:r>
          </a:p>
          <a:p>
            <a:pPr marL="685800" lvl="1" indent="-457200" algn="l">
              <a:lnSpc>
                <a:spcPct val="120000"/>
              </a:lnSpc>
              <a:spcBef>
                <a:spcPct val="50000"/>
              </a:spcBef>
              <a:buClr>
                <a:srgbClr val="800000"/>
              </a:buClr>
              <a:buSzPct val="80000"/>
              <a:buFont typeface="Wingdings" pitchFamily="2" charset="2"/>
              <a:buChar char="u"/>
            </a:pPr>
            <a:r>
              <a:rPr lang="en-US" sz="2100">
                <a:solidFill>
                  <a:srgbClr val="800000"/>
                </a:solidFill>
                <a:effectLst/>
                <a:latin typeface="Arial" charset="0"/>
              </a:rPr>
              <a:t>Operating leases</a:t>
            </a:r>
            <a:r>
              <a:rPr lang="en-US" sz="2100" b="0">
                <a:solidFill>
                  <a:srgbClr val="000000"/>
                </a:solidFill>
                <a:effectLst/>
                <a:latin typeface="Arial" charset="0"/>
              </a:rPr>
              <a:t>, the lessor should defer initial direct costs.</a:t>
            </a:r>
          </a:p>
          <a:p>
            <a:pPr marL="685800" lvl="1" indent="-457200" algn="l">
              <a:lnSpc>
                <a:spcPct val="120000"/>
              </a:lnSpc>
              <a:spcBef>
                <a:spcPct val="50000"/>
              </a:spcBef>
              <a:buClr>
                <a:srgbClr val="800000"/>
              </a:buClr>
              <a:buSzPct val="80000"/>
              <a:buFont typeface="Wingdings" pitchFamily="2" charset="2"/>
              <a:buChar char="u"/>
            </a:pPr>
            <a:r>
              <a:rPr lang="en-US" sz="2100">
                <a:solidFill>
                  <a:srgbClr val="800000"/>
                </a:solidFill>
                <a:effectLst/>
                <a:latin typeface="Arial" charset="0"/>
              </a:rPr>
              <a:t>Sales-type leases</a:t>
            </a:r>
            <a:r>
              <a:rPr lang="en-US" sz="2100" b="0">
                <a:solidFill>
                  <a:srgbClr val="000000"/>
                </a:solidFill>
                <a:effectLst/>
                <a:latin typeface="Arial" charset="0"/>
              </a:rPr>
              <a:t>, the lessor expenses the initial direct costs.</a:t>
            </a:r>
          </a:p>
          <a:p>
            <a:pPr marL="685800" lvl="1" indent="-457200" algn="l">
              <a:lnSpc>
                <a:spcPct val="120000"/>
              </a:lnSpc>
              <a:spcBef>
                <a:spcPct val="50000"/>
              </a:spcBef>
              <a:buClr>
                <a:srgbClr val="800000"/>
              </a:buClr>
              <a:buSzPct val="80000"/>
              <a:buFont typeface="Wingdings" pitchFamily="2" charset="2"/>
              <a:buChar char="u"/>
            </a:pPr>
            <a:r>
              <a:rPr lang="en-US" sz="2100">
                <a:solidFill>
                  <a:srgbClr val="800000"/>
                </a:solidFill>
                <a:effectLst/>
                <a:latin typeface="Arial" charset="0"/>
              </a:rPr>
              <a:t>Direct-financing lease</a:t>
            </a:r>
            <a:r>
              <a:rPr lang="en-US" sz="2100" b="0">
                <a:solidFill>
                  <a:srgbClr val="000000"/>
                </a:solidFill>
                <a:effectLst/>
                <a:latin typeface="Arial" charset="0"/>
              </a:rPr>
              <a:t>, the lessor adds initial direct costs to the net investment.</a:t>
            </a:r>
          </a:p>
        </p:txBody>
      </p:sp>
      <p:sp>
        <p:nvSpPr>
          <p:cNvPr id="1425411"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Initial Direct Costs (Lessor)</a:t>
            </a:r>
          </a:p>
        </p:txBody>
      </p:sp>
      <p:sp>
        <p:nvSpPr>
          <p:cNvPr id="1425412"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25415" name="Text Box 7"/>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Text Box 2"/>
          <p:cNvSpPr txBox="1">
            <a:spLocks noChangeArrowheads="1"/>
          </p:cNvSpPr>
          <p:nvPr/>
        </p:nvSpPr>
        <p:spPr bwMode="auto">
          <a:xfrm>
            <a:off x="762000" y="2011363"/>
            <a:ext cx="7620000" cy="2173287"/>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50000"/>
              </a:spcBef>
              <a:buClr>
                <a:srgbClr val="800000"/>
              </a:buClr>
              <a:buSzPct val="80000"/>
              <a:buFont typeface="Wingdings" pitchFamily="2" charset="2"/>
              <a:buNone/>
            </a:pPr>
            <a:r>
              <a:rPr lang="en-US" sz="2100">
                <a:solidFill>
                  <a:srgbClr val="000000"/>
                </a:solidFill>
                <a:effectLst/>
                <a:latin typeface="Arial" charset="0"/>
              </a:rPr>
              <a:t>GAAP</a:t>
            </a:r>
            <a:r>
              <a:rPr lang="en-US" sz="2100" b="0">
                <a:solidFill>
                  <a:srgbClr val="000000"/>
                </a:solidFill>
                <a:effectLst/>
                <a:latin typeface="Arial" charset="0"/>
              </a:rPr>
              <a:t> does not indicate how to measure the current and noncurrent amounts. </a:t>
            </a:r>
          </a:p>
          <a:p>
            <a:pPr algn="l">
              <a:lnSpc>
                <a:spcPct val="120000"/>
              </a:lnSpc>
              <a:spcBef>
                <a:spcPct val="50000"/>
              </a:spcBef>
              <a:buClr>
                <a:srgbClr val="800000"/>
              </a:buClr>
              <a:buSzPct val="80000"/>
              <a:buFont typeface="Wingdings" pitchFamily="2" charset="2"/>
              <a:buNone/>
            </a:pPr>
            <a:r>
              <a:rPr lang="en-US" sz="2100" b="0">
                <a:solidFill>
                  <a:srgbClr val="000000"/>
                </a:solidFill>
                <a:effectLst/>
                <a:latin typeface="Arial" charset="0"/>
              </a:rPr>
              <a:t>For both the annuity-due and the ordinary-annuity situations report the reduction of principal for the next period as a current liability/current asset.</a:t>
            </a:r>
          </a:p>
        </p:txBody>
      </p:sp>
      <p:sp>
        <p:nvSpPr>
          <p:cNvPr id="1427459" name="Text Box 3"/>
          <p:cNvSpPr txBox="1">
            <a:spLocks noChangeArrowheads="1"/>
          </p:cNvSpPr>
          <p:nvPr/>
        </p:nvSpPr>
        <p:spPr bwMode="auto">
          <a:xfrm>
            <a:off x="762000" y="1376363"/>
            <a:ext cx="7861300" cy="519112"/>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Current versus Noncurrent</a:t>
            </a:r>
          </a:p>
        </p:txBody>
      </p:sp>
      <p:sp>
        <p:nvSpPr>
          <p:cNvPr id="1427460"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27462" name="Text Box 6"/>
          <p:cNvSpPr txBox="1">
            <a:spLocks noChangeArrowheads="1"/>
          </p:cNvSpPr>
          <p:nvPr/>
        </p:nvSpPr>
        <p:spPr bwMode="auto">
          <a:xfrm>
            <a:off x="2514600" y="6369050"/>
            <a:ext cx="65532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8  Describe the lessor’s accounting for sales-type leases.</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Text Box 2"/>
          <p:cNvSpPr txBox="1">
            <a:spLocks noChangeArrowheads="1"/>
          </p:cNvSpPr>
          <p:nvPr/>
        </p:nvSpPr>
        <p:spPr bwMode="auto">
          <a:xfrm>
            <a:off x="762000" y="1974850"/>
            <a:ext cx="7772400" cy="3711575"/>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35000"/>
              </a:spcBef>
              <a:buClr>
                <a:schemeClr val="bg2"/>
              </a:buClr>
              <a:buSzPct val="95000"/>
            </a:pPr>
            <a:r>
              <a:rPr lang="en-US" sz="2200">
                <a:solidFill>
                  <a:srgbClr val="800000"/>
                </a:solidFill>
                <a:effectLst/>
                <a:latin typeface="Arial" charset="0"/>
              </a:rPr>
              <a:t>For lessees:</a:t>
            </a:r>
            <a:r>
              <a:rPr lang="en-US" sz="2100" b="0">
                <a:solidFill>
                  <a:srgbClr val="000000"/>
                </a:solidFill>
                <a:effectLst/>
                <a:latin typeface="Arial" charset="0"/>
              </a:rPr>
              <a:t> </a:t>
            </a:r>
          </a:p>
          <a:p>
            <a:pPr marL="685800" lvl="1" indent="-457200" algn="l">
              <a:lnSpc>
                <a:spcPct val="125000"/>
              </a:lnSpc>
              <a:spcBef>
                <a:spcPct val="35000"/>
              </a:spcBef>
              <a:buClr>
                <a:schemeClr val="bg2"/>
              </a:buClr>
              <a:buFontTx/>
              <a:buAutoNum type="arabicPeriod"/>
            </a:pPr>
            <a:r>
              <a:rPr lang="en-US" sz="1900" b="0">
                <a:solidFill>
                  <a:srgbClr val="000000"/>
                </a:solidFill>
                <a:effectLst/>
                <a:latin typeface="Arial" charset="0"/>
              </a:rPr>
              <a:t>General description of material leasing arrangements.</a:t>
            </a:r>
          </a:p>
          <a:p>
            <a:pPr marL="685800" lvl="1" indent="-457200" algn="l">
              <a:lnSpc>
                <a:spcPct val="125000"/>
              </a:lnSpc>
              <a:spcBef>
                <a:spcPct val="35000"/>
              </a:spcBef>
              <a:buClr>
                <a:schemeClr val="bg2"/>
              </a:buClr>
              <a:buFontTx/>
              <a:buAutoNum type="arabicPeriod"/>
            </a:pPr>
            <a:r>
              <a:rPr lang="en-US" sz="1900" b="0">
                <a:solidFill>
                  <a:srgbClr val="000000"/>
                </a:solidFill>
                <a:effectLst/>
                <a:latin typeface="Arial" charset="0"/>
              </a:rPr>
              <a:t>Reconciliation between the total of future minimum lease payments at the end of the reporting period and their present value.</a:t>
            </a:r>
          </a:p>
          <a:p>
            <a:pPr marL="685800" lvl="1" indent="-457200" algn="l">
              <a:lnSpc>
                <a:spcPct val="125000"/>
              </a:lnSpc>
              <a:spcBef>
                <a:spcPct val="35000"/>
              </a:spcBef>
              <a:buClr>
                <a:schemeClr val="bg2"/>
              </a:buClr>
              <a:buFontTx/>
              <a:buAutoNum type="arabicPeriod"/>
            </a:pPr>
            <a:r>
              <a:rPr lang="en-US" sz="1900" b="0">
                <a:solidFill>
                  <a:srgbClr val="000000"/>
                </a:solidFill>
                <a:effectLst/>
                <a:latin typeface="Arial" charset="0"/>
              </a:rPr>
              <a:t>Total of future minimum lease payments at the end of the reporting period, and their present value for periods (1) not later than one year, (2) later than one year and not later than five years, and (3) later than five years.</a:t>
            </a:r>
          </a:p>
        </p:txBody>
      </p:sp>
      <p:sp>
        <p:nvSpPr>
          <p:cNvPr id="1429507"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Disclosing Lease Data</a:t>
            </a:r>
          </a:p>
        </p:txBody>
      </p:sp>
      <p:sp>
        <p:nvSpPr>
          <p:cNvPr id="1429508"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429509" name="Text Box 5"/>
          <p:cNvSpPr txBox="1">
            <a:spLocks noChangeArrowheads="1"/>
          </p:cNvSpPr>
          <p:nvPr/>
        </p:nvSpPr>
        <p:spPr bwMode="auto">
          <a:xfrm>
            <a:off x="3352800" y="6369050"/>
            <a:ext cx="57150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9  List the disclosure requirements for leases.</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Text Box 2"/>
          <p:cNvSpPr txBox="1">
            <a:spLocks noChangeArrowheads="1"/>
          </p:cNvSpPr>
          <p:nvPr/>
        </p:nvSpPr>
        <p:spPr bwMode="auto">
          <a:xfrm>
            <a:off x="762000" y="1974850"/>
            <a:ext cx="7772400" cy="4117975"/>
          </a:xfrm>
          <a:prstGeom prst="rect">
            <a:avLst/>
          </a:prstGeom>
          <a:noFill/>
          <a:ln w="28575" cap="sq">
            <a:noFill/>
            <a:miter lim="800000"/>
            <a:headEnd type="none" w="sm" len="sm"/>
            <a:tailEnd type="none" w="sm" len="sm"/>
          </a:ln>
          <a:effectLst/>
        </p:spPr>
        <p:txBody>
          <a:bodyPr>
            <a:spAutoFit/>
          </a:bodyPr>
          <a:lstStyle/>
          <a:p>
            <a:pPr marL="685800" lvl="1" indent="-457200" algn="l">
              <a:lnSpc>
                <a:spcPct val="125000"/>
              </a:lnSpc>
              <a:spcBef>
                <a:spcPct val="35000"/>
              </a:spcBef>
              <a:buClr>
                <a:schemeClr val="bg2"/>
              </a:buClr>
              <a:buSzPct val="95000"/>
              <a:buFontTx/>
              <a:buAutoNum type="arabicPeriod"/>
            </a:pPr>
            <a:r>
              <a:rPr lang="en-US" sz="1900" b="0">
                <a:solidFill>
                  <a:srgbClr val="000000"/>
                </a:solidFill>
                <a:effectLst/>
                <a:latin typeface="Arial" charset="0"/>
              </a:rPr>
              <a:t>General description of the nature of leasing arrangements.</a:t>
            </a:r>
          </a:p>
          <a:p>
            <a:pPr marL="685800" lvl="1" indent="-457200" algn="l">
              <a:lnSpc>
                <a:spcPct val="125000"/>
              </a:lnSpc>
              <a:spcBef>
                <a:spcPct val="35000"/>
              </a:spcBef>
              <a:buClr>
                <a:schemeClr val="bg2"/>
              </a:buClr>
              <a:buSzPct val="95000"/>
              <a:buFontTx/>
              <a:buAutoNum type="arabicPeriod"/>
            </a:pPr>
            <a:r>
              <a:rPr lang="en-US" sz="1900" b="0">
                <a:solidFill>
                  <a:srgbClr val="000000"/>
                </a:solidFill>
                <a:effectLst/>
                <a:latin typeface="Arial" charset="0"/>
              </a:rPr>
              <a:t>The nature, timing, and amount of cash inflows and outflows associated with leases,  including payments to be paid or received for each of the five succeeding years.</a:t>
            </a:r>
          </a:p>
          <a:p>
            <a:pPr marL="685800" lvl="1" indent="-457200" algn="l">
              <a:lnSpc>
                <a:spcPct val="125000"/>
              </a:lnSpc>
              <a:spcBef>
                <a:spcPct val="35000"/>
              </a:spcBef>
              <a:buClr>
                <a:schemeClr val="bg2"/>
              </a:buClr>
              <a:buSzPct val="95000"/>
              <a:buFontTx/>
              <a:buAutoNum type="arabicPeriod"/>
            </a:pPr>
            <a:r>
              <a:rPr lang="en-US" sz="1900" b="0">
                <a:solidFill>
                  <a:srgbClr val="000000"/>
                </a:solidFill>
                <a:effectLst/>
                <a:latin typeface="Arial" charset="0"/>
              </a:rPr>
              <a:t>The amount of lease revenues and expenses reported in the income statement each period.</a:t>
            </a:r>
          </a:p>
          <a:p>
            <a:pPr marL="685800" lvl="1" indent="-457200" algn="l">
              <a:lnSpc>
                <a:spcPct val="125000"/>
              </a:lnSpc>
              <a:spcBef>
                <a:spcPct val="35000"/>
              </a:spcBef>
              <a:buClr>
                <a:schemeClr val="bg2"/>
              </a:buClr>
              <a:buSzPct val="95000"/>
              <a:buFontTx/>
              <a:buAutoNum type="arabicPeriod"/>
            </a:pPr>
            <a:r>
              <a:rPr lang="en-US" sz="1900" b="0">
                <a:solidFill>
                  <a:srgbClr val="000000"/>
                </a:solidFill>
                <a:effectLst/>
                <a:latin typeface="Arial" charset="0"/>
              </a:rPr>
              <a:t>Description and amounts of leased assets by major balance sheet classification and related liabilities.</a:t>
            </a:r>
          </a:p>
          <a:p>
            <a:pPr marL="685800" lvl="1" indent="-457200" algn="l">
              <a:lnSpc>
                <a:spcPct val="125000"/>
              </a:lnSpc>
              <a:spcBef>
                <a:spcPct val="35000"/>
              </a:spcBef>
              <a:buClr>
                <a:schemeClr val="bg2"/>
              </a:buClr>
              <a:buSzPct val="95000"/>
              <a:buFontTx/>
              <a:buAutoNum type="arabicPeriod"/>
            </a:pPr>
            <a:r>
              <a:rPr lang="en-US" sz="1900" b="0">
                <a:solidFill>
                  <a:srgbClr val="000000"/>
                </a:solidFill>
                <a:effectLst/>
                <a:latin typeface="Arial" charset="0"/>
              </a:rPr>
              <a:t>Amounts receivable and unearned revenues under lease agreements.</a:t>
            </a:r>
          </a:p>
        </p:txBody>
      </p:sp>
      <p:sp>
        <p:nvSpPr>
          <p:cNvPr id="1581059" name="Text Box 3"/>
          <p:cNvSpPr txBox="1">
            <a:spLocks noChangeArrowheads="1"/>
          </p:cNvSpPr>
          <p:nvPr/>
        </p:nvSpPr>
        <p:spPr bwMode="auto">
          <a:xfrm>
            <a:off x="762000" y="1371600"/>
            <a:ext cx="7861300" cy="519113"/>
          </a:xfrm>
          <a:prstGeom prst="rect">
            <a:avLst/>
          </a:prstGeom>
          <a:noFill/>
          <a:ln w="28575" cap="sq" algn="ctr">
            <a:noFill/>
            <a:miter lim="800000"/>
            <a:headEnd type="none" w="sm" len="sm"/>
            <a:tailEnd type="none" w="sm" len="sm"/>
          </a:ln>
          <a:effectLst/>
        </p:spPr>
        <p:txBody>
          <a:bodyPr>
            <a:spAutoFit/>
          </a:bodyPr>
          <a:lstStyle/>
          <a:p>
            <a:pPr algn="l">
              <a:spcBef>
                <a:spcPct val="45000"/>
              </a:spcBef>
              <a:buSzPct val="80000"/>
            </a:pPr>
            <a:r>
              <a:rPr lang="en-US" sz="2800">
                <a:solidFill>
                  <a:srgbClr val="800000"/>
                </a:solidFill>
                <a:effectLst/>
                <a:latin typeface="Arial" charset="0"/>
              </a:rPr>
              <a:t>Disclosing Lease Data</a:t>
            </a:r>
          </a:p>
        </p:txBody>
      </p:sp>
      <p:sp>
        <p:nvSpPr>
          <p:cNvPr id="1581060" name="Rectangle 4"/>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Special Accounting Problems</a:t>
            </a:r>
          </a:p>
        </p:txBody>
      </p:sp>
      <p:sp>
        <p:nvSpPr>
          <p:cNvPr id="1581061" name="Text Box 5"/>
          <p:cNvSpPr txBox="1">
            <a:spLocks noChangeArrowheads="1"/>
          </p:cNvSpPr>
          <p:nvPr/>
        </p:nvSpPr>
        <p:spPr bwMode="auto">
          <a:xfrm>
            <a:off x="3352800" y="6369050"/>
            <a:ext cx="5715000" cy="336550"/>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9  List the disclosure requirements for leases.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595395" name="Rectangle 3"/>
          <p:cNvSpPr>
            <a:spLocks noChangeArrowheads="1"/>
          </p:cNvSpPr>
          <p:nvPr/>
        </p:nvSpPr>
        <p:spPr bwMode="auto">
          <a:xfrm>
            <a:off x="457200" y="1933575"/>
            <a:ext cx="8229600" cy="4506913"/>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Both GAAP and IFRS share the same objective of recording leases by lessees and lessors according to their economic substance—that is, according to the definitions of assets and liabilities.</a:t>
            </a:r>
          </a:p>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GAAP for leases uses bright-line criteria to determine if a lease arrangement transfers the risks and rewards of ownership; IFRS is more general in its provisions.</a:t>
            </a:r>
          </a:p>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One difference in IFRS and GAAP is that finance leases are referred to as capital leases in GAAP. </a:t>
            </a:r>
          </a:p>
          <a:p>
            <a:pPr marL="685800" lvl="1" indent="-457200" algn="l">
              <a:lnSpc>
                <a:spcPct val="115000"/>
              </a:lnSpc>
              <a:spcBef>
                <a:spcPct val="50000"/>
              </a:spcBef>
              <a:buClr>
                <a:srgbClr val="800000"/>
              </a:buClr>
              <a:buSzPct val="80000"/>
              <a:buFont typeface="Wingdings" pitchFamily="2" charset="2"/>
              <a:buChar char="u"/>
              <a:tabLst>
                <a:tab pos="1543050" algn="l"/>
                <a:tab pos="2057400" algn="l"/>
                <a:tab pos="5429250" algn="r"/>
                <a:tab pos="6400800" algn="r"/>
              </a:tabLst>
            </a:pPr>
            <a:r>
              <a:rPr lang="en-US" sz="1900" b="0">
                <a:effectLst/>
                <a:latin typeface="Arial" charset="0"/>
              </a:rPr>
              <a:t>Under IFRS, lessees and lessors use the same general lease capitalization criteria. GAAP has additional lessor criteria that payments are collectible and there are no additional costs associated with a lease.</a:t>
            </a:r>
          </a:p>
        </p:txBody>
      </p:sp>
      <p:pic>
        <p:nvPicPr>
          <p:cNvPr id="1595396"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597443" name="Rectangle 3"/>
          <p:cNvSpPr>
            <a:spLocks noChangeArrowheads="1"/>
          </p:cNvSpPr>
          <p:nvPr/>
        </p:nvSpPr>
        <p:spPr bwMode="auto">
          <a:xfrm>
            <a:off x="457200" y="1933575"/>
            <a:ext cx="8229600" cy="322262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IFRS requires that lessees use the implicit rate to record a lease, unless it is impractical to determine the lessor’s implicit rate. GAAP requires use of the incremental rate, unless the implicit rate is known by the lessee and the implicit rate is lower than the incremental rate.</a:t>
            </a:r>
          </a:p>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Under GAAP, extensive disclosure of future noncancelable lease payments is required for each of the next five years and the years thereafter. Although some international companies (e.g., Nokia) provide a year-by-year breakout of payments due in years 1 through 5, IFRS does not require it.</a:t>
            </a:r>
          </a:p>
        </p:txBody>
      </p:sp>
      <p:pic>
        <p:nvPicPr>
          <p:cNvPr id="1597444"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Text Box 2"/>
          <p:cNvSpPr txBox="1">
            <a:spLocks noChangeArrowheads="1"/>
          </p:cNvSpPr>
          <p:nvPr/>
        </p:nvSpPr>
        <p:spPr bwMode="auto">
          <a:xfrm>
            <a:off x="685800" y="1371600"/>
            <a:ext cx="7696200" cy="2822575"/>
          </a:xfrm>
          <a:prstGeom prst="rect">
            <a:avLst/>
          </a:prstGeom>
          <a:noFill/>
          <a:ln w="28575" cap="sq">
            <a:noFill/>
            <a:miter lim="800000"/>
            <a:headEnd type="none" w="sm" len="sm"/>
            <a:tailEnd type="none" w="sm" len="sm"/>
          </a:ln>
          <a:effectLst/>
        </p:spPr>
        <p:txBody>
          <a:bodyPr>
            <a:spAutoFit/>
          </a:bodyPr>
          <a:lstStyle/>
          <a:p>
            <a:pPr algn="l">
              <a:lnSpc>
                <a:spcPct val="130000"/>
              </a:lnSpc>
              <a:spcBef>
                <a:spcPct val="35000"/>
              </a:spcBef>
              <a:buClr>
                <a:srgbClr val="800000"/>
              </a:buClr>
              <a:buSzPct val="90000"/>
            </a:pPr>
            <a:r>
              <a:rPr lang="en-US" sz="2100" b="0">
                <a:solidFill>
                  <a:srgbClr val="000000"/>
                </a:solidFill>
                <a:effectLst/>
                <a:latin typeface="Arial" charset="0"/>
              </a:rPr>
              <a:t>If the </a:t>
            </a:r>
            <a:r>
              <a:rPr lang="en-US" sz="2100">
                <a:solidFill>
                  <a:srgbClr val="800000"/>
                </a:solidFill>
                <a:effectLst/>
                <a:latin typeface="Arial" charset="0"/>
              </a:rPr>
              <a:t>lessee capitalizes</a:t>
            </a:r>
            <a:r>
              <a:rPr lang="en-US" sz="2100">
                <a:solidFill>
                  <a:srgbClr val="000000"/>
                </a:solidFill>
                <a:effectLst/>
                <a:latin typeface="Arial" charset="0"/>
              </a:rPr>
              <a:t> </a:t>
            </a:r>
            <a:r>
              <a:rPr lang="en-US" sz="2100" b="0">
                <a:solidFill>
                  <a:srgbClr val="000000"/>
                </a:solidFill>
                <a:effectLst/>
                <a:latin typeface="Arial" charset="0"/>
              </a:rPr>
              <a:t>a lease, the lessee records an asset and a liability generally equal to the present value of the rental payments.</a:t>
            </a:r>
          </a:p>
          <a:p>
            <a:pPr marL="685800" lvl="1" indent="-458788" algn="l">
              <a:lnSpc>
                <a:spcPct val="130000"/>
              </a:lnSpc>
              <a:spcBef>
                <a:spcPct val="35000"/>
              </a:spcBef>
              <a:buClr>
                <a:srgbClr val="800000"/>
              </a:buClr>
              <a:buSzPct val="80000"/>
              <a:buFont typeface="Wingdings" pitchFamily="2" charset="2"/>
              <a:buChar char="u"/>
            </a:pPr>
            <a:r>
              <a:rPr lang="en-US" sz="2100" b="0">
                <a:solidFill>
                  <a:srgbClr val="000000"/>
                </a:solidFill>
                <a:effectLst/>
                <a:latin typeface="Arial" charset="0"/>
              </a:rPr>
              <a:t>Records depreciation on the leased asset.</a:t>
            </a:r>
          </a:p>
          <a:p>
            <a:pPr marL="685800" lvl="1" indent="-458788" algn="l">
              <a:lnSpc>
                <a:spcPct val="130000"/>
              </a:lnSpc>
              <a:spcBef>
                <a:spcPct val="35000"/>
              </a:spcBef>
              <a:buClr>
                <a:srgbClr val="800000"/>
              </a:buClr>
              <a:buSzPct val="80000"/>
              <a:buFont typeface="Wingdings" pitchFamily="2" charset="2"/>
              <a:buChar char="u"/>
            </a:pPr>
            <a:r>
              <a:rPr lang="en-US" sz="2100" b="0">
                <a:solidFill>
                  <a:srgbClr val="000000"/>
                </a:solidFill>
                <a:effectLst/>
                <a:latin typeface="Arial" charset="0"/>
              </a:rPr>
              <a:t>Treats the lease payments as consisting of interest and principal.</a:t>
            </a:r>
          </a:p>
        </p:txBody>
      </p:sp>
      <p:sp>
        <p:nvSpPr>
          <p:cNvPr id="1329155"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29156" name="Text Box 4"/>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29159" name="Rectangle 7"/>
          <p:cNvSpPr>
            <a:spLocks noChangeArrowheads="1"/>
          </p:cNvSpPr>
          <p:nvPr/>
        </p:nvSpPr>
        <p:spPr bwMode="auto">
          <a:xfrm>
            <a:off x="533400" y="4540250"/>
            <a:ext cx="4800600" cy="336550"/>
          </a:xfrm>
          <a:prstGeom prst="rect">
            <a:avLst/>
          </a:prstGeom>
          <a:noFill/>
          <a:ln w="28575" cap="sq">
            <a:noFill/>
            <a:miter lim="800000"/>
            <a:headEnd/>
            <a:tailEnd/>
          </a:ln>
          <a:effectLst/>
        </p:spPr>
        <p:txBody>
          <a:bodyPr>
            <a:spAutoFit/>
          </a:bodyPr>
          <a:lstStyle/>
          <a:p>
            <a:pPr algn="l"/>
            <a:r>
              <a:rPr lang="en-US" sz="1600" b="0">
                <a:effectLst/>
                <a:latin typeface="Arial" charset="0"/>
              </a:rPr>
              <a:t>Journal Entries for Capitalized Lease</a:t>
            </a:r>
          </a:p>
        </p:txBody>
      </p:sp>
      <p:sp>
        <p:nvSpPr>
          <p:cNvPr id="1329160" name="Text Box 8"/>
          <p:cNvSpPr txBox="1">
            <a:spLocks noChangeArrowheads="1"/>
          </p:cNvSpPr>
          <p:nvPr/>
        </p:nvSpPr>
        <p:spPr bwMode="auto">
          <a:xfrm>
            <a:off x="7239000" y="4648200"/>
            <a:ext cx="1447800" cy="274638"/>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21-2</a:t>
            </a:r>
          </a:p>
        </p:txBody>
      </p:sp>
      <p:pic>
        <p:nvPicPr>
          <p:cNvPr id="1329161" name="Picture 9"/>
          <p:cNvPicPr>
            <a:picLocks noChangeAspect="1" noChangeArrowheads="1"/>
          </p:cNvPicPr>
          <p:nvPr/>
        </p:nvPicPr>
        <p:blipFill>
          <a:blip r:embed="rId3"/>
          <a:srcRect/>
          <a:stretch>
            <a:fillRect/>
          </a:stretch>
        </p:blipFill>
        <p:spPr bwMode="auto">
          <a:xfrm>
            <a:off x="533400" y="4953000"/>
            <a:ext cx="8153400" cy="1136650"/>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a:solidFill>
                  <a:srgbClr val="800000"/>
                </a:solidFill>
                <a:effectLst/>
                <a:latin typeface="Arial" charset="0"/>
              </a:rPr>
              <a:t>RELEVANT FACTS</a:t>
            </a:r>
          </a:p>
        </p:txBody>
      </p:sp>
      <p:sp>
        <p:nvSpPr>
          <p:cNvPr id="1613827" name="Rectangle 3"/>
          <p:cNvSpPr>
            <a:spLocks noChangeArrowheads="1"/>
          </p:cNvSpPr>
          <p:nvPr/>
        </p:nvSpPr>
        <p:spPr bwMode="auto">
          <a:xfrm>
            <a:off x="457200" y="1933575"/>
            <a:ext cx="8229600" cy="3078163"/>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b="0">
                <a:effectLst/>
                <a:latin typeface="Arial" charset="0"/>
              </a:rPr>
              <a:t>The FASB standard for leases was originally issued in 1976. The standard (SFAS No. 13) has been the subject of more than 30 interpretations since its issuance. The IFRS leasing standard is IAS 17, first issued in 1982. This standard is the subject of only three interpretations. One reason for this small number of interpretations is that IFRS does not specifically address a number of leasing transactions that are covered by GAAP. Examples include lease agreements for natural resources, sale-leasebacks, real estate leases, and leveraged leases.</a:t>
            </a:r>
          </a:p>
        </p:txBody>
      </p:sp>
      <p:pic>
        <p:nvPicPr>
          <p:cNvPr id="1613828"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9490" name="Rectangle 2"/>
          <p:cNvSpPr>
            <a:spLocks noChangeArrowheads="1"/>
          </p:cNvSpPr>
          <p:nvPr/>
        </p:nvSpPr>
        <p:spPr bwMode="auto">
          <a:xfrm>
            <a:off x="533400" y="1981200"/>
            <a:ext cx="8077200" cy="3184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b="0">
                <a:solidFill>
                  <a:schemeClr val="tx1"/>
                </a:solidFill>
                <a:effectLst/>
                <a:latin typeface="Arial" charset="0"/>
              </a:rPr>
              <a:t>Which of the following is not a criterion for a lease to be recorded as a finance lease?</a:t>
            </a:r>
          </a:p>
          <a:p>
            <a:pPr marL="685800" lvl="1" indent="-457200" algn="l">
              <a:lnSpc>
                <a:spcPct val="125000"/>
              </a:lnSpc>
              <a:spcBef>
                <a:spcPct val="35000"/>
              </a:spcBef>
              <a:buFontTx/>
              <a:buAutoNum type="alphaLcPeriod"/>
            </a:pPr>
            <a:r>
              <a:rPr lang="en-US" sz="2000" b="0">
                <a:solidFill>
                  <a:schemeClr val="tx1"/>
                </a:solidFill>
                <a:effectLst/>
                <a:latin typeface="Arial" charset="0"/>
              </a:rPr>
              <a:t>There is transfer of ownership.</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lease is cancelable.</a:t>
            </a:r>
          </a:p>
          <a:p>
            <a:pPr marL="685800" lvl="1" indent="-457200" algn="l">
              <a:lnSpc>
                <a:spcPct val="125000"/>
              </a:lnSpc>
              <a:spcBef>
                <a:spcPct val="35000"/>
              </a:spcBef>
              <a:buFontTx/>
              <a:buAutoNum type="alphaLcPeriod"/>
            </a:pPr>
            <a:r>
              <a:rPr lang="en-US" sz="2000" b="0">
                <a:solidFill>
                  <a:schemeClr val="tx1"/>
                </a:solidFill>
                <a:effectLst/>
                <a:latin typeface="Arial" charset="0"/>
              </a:rPr>
              <a:t>The lease term is for the major part of the economic life of the asset.</a:t>
            </a:r>
          </a:p>
          <a:p>
            <a:pPr marL="685800" lvl="1" indent="-457200" algn="l">
              <a:lnSpc>
                <a:spcPct val="125000"/>
              </a:lnSpc>
              <a:spcBef>
                <a:spcPct val="35000"/>
              </a:spcBef>
              <a:buFontTx/>
              <a:buAutoNum type="alphaLcPeriod"/>
            </a:pPr>
            <a:r>
              <a:rPr lang="en-US" sz="2000" b="0">
                <a:solidFill>
                  <a:schemeClr val="tx1"/>
                </a:solidFill>
                <a:effectLst/>
                <a:latin typeface="Arial" charset="0"/>
              </a:rPr>
              <a:t>There is a bargain-purchase option.</a:t>
            </a:r>
          </a:p>
        </p:txBody>
      </p:sp>
      <p:sp>
        <p:nvSpPr>
          <p:cNvPr id="1599491"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59949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599493" name="Oval 5"/>
          <p:cNvSpPr>
            <a:spLocks noChangeArrowheads="1"/>
          </p:cNvSpPr>
          <p:nvPr/>
        </p:nvSpPr>
        <p:spPr bwMode="auto">
          <a:xfrm>
            <a:off x="712788" y="337185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599494"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599495"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9493"/>
                                        </p:tgtEl>
                                        <p:attrNameLst>
                                          <p:attrName>style.visibility</p:attrName>
                                        </p:attrNameLst>
                                      </p:cBhvr>
                                      <p:to>
                                        <p:strVal val="visible"/>
                                      </p:to>
                                    </p:set>
                                    <p:animEffect transition="in" filter="wipe(left)">
                                      <p:cBhvr>
                                        <p:cTn id="7" dur="500"/>
                                        <p:tgtEl>
                                          <p:spTgt spid="1599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49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3586" name="Rectangle 2"/>
          <p:cNvSpPr>
            <a:spLocks noChangeArrowheads="1"/>
          </p:cNvSpPr>
          <p:nvPr/>
        </p:nvSpPr>
        <p:spPr bwMode="auto">
          <a:xfrm>
            <a:off x="533400" y="1981200"/>
            <a:ext cx="8077200" cy="47085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35000"/>
              </a:spcBef>
            </a:pPr>
            <a:r>
              <a:rPr lang="en-US" sz="2000" b="0" dirty="0">
                <a:solidFill>
                  <a:schemeClr val="tx1"/>
                </a:solidFill>
                <a:effectLst/>
                <a:latin typeface="Arial" charset="0"/>
              </a:rPr>
              <a:t>Under IFRS, in computing the present value of the minimum lease payments, the lessee should:</a:t>
            </a:r>
          </a:p>
          <a:p>
            <a:pPr marL="685800" lvl="1" indent="-457200" algn="l">
              <a:lnSpc>
                <a:spcPct val="125000"/>
              </a:lnSpc>
              <a:spcBef>
                <a:spcPct val="35000"/>
              </a:spcBef>
              <a:buFontTx/>
              <a:buAutoNum type="alphaLcPeriod"/>
            </a:pPr>
            <a:r>
              <a:rPr lang="en-US" sz="2000" b="0" dirty="0">
                <a:solidFill>
                  <a:schemeClr val="tx1"/>
                </a:solidFill>
                <a:effectLst/>
                <a:latin typeface="Arial" charset="0"/>
              </a:rPr>
              <a:t>use its incremental borrowing rate in all cases.</a:t>
            </a:r>
          </a:p>
          <a:p>
            <a:pPr marL="685800" lvl="1" indent="-457200" algn="l">
              <a:lnSpc>
                <a:spcPct val="125000"/>
              </a:lnSpc>
              <a:spcBef>
                <a:spcPct val="35000"/>
              </a:spcBef>
              <a:buFontTx/>
              <a:buAutoNum type="alphaLcPeriod"/>
            </a:pPr>
            <a:r>
              <a:rPr lang="en-US" sz="2000" b="0" dirty="0">
                <a:solidFill>
                  <a:schemeClr val="tx1"/>
                </a:solidFill>
                <a:effectLst/>
                <a:latin typeface="Arial" charset="0"/>
              </a:rPr>
              <a:t>use either its incremental borrowing rate or the implicit rate of the </a:t>
            </a:r>
            <a:r>
              <a:rPr lang="en-US" sz="2000" b="0" dirty="0" err="1">
                <a:solidFill>
                  <a:schemeClr val="tx1"/>
                </a:solidFill>
                <a:effectLst/>
                <a:latin typeface="Arial" charset="0"/>
              </a:rPr>
              <a:t>lessor</a:t>
            </a:r>
            <a:r>
              <a:rPr lang="en-US" sz="2000" b="0" dirty="0">
                <a:solidFill>
                  <a:schemeClr val="tx1"/>
                </a:solidFill>
                <a:effectLst/>
                <a:latin typeface="Arial" charset="0"/>
              </a:rPr>
              <a:t>, whichever is higher, assuming that the implicit rate is known to the lessee. </a:t>
            </a:r>
          </a:p>
          <a:p>
            <a:pPr marL="685800" lvl="1" indent="-457200" algn="l">
              <a:lnSpc>
                <a:spcPct val="125000"/>
              </a:lnSpc>
              <a:spcBef>
                <a:spcPct val="35000"/>
              </a:spcBef>
              <a:buFontTx/>
              <a:buAutoNum type="alphaLcPeriod"/>
            </a:pPr>
            <a:r>
              <a:rPr lang="en-US" sz="2000" b="0" dirty="0">
                <a:solidFill>
                  <a:schemeClr val="tx1"/>
                </a:solidFill>
                <a:effectLst/>
                <a:latin typeface="Arial" charset="0"/>
              </a:rPr>
              <a:t>use either its incremental borrowing rate or the implicit rate of the </a:t>
            </a:r>
            <a:r>
              <a:rPr lang="en-US" sz="2000" b="0" dirty="0" err="1">
                <a:solidFill>
                  <a:schemeClr val="tx1"/>
                </a:solidFill>
                <a:effectLst/>
                <a:latin typeface="Arial" charset="0"/>
              </a:rPr>
              <a:t>lessor</a:t>
            </a:r>
            <a:r>
              <a:rPr lang="en-US" sz="2000" b="0" dirty="0">
                <a:solidFill>
                  <a:schemeClr val="tx1"/>
                </a:solidFill>
                <a:effectLst/>
                <a:latin typeface="Arial" charset="0"/>
              </a:rPr>
              <a:t>, whichever is lower, assuming that the implicit rate is known to the lessee. </a:t>
            </a:r>
          </a:p>
          <a:p>
            <a:pPr marL="685800" lvl="1" indent="-457200" algn="l">
              <a:lnSpc>
                <a:spcPct val="125000"/>
              </a:lnSpc>
              <a:spcBef>
                <a:spcPct val="35000"/>
              </a:spcBef>
              <a:buFontTx/>
              <a:buAutoNum type="alphaLcPeriod"/>
            </a:pPr>
            <a:r>
              <a:rPr lang="en-US" sz="2000" b="0" dirty="0">
                <a:solidFill>
                  <a:schemeClr val="tx1"/>
                </a:solidFill>
                <a:effectLst/>
                <a:latin typeface="Arial" charset="0"/>
              </a:rPr>
              <a:t>use the implicit rate of the </a:t>
            </a:r>
            <a:r>
              <a:rPr lang="en-US" sz="2000" b="0" dirty="0" err="1">
                <a:solidFill>
                  <a:schemeClr val="tx1"/>
                </a:solidFill>
                <a:effectLst/>
                <a:latin typeface="Arial" charset="0"/>
              </a:rPr>
              <a:t>lessor</a:t>
            </a:r>
            <a:r>
              <a:rPr lang="en-US" sz="2000" b="0" dirty="0">
                <a:solidFill>
                  <a:schemeClr val="tx1"/>
                </a:solidFill>
                <a:effectLst/>
                <a:latin typeface="Arial" charset="0"/>
              </a:rPr>
              <a:t>, unless it is impracticable to determine the implicit rate.</a:t>
            </a:r>
          </a:p>
        </p:txBody>
      </p:sp>
      <p:sp>
        <p:nvSpPr>
          <p:cNvPr id="1603587"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03588"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03589" name="Oval 5"/>
          <p:cNvSpPr>
            <a:spLocks noChangeArrowheads="1"/>
          </p:cNvSpPr>
          <p:nvPr/>
        </p:nvSpPr>
        <p:spPr bwMode="auto">
          <a:xfrm>
            <a:off x="712788" y="588645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603590"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603591"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3589"/>
                                        </p:tgtEl>
                                        <p:attrNameLst>
                                          <p:attrName>style.visibility</p:attrName>
                                        </p:attrNameLst>
                                      </p:cBhvr>
                                      <p:to>
                                        <p:strVal val="visible"/>
                                      </p:to>
                                    </p:set>
                                    <p:animEffect transition="in" filter="wipe(left)">
                                      <p:cBhvr>
                                        <p:cTn id="7" dur="500"/>
                                        <p:tgtEl>
                                          <p:spTgt spid="160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358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5874" name="Rectangle 2"/>
          <p:cNvSpPr>
            <a:spLocks noChangeArrowheads="1"/>
          </p:cNvSpPr>
          <p:nvPr/>
        </p:nvSpPr>
        <p:spPr bwMode="auto">
          <a:xfrm>
            <a:off x="533400" y="1981200"/>
            <a:ext cx="8077200" cy="24225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sz="2000" b="0">
                <a:solidFill>
                  <a:schemeClr val="tx1"/>
                </a:solidFill>
                <a:effectLst/>
                <a:latin typeface="Arial" charset="0"/>
              </a:rPr>
              <a:t>A lease that involves a manufacturer’s or dealer’s profit is a (an):</a:t>
            </a:r>
          </a:p>
          <a:p>
            <a:pPr marL="685800" lvl="1" indent="-457200" algn="l">
              <a:lnSpc>
                <a:spcPct val="125000"/>
              </a:lnSpc>
              <a:spcBef>
                <a:spcPct val="35000"/>
              </a:spcBef>
              <a:buFontTx/>
              <a:buAutoNum type="alphaLcPeriod"/>
            </a:pPr>
            <a:r>
              <a:rPr lang="en-US" sz="2000" b="0">
                <a:solidFill>
                  <a:schemeClr val="tx1"/>
                </a:solidFill>
                <a:effectLst/>
                <a:latin typeface="Arial" charset="0"/>
              </a:rPr>
              <a:t>direct financing lease.</a:t>
            </a:r>
          </a:p>
          <a:p>
            <a:pPr marL="685800" lvl="1" indent="-457200" algn="l">
              <a:lnSpc>
                <a:spcPct val="125000"/>
              </a:lnSpc>
              <a:spcBef>
                <a:spcPct val="35000"/>
              </a:spcBef>
              <a:buFontTx/>
              <a:buAutoNum type="alphaLcPeriod"/>
            </a:pPr>
            <a:r>
              <a:rPr lang="en-US" sz="2000" b="0">
                <a:solidFill>
                  <a:schemeClr val="tx1"/>
                </a:solidFill>
                <a:effectLst/>
                <a:latin typeface="Arial" charset="0"/>
              </a:rPr>
              <a:t>finance lease.</a:t>
            </a:r>
          </a:p>
          <a:p>
            <a:pPr marL="685800" lvl="1" indent="-457200" algn="l">
              <a:lnSpc>
                <a:spcPct val="125000"/>
              </a:lnSpc>
              <a:spcBef>
                <a:spcPct val="35000"/>
              </a:spcBef>
              <a:buFontTx/>
              <a:buAutoNum type="alphaLcPeriod"/>
            </a:pPr>
            <a:r>
              <a:rPr lang="en-US" sz="2000" b="0">
                <a:solidFill>
                  <a:schemeClr val="tx1"/>
                </a:solidFill>
                <a:effectLst/>
                <a:latin typeface="Arial" charset="0"/>
              </a:rPr>
              <a:t>operating lease.</a:t>
            </a:r>
          </a:p>
          <a:p>
            <a:pPr marL="685800" lvl="1" indent="-457200" algn="l">
              <a:lnSpc>
                <a:spcPct val="125000"/>
              </a:lnSpc>
              <a:spcBef>
                <a:spcPct val="35000"/>
              </a:spcBef>
              <a:buFontTx/>
              <a:buAutoNum type="alphaLcPeriod"/>
            </a:pPr>
            <a:r>
              <a:rPr lang="en-US" sz="2000" b="0">
                <a:solidFill>
                  <a:schemeClr val="tx1"/>
                </a:solidFill>
                <a:effectLst/>
                <a:latin typeface="Arial" charset="0"/>
              </a:rPr>
              <a:t>sales-type lease.</a:t>
            </a:r>
          </a:p>
        </p:txBody>
      </p:sp>
      <p:sp>
        <p:nvSpPr>
          <p:cNvPr id="161587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1587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15877" name="Oval 5"/>
          <p:cNvSpPr>
            <a:spLocks noChangeArrowheads="1"/>
          </p:cNvSpPr>
          <p:nvPr/>
        </p:nvSpPr>
        <p:spPr bwMode="auto">
          <a:xfrm>
            <a:off x="712788" y="39751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pic>
        <p:nvPicPr>
          <p:cNvPr id="1615878"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1615879" name="Text Box 7"/>
          <p:cNvSpPr txBox="1">
            <a:spLocks noChangeArrowheads="1"/>
          </p:cNvSpPr>
          <p:nvPr/>
        </p:nvSpPr>
        <p:spPr bwMode="auto">
          <a:xfrm>
            <a:off x="533400" y="1447800"/>
            <a:ext cx="5181600" cy="457200"/>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400">
                <a:solidFill>
                  <a:srgbClr val="800000"/>
                </a:solidFill>
                <a:effectLst/>
                <a:latin typeface="Arial" charset="0"/>
              </a:rPr>
              <a:t>IFRS SELF-TEST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5877"/>
                                        </p:tgtEl>
                                        <p:attrNameLst>
                                          <p:attrName>style.visibility</p:attrName>
                                        </p:attrNameLst>
                                      </p:cBhvr>
                                      <p:to>
                                        <p:strVal val="visible"/>
                                      </p:to>
                                    </p:set>
                                    <p:animEffect transition="in" filter="wipe(left)">
                                      <p:cBhvr>
                                        <p:cTn id="7" dur="500"/>
                                        <p:tgtEl>
                                          <p:spTgt spid="161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8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Text Box 2"/>
          <p:cNvSpPr txBox="1">
            <a:spLocks noChangeArrowheads="1"/>
          </p:cNvSpPr>
          <p:nvPr/>
        </p:nvSpPr>
        <p:spPr bwMode="auto">
          <a:xfrm>
            <a:off x="609600" y="1366838"/>
            <a:ext cx="8305800" cy="2598737"/>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50000"/>
              </a:spcBef>
              <a:buClr>
                <a:srgbClr val="800000"/>
              </a:buClr>
              <a:buSzPct val="90000"/>
            </a:pPr>
            <a:r>
              <a:rPr lang="en-US" sz="2200" b="0">
                <a:solidFill>
                  <a:srgbClr val="000000"/>
                </a:solidFill>
                <a:effectLst/>
                <a:latin typeface="Arial" charset="0"/>
              </a:rPr>
              <a:t>For a </a:t>
            </a:r>
            <a:r>
              <a:rPr lang="en-US" sz="2200">
                <a:solidFill>
                  <a:srgbClr val="800000"/>
                </a:solidFill>
                <a:effectLst/>
                <a:latin typeface="Arial" charset="0"/>
              </a:rPr>
              <a:t>capital lease</a:t>
            </a:r>
            <a:r>
              <a:rPr lang="en-US" sz="2200" b="0">
                <a:solidFill>
                  <a:srgbClr val="000000"/>
                </a:solidFill>
                <a:effectLst/>
                <a:latin typeface="Arial" charset="0"/>
              </a:rPr>
              <a:t>, the FASB has identified four criteria.</a:t>
            </a:r>
          </a:p>
          <a:p>
            <a:pPr marL="685800" lvl="1" indent="-457200" algn="l">
              <a:lnSpc>
                <a:spcPct val="125000"/>
              </a:lnSpc>
              <a:spcBef>
                <a:spcPct val="50000"/>
              </a:spcBef>
              <a:buClr>
                <a:srgbClr val="800000"/>
              </a:buClr>
              <a:buFontTx/>
              <a:buAutoNum type="arabicPeriod"/>
            </a:pPr>
            <a:r>
              <a:rPr lang="en-US" sz="2100" b="0">
                <a:solidFill>
                  <a:srgbClr val="000000"/>
                </a:solidFill>
                <a:effectLst/>
                <a:latin typeface="Arial" charset="0"/>
              </a:rPr>
              <a:t>Lease </a:t>
            </a:r>
            <a:r>
              <a:rPr lang="en-US" sz="2100">
                <a:solidFill>
                  <a:srgbClr val="000000"/>
                </a:solidFill>
                <a:effectLst/>
                <a:latin typeface="Arial" charset="0"/>
              </a:rPr>
              <a:t>transfers ownership</a:t>
            </a:r>
            <a:r>
              <a:rPr lang="en-US" sz="2100" b="0">
                <a:solidFill>
                  <a:srgbClr val="000000"/>
                </a:solidFill>
                <a:effectLst/>
                <a:latin typeface="Arial" charset="0"/>
              </a:rPr>
              <a:t> of the property to the lessee.</a:t>
            </a:r>
          </a:p>
          <a:p>
            <a:pPr marL="685800" lvl="1" indent="-457200" algn="l">
              <a:lnSpc>
                <a:spcPct val="125000"/>
              </a:lnSpc>
              <a:spcBef>
                <a:spcPct val="50000"/>
              </a:spcBef>
              <a:buClr>
                <a:srgbClr val="800000"/>
              </a:buClr>
              <a:buFontTx/>
              <a:buAutoNum type="arabicPeriod"/>
            </a:pPr>
            <a:r>
              <a:rPr lang="en-US" sz="2100" b="0">
                <a:solidFill>
                  <a:srgbClr val="000000"/>
                </a:solidFill>
                <a:effectLst/>
                <a:latin typeface="Arial" charset="0"/>
              </a:rPr>
              <a:t>Lease contains a </a:t>
            </a:r>
            <a:r>
              <a:rPr lang="en-US" sz="2100">
                <a:solidFill>
                  <a:srgbClr val="000000"/>
                </a:solidFill>
                <a:effectLst/>
                <a:latin typeface="Arial" charset="0"/>
              </a:rPr>
              <a:t>bargain-purchase option</a:t>
            </a:r>
            <a:r>
              <a:rPr lang="en-US" sz="2100" b="0">
                <a:solidFill>
                  <a:srgbClr val="000000"/>
                </a:solidFill>
                <a:effectLst/>
                <a:latin typeface="Arial" charset="0"/>
              </a:rPr>
              <a:t>.</a:t>
            </a:r>
          </a:p>
          <a:p>
            <a:pPr marL="685800" lvl="1" indent="-457200" algn="l">
              <a:lnSpc>
                <a:spcPct val="125000"/>
              </a:lnSpc>
              <a:spcBef>
                <a:spcPct val="50000"/>
              </a:spcBef>
              <a:buClr>
                <a:srgbClr val="800000"/>
              </a:buClr>
              <a:buFontTx/>
              <a:buAutoNum type="arabicPeriod"/>
            </a:pPr>
            <a:r>
              <a:rPr lang="en-US" sz="2100" b="0">
                <a:solidFill>
                  <a:srgbClr val="000000"/>
                </a:solidFill>
                <a:effectLst/>
                <a:latin typeface="Arial" charset="0"/>
              </a:rPr>
              <a:t>Lease term is equal to </a:t>
            </a:r>
            <a:r>
              <a:rPr lang="en-US" sz="2100">
                <a:solidFill>
                  <a:srgbClr val="000000"/>
                </a:solidFill>
                <a:effectLst/>
                <a:latin typeface="Arial" charset="0"/>
              </a:rPr>
              <a:t>75 percent or more</a:t>
            </a:r>
            <a:r>
              <a:rPr lang="en-US" sz="2100" b="0">
                <a:solidFill>
                  <a:srgbClr val="000000"/>
                </a:solidFill>
                <a:effectLst/>
                <a:latin typeface="Arial" charset="0"/>
              </a:rPr>
              <a:t> of the estimated economic life of the leased property.</a:t>
            </a:r>
          </a:p>
        </p:txBody>
      </p:sp>
      <p:sp>
        <p:nvSpPr>
          <p:cNvPr id="1331203" name="Rectangle 3"/>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31205" name="Text Box 5"/>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
        <p:nvSpPr>
          <p:cNvPr id="1331206" name="Text Box 6"/>
          <p:cNvSpPr txBox="1">
            <a:spLocks noChangeArrowheads="1"/>
          </p:cNvSpPr>
          <p:nvPr/>
        </p:nvSpPr>
        <p:spPr bwMode="auto">
          <a:xfrm>
            <a:off x="6705600" y="4114800"/>
            <a:ext cx="1828800" cy="1644650"/>
          </a:xfrm>
          <a:prstGeom prst="rect">
            <a:avLst/>
          </a:prstGeom>
          <a:solidFill>
            <a:srgbClr val="FFFFCC"/>
          </a:solidFill>
          <a:ln w="28575" cap="sq">
            <a:solidFill>
              <a:schemeClr val="tx1"/>
            </a:solidFill>
            <a:miter lim="800000"/>
            <a:headEnd/>
            <a:tailEnd/>
          </a:ln>
          <a:effectLst/>
        </p:spPr>
        <p:txBody>
          <a:bodyPr>
            <a:spAutoFit/>
          </a:bodyPr>
          <a:lstStyle/>
          <a:p>
            <a:pPr>
              <a:spcBef>
                <a:spcPct val="50000"/>
              </a:spcBef>
            </a:pPr>
            <a:r>
              <a:rPr lang="en-US" sz="2000">
                <a:solidFill>
                  <a:srgbClr val="800000"/>
                </a:solidFill>
                <a:effectLst/>
                <a:latin typeface="Arial" charset="0"/>
              </a:rPr>
              <a:t>One or more</a:t>
            </a:r>
            <a:r>
              <a:rPr lang="en-US" sz="2000" b="0">
                <a:effectLst/>
                <a:latin typeface="Arial" charset="0"/>
              </a:rPr>
              <a:t> must be met for </a:t>
            </a:r>
            <a:r>
              <a:rPr lang="en-US" sz="2000">
                <a:solidFill>
                  <a:srgbClr val="800000"/>
                </a:solidFill>
                <a:effectLst/>
                <a:latin typeface="Arial" charset="0"/>
              </a:rPr>
              <a:t>finance lease</a:t>
            </a:r>
            <a:r>
              <a:rPr lang="en-US" sz="2000" b="0">
                <a:effectLst/>
                <a:latin typeface="Arial" charset="0"/>
              </a:rPr>
              <a:t> accounting.</a:t>
            </a:r>
          </a:p>
        </p:txBody>
      </p:sp>
      <p:sp>
        <p:nvSpPr>
          <p:cNvPr id="1331207" name="Text Box 7"/>
          <p:cNvSpPr txBox="1">
            <a:spLocks noChangeArrowheads="1"/>
          </p:cNvSpPr>
          <p:nvPr/>
        </p:nvSpPr>
        <p:spPr bwMode="auto">
          <a:xfrm>
            <a:off x="609600" y="4071938"/>
            <a:ext cx="5715000" cy="1698625"/>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50000"/>
              </a:spcBef>
              <a:buClr>
                <a:srgbClr val="800000"/>
              </a:buClr>
              <a:buFontTx/>
              <a:buAutoNum type="arabicPeriod" startAt="4"/>
            </a:pPr>
            <a:r>
              <a:rPr lang="en-US" sz="2100" b="0">
                <a:solidFill>
                  <a:srgbClr val="000000"/>
                </a:solidFill>
                <a:effectLst/>
                <a:latin typeface="Arial" charset="0"/>
              </a:rPr>
              <a:t>The present value of the minimum lease payments (excluding executory costs) equals or </a:t>
            </a:r>
            <a:r>
              <a:rPr lang="en-US" sz="2100">
                <a:solidFill>
                  <a:srgbClr val="000000"/>
                </a:solidFill>
                <a:effectLst/>
                <a:latin typeface="Arial" charset="0"/>
              </a:rPr>
              <a:t>exceeds 90 percent</a:t>
            </a:r>
            <a:r>
              <a:rPr lang="en-US" sz="2100" b="0">
                <a:solidFill>
                  <a:srgbClr val="000000"/>
                </a:solidFill>
                <a:effectLst/>
                <a:latin typeface="Arial" charset="0"/>
              </a:rPr>
              <a:t> of the fair value of the leased property.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305" name="Picture 33"/>
          <p:cNvPicPr>
            <a:picLocks noChangeAspect="1" noChangeArrowheads="1"/>
          </p:cNvPicPr>
          <p:nvPr/>
        </p:nvPicPr>
        <p:blipFill>
          <a:blip r:embed="rId3"/>
          <a:srcRect/>
          <a:stretch>
            <a:fillRect/>
          </a:stretch>
        </p:blipFill>
        <p:spPr bwMode="auto">
          <a:xfrm>
            <a:off x="476250" y="3171825"/>
            <a:ext cx="8210550" cy="2847975"/>
          </a:xfrm>
          <a:prstGeom prst="rect">
            <a:avLst/>
          </a:prstGeom>
          <a:noFill/>
          <a:ln w="28575" cap="sq">
            <a:noFill/>
            <a:miter lim="800000"/>
            <a:headEnd/>
            <a:tailEnd/>
          </a:ln>
          <a:effectLst/>
        </p:spPr>
      </p:pic>
      <p:pic>
        <p:nvPicPr>
          <p:cNvPr id="1334288" name="Picture 16"/>
          <p:cNvPicPr>
            <a:picLocks noChangeAspect="1" noChangeArrowheads="1"/>
          </p:cNvPicPr>
          <p:nvPr/>
        </p:nvPicPr>
        <p:blipFill>
          <a:blip r:embed="rId4"/>
          <a:srcRect/>
          <a:stretch>
            <a:fillRect/>
          </a:stretch>
        </p:blipFill>
        <p:spPr bwMode="auto">
          <a:xfrm>
            <a:off x="228600" y="1257300"/>
            <a:ext cx="1676400" cy="1485900"/>
          </a:xfrm>
          <a:prstGeom prst="rect">
            <a:avLst/>
          </a:prstGeom>
          <a:noFill/>
          <a:ln w="12700">
            <a:noFill/>
            <a:miter lim="800000"/>
            <a:headEnd/>
            <a:tailEnd/>
          </a:ln>
          <a:effectLst/>
        </p:spPr>
      </p:pic>
      <p:sp>
        <p:nvSpPr>
          <p:cNvPr id="1334289" name="AutoShape 17"/>
          <p:cNvSpPr>
            <a:spLocks noChangeArrowheads="1"/>
          </p:cNvSpPr>
          <p:nvPr/>
        </p:nvSpPr>
        <p:spPr bwMode="auto">
          <a:xfrm rot="-16200000">
            <a:off x="2286000" y="1866900"/>
            <a:ext cx="5334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5B88"/>
          </a:solidFill>
          <a:ln w="12700">
            <a:solidFill>
              <a:schemeClr val="tx1"/>
            </a:solidFill>
            <a:miter lim="800000"/>
            <a:headEnd/>
            <a:tailEnd/>
          </a:ln>
          <a:effectLst/>
        </p:spPr>
        <p:txBody>
          <a:bodyPr wrap="none" anchor="ctr"/>
          <a:lstStyle/>
          <a:p>
            <a:endParaRPr lang="en-US"/>
          </a:p>
        </p:txBody>
      </p:sp>
      <p:sp>
        <p:nvSpPr>
          <p:cNvPr id="1334290" name="Rectangle 18"/>
          <p:cNvSpPr>
            <a:spLocks noChangeAspect="1" noChangeArrowheads="1"/>
          </p:cNvSpPr>
          <p:nvPr/>
        </p:nvSpPr>
        <p:spPr bwMode="auto">
          <a:xfrm>
            <a:off x="1371600" y="1333500"/>
            <a:ext cx="2514600" cy="5334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334291" name="Text Box 19"/>
          <p:cNvSpPr txBox="1">
            <a:spLocks noChangeArrowheads="1"/>
          </p:cNvSpPr>
          <p:nvPr/>
        </p:nvSpPr>
        <p:spPr bwMode="auto">
          <a:xfrm>
            <a:off x="1447800" y="1409700"/>
            <a:ext cx="2362200" cy="350838"/>
          </a:xfrm>
          <a:prstGeom prst="rect">
            <a:avLst/>
          </a:prstGeom>
          <a:noFill/>
          <a:ln w="12700">
            <a:noFill/>
            <a:miter lim="800000"/>
            <a:headEnd/>
            <a:tailEnd/>
          </a:ln>
          <a:effectLst/>
        </p:spPr>
        <p:txBody>
          <a:bodyPr>
            <a:spAutoFit/>
          </a:bodyPr>
          <a:lstStyle/>
          <a:p>
            <a:pPr>
              <a:spcBef>
                <a:spcPct val="50000"/>
              </a:spcBef>
            </a:pPr>
            <a:r>
              <a:rPr lang="en-US" sz="1700">
                <a:solidFill>
                  <a:schemeClr val="tx1"/>
                </a:solidFill>
                <a:effectLst/>
                <a:latin typeface="Arial" charset="0"/>
              </a:rPr>
              <a:t>Lease Agreement</a:t>
            </a:r>
          </a:p>
        </p:txBody>
      </p:sp>
      <p:sp>
        <p:nvSpPr>
          <p:cNvPr id="1334295" name="Rectangle 23"/>
          <p:cNvSpPr>
            <a:spLocks noChangeArrowheads="1"/>
          </p:cNvSpPr>
          <p:nvPr/>
        </p:nvSpPr>
        <p:spPr bwMode="auto">
          <a:xfrm>
            <a:off x="4343400" y="1295400"/>
            <a:ext cx="3657600" cy="1447800"/>
          </a:xfrm>
          <a:prstGeom prst="rect">
            <a:avLst/>
          </a:prstGeom>
          <a:noFill/>
          <a:ln w="19050">
            <a:noFill/>
            <a:miter lim="800000"/>
            <a:headEnd/>
            <a:tailEnd/>
          </a:ln>
          <a:effectLst/>
        </p:spPr>
        <p:txBody>
          <a:bodyPr lIns="90488" tIns="44450" rIns="90488" bIns="44450"/>
          <a:lstStyle/>
          <a:p>
            <a:pPr algn="l">
              <a:lnSpc>
                <a:spcPct val="110000"/>
              </a:lnSpc>
              <a:spcBef>
                <a:spcPct val="20000"/>
              </a:spcBef>
              <a:buClr>
                <a:schemeClr val="accent2"/>
              </a:buClr>
              <a:buSzPct val="75000"/>
              <a:buFont typeface="Wingdings" pitchFamily="2" charset="2"/>
              <a:buNone/>
            </a:pPr>
            <a:r>
              <a:rPr lang="en-US" sz="2200" b="0">
                <a:solidFill>
                  <a:schemeClr val="tx1"/>
                </a:solidFill>
                <a:effectLst/>
                <a:latin typeface="Arial" charset="0"/>
              </a:rPr>
              <a:t>Leases that DO NOT meet any of the four criteria are accounted for as Operating Leases.</a:t>
            </a:r>
          </a:p>
        </p:txBody>
      </p:sp>
      <p:sp>
        <p:nvSpPr>
          <p:cNvPr id="1334299" name="Rectangle 27"/>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a:solidFill>
                  <a:schemeClr val="bg1"/>
                </a:solidFill>
                <a:effectLst>
                  <a:outerShdw blurRad="38100" dist="38100" dir="2700000" algn="tl">
                    <a:srgbClr val="000000"/>
                  </a:outerShdw>
                </a:effectLst>
                <a:latin typeface="Arial" charset="0"/>
              </a:rPr>
              <a:t>Accounting by the Lessee</a:t>
            </a:r>
          </a:p>
        </p:txBody>
      </p:sp>
      <p:sp>
        <p:nvSpPr>
          <p:cNvPr id="1334302" name="Text Box 30"/>
          <p:cNvSpPr txBox="1">
            <a:spLocks noChangeArrowheads="1"/>
          </p:cNvSpPr>
          <p:nvPr/>
        </p:nvSpPr>
        <p:spPr bwMode="auto">
          <a:xfrm>
            <a:off x="6934200" y="2849563"/>
            <a:ext cx="1752600" cy="274637"/>
          </a:xfrm>
          <a:prstGeom prst="rect">
            <a:avLst/>
          </a:prstGeom>
          <a:noFill/>
          <a:ln w="28575" cap="sq">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21-4</a:t>
            </a:r>
          </a:p>
        </p:txBody>
      </p:sp>
      <p:sp>
        <p:nvSpPr>
          <p:cNvPr id="1334303" name="Text Box 31"/>
          <p:cNvSpPr txBox="1">
            <a:spLocks noChangeArrowheads="1"/>
          </p:cNvSpPr>
          <p:nvPr/>
        </p:nvSpPr>
        <p:spPr bwMode="auto">
          <a:xfrm>
            <a:off x="3505200" y="6248400"/>
            <a:ext cx="5562600" cy="581025"/>
          </a:xfrm>
          <a:prstGeom prst="rect">
            <a:avLst/>
          </a:prstGeom>
          <a:noFill/>
          <a:ln w="19050">
            <a:noFill/>
            <a:miter lim="800000"/>
            <a:headEnd/>
            <a:tailEnd/>
          </a:ln>
          <a:effectLst/>
        </p:spPr>
        <p:txBody>
          <a:bodyPr>
            <a:spAutoFit/>
          </a:bodyPr>
          <a:lstStyle/>
          <a:p>
            <a:pPr marL="574675" indent="-574675" algn="r">
              <a:spcBef>
                <a:spcPct val="50000"/>
              </a:spcBef>
            </a:pPr>
            <a:r>
              <a:rPr lang="en-US" sz="1600" i="1">
                <a:solidFill>
                  <a:schemeClr val="bg2"/>
                </a:solidFill>
                <a:effectLst/>
                <a:latin typeface="Arial" charset="0"/>
              </a:rPr>
              <a:t>LO 2  Describe the accounting criteria and procedures for capitalizing leases by the lessee.</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18736</TotalTime>
  <Pages>43</Pages>
  <Words>4266</Words>
  <Application>Microsoft Office PowerPoint</Application>
  <PresentationFormat>On-screen Show (4:3)</PresentationFormat>
  <Paragraphs>460</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3074</cp:revision>
  <cp:lastPrinted>1999-09-16T17:08:20Z</cp:lastPrinted>
  <dcterms:created xsi:type="dcterms:W3CDTF">1997-03-28T18:03:02Z</dcterms:created>
  <dcterms:modified xsi:type="dcterms:W3CDTF">2015-11-21T01:29:45Z</dcterms:modified>
</cp:coreProperties>
</file>