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946" r:id="rId2"/>
    <p:sldId id="731" r:id="rId3"/>
    <p:sldId id="846" r:id="rId4"/>
    <p:sldId id="926" r:id="rId5"/>
    <p:sldId id="927" r:id="rId6"/>
    <p:sldId id="947" r:id="rId7"/>
    <p:sldId id="767" r:id="rId8"/>
    <p:sldId id="852" r:id="rId9"/>
    <p:sldId id="853" r:id="rId10"/>
    <p:sldId id="898" r:id="rId11"/>
    <p:sldId id="854" r:id="rId12"/>
    <p:sldId id="899" r:id="rId13"/>
    <p:sldId id="900" r:id="rId14"/>
    <p:sldId id="901" r:id="rId15"/>
    <p:sldId id="902" r:id="rId16"/>
    <p:sldId id="903" r:id="rId17"/>
    <p:sldId id="886" r:id="rId18"/>
    <p:sldId id="907" r:id="rId19"/>
    <p:sldId id="908" r:id="rId20"/>
    <p:sldId id="909" r:id="rId21"/>
    <p:sldId id="930" r:id="rId22"/>
    <p:sldId id="910" r:id="rId23"/>
    <p:sldId id="931" r:id="rId24"/>
    <p:sldId id="913" r:id="rId25"/>
    <p:sldId id="912" r:id="rId26"/>
    <p:sldId id="884" r:id="rId27"/>
    <p:sldId id="885" r:id="rId28"/>
    <p:sldId id="865" r:id="rId29"/>
    <p:sldId id="860" r:id="rId30"/>
    <p:sldId id="914" r:id="rId31"/>
    <p:sldId id="915" r:id="rId32"/>
    <p:sldId id="863" r:id="rId33"/>
    <p:sldId id="866" r:id="rId34"/>
    <p:sldId id="916" r:id="rId35"/>
    <p:sldId id="868" r:id="rId36"/>
    <p:sldId id="917" r:id="rId37"/>
    <p:sldId id="871" r:id="rId38"/>
    <p:sldId id="918" r:id="rId39"/>
    <p:sldId id="873" r:id="rId40"/>
    <p:sldId id="919" r:id="rId41"/>
    <p:sldId id="876" r:id="rId42"/>
    <p:sldId id="877" r:id="rId43"/>
    <p:sldId id="878" r:id="rId44"/>
    <p:sldId id="890" r:id="rId45"/>
    <p:sldId id="932" r:id="rId46"/>
    <p:sldId id="892" r:id="rId47"/>
    <p:sldId id="933" r:id="rId48"/>
    <p:sldId id="934" r:id="rId49"/>
    <p:sldId id="935" r:id="rId50"/>
    <p:sldId id="948" r:id="rId51"/>
    <p:sldId id="936" r:id="rId52"/>
    <p:sldId id="937" r:id="rId53"/>
    <p:sldId id="938" r:id="rId54"/>
    <p:sldId id="939" r:id="rId55"/>
    <p:sldId id="940" r:id="rId56"/>
    <p:sldId id="941" r:id="rId57"/>
    <p:sldId id="942" r:id="rId58"/>
    <p:sldId id="943" r:id="rId59"/>
    <p:sldId id="894" r:id="rId60"/>
    <p:sldId id="949" r:id="rId61"/>
    <p:sldId id="950" r:id="rId62"/>
    <p:sldId id="955" r:id="rId63"/>
    <p:sldId id="951" r:id="rId64"/>
    <p:sldId id="952" r:id="rId65"/>
    <p:sldId id="953" r:id="rId66"/>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1pPr>
    <a:lvl2pPr marL="4572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2pPr>
    <a:lvl3pPr marL="9144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3pPr>
    <a:lvl4pPr marL="13716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4pPr>
    <a:lvl5pPr marL="18288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5pPr>
    <a:lvl6pPr marL="22860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6pPr>
    <a:lvl7pPr marL="27432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7pPr>
    <a:lvl8pPr marL="32004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8pPr>
    <a:lvl9pPr marL="36576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FFFFCC"/>
    <a:srgbClr val="FFFF99"/>
    <a:srgbClr val="800000"/>
    <a:srgbClr val="FFCC66"/>
    <a:srgbClr val="F8A500"/>
    <a:srgbClr val="FF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13" autoAdjust="0"/>
    <p:restoredTop sz="82187" autoAdjust="0"/>
  </p:normalViewPr>
  <p:slideViewPr>
    <p:cSldViewPr>
      <p:cViewPr varScale="1">
        <p:scale>
          <a:sx n="60" d="100"/>
          <a:sy n="60" d="100"/>
        </p:scale>
        <p:origin x="-1422"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Lst>
  </p:outlineViewPr>
  <p:notesTextViewPr>
    <p:cViewPr>
      <p:scale>
        <a:sx n="100" d="100"/>
        <a:sy n="100" d="100"/>
      </p:scale>
      <p:origin x="0" y="0"/>
    </p:cViewPr>
  </p:notesTextViewPr>
  <p:sorterViewPr>
    <p:cViewPr>
      <p:scale>
        <a:sx n="100" d="100"/>
        <a:sy n="100" d="100"/>
      </p:scale>
      <p:origin x="0" y="13224"/>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55" Type="http://schemas.openxmlformats.org/officeDocument/2006/relationships/slide" Target="slides/slide56.xml"/><Relationship Id="rId63" Type="http://schemas.openxmlformats.org/officeDocument/2006/relationships/slide" Target="slides/slide64.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59.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61" Type="http://schemas.openxmlformats.org/officeDocument/2006/relationships/slide" Target="slides/slide62.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64" Type="http://schemas.openxmlformats.org/officeDocument/2006/relationships/slide" Target="slides/slide65.xml"/><Relationship Id="rId8" Type="http://schemas.openxmlformats.org/officeDocument/2006/relationships/slide" Target="slides/slide9.xml"/><Relationship Id="rId51" Type="http://schemas.openxmlformats.org/officeDocument/2006/relationships/slide" Target="slides/slide52.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748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620763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8" name="Rectangle 2"/>
          <p:cNvSpPr>
            <a:spLocks noGrp="1" noRot="1" noChangeAspect="1" noChangeArrowheads="1" noTextEdit="1"/>
          </p:cNvSpPr>
          <p:nvPr>
            <p:ph type="sldImg"/>
          </p:nvPr>
        </p:nvSpPr>
        <p:spPr>
          <a:xfrm>
            <a:off x="1141413" y="695325"/>
            <a:ext cx="4578350" cy="3433763"/>
          </a:xfrm>
          <a:ln/>
        </p:spPr>
      </p:sp>
      <p:sp>
        <p:nvSpPr>
          <p:cNvPr id="172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Rot="1" noChangeAspect="1" noChangeArrowheads="1" noTextEdit="1"/>
          </p:cNvSpPr>
          <p:nvPr>
            <p:ph type="sldImg"/>
          </p:nvPr>
        </p:nvSpPr>
        <p:spPr>
          <a:ln/>
        </p:spPr>
      </p:sp>
      <p:sp>
        <p:nvSpPr>
          <p:cNvPr id="162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Rectangle 1026"/>
          <p:cNvSpPr>
            <a:spLocks noGrp="1" noRot="1" noChangeAspect="1" noChangeArrowheads="1" noTextEdit="1"/>
          </p:cNvSpPr>
          <p:nvPr>
            <p:ph type="sldImg"/>
          </p:nvPr>
        </p:nvSpPr>
        <p:spPr>
          <a:ln/>
        </p:spPr>
      </p:sp>
      <p:sp>
        <p:nvSpPr>
          <p:cNvPr id="152985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Rot="1" noChangeAspect="1" noChangeArrowheads="1" noTextEdit="1"/>
          </p:cNvSpPr>
          <p:nvPr>
            <p:ph type="sldImg"/>
          </p:nvPr>
        </p:nvSpPr>
        <p:spPr>
          <a:ln/>
        </p:spPr>
      </p:sp>
      <p:sp>
        <p:nvSpPr>
          <p:cNvPr id="162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Rot="1" noChangeAspect="1" noChangeArrowheads="1" noTextEdit="1"/>
          </p:cNvSpPr>
          <p:nvPr>
            <p:ph type="sldImg"/>
          </p:nvPr>
        </p:nvSpPr>
        <p:spPr>
          <a:ln/>
        </p:spPr>
      </p:sp>
      <p:sp>
        <p:nvSpPr>
          <p:cNvPr id="162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Rot="1" noChangeAspect="1" noChangeArrowheads="1" noTextEdit="1"/>
          </p:cNvSpPr>
          <p:nvPr>
            <p:ph type="sldImg"/>
          </p:nvPr>
        </p:nvSpPr>
        <p:spPr>
          <a:ln/>
        </p:spPr>
      </p:sp>
      <p:sp>
        <p:nvSpPr>
          <p:cNvPr id="163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Rot="1" noChangeAspect="1" noChangeArrowheads="1" noTextEdit="1"/>
          </p:cNvSpPr>
          <p:nvPr>
            <p:ph type="sldImg"/>
          </p:nvPr>
        </p:nvSpPr>
        <p:spPr>
          <a:ln/>
        </p:spPr>
      </p:sp>
      <p:sp>
        <p:nvSpPr>
          <p:cNvPr id="163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Grp="1" noRot="1" noChangeAspect="1" noChangeArrowheads="1" noTextEdit="1"/>
          </p:cNvSpPr>
          <p:nvPr>
            <p:ph type="sldImg"/>
          </p:nvPr>
        </p:nvSpPr>
        <p:spPr>
          <a:ln/>
        </p:spPr>
      </p:sp>
      <p:sp>
        <p:nvSpPr>
          <p:cNvPr id="163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2"/>
          <p:cNvSpPr>
            <a:spLocks noGrp="1" noRot="1" noChangeAspect="1" noChangeArrowheads="1" noTextEdit="1"/>
          </p:cNvSpPr>
          <p:nvPr>
            <p:ph type="sldImg"/>
          </p:nvPr>
        </p:nvSpPr>
        <p:spPr>
          <a:ln/>
        </p:spPr>
      </p:sp>
      <p:sp>
        <p:nvSpPr>
          <p:cNvPr id="159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2"/>
          <p:cNvSpPr>
            <a:spLocks noGrp="1" noRot="1" noChangeAspect="1" noChangeArrowheads="1" noTextEdit="1"/>
          </p:cNvSpPr>
          <p:nvPr>
            <p:ph type="sldImg"/>
          </p:nvPr>
        </p:nvSpPr>
        <p:spPr>
          <a:ln/>
        </p:spPr>
      </p:sp>
      <p:sp>
        <p:nvSpPr>
          <p:cNvPr id="164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noRot="1" noChangeAspect="1" noChangeArrowheads="1" noTextEdit="1"/>
          </p:cNvSpPr>
          <p:nvPr>
            <p:ph type="sldImg"/>
          </p:nvPr>
        </p:nvSpPr>
        <p:spPr>
          <a:ln/>
        </p:spPr>
      </p:sp>
      <p:sp>
        <p:nvSpPr>
          <p:cNvPr id="164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Rot="1" noChangeAspect="1" noChangeArrowheads="1" noTextEdit="1"/>
          </p:cNvSpPr>
          <p:nvPr>
            <p:ph type="sldImg"/>
          </p:nvPr>
        </p:nvSpPr>
        <p:spPr>
          <a:ln/>
        </p:spPr>
      </p:sp>
      <p:sp>
        <p:nvSpPr>
          <p:cNvPr id="127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Rectangle 2"/>
          <p:cNvSpPr>
            <a:spLocks noGrp="1" noRot="1" noChangeAspect="1" noChangeArrowheads="1" noTextEdit="1"/>
          </p:cNvSpPr>
          <p:nvPr>
            <p:ph type="sldImg"/>
          </p:nvPr>
        </p:nvSpPr>
        <p:spPr>
          <a:ln/>
        </p:spPr>
      </p:sp>
      <p:sp>
        <p:nvSpPr>
          <p:cNvPr id="164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722" name="Rectangle 2"/>
          <p:cNvSpPr>
            <a:spLocks noGrp="1" noRot="1" noChangeAspect="1" noChangeArrowheads="1" noTextEdit="1"/>
          </p:cNvSpPr>
          <p:nvPr>
            <p:ph type="sldImg"/>
          </p:nvPr>
        </p:nvSpPr>
        <p:spPr>
          <a:ln/>
        </p:spPr>
      </p:sp>
      <p:sp>
        <p:nvSpPr>
          <p:cNvPr id="169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Rectangle 2"/>
          <p:cNvSpPr>
            <a:spLocks noGrp="1" noRot="1" noChangeAspect="1" noChangeArrowheads="1" noTextEdit="1"/>
          </p:cNvSpPr>
          <p:nvPr>
            <p:ph type="sldImg"/>
          </p:nvPr>
        </p:nvSpPr>
        <p:spPr>
          <a:ln/>
        </p:spPr>
      </p:sp>
      <p:sp>
        <p:nvSpPr>
          <p:cNvPr id="164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6770" name="Rectangle 2"/>
          <p:cNvSpPr>
            <a:spLocks noGrp="1" noRot="1" noChangeAspect="1" noChangeArrowheads="1" noTextEdit="1"/>
          </p:cNvSpPr>
          <p:nvPr>
            <p:ph type="sldImg"/>
          </p:nvPr>
        </p:nvSpPr>
        <p:spPr>
          <a:ln/>
        </p:spPr>
      </p:sp>
      <p:sp>
        <p:nvSpPr>
          <p:cNvPr id="169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Rot="1" noChangeAspect="1" noChangeArrowheads="1" noTextEdit="1"/>
          </p:cNvSpPr>
          <p:nvPr>
            <p:ph type="sldImg"/>
          </p:nvPr>
        </p:nvSpPr>
        <p:spPr>
          <a:ln/>
        </p:spPr>
      </p:sp>
      <p:sp>
        <p:nvSpPr>
          <p:cNvPr id="165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2"/>
          <p:cNvSpPr>
            <a:spLocks noGrp="1" noRot="1" noChangeAspect="1" noChangeArrowheads="1" noTextEdit="1"/>
          </p:cNvSpPr>
          <p:nvPr>
            <p:ph type="sldImg"/>
          </p:nvPr>
        </p:nvSpPr>
        <p:spPr>
          <a:ln/>
        </p:spPr>
      </p:sp>
      <p:sp>
        <p:nvSpPr>
          <p:cNvPr id="165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Rectangle 2"/>
          <p:cNvSpPr>
            <a:spLocks noGrp="1" noRot="1" noChangeAspect="1" noChangeArrowheads="1" noTextEdit="1"/>
          </p:cNvSpPr>
          <p:nvPr>
            <p:ph type="sldImg"/>
          </p:nvPr>
        </p:nvSpPr>
        <p:spPr>
          <a:ln/>
        </p:spPr>
      </p:sp>
      <p:sp>
        <p:nvSpPr>
          <p:cNvPr id="159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2"/>
          <p:cNvSpPr>
            <a:spLocks noGrp="1" noRot="1" noChangeAspect="1" noChangeArrowheads="1" noTextEdit="1"/>
          </p:cNvSpPr>
          <p:nvPr>
            <p:ph type="sldImg"/>
          </p:nvPr>
        </p:nvSpPr>
        <p:spPr>
          <a:ln/>
        </p:spPr>
      </p:sp>
      <p:sp>
        <p:nvSpPr>
          <p:cNvPr id="159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Rectangle 2"/>
          <p:cNvSpPr>
            <a:spLocks noGrp="1" noRot="1" noChangeAspect="1" noChangeArrowheads="1" noTextEdit="1"/>
          </p:cNvSpPr>
          <p:nvPr>
            <p:ph type="sldImg"/>
          </p:nvPr>
        </p:nvSpPr>
        <p:spPr>
          <a:ln/>
        </p:spPr>
      </p:sp>
      <p:sp>
        <p:nvSpPr>
          <p:cNvPr id="155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Rectangle 1026"/>
          <p:cNvSpPr>
            <a:spLocks noGrp="1" noRot="1" noChangeAspect="1" noChangeArrowheads="1" noTextEdit="1"/>
          </p:cNvSpPr>
          <p:nvPr>
            <p:ph type="sldImg"/>
          </p:nvPr>
        </p:nvSpPr>
        <p:spPr>
          <a:ln/>
        </p:spPr>
      </p:sp>
      <p:sp>
        <p:nvSpPr>
          <p:cNvPr id="154214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Rectangle 2"/>
          <p:cNvSpPr>
            <a:spLocks noGrp="1" noRot="1" noChangeAspect="1" noChangeArrowheads="1" noTextEdit="1"/>
          </p:cNvSpPr>
          <p:nvPr>
            <p:ph type="sldImg"/>
          </p:nvPr>
        </p:nvSpPr>
        <p:spPr>
          <a:ln/>
        </p:spPr>
      </p:sp>
      <p:sp>
        <p:nvSpPr>
          <p:cNvPr id="151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Rectangle 2"/>
          <p:cNvSpPr>
            <a:spLocks noGrp="1" noRot="1" noChangeAspect="1" noChangeArrowheads="1" noTextEdit="1"/>
          </p:cNvSpPr>
          <p:nvPr>
            <p:ph type="sldImg"/>
          </p:nvPr>
        </p:nvSpPr>
        <p:spPr>
          <a:ln/>
        </p:spPr>
      </p:sp>
      <p:sp>
        <p:nvSpPr>
          <p:cNvPr id="165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Rot="1" noChangeAspect="1" noChangeArrowheads="1" noTextEdit="1"/>
          </p:cNvSpPr>
          <p:nvPr>
            <p:ph type="sldImg"/>
          </p:nvPr>
        </p:nvSpPr>
        <p:spPr>
          <a:ln/>
        </p:spPr>
      </p:sp>
      <p:sp>
        <p:nvSpPr>
          <p:cNvPr id="165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Rot="1" noChangeAspect="1" noChangeArrowheads="1" noTextEdit="1"/>
          </p:cNvSpPr>
          <p:nvPr>
            <p:ph type="sldImg"/>
          </p:nvPr>
        </p:nvSpPr>
        <p:spPr>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Rot="1" noChangeAspect="1" noChangeArrowheads="1" noTextEdit="1"/>
          </p:cNvSpPr>
          <p:nvPr>
            <p:ph type="sldImg"/>
          </p:nvPr>
        </p:nvSpPr>
        <p:spPr>
          <a:ln/>
        </p:spPr>
      </p:sp>
      <p:sp>
        <p:nvSpPr>
          <p:cNvPr id="155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2" name="Rectangle 2"/>
          <p:cNvSpPr>
            <a:spLocks noGrp="1" noRot="1" noChangeAspect="1" noChangeArrowheads="1" noTextEdit="1"/>
          </p:cNvSpPr>
          <p:nvPr>
            <p:ph type="sldImg"/>
          </p:nvPr>
        </p:nvSpPr>
        <p:spPr>
          <a:ln/>
        </p:spPr>
      </p:sp>
      <p:sp>
        <p:nvSpPr>
          <p:cNvPr id="166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Rot="1" noChangeAspect="1" noChangeArrowheads="1" noTextEdit="1"/>
          </p:cNvSpPr>
          <p:nvPr>
            <p:ph type="sldImg"/>
          </p:nvPr>
        </p:nvSpPr>
        <p:spPr>
          <a:ln/>
        </p:spPr>
      </p:sp>
      <p:sp>
        <p:nvSpPr>
          <p:cNvPr id="156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50" name="Rectangle 2"/>
          <p:cNvSpPr>
            <a:spLocks noGrp="1" noRot="1" noChangeAspect="1" noChangeArrowheads="1" noTextEdit="1"/>
          </p:cNvSpPr>
          <p:nvPr>
            <p:ph type="sldImg"/>
          </p:nvPr>
        </p:nvSpPr>
        <p:spPr>
          <a:ln/>
        </p:spPr>
      </p:sp>
      <p:sp>
        <p:nvSpPr>
          <p:cNvPr id="166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Rot="1" noChangeAspect="1" noChangeArrowheads="1" noTextEdit="1"/>
          </p:cNvSpPr>
          <p:nvPr>
            <p:ph type="sldImg"/>
          </p:nvPr>
        </p:nvSpPr>
        <p:spPr>
          <a:ln/>
        </p:spPr>
      </p:sp>
      <p:sp>
        <p:nvSpPr>
          <p:cNvPr id="156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Rectangle 2"/>
          <p:cNvSpPr>
            <a:spLocks noGrp="1" noRot="1" noChangeAspect="1" noChangeArrowheads="1" noTextEdit="1"/>
          </p:cNvSpPr>
          <p:nvPr>
            <p:ph type="sldImg"/>
          </p:nvPr>
        </p:nvSpPr>
        <p:spPr>
          <a:ln/>
        </p:spPr>
      </p:sp>
      <p:sp>
        <p:nvSpPr>
          <p:cNvPr id="166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Rot="1" noChangeAspect="1" noChangeArrowheads="1" noTextEdit="1"/>
          </p:cNvSpPr>
          <p:nvPr>
            <p:ph type="sldImg"/>
          </p:nvPr>
        </p:nvSpPr>
        <p:spPr>
          <a:ln/>
        </p:spPr>
      </p:sp>
      <p:sp>
        <p:nvSpPr>
          <p:cNvPr id="157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0" name="Rectangle 2"/>
          <p:cNvSpPr>
            <a:spLocks noGrp="1" noRot="1" noChangeAspect="1" noChangeArrowheads="1" noTextEdit="1"/>
          </p:cNvSpPr>
          <p:nvPr>
            <p:ph type="sldImg"/>
          </p:nvPr>
        </p:nvSpPr>
        <p:spPr>
          <a:xfrm>
            <a:off x="1141413" y="695325"/>
            <a:ext cx="4578350" cy="3433763"/>
          </a:xfrm>
          <a:ln/>
        </p:spPr>
      </p:sp>
      <p:sp>
        <p:nvSpPr>
          <p:cNvPr id="168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6" name="Rectangle 2"/>
          <p:cNvSpPr>
            <a:spLocks noGrp="1" noRot="1" noChangeAspect="1" noChangeArrowheads="1" noTextEdit="1"/>
          </p:cNvSpPr>
          <p:nvPr>
            <p:ph type="sldImg"/>
          </p:nvPr>
        </p:nvSpPr>
        <p:spPr>
          <a:ln/>
        </p:spPr>
      </p:sp>
      <p:sp>
        <p:nvSpPr>
          <p:cNvPr id="167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Grp="1" noRot="1" noChangeAspect="1" noChangeArrowheads="1" noTextEdit="1"/>
          </p:cNvSpPr>
          <p:nvPr>
            <p:ph type="sldImg"/>
          </p:nvPr>
        </p:nvSpPr>
        <p:spPr>
          <a:ln/>
        </p:spPr>
      </p:sp>
      <p:sp>
        <p:nvSpPr>
          <p:cNvPr id="157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Rot="1" noChangeAspect="1" noChangeArrowheads="1" noTextEdit="1"/>
          </p:cNvSpPr>
          <p:nvPr>
            <p:ph type="sldImg"/>
          </p:nvPr>
        </p:nvSpPr>
        <p:spPr>
          <a:ln/>
        </p:spPr>
      </p:sp>
      <p:sp>
        <p:nvSpPr>
          <p:cNvPr id="158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Grp="1" noRot="1" noChangeAspect="1" noChangeArrowheads="1" noTextEdit="1"/>
          </p:cNvSpPr>
          <p:nvPr>
            <p:ph type="sldImg"/>
          </p:nvPr>
        </p:nvSpPr>
        <p:spPr>
          <a:ln/>
        </p:spPr>
      </p:sp>
      <p:sp>
        <p:nvSpPr>
          <p:cNvPr id="158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Rectangle 2"/>
          <p:cNvSpPr>
            <a:spLocks noGrp="1" noRot="1" noChangeAspect="1" noChangeArrowheads="1" noTextEdit="1"/>
          </p:cNvSpPr>
          <p:nvPr>
            <p:ph type="sldImg"/>
          </p:nvPr>
        </p:nvSpPr>
        <p:spPr>
          <a:ln/>
        </p:spPr>
      </p:sp>
      <p:sp>
        <p:nvSpPr>
          <p:cNvPr id="160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818" name="Rectangle 2"/>
          <p:cNvSpPr>
            <a:spLocks noGrp="1" noRot="1" noChangeAspect="1" noChangeArrowheads="1" noTextEdit="1"/>
          </p:cNvSpPr>
          <p:nvPr>
            <p:ph type="sldImg"/>
          </p:nvPr>
        </p:nvSpPr>
        <p:spPr>
          <a:ln/>
        </p:spPr>
      </p:sp>
      <p:sp>
        <p:nvSpPr>
          <p:cNvPr id="169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Rot="1" noChangeAspect="1" noChangeArrowheads="1" noTextEdit="1"/>
          </p:cNvSpPr>
          <p:nvPr>
            <p:ph type="sldImg"/>
          </p:nvPr>
        </p:nvSpPr>
        <p:spPr>
          <a:ln/>
        </p:spPr>
      </p:sp>
      <p:sp>
        <p:nvSpPr>
          <p:cNvPr id="161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2914" name="Rectangle 2"/>
          <p:cNvSpPr>
            <a:spLocks noGrp="1" noRot="1" noChangeAspect="1" noChangeArrowheads="1" noTextEdit="1"/>
          </p:cNvSpPr>
          <p:nvPr>
            <p:ph type="sldImg"/>
          </p:nvPr>
        </p:nvSpPr>
        <p:spPr>
          <a:ln/>
        </p:spPr>
      </p:sp>
      <p:sp>
        <p:nvSpPr>
          <p:cNvPr id="170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Rectangle 2"/>
          <p:cNvSpPr>
            <a:spLocks noGrp="1" noRot="1" noChangeAspect="1" noChangeArrowheads="1" noTextEdit="1"/>
          </p:cNvSpPr>
          <p:nvPr>
            <p:ph type="sldImg"/>
          </p:nvPr>
        </p:nvSpPr>
        <p:spPr>
          <a:ln/>
        </p:spPr>
      </p:sp>
      <p:sp>
        <p:nvSpPr>
          <p:cNvPr id="1704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7010" name="Rectangle 2"/>
          <p:cNvSpPr>
            <a:spLocks noGrp="1" noRot="1" noChangeAspect="1" noChangeArrowheads="1" noTextEdit="1"/>
          </p:cNvSpPr>
          <p:nvPr>
            <p:ph type="sldImg"/>
          </p:nvPr>
        </p:nvSpPr>
        <p:spPr>
          <a:ln/>
        </p:spPr>
      </p:sp>
      <p:sp>
        <p:nvSpPr>
          <p:cNvPr id="170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578" name="Rectangle 2"/>
          <p:cNvSpPr>
            <a:spLocks noGrp="1" noRot="1" noChangeAspect="1" noChangeArrowheads="1" noTextEdit="1"/>
          </p:cNvSpPr>
          <p:nvPr>
            <p:ph type="sldImg"/>
          </p:nvPr>
        </p:nvSpPr>
        <p:spPr>
          <a:xfrm>
            <a:off x="1141413" y="695325"/>
            <a:ext cx="4578350" cy="3433763"/>
          </a:xfrm>
          <a:ln/>
        </p:spPr>
      </p:sp>
      <p:sp>
        <p:nvSpPr>
          <p:cNvPr id="168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634" name="Rectangle 2"/>
          <p:cNvSpPr>
            <a:spLocks noGrp="1" noRot="1" noChangeAspect="1" noChangeArrowheads="1" noTextEdit="1"/>
          </p:cNvSpPr>
          <p:nvPr>
            <p:ph type="sldImg"/>
          </p:nvPr>
        </p:nvSpPr>
        <p:spPr>
          <a:ln/>
        </p:spPr>
      </p:sp>
      <p:sp>
        <p:nvSpPr>
          <p:cNvPr id="173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9058" name="Rectangle 2"/>
          <p:cNvSpPr>
            <a:spLocks noGrp="1" noRot="1" noChangeAspect="1" noChangeArrowheads="1" noTextEdit="1"/>
          </p:cNvSpPr>
          <p:nvPr>
            <p:ph type="sldImg"/>
          </p:nvPr>
        </p:nvSpPr>
        <p:spPr>
          <a:ln/>
        </p:spPr>
      </p:sp>
      <p:sp>
        <p:nvSpPr>
          <p:cNvPr id="170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1106" name="Rectangle 2"/>
          <p:cNvSpPr>
            <a:spLocks noGrp="1" noRot="1" noChangeAspect="1" noChangeArrowheads="1" noTextEdit="1"/>
          </p:cNvSpPr>
          <p:nvPr>
            <p:ph type="sldImg"/>
          </p:nvPr>
        </p:nvSpPr>
        <p:spPr>
          <a:ln/>
        </p:spPr>
      </p:sp>
      <p:sp>
        <p:nvSpPr>
          <p:cNvPr id="171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154" name="Rectangle 2"/>
          <p:cNvSpPr>
            <a:spLocks noGrp="1" noRot="1" noChangeAspect="1" noChangeArrowheads="1" noTextEdit="1"/>
          </p:cNvSpPr>
          <p:nvPr>
            <p:ph type="sldImg"/>
          </p:nvPr>
        </p:nvSpPr>
        <p:spPr>
          <a:ln/>
        </p:spPr>
      </p:sp>
      <p:sp>
        <p:nvSpPr>
          <p:cNvPr id="171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Rectangle 2"/>
          <p:cNvSpPr>
            <a:spLocks noGrp="1" noRot="1" noChangeAspect="1" noChangeArrowheads="1" noTextEdit="1"/>
          </p:cNvSpPr>
          <p:nvPr>
            <p:ph type="sldImg"/>
          </p:nvPr>
        </p:nvSpPr>
        <p:spPr>
          <a:ln/>
        </p:spPr>
      </p:sp>
      <p:sp>
        <p:nvSpPr>
          <p:cNvPr id="171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250" name="Rectangle 2"/>
          <p:cNvSpPr>
            <a:spLocks noGrp="1" noRot="1" noChangeAspect="1" noChangeArrowheads="1" noTextEdit="1"/>
          </p:cNvSpPr>
          <p:nvPr>
            <p:ph type="sldImg"/>
          </p:nvPr>
        </p:nvSpPr>
        <p:spPr>
          <a:ln/>
        </p:spPr>
      </p:sp>
      <p:sp>
        <p:nvSpPr>
          <p:cNvPr id="171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298" name="Rectangle 2"/>
          <p:cNvSpPr>
            <a:spLocks noGrp="1" noRot="1" noChangeAspect="1" noChangeArrowheads="1" noTextEdit="1"/>
          </p:cNvSpPr>
          <p:nvPr>
            <p:ph type="sldImg"/>
          </p:nvPr>
        </p:nvSpPr>
        <p:spPr>
          <a:ln/>
        </p:spPr>
      </p:sp>
      <p:sp>
        <p:nvSpPr>
          <p:cNvPr id="171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346" name="Rectangle 2"/>
          <p:cNvSpPr>
            <a:spLocks noGrp="1" noRot="1" noChangeAspect="1" noChangeArrowheads="1" noTextEdit="1"/>
          </p:cNvSpPr>
          <p:nvPr>
            <p:ph type="sldImg"/>
          </p:nvPr>
        </p:nvSpPr>
        <p:spPr>
          <a:ln/>
        </p:spPr>
      </p:sp>
      <p:sp>
        <p:nvSpPr>
          <p:cNvPr id="172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4" name="Rectangle 2"/>
          <p:cNvSpPr>
            <a:spLocks noGrp="1" noRot="1" noChangeAspect="1" noChangeArrowheads="1" noTextEdit="1"/>
          </p:cNvSpPr>
          <p:nvPr>
            <p:ph type="sldImg"/>
          </p:nvPr>
        </p:nvSpPr>
        <p:spPr>
          <a:ln/>
        </p:spPr>
      </p:sp>
      <p:sp>
        <p:nvSpPr>
          <p:cNvPr id="172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Rot="1" noChangeAspect="1" noChangeArrowheads="1" noTextEdit="1"/>
          </p:cNvSpPr>
          <p:nvPr>
            <p:ph type="sldImg"/>
          </p:nvPr>
        </p:nvSpPr>
        <p:spPr>
          <a:ln/>
        </p:spPr>
      </p:sp>
      <p:sp>
        <p:nvSpPr>
          <p:cNvPr id="161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586" name="Rectangle 2"/>
          <p:cNvSpPr>
            <a:spLocks noGrp="1" noRot="1" noChangeAspect="1" noChangeArrowheads="1" noTextEdit="1"/>
          </p:cNvSpPr>
          <p:nvPr>
            <p:ph type="sldImg"/>
          </p:nvPr>
        </p:nvSpPr>
        <p:spPr>
          <a:xfrm>
            <a:off x="1141413" y="695325"/>
            <a:ext cx="4578350" cy="3433763"/>
          </a:xfrm>
          <a:ln/>
        </p:spPr>
      </p:sp>
      <p:sp>
        <p:nvSpPr>
          <p:cNvPr id="173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682" name="Rectangle 2"/>
          <p:cNvSpPr>
            <a:spLocks noGrp="1" noRot="1" noChangeAspect="1" noChangeArrowheads="1" noTextEdit="1"/>
          </p:cNvSpPr>
          <p:nvPr>
            <p:ph type="sldImg"/>
          </p:nvPr>
        </p:nvSpPr>
        <p:spPr>
          <a:ln/>
        </p:spPr>
      </p:sp>
      <p:sp>
        <p:nvSpPr>
          <p:cNvPr id="1735683"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730" name="Rectangle 2"/>
          <p:cNvSpPr>
            <a:spLocks noGrp="1" noRot="1" noChangeAspect="1" noChangeArrowheads="1" noTextEdit="1"/>
          </p:cNvSpPr>
          <p:nvPr>
            <p:ph type="sldImg"/>
          </p:nvPr>
        </p:nvSpPr>
        <p:spPr>
          <a:ln/>
        </p:spPr>
      </p:sp>
      <p:sp>
        <p:nvSpPr>
          <p:cNvPr id="1737731"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0" name="Rectangle 2"/>
          <p:cNvSpPr>
            <a:spLocks noGrp="1" noRot="1" noChangeAspect="1" noChangeArrowheads="1" noTextEdit="1"/>
          </p:cNvSpPr>
          <p:nvPr>
            <p:ph type="sldImg"/>
          </p:nvPr>
        </p:nvSpPr>
        <p:spPr>
          <a:ln/>
        </p:spPr>
      </p:sp>
      <p:sp>
        <p:nvSpPr>
          <p:cNvPr id="1747971"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8" name="Rectangle 2"/>
          <p:cNvSpPr>
            <a:spLocks noGrp="1" noRot="1" noChangeAspect="1" noChangeArrowheads="1" noTextEdit="1"/>
          </p:cNvSpPr>
          <p:nvPr>
            <p:ph type="sldImg"/>
          </p:nvPr>
        </p:nvSpPr>
        <p:spPr>
          <a:ln/>
        </p:spPr>
      </p:sp>
      <p:sp>
        <p:nvSpPr>
          <p:cNvPr id="1739779"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74" name="Rectangle 2"/>
          <p:cNvSpPr>
            <a:spLocks noGrp="1" noRot="1" noChangeAspect="1" noChangeArrowheads="1" noTextEdit="1"/>
          </p:cNvSpPr>
          <p:nvPr>
            <p:ph type="sldImg"/>
          </p:nvPr>
        </p:nvSpPr>
        <p:spPr>
          <a:ln/>
        </p:spPr>
      </p:sp>
      <p:sp>
        <p:nvSpPr>
          <p:cNvPr id="1743875"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Rot="1" noChangeAspect="1" noChangeArrowheads="1" noTextEdit="1"/>
          </p:cNvSpPr>
          <p:nvPr>
            <p:ph type="sldImg"/>
          </p:nvPr>
        </p:nvSpPr>
        <p:spPr>
          <a:ln/>
        </p:spPr>
      </p:sp>
      <p:sp>
        <p:nvSpPr>
          <p:cNvPr id="132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1026"/>
          <p:cNvSpPr>
            <a:spLocks noGrp="1" noRot="1" noChangeAspect="1" noChangeArrowheads="1" noTextEdit="1"/>
          </p:cNvSpPr>
          <p:nvPr>
            <p:ph type="sldImg"/>
          </p:nvPr>
        </p:nvSpPr>
        <p:spPr>
          <a:ln/>
        </p:spPr>
      </p:sp>
      <p:sp>
        <p:nvSpPr>
          <p:cNvPr id="152576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Rot="1" noChangeAspect="1" noChangeArrowheads="1" noTextEdit="1"/>
          </p:cNvSpPr>
          <p:nvPr>
            <p:ph type="sldImg"/>
          </p:nvPr>
        </p:nvSpPr>
        <p:spPr>
          <a:ln/>
        </p:spPr>
      </p:sp>
      <p:sp>
        <p:nvSpPr>
          <p:cNvPr id="15278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Text Box 16"/>
          <p:cNvSpPr txBox="1">
            <a:spLocks noChangeArrowheads="1"/>
          </p:cNvSpPr>
          <p:nvPr/>
        </p:nvSpPr>
        <p:spPr bwMode="auto">
          <a:xfrm>
            <a:off x="76200" y="6400800"/>
            <a:ext cx="762000" cy="274638"/>
          </a:xfrm>
          <a:prstGeom prst="rect">
            <a:avLst/>
          </a:prstGeom>
          <a:noFill/>
          <a:ln w="12700">
            <a:noFill/>
            <a:miter lim="800000"/>
            <a:headEnd/>
            <a:tailEnd/>
          </a:ln>
          <a:effectLst/>
        </p:spPr>
        <p:txBody>
          <a:bodyPr>
            <a:spAutoFit/>
          </a:bodyPr>
          <a:lstStyle/>
          <a:p>
            <a:pPr>
              <a:spcBef>
                <a:spcPct val="50000"/>
              </a:spcBef>
            </a:pPr>
            <a:r>
              <a:rPr lang="en-US" sz="1200">
                <a:solidFill>
                  <a:schemeClr val="tx1"/>
                </a:solidFill>
                <a:effectLst/>
                <a:latin typeface="Arial" charset="0"/>
              </a:rPr>
              <a:t>23-</a:t>
            </a:r>
            <a:fld id="{1540D203-C112-46D4-B0DB-1FBFF8C64308}" type="slidenum">
              <a:rPr lang="en-US" sz="1200">
                <a:solidFill>
                  <a:schemeClr val="tx1"/>
                </a:solidFill>
                <a:effectLst/>
                <a:latin typeface="Arial" charset="0"/>
              </a:rPr>
              <a:pPr>
                <a:spcBef>
                  <a:spcPct val="50000"/>
                </a:spcBef>
              </a:pPr>
              <a:t>‹#›</a:t>
            </a:fld>
            <a:endParaRPr lang="en-US" sz="1200">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emf"/><Relationship Id="rId5" Type="http://schemas.openxmlformats.org/officeDocument/2006/relationships/oleObject" Target="../embeddings/Microsoft_Excel_97-2003_Worksheet7.xls"/><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2.emf"/><Relationship Id="rId5" Type="http://schemas.openxmlformats.org/officeDocument/2006/relationships/oleObject" Target="../embeddings/Microsoft_Excel_97-2003_Worksheet8.xls"/><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3.emf"/><Relationship Id="rId5" Type="http://schemas.openxmlformats.org/officeDocument/2006/relationships/oleObject" Target="../embeddings/Microsoft_Excel_97-2003_Worksheet9.xls"/><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4.emf"/><Relationship Id="rId5" Type="http://schemas.openxmlformats.org/officeDocument/2006/relationships/oleObject" Target="../embeddings/Microsoft_Excel_97-2003_Worksheet10.xls"/><Relationship Id="rId4" Type="http://schemas.openxmlformats.org/officeDocument/2006/relationships/oleObject" Target="../embeddings/oleObject10.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8514" name="Picture 2"/>
          <p:cNvPicPr>
            <a:picLocks noChangeAspect="1" noChangeArrowheads="1"/>
          </p:cNvPicPr>
          <p:nvPr/>
        </p:nvPicPr>
        <p:blipFill>
          <a:blip r:embed="rId3"/>
          <a:srcRect/>
          <a:stretch>
            <a:fillRect/>
          </a:stretch>
        </p:blipFill>
        <p:spPr bwMode="auto">
          <a:xfrm>
            <a:off x="0" y="609600"/>
            <a:ext cx="9144000" cy="2128838"/>
          </a:xfrm>
          <a:prstGeom prst="rect">
            <a:avLst/>
          </a:prstGeom>
          <a:noFill/>
          <a:ln w="12700" cap="sq">
            <a:noFill/>
            <a:miter lim="800000"/>
            <a:headEnd type="none" w="sm" len="sm"/>
            <a:tailEnd type="none" w="sm" len="sm"/>
          </a:ln>
          <a:effectLst/>
        </p:spPr>
      </p:pic>
      <p:sp>
        <p:nvSpPr>
          <p:cNvPr id="1728515" name="Text Box 3"/>
          <p:cNvSpPr txBox="1">
            <a:spLocks noChangeArrowheads="1"/>
          </p:cNvSpPr>
          <p:nvPr/>
        </p:nvSpPr>
        <p:spPr bwMode="auto">
          <a:xfrm>
            <a:off x="228600" y="3559175"/>
            <a:ext cx="4114800" cy="495392"/>
          </a:xfrm>
          <a:prstGeom prst="rect">
            <a:avLst/>
          </a:prstGeom>
          <a:noFill/>
          <a:ln w="12700" cap="sq">
            <a:noFill/>
            <a:miter lim="800000"/>
            <a:headEnd type="none" w="sm" len="sm"/>
            <a:tailEnd type="none" w="sm" len="sm"/>
          </a:ln>
          <a:effectLst/>
        </p:spPr>
        <p:txBody>
          <a:bodyPr>
            <a:spAutoFit/>
          </a:bodyPr>
          <a:lstStyle/>
          <a:p>
            <a:pPr>
              <a:lnSpc>
                <a:spcPct val="120000"/>
              </a:lnSpc>
              <a:spcBef>
                <a:spcPct val="40000"/>
              </a:spcBef>
            </a:pPr>
            <a:r>
              <a:rPr lang="en-US" altLang="en-US" sz="2400" b="0" dirty="0">
                <a:solidFill>
                  <a:schemeClr val="tx1"/>
                </a:solidFill>
                <a:effectLst/>
                <a:latin typeface="Trebuchet MS" pitchFamily="34" charset="0"/>
              </a:rPr>
              <a:t>Intermediate </a:t>
            </a:r>
            <a:r>
              <a:rPr lang="en-US" altLang="en-US" sz="2400" b="0" dirty="0" smtClean="0">
                <a:solidFill>
                  <a:schemeClr val="tx1"/>
                </a:solidFill>
                <a:effectLst/>
                <a:latin typeface="Trebuchet MS" pitchFamily="34" charset="0"/>
              </a:rPr>
              <a:t>Accounting</a:t>
            </a:r>
            <a:endParaRPr lang="en-US" altLang="en-US" sz="2400" b="0" dirty="0">
              <a:solidFill>
                <a:schemeClr val="tx1"/>
              </a:solidFill>
              <a:effectLst/>
              <a:latin typeface="Trebuchet MS" pitchFamily="34" charset="0"/>
            </a:endParaRPr>
          </a:p>
        </p:txBody>
      </p:sp>
      <p:sp>
        <p:nvSpPr>
          <p:cNvPr id="1728516" name="Rectangle 4"/>
          <p:cNvSpPr>
            <a:spLocks noChangeArrowheads="1"/>
          </p:cNvSpPr>
          <p:nvPr/>
        </p:nvSpPr>
        <p:spPr bwMode="auto">
          <a:xfrm>
            <a:off x="1066800" y="1474788"/>
            <a:ext cx="457200" cy="533400"/>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r>
              <a:rPr lang="en-US" sz="4000">
                <a:solidFill>
                  <a:schemeClr val="bg1"/>
                </a:solidFill>
                <a:effectLst/>
                <a:latin typeface="Arial" charset="0"/>
              </a:rPr>
              <a:t>23</a:t>
            </a:r>
          </a:p>
        </p:txBody>
      </p:sp>
      <p:sp>
        <p:nvSpPr>
          <p:cNvPr id="1728517" name="Rectangle 5"/>
          <p:cNvSpPr>
            <a:spLocks noChangeArrowheads="1"/>
          </p:cNvSpPr>
          <p:nvPr/>
        </p:nvSpPr>
        <p:spPr bwMode="auto">
          <a:xfrm>
            <a:off x="2057400" y="1447800"/>
            <a:ext cx="4800600" cy="533400"/>
          </a:xfrm>
          <a:prstGeom prst="rect">
            <a:avLst/>
          </a:prstGeom>
          <a:solidFill>
            <a:srgbClr val="A50021"/>
          </a:solidFill>
          <a:ln w="12700" cap="sq">
            <a:noFill/>
            <a:miter lim="800000"/>
            <a:headEnd type="none" w="sm" len="sm"/>
            <a:tailEnd type="none" w="sm" len="sm"/>
          </a:ln>
          <a:effectLst/>
        </p:spPr>
        <p:txBody>
          <a:bodyPr wrap="none" anchor="ctr"/>
          <a:lstStyle/>
          <a:p>
            <a:endParaRPr lang="en-US"/>
          </a:p>
        </p:txBody>
      </p:sp>
      <p:sp>
        <p:nvSpPr>
          <p:cNvPr id="1728518" name="Rectangle 6"/>
          <p:cNvSpPr>
            <a:spLocks noChangeArrowheads="1"/>
          </p:cNvSpPr>
          <p:nvPr/>
        </p:nvSpPr>
        <p:spPr bwMode="auto">
          <a:xfrm>
            <a:off x="1981200" y="1143000"/>
            <a:ext cx="6781800" cy="1066800"/>
          </a:xfrm>
          <a:prstGeom prst="rect">
            <a:avLst/>
          </a:prstGeom>
          <a:noFill/>
          <a:ln w="28575" cap="sq">
            <a:noFill/>
            <a:miter lim="800000"/>
            <a:headEnd/>
            <a:tailEnd/>
          </a:ln>
          <a:effectLst/>
        </p:spPr>
        <p:txBody>
          <a:bodyPr anchor="ctr"/>
          <a:lstStyle/>
          <a:p>
            <a:pPr algn="l"/>
            <a:r>
              <a:rPr lang="en-US" sz="3600">
                <a:solidFill>
                  <a:schemeClr val="bg1"/>
                </a:solidFill>
                <a:effectLst/>
                <a:latin typeface="Arial" charset="0"/>
              </a:rPr>
              <a:t>Statement of Cash Flows</a:t>
            </a:r>
          </a:p>
        </p:txBody>
      </p:sp>
      <p:pic>
        <p:nvPicPr>
          <p:cNvPr id="1728519" name="Picture 7"/>
          <p:cNvPicPr>
            <a:picLocks noChangeAspect="1" noChangeArrowheads="1"/>
          </p:cNvPicPr>
          <p:nvPr/>
        </p:nvPicPr>
        <p:blipFill>
          <a:blip r:embed="rId4"/>
          <a:srcRect/>
          <a:stretch>
            <a:fillRect/>
          </a:stretch>
        </p:blipFill>
        <p:spPr bwMode="auto">
          <a:xfrm>
            <a:off x="4648200" y="3124200"/>
            <a:ext cx="3886200" cy="2419350"/>
          </a:xfrm>
          <a:prstGeom prst="rect">
            <a:avLst/>
          </a:prstGeom>
          <a:noFill/>
          <a:ln w="57150" cap="sq">
            <a:solidFill>
              <a:srgbClr val="800000"/>
            </a:solidFill>
            <a:miter lim="800000"/>
            <a:headEnd type="none" w="sm" len="sm"/>
            <a:tailEnd type="none" w="sm" len="sm"/>
          </a:ln>
          <a:effectLst/>
        </p:spPr>
      </p:pic>
      <p:sp>
        <p:nvSpPr>
          <p:cNvPr id="1728520" name="Text Box 8"/>
          <p:cNvSpPr txBox="1">
            <a:spLocks noChangeArrowheads="1"/>
          </p:cNvSpPr>
          <p:nvPr/>
        </p:nvSpPr>
        <p:spPr bwMode="auto">
          <a:xfrm>
            <a:off x="2286000" y="6096000"/>
            <a:ext cx="4572000" cy="457200"/>
          </a:xfrm>
          <a:prstGeom prst="rect">
            <a:avLst/>
          </a:prstGeom>
          <a:noFill/>
          <a:ln w="12700" cap="sq">
            <a:noFill/>
            <a:miter lim="800000"/>
            <a:headEnd type="none" w="sm" len="sm"/>
            <a:tailEnd type="none" w="sm" len="sm"/>
          </a:ln>
          <a:effectLst/>
        </p:spPr>
        <p:txBody>
          <a:bodyPr>
            <a:spAutoFit/>
          </a:bodyPr>
          <a:lstStyle/>
          <a:p>
            <a:pPr>
              <a:lnSpc>
                <a:spcPct val="120000"/>
              </a:lnSpc>
            </a:pPr>
            <a:r>
              <a:rPr lang="en-US" altLang="en-US" sz="2000" b="0">
                <a:solidFill>
                  <a:schemeClr val="tx1"/>
                </a:solidFill>
                <a:effectLst/>
                <a:latin typeface="Trebuchet MS" pitchFamily="34" charset="0"/>
              </a:rPr>
              <a:t>Kieso, Weygandt, and Warfield</a:t>
            </a:r>
            <a:r>
              <a:rPr lang="en-US" sz="2000" b="0">
                <a:solidFill>
                  <a:schemeClr val="tx1"/>
                </a:solidFill>
                <a:effectLst/>
                <a:latin typeface="Times New Roman" pitchFamily="18" charset="0"/>
              </a:rPr>
              <a:t>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4075" name="Picture 11"/>
          <p:cNvPicPr>
            <a:picLocks noChangeAspect="1" noChangeArrowheads="1"/>
          </p:cNvPicPr>
          <p:nvPr/>
        </p:nvPicPr>
        <p:blipFill>
          <a:blip r:embed="rId3"/>
          <a:srcRect/>
          <a:stretch>
            <a:fillRect/>
          </a:stretch>
        </p:blipFill>
        <p:spPr bwMode="auto">
          <a:xfrm>
            <a:off x="685800" y="1371600"/>
            <a:ext cx="7772400" cy="4814888"/>
          </a:xfrm>
          <a:prstGeom prst="rect">
            <a:avLst/>
          </a:prstGeom>
          <a:noFill/>
          <a:ln w="28575" cap="sq">
            <a:noFill/>
            <a:miter lim="800000"/>
            <a:headEnd/>
            <a:tailEnd/>
          </a:ln>
          <a:effectLst/>
        </p:spPr>
      </p:pic>
      <p:sp>
        <p:nvSpPr>
          <p:cNvPr id="1624067"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Format of the Statement of Cash Flows</a:t>
            </a:r>
          </a:p>
        </p:txBody>
      </p:sp>
      <p:sp>
        <p:nvSpPr>
          <p:cNvPr id="1624073" name="Text Box 9"/>
          <p:cNvSpPr txBox="1">
            <a:spLocks noChangeArrowheads="1"/>
          </p:cNvSpPr>
          <p:nvPr/>
        </p:nvSpPr>
        <p:spPr bwMode="auto">
          <a:xfrm>
            <a:off x="7010400" y="1462088"/>
            <a:ext cx="1371600" cy="274637"/>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23-2</a:t>
            </a:r>
          </a:p>
        </p:txBody>
      </p:sp>
      <p:sp>
        <p:nvSpPr>
          <p:cNvPr id="1624074" name="Text Box 10"/>
          <p:cNvSpPr txBox="1">
            <a:spLocks noChangeArrowheads="1"/>
          </p:cNvSpPr>
          <p:nvPr/>
        </p:nvSpPr>
        <p:spPr bwMode="auto">
          <a:xfrm>
            <a:off x="3352800" y="6369050"/>
            <a:ext cx="57150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Identify the major classifications of cash flows.</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6" name="Rectangle 4"/>
          <p:cNvSpPr>
            <a:spLocks noChangeArrowheads="1"/>
          </p:cNvSpPr>
          <p:nvPr/>
        </p:nvSpPr>
        <p:spPr bwMode="auto">
          <a:xfrm>
            <a:off x="609600" y="1371600"/>
            <a:ext cx="7772400" cy="2117725"/>
          </a:xfrm>
          <a:prstGeom prst="rect">
            <a:avLst/>
          </a:prstGeom>
          <a:noFill/>
          <a:ln w="28575" cap="sq">
            <a:noFill/>
            <a:miter lim="800000"/>
            <a:headEnd/>
            <a:tailEnd/>
          </a:ln>
          <a:effectLst/>
        </p:spPr>
        <p:txBody>
          <a:bodyPr>
            <a:spAutoFit/>
          </a:bodyPr>
          <a:lstStyle/>
          <a:p>
            <a:pPr marL="457200" indent="-457200" algn="l">
              <a:lnSpc>
                <a:spcPct val="120000"/>
              </a:lnSpc>
              <a:spcBef>
                <a:spcPct val="40000"/>
              </a:spcBef>
            </a:pPr>
            <a:r>
              <a:rPr lang="en-US" sz="2300">
                <a:solidFill>
                  <a:srgbClr val="000000"/>
                </a:solidFill>
                <a:effectLst/>
                <a:latin typeface="Arial" charset="0"/>
              </a:rPr>
              <a:t>Three Sources</a:t>
            </a:r>
            <a:r>
              <a:rPr lang="en-US" sz="2300" b="0">
                <a:solidFill>
                  <a:srgbClr val="000000"/>
                </a:solidFill>
                <a:effectLst/>
                <a:latin typeface="Arial" charset="0"/>
              </a:rPr>
              <a:t> of Information:</a:t>
            </a:r>
          </a:p>
          <a:p>
            <a:pPr marL="684213" lvl="1" indent="-457200" algn="l">
              <a:lnSpc>
                <a:spcPct val="120000"/>
              </a:lnSpc>
              <a:spcBef>
                <a:spcPct val="40000"/>
              </a:spcBef>
              <a:buClr>
                <a:srgbClr val="800000"/>
              </a:buClr>
              <a:buFontTx/>
              <a:buAutoNum type="arabicPeriod"/>
            </a:pPr>
            <a:r>
              <a:rPr lang="en-US" sz="2200" b="0">
                <a:solidFill>
                  <a:srgbClr val="000000"/>
                </a:solidFill>
                <a:effectLst/>
                <a:latin typeface="Arial" charset="0"/>
              </a:rPr>
              <a:t>Comparative balance sheets.</a:t>
            </a:r>
          </a:p>
          <a:p>
            <a:pPr marL="684213" lvl="1" indent="-457200" algn="l">
              <a:lnSpc>
                <a:spcPct val="120000"/>
              </a:lnSpc>
              <a:spcBef>
                <a:spcPct val="40000"/>
              </a:spcBef>
              <a:buClr>
                <a:srgbClr val="800000"/>
              </a:buClr>
              <a:buFontTx/>
              <a:buAutoNum type="arabicPeriod"/>
            </a:pPr>
            <a:r>
              <a:rPr lang="en-US" sz="2200" b="0">
                <a:solidFill>
                  <a:srgbClr val="000000"/>
                </a:solidFill>
                <a:effectLst/>
                <a:latin typeface="Arial" charset="0"/>
              </a:rPr>
              <a:t>Current income statement.</a:t>
            </a:r>
          </a:p>
          <a:p>
            <a:pPr marL="684213" lvl="1" indent="-457200" algn="l">
              <a:lnSpc>
                <a:spcPct val="120000"/>
              </a:lnSpc>
              <a:spcBef>
                <a:spcPct val="40000"/>
              </a:spcBef>
              <a:buClr>
                <a:srgbClr val="800000"/>
              </a:buClr>
              <a:buFontTx/>
              <a:buAutoNum type="arabicPeriod"/>
            </a:pPr>
            <a:r>
              <a:rPr lang="en-US" sz="2200" b="0">
                <a:solidFill>
                  <a:srgbClr val="000000"/>
                </a:solidFill>
                <a:effectLst/>
                <a:latin typeface="Arial" charset="0"/>
              </a:rPr>
              <a:t>Selected transaction data.</a:t>
            </a:r>
          </a:p>
        </p:txBody>
      </p:sp>
      <p:sp>
        <p:nvSpPr>
          <p:cNvPr id="1528838" name="Rectangle 6"/>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Steps in Preparation</a:t>
            </a:r>
          </a:p>
        </p:txBody>
      </p:sp>
      <p:sp>
        <p:nvSpPr>
          <p:cNvPr id="1528839" name="Rectangle 7"/>
          <p:cNvSpPr>
            <a:spLocks noChangeArrowheads="1"/>
          </p:cNvSpPr>
          <p:nvPr/>
        </p:nvSpPr>
        <p:spPr bwMode="auto">
          <a:xfrm>
            <a:off x="609600" y="3729038"/>
            <a:ext cx="8001000" cy="2519362"/>
          </a:xfrm>
          <a:prstGeom prst="rect">
            <a:avLst/>
          </a:prstGeom>
          <a:noFill/>
          <a:ln w="28575" cap="sq">
            <a:noFill/>
            <a:miter lim="800000"/>
            <a:headEnd/>
            <a:tailEnd/>
          </a:ln>
          <a:effectLst/>
        </p:spPr>
        <p:txBody>
          <a:bodyPr>
            <a:spAutoFit/>
          </a:bodyPr>
          <a:lstStyle/>
          <a:p>
            <a:pPr marL="1371600" indent="-1371600" algn="l">
              <a:lnSpc>
                <a:spcPct val="120000"/>
              </a:lnSpc>
              <a:spcBef>
                <a:spcPct val="40000"/>
              </a:spcBef>
              <a:tabLst>
                <a:tab pos="228600" algn="l"/>
              </a:tabLst>
            </a:pPr>
            <a:r>
              <a:rPr lang="en-US" sz="2300">
                <a:solidFill>
                  <a:srgbClr val="000000"/>
                </a:solidFill>
                <a:effectLst/>
                <a:latin typeface="Arial" charset="0"/>
              </a:rPr>
              <a:t>Three Major Steps</a:t>
            </a:r>
            <a:r>
              <a:rPr lang="en-US" sz="2300" b="0">
                <a:solidFill>
                  <a:srgbClr val="000000"/>
                </a:solidFill>
                <a:effectLst/>
                <a:latin typeface="Arial" charset="0"/>
              </a:rPr>
              <a:t>:</a:t>
            </a:r>
          </a:p>
          <a:p>
            <a:pPr marL="1371600" indent="-1371600" algn="l">
              <a:lnSpc>
                <a:spcPct val="120000"/>
              </a:lnSpc>
              <a:spcBef>
                <a:spcPct val="40000"/>
              </a:spcBef>
              <a:buClr>
                <a:srgbClr val="800000"/>
              </a:buClr>
              <a:buSzPct val="95000"/>
              <a:tabLst>
                <a:tab pos="228600" algn="l"/>
              </a:tabLst>
            </a:pPr>
            <a:r>
              <a:rPr lang="en-US" sz="2200" b="0">
                <a:solidFill>
                  <a:srgbClr val="800000"/>
                </a:solidFill>
                <a:effectLst/>
                <a:latin typeface="Arial" charset="0"/>
              </a:rPr>
              <a:t>	Step 1.</a:t>
            </a:r>
            <a:r>
              <a:rPr lang="en-US" sz="2200" b="0">
                <a:solidFill>
                  <a:srgbClr val="000000"/>
                </a:solidFill>
                <a:effectLst/>
                <a:latin typeface="Arial" charset="0"/>
              </a:rPr>
              <a:t> 	Determine change in cash.</a:t>
            </a:r>
          </a:p>
          <a:p>
            <a:pPr marL="1371600" indent="-1371600" algn="l">
              <a:lnSpc>
                <a:spcPct val="120000"/>
              </a:lnSpc>
              <a:spcBef>
                <a:spcPct val="40000"/>
              </a:spcBef>
              <a:buClr>
                <a:srgbClr val="800000"/>
              </a:buClr>
              <a:buSzPct val="95000"/>
              <a:tabLst>
                <a:tab pos="228600" algn="l"/>
              </a:tabLst>
            </a:pPr>
            <a:r>
              <a:rPr lang="en-US" sz="2200" b="0">
                <a:solidFill>
                  <a:srgbClr val="800000"/>
                </a:solidFill>
                <a:effectLst/>
                <a:latin typeface="Arial" charset="0"/>
              </a:rPr>
              <a:t>	Step 2.</a:t>
            </a:r>
            <a:r>
              <a:rPr lang="en-US" sz="2200" b="0">
                <a:solidFill>
                  <a:srgbClr val="000000"/>
                </a:solidFill>
                <a:effectLst/>
                <a:latin typeface="Arial" charset="0"/>
              </a:rPr>
              <a:t> 	Determine net cash flow from operating activities.</a:t>
            </a:r>
          </a:p>
          <a:p>
            <a:pPr marL="1371600" indent="-1371600" algn="l">
              <a:lnSpc>
                <a:spcPct val="120000"/>
              </a:lnSpc>
              <a:spcBef>
                <a:spcPct val="40000"/>
              </a:spcBef>
              <a:buClr>
                <a:srgbClr val="800000"/>
              </a:buClr>
              <a:buSzPct val="95000"/>
              <a:tabLst>
                <a:tab pos="228600" algn="l"/>
              </a:tabLst>
            </a:pPr>
            <a:r>
              <a:rPr lang="en-US" sz="2200" b="0">
                <a:solidFill>
                  <a:srgbClr val="800000"/>
                </a:solidFill>
                <a:effectLst/>
                <a:latin typeface="Arial" charset="0"/>
              </a:rPr>
              <a:t>	Step 3.</a:t>
            </a:r>
            <a:r>
              <a:rPr lang="en-US" sz="2200" b="0">
                <a:solidFill>
                  <a:srgbClr val="000000"/>
                </a:solidFill>
                <a:effectLst/>
                <a:latin typeface="Arial" charset="0"/>
              </a:rPr>
              <a:t> 	Determine net cash flows from investing and financing activities.</a:t>
            </a:r>
          </a:p>
        </p:txBody>
      </p:sp>
      <p:sp>
        <p:nvSpPr>
          <p:cNvPr id="1528840" name="Text Box 8"/>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Identify the major classifications of cash flows.</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6"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First Example - 2011</a:t>
            </a:r>
          </a:p>
        </p:txBody>
      </p:sp>
      <p:sp>
        <p:nvSpPr>
          <p:cNvPr id="1626118" name="Rectangle 6"/>
          <p:cNvSpPr>
            <a:spLocks noChangeArrowheads="1"/>
          </p:cNvSpPr>
          <p:nvPr/>
        </p:nvSpPr>
        <p:spPr bwMode="auto">
          <a:xfrm>
            <a:off x="609600" y="1358900"/>
            <a:ext cx="7924800" cy="4175125"/>
          </a:xfrm>
          <a:prstGeom prst="rect">
            <a:avLst/>
          </a:prstGeom>
          <a:noFill/>
          <a:ln w="28575" cap="sq">
            <a:noFill/>
            <a:miter lim="800000"/>
            <a:headEnd/>
            <a:tailEnd/>
          </a:ln>
          <a:effectLst/>
        </p:spPr>
        <p:txBody>
          <a:bodyPr>
            <a:spAutoFit/>
          </a:bodyPr>
          <a:lstStyle/>
          <a:p>
            <a:pPr algn="l">
              <a:lnSpc>
                <a:spcPct val="130000"/>
              </a:lnSpc>
              <a:spcBef>
                <a:spcPct val="30000"/>
              </a:spcBef>
            </a:pPr>
            <a:r>
              <a:rPr lang="en-US" sz="2200">
                <a:solidFill>
                  <a:srgbClr val="800000"/>
                </a:solidFill>
                <a:effectLst/>
                <a:latin typeface="Arial" charset="0"/>
              </a:rPr>
              <a:t>Illustration:</a:t>
            </a:r>
            <a:r>
              <a:rPr lang="en-US" sz="2200" b="0">
                <a:effectLst/>
                <a:latin typeface="Arial" charset="0"/>
              </a:rPr>
              <a:t>  Tax Consultants Inc. started on January 1, 2011, when it issued 60,000 shares of $1 par value common stock for $60,000 cash. The company rented its office space, furniture, and equipment, and performed tax consulting services throughout the first year.  </a:t>
            </a:r>
          </a:p>
          <a:p>
            <a:pPr algn="l">
              <a:lnSpc>
                <a:spcPct val="130000"/>
              </a:lnSpc>
              <a:spcBef>
                <a:spcPct val="50000"/>
              </a:spcBef>
            </a:pPr>
            <a:r>
              <a:rPr lang="en-US" sz="2200" b="0">
                <a:effectLst/>
                <a:latin typeface="Arial" charset="0"/>
              </a:rPr>
              <a:t>The comparative statements of financial position at the beginning and end of the year 2011 appear in Illustration 23-3.  Illustration 23-4 shows the income statement and additional information for Tax Consultants.</a:t>
            </a:r>
          </a:p>
        </p:txBody>
      </p:sp>
      <p:sp>
        <p:nvSpPr>
          <p:cNvPr id="1626120" name="Text Box 8"/>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Identify the major classifications of cash flows.</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6" name="Picture 16"/>
          <p:cNvPicPr>
            <a:picLocks noChangeAspect="1" noChangeArrowheads="1"/>
          </p:cNvPicPr>
          <p:nvPr/>
        </p:nvPicPr>
        <p:blipFill>
          <a:blip r:embed="rId3"/>
          <a:srcRect/>
          <a:stretch>
            <a:fillRect/>
          </a:stretch>
        </p:blipFill>
        <p:spPr bwMode="auto">
          <a:xfrm>
            <a:off x="2371725" y="4348163"/>
            <a:ext cx="6477000" cy="2281237"/>
          </a:xfrm>
          <a:prstGeom prst="rect">
            <a:avLst/>
          </a:prstGeom>
          <a:noFill/>
          <a:ln w="28575" cap="sq">
            <a:noFill/>
            <a:miter lim="800000"/>
            <a:headEnd/>
            <a:tailEnd/>
          </a:ln>
          <a:effectLst/>
        </p:spPr>
      </p:pic>
      <p:sp>
        <p:nvSpPr>
          <p:cNvPr id="1628163"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First Example - 2011</a:t>
            </a:r>
          </a:p>
        </p:txBody>
      </p:sp>
      <p:sp>
        <p:nvSpPr>
          <p:cNvPr id="1628168" name="Text Box 8"/>
          <p:cNvSpPr txBox="1">
            <a:spLocks noChangeArrowheads="1"/>
          </p:cNvSpPr>
          <p:nvPr/>
        </p:nvSpPr>
        <p:spPr bwMode="auto">
          <a:xfrm>
            <a:off x="7391400" y="1295400"/>
            <a:ext cx="1371600" cy="274638"/>
          </a:xfrm>
          <a:prstGeom prst="rect">
            <a:avLst/>
          </a:prstGeom>
          <a:noFill/>
          <a:ln w="28575" cap="sq" algn="ctr">
            <a:noFill/>
            <a:miter lim="800000"/>
            <a:headEnd/>
            <a:tailEnd/>
          </a:ln>
          <a:effectLst/>
        </p:spPr>
        <p:txBody>
          <a:bodyPr wrap="none" anchor="ctr"/>
          <a:lstStyle/>
          <a:p>
            <a:pPr algn="r">
              <a:spcBef>
                <a:spcPct val="50000"/>
              </a:spcBef>
            </a:pPr>
            <a:r>
              <a:rPr lang="en-US" sz="1200" b="0">
                <a:solidFill>
                  <a:srgbClr val="005A58"/>
                </a:solidFill>
                <a:effectLst/>
                <a:latin typeface="Arial" charset="0"/>
              </a:rPr>
              <a:t>Illustration 23-3</a:t>
            </a:r>
          </a:p>
        </p:txBody>
      </p:sp>
      <p:sp>
        <p:nvSpPr>
          <p:cNvPr id="1628170" name="Line 10"/>
          <p:cNvSpPr>
            <a:spLocks noChangeShapeType="1"/>
          </p:cNvSpPr>
          <p:nvPr/>
        </p:nvSpPr>
        <p:spPr bwMode="auto">
          <a:xfrm>
            <a:off x="5114925" y="6608763"/>
            <a:ext cx="1295400" cy="0"/>
          </a:xfrm>
          <a:prstGeom prst="line">
            <a:avLst/>
          </a:prstGeom>
          <a:noFill/>
          <a:ln w="28575" cap="sq">
            <a:solidFill>
              <a:srgbClr val="800000"/>
            </a:solidFill>
            <a:round/>
            <a:headEnd/>
            <a:tailEnd/>
          </a:ln>
          <a:effectLst/>
        </p:spPr>
        <p:txBody>
          <a:bodyPr wrap="none" anchor="ctr"/>
          <a:lstStyle/>
          <a:p>
            <a:endParaRPr lang="en-US"/>
          </a:p>
        </p:txBody>
      </p:sp>
      <p:sp>
        <p:nvSpPr>
          <p:cNvPr id="1628173" name="Rectangle 13"/>
          <p:cNvSpPr>
            <a:spLocks noChangeArrowheads="1"/>
          </p:cNvSpPr>
          <p:nvPr/>
        </p:nvSpPr>
        <p:spPr bwMode="auto">
          <a:xfrm>
            <a:off x="457200" y="1295400"/>
            <a:ext cx="1676400" cy="1004888"/>
          </a:xfrm>
          <a:prstGeom prst="rect">
            <a:avLst/>
          </a:prstGeom>
          <a:noFill/>
          <a:ln w="28575" cap="sq">
            <a:noFill/>
            <a:miter lim="800000"/>
            <a:headEnd/>
            <a:tailEnd/>
          </a:ln>
          <a:effectLst/>
        </p:spPr>
        <p:txBody>
          <a:bodyPr>
            <a:spAutoFit/>
          </a:bodyPr>
          <a:lstStyle/>
          <a:p>
            <a:pPr algn="l"/>
            <a:r>
              <a:rPr lang="en-US" sz="1200">
                <a:solidFill>
                  <a:srgbClr val="800000"/>
                </a:solidFill>
                <a:effectLst/>
                <a:latin typeface="Arial" charset="0"/>
              </a:rPr>
              <a:t>Illustration 23-3</a:t>
            </a:r>
          </a:p>
          <a:p>
            <a:pPr algn="l"/>
            <a:r>
              <a:rPr lang="en-US" sz="1200">
                <a:effectLst/>
                <a:latin typeface="Arial" charset="0"/>
              </a:rPr>
              <a:t>Comparative Balance Sheets, Tax Consultants Inc., Year 1</a:t>
            </a:r>
          </a:p>
        </p:txBody>
      </p:sp>
      <p:sp>
        <p:nvSpPr>
          <p:cNvPr id="1628174" name="Rectangle 14"/>
          <p:cNvSpPr>
            <a:spLocks noChangeArrowheads="1"/>
          </p:cNvSpPr>
          <p:nvPr/>
        </p:nvSpPr>
        <p:spPr bwMode="auto">
          <a:xfrm>
            <a:off x="457200" y="4511675"/>
            <a:ext cx="1524000" cy="1004888"/>
          </a:xfrm>
          <a:prstGeom prst="rect">
            <a:avLst/>
          </a:prstGeom>
          <a:noFill/>
          <a:ln w="28575" cap="sq">
            <a:noFill/>
            <a:miter lim="800000"/>
            <a:headEnd/>
            <a:tailEnd/>
          </a:ln>
          <a:effectLst/>
        </p:spPr>
        <p:txBody>
          <a:bodyPr>
            <a:spAutoFit/>
          </a:bodyPr>
          <a:lstStyle/>
          <a:p>
            <a:pPr algn="l"/>
            <a:r>
              <a:rPr lang="en-US" sz="1200">
                <a:solidFill>
                  <a:srgbClr val="800000"/>
                </a:solidFill>
                <a:effectLst/>
                <a:latin typeface="Arial" charset="0"/>
              </a:rPr>
              <a:t>Illustration 23-4</a:t>
            </a:r>
          </a:p>
          <a:p>
            <a:pPr algn="l"/>
            <a:r>
              <a:rPr lang="en-US" sz="1200">
                <a:effectLst/>
                <a:latin typeface="Arial" charset="0"/>
              </a:rPr>
              <a:t>Income Statement, Tax Consultants Inc., Year 1</a:t>
            </a:r>
          </a:p>
        </p:txBody>
      </p:sp>
      <p:pic>
        <p:nvPicPr>
          <p:cNvPr id="1628175" name="Picture 15"/>
          <p:cNvPicPr>
            <a:picLocks noChangeAspect="1" noChangeArrowheads="1"/>
          </p:cNvPicPr>
          <p:nvPr/>
        </p:nvPicPr>
        <p:blipFill>
          <a:blip r:embed="rId4"/>
          <a:srcRect/>
          <a:stretch>
            <a:fillRect/>
          </a:stretch>
        </p:blipFill>
        <p:spPr bwMode="auto">
          <a:xfrm>
            <a:off x="2362200" y="1238250"/>
            <a:ext cx="6486525" cy="3028950"/>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0234" name="Picture 26"/>
          <p:cNvPicPr>
            <a:picLocks noChangeAspect="1" noChangeArrowheads="1"/>
          </p:cNvPicPr>
          <p:nvPr/>
        </p:nvPicPr>
        <p:blipFill>
          <a:blip r:embed="rId3"/>
          <a:srcRect/>
          <a:stretch>
            <a:fillRect/>
          </a:stretch>
        </p:blipFill>
        <p:spPr bwMode="auto">
          <a:xfrm>
            <a:off x="671513" y="2209800"/>
            <a:ext cx="7939087" cy="2133600"/>
          </a:xfrm>
          <a:prstGeom prst="rect">
            <a:avLst/>
          </a:prstGeom>
          <a:noFill/>
          <a:ln w="28575" cap="sq">
            <a:noFill/>
            <a:miter lim="800000"/>
            <a:headEnd/>
            <a:tailEnd/>
          </a:ln>
          <a:effectLst/>
        </p:spPr>
      </p:pic>
      <p:sp>
        <p:nvSpPr>
          <p:cNvPr id="1630211"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First Example - 2011</a:t>
            </a:r>
          </a:p>
        </p:txBody>
      </p:sp>
      <p:sp>
        <p:nvSpPr>
          <p:cNvPr id="1630219" name="Rectangle 11"/>
          <p:cNvSpPr>
            <a:spLocks noChangeArrowheads="1"/>
          </p:cNvSpPr>
          <p:nvPr/>
        </p:nvSpPr>
        <p:spPr bwMode="auto">
          <a:xfrm>
            <a:off x="611188" y="1371600"/>
            <a:ext cx="6170612" cy="488950"/>
          </a:xfrm>
          <a:prstGeom prst="rect">
            <a:avLst/>
          </a:prstGeom>
          <a:noFill/>
          <a:ln w="28575" cap="sq">
            <a:noFill/>
            <a:miter lim="800000"/>
            <a:headEnd/>
            <a:tailEnd/>
          </a:ln>
          <a:effectLst/>
        </p:spPr>
        <p:txBody>
          <a:bodyPr wrap="none">
            <a:spAutoFit/>
          </a:bodyPr>
          <a:lstStyle/>
          <a:p>
            <a:pPr algn="l"/>
            <a:r>
              <a:rPr lang="en-US" sz="2600">
                <a:solidFill>
                  <a:srgbClr val="800000"/>
                </a:solidFill>
                <a:effectLst/>
                <a:latin typeface="Arial" charset="0"/>
              </a:rPr>
              <a:t>Step 1: Determine the Change in Cash</a:t>
            </a:r>
          </a:p>
        </p:txBody>
      </p:sp>
      <p:sp>
        <p:nvSpPr>
          <p:cNvPr id="1630222" name="Text Box 14"/>
          <p:cNvSpPr txBox="1">
            <a:spLocks noChangeArrowheads="1"/>
          </p:cNvSpPr>
          <p:nvPr/>
        </p:nvSpPr>
        <p:spPr bwMode="auto">
          <a:xfrm>
            <a:off x="7315200" y="1905000"/>
            <a:ext cx="1371600" cy="274638"/>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23-3</a:t>
            </a:r>
          </a:p>
        </p:txBody>
      </p:sp>
      <p:sp>
        <p:nvSpPr>
          <p:cNvPr id="1630231" name="AutoShape 23"/>
          <p:cNvSpPr>
            <a:spLocks noChangeArrowheads="1"/>
          </p:cNvSpPr>
          <p:nvPr/>
        </p:nvSpPr>
        <p:spPr bwMode="auto">
          <a:xfrm rot="10800000">
            <a:off x="8229600" y="3546475"/>
            <a:ext cx="533400" cy="228600"/>
          </a:xfrm>
          <a:prstGeom prst="notchedRightArrow">
            <a:avLst>
              <a:gd name="adj1" fmla="val 50000"/>
              <a:gd name="adj2" fmla="val 58333"/>
            </a:avLst>
          </a:prstGeom>
          <a:solidFill>
            <a:schemeClr val="bg1"/>
          </a:solidFill>
          <a:ln w="28575" cap="sq">
            <a:solidFill>
              <a:srgbClr val="800000"/>
            </a:solidFill>
            <a:miter lim="800000"/>
            <a:headEnd/>
            <a:tailEnd/>
          </a:ln>
          <a:effectLst/>
        </p:spPr>
        <p:txBody>
          <a:bodyPr wrap="none" anchor="ctr"/>
          <a:lstStyle/>
          <a:p>
            <a:endParaRPr lang="en-US"/>
          </a:p>
        </p:txBody>
      </p:sp>
      <p:sp>
        <p:nvSpPr>
          <p:cNvPr id="1630233" name="Text Box 25"/>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Identify the major classifications of cash flows.</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9"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First Example - 2011</a:t>
            </a:r>
          </a:p>
        </p:txBody>
      </p:sp>
      <p:sp>
        <p:nvSpPr>
          <p:cNvPr id="1632266" name="Rectangle 10"/>
          <p:cNvSpPr>
            <a:spLocks noChangeArrowheads="1"/>
          </p:cNvSpPr>
          <p:nvPr/>
        </p:nvSpPr>
        <p:spPr bwMode="auto">
          <a:xfrm>
            <a:off x="609600" y="2389188"/>
            <a:ext cx="7848600" cy="3351212"/>
          </a:xfrm>
          <a:prstGeom prst="rect">
            <a:avLst/>
          </a:prstGeom>
          <a:noFill/>
          <a:ln w="28575" cap="sq">
            <a:noFill/>
            <a:miter lim="800000"/>
            <a:headEnd/>
            <a:tailEnd/>
          </a:ln>
          <a:effectLst/>
        </p:spPr>
        <p:txBody>
          <a:bodyPr>
            <a:spAutoFit/>
          </a:bodyPr>
          <a:lstStyle/>
          <a:p>
            <a:pPr marL="685800" indent="-457200" algn="l">
              <a:lnSpc>
                <a:spcPct val="125000"/>
              </a:lnSpc>
              <a:spcBef>
                <a:spcPct val="70000"/>
              </a:spcBef>
              <a:buClr>
                <a:srgbClr val="800000"/>
              </a:buClr>
              <a:buSzPct val="80000"/>
              <a:buFont typeface="Wingdings" pitchFamily="2" charset="2"/>
              <a:buChar char="u"/>
            </a:pPr>
            <a:r>
              <a:rPr lang="en-US" sz="2100" b="0">
                <a:solidFill>
                  <a:srgbClr val="000000"/>
                </a:solidFill>
                <a:effectLst/>
                <a:latin typeface="Arial" charset="0"/>
              </a:rPr>
              <a:t>Company must determine revenues and expenses on a </a:t>
            </a:r>
            <a:r>
              <a:rPr lang="en-US" sz="2100">
                <a:solidFill>
                  <a:srgbClr val="800000"/>
                </a:solidFill>
                <a:effectLst/>
                <a:latin typeface="Arial" charset="0"/>
              </a:rPr>
              <a:t>cash basis</a:t>
            </a:r>
            <a:r>
              <a:rPr lang="en-US" sz="2100" b="0">
                <a:solidFill>
                  <a:srgbClr val="000000"/>
                </a:solidFill>
                <a:effectLst/>
                <a:latin typeface="Arial" charset="0"/>
              </a:rPr>
              <a:t>. </a:t>
            </a:r>
          </a:p>
          <a:p>
            <a:pPr marL="685800" indent="-457200" algn="l">
              <a:lnSpc>
                <a:spcPct val="125000"/>
              </a:lnSpc>
              <a:spcBef>
                <a:spcPct val="70000"/>
              </a:spcBef>
              <a:buClr>
                <a:srgbClr val="800000"/>
              </a:buClr>
              <a:buSzPct val="80000"/>
              <a:buFont typeface="Wingdings" pitchFamily="2" charset="2"/>
              <a:buChar char="u"/>
            </a:pPr>
            <a:r>
              <a:rPr lang="en-US" sz="2100">
                <a:solidFill>
                  <a:srgbClr val="800000"/>
                </a:solidFill>
                <a:effectLst/>
                <a:latin typeface="Arial" charset="0"/>
              </a:rPr>
              <a:t>Eliminate</a:t>
            </a:r>
            <a:r>
              <a:rPr lang="en-US" sz="2100" b="0">
                <a:solidFill>
                  <a:srgbClr val="000000"/>
                </a:solidFill>
                <a:effectLst/>
                <a:latin typeface="Arial" charset="0"/>
              </a:rPr>
              <a:t> the effects of income statement transactions that do not result in an increase or decrease in cash.</a:t>
            </a:r>
          </a:p>
          <a:p>
            <a:pPr marL="685800" indent="-457200" algn="l">
              <a:lnSpc>
                <a:spcPct val="125000"/>
              </a:lnSpc>
              <a:spcBef>
                <a:spcPct val="70000"/>
              </a:spcBef>
              <a:buClr>
                <a:srgbClr val="800000"/>
              </a:buClr>
              <a:buSzPct val="80000"/>
              <a:buFont typeface="Wingdings" pitchFamily="2" charset="2"/>
              <a:buChar char="u"/>
            </a:pPr>
            <a:r>
              <a:rPr lang="en-US" sz="2100" b="0">
                <a:solidFill>
                  <a:srgbClr val="000000"/>
                </a:solidFill>
                <a:effectLst/>
                <a:latin typeface="Arial" charset="0"/>
              </a:rPr>
              <a:t>Convert net income to net cash flow from operating activities through either a </a:t>
            </a:r>
            <a:r>
              <a:rPr lang="en-US" sz="2100">
                <a:solidFill>
                  <a:srgbClr val="800000"/>
                </a:solidFill>
                <a:effectLst/>
                <a:latin typeface="Arial" charset="0"/>
              </a:rPr>
              <a:t>direct</a:t>
            </a:r>
            <a:r>
              <a:rPr lang="en-US" sz="2100" b="0">
                <a:solidFill>
                  <a:srgbClr val="000000"/>
                </a:solidFill>
                <a:effectLst/>
                <a:latin typeface="Arial" charset="0"/>
              </a:rPr>
              <a:t> method or an </a:t>
            </a:r>
            <a:r>
              <a:rPr lang="en-US" sz="2100">
                <a:solidFill>
                  <a:srgbClr val="800000"/>
                </a:solidFill>
                <a:effectLst/>
                <a:latin typeface="Arial" charset="0"/>
              </a:rPr>
              <a:t>indirect</a:t>
            </a:r>
            <a:r>
              <a:rPr lang="en-US" sz="2100" b="0">
                <a:solidFill>
                  <a:srgbClr val="800000"/>
                </a:solidFill>
                <a:effectLst/>
                <a:latin typeface="Arial" charset="0"/>
              </a:rPr>
              <a:t> </a:t>
            </a:r>
            <a:r>
              <a:rPr lang="en-US" sz="2100" b="0">
                <a:solidFill>
                  <a:srgbClr val="000000"/>
                </a:solidFill>
                <a:effectLst/>
                <a:latin typeface="Arial" charset="0"/>
              </a:rPr>
              <a:t>method.</a:t>
            </a:r>
          </a:p>
        </p:txBody>
      </p:sp>
      <p:sp>
        <p:nvSpPr>
          <p:cNvPr id="1632267" name="Rectangle 11"/>
          <p:cNvSpPr>
            <a:spLocks noChangeArrowheads="1"/>
          </p:cNvSpPr>
          <p:nvPr/>
        </p:nvSpPr>
        <p:spPr bwMode="auto">
          <a:xfrm>
            <a:off x="611188" y="1371600"/>
            <a:ext cx="7313612" cy="885825"/>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Step 2: Determine the Net Cash Flow from Operating Activities</a:t>
            </a:r>
          </a:p>
        </p:txBody>
      </p:sp>
      <p:sp>
        <p:nvSpPr>
          <p:cNvPr id="1632268" name="Text Box 12"/>
          <p:cNvSpPr txBox="1">
            <a:spLocks noChangeArrowheads="1"/>
          </p:cNvSpPr>
          <p:nvPr/>
        </p:nvSpPr>
        <p:spPr bwMode="auto">
          <a:xfrm>
            <a:off x="838200" y="6369050"/>
            <a:ext cx="8229600" cy="336550"/>
          </a:xfrm>
          <a:prstGeom prst="rect">
            <a:avLst/>
          </a:prstGeom>
          <a:noFill/>
          <a:ln w="19050">
            <a:noFill/>
            <a:miter lim="800000"/>
            <a:headEnd/>
            <a:tailEnd/>
          </a:ln>
          <a:effectLst/>
        </p:spPr>
        <p:txBody>
          <a:bodyPr>
            <a:spAutoFit/>
          </a:bodyPr>
          <a:lstStyle/>
          <a:p>
            <a:pPr marL="574675" indent="-574675" algn="r"/>
            <a:r>
              <a:rPr lang="en-US" sz="1600" i="1">
                <a:solidFill>
                  <a:schemeClr val="bg2"/>
                </a:solidFill>
                <a:effectLst/>
                <a:latin typeface="Arial" charset="0"/>
              </a:rPr>
              <a:t>LO 3  Differentiate between net income and net cash flow from operating activities.</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First Example - 2011</a:t>
            </a:r>
          </a:p>
        </p:txBody>
      </p:sp>
      <p:pic>
        <p:nvPicPr>
          <p:cNvPr id="1634309" name="Picture 5"/>
          <p:cNvPicPr>
            <a:picLocks noChangeAspect="1" noChangeArrowheads="1"/>
          </p:cNvPicPr>
          <p:nvPr/>
        </p:nvPicPr>
        <p:blipFill>
          <a:blip r:embed="rId3"/>
          <a:srcRect/>
          <a:stretch>
            <a:fillRect/>
          </a:stretch>
        </p:blipFill>
        <p:spPr bwMode="auto">
          <a:xfrm>
            <a:off x="838200" y="2697163"/>
            <a:ext cx="7496175" cy="3398837"/>
          </a:xfrm>
          <a:prstGeom prst="rect">
            <a:avLst/>
          </a:prstGeom>
          <a:noFill/>
          <a:ln w="28575" cap="sq">
            <a:noFill/>
            <a:miter lim="800000"/>
            <a:headEnd/>
            <a:tailEnd/>
          </a:ln>
          <a:effectLst/>
        </p:spPr>
      </p:pic>
      <p:sp>
        <p:nvSpPr>
          <p:cNvPr id="1634311" name="Rectangle 7"/>
          <p:cNvSpPr>
            <a:spLocks noChangeArrowheads="1"/>
          </p:cNvSpPr>
          <p:nvPr/>
        </p:nvSpPr>
        <p:spPr bwMode="auto">
          <a:xfrm>
            <a:off x="611188" y="1371600"/>
            <a:ext cx="8075612" cy="885825"/>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Step 2: Determine the Net Cash Flow from Operating Activities</a:t>
            </a:r>
          </a:p>
        </p:txBody>
      </p:sp>
      <p:sp>
        <p:nvSpPr>
          <p:cNvPr id="1634312" name="Rectangle 8"/>
          <p:cNvSpPr>
            <a:spLocks noChangeArrowheads="1"/>
          </p:cNvSpPr>
          <p:nvPr/>
        </p:nvSpPr>
        <p:spPr bwMode="auto">
          <a:xfrm>
            <a:off x="5943600" y="2027238"/>
            <a:ext cx="2590800" cy="639762"/>
          </a:xfrm>
          <a:prstGeom prst="rect">
            <a:avLst/>
          </a:prstGeom>
          <a:noFill/>
          <a:ln w="28575" cap="sq" algn="ctr">
            <a:noFill/>
            <a:miter lim="800000"/>
            <a:headEnd/>
            <a:tailEnd/>
          </a:ln>
          <a:effectLst/>
        </p:spPr>
        <p:txBody>
          <a:bodyPr>
            <a:spAutoFit/>
          </a:bodyPr>
          <a:lstStyle/>
          <a:p>
            <a:pPr algn="l"/>
            <a:r>
              <a:rPr lang="en-US" sz="1200">
                <a:solidFill>
                  <a:srgbClr val="800000"/>
                </a:solidFill>
                <a:effectLst/>
                <a:latin typeface="Arial" charset="0"/>
              </a:rPr>
              <a:t>Illustration 23-5</a:t>
            </a:r>
          </a:p>
          <a:p>
            <a:pPr algn="l"/>
            <a:r>
              <a:rPr lang="en-US" sz="1200">
                <a:effectLst/>
                <a:latin typeface="Arial" charset="0"/>
              </a:rPr>
              <a:t>Net Income versus Net Cash Flow from Operating Activities</a:t>
            </a:r>
          </a:p>
        </p:txBody>
      </p:sp>
      <p:sp>
        <p:nvSpPr>
          <p:cNvPr id="1634313" name="Text Box 9"/>
          <p:cNvSpPr txBox="1">
            <a:spLocks noChangeArrowheads="1"/>
          </p:cNvSpPr>
          <p:nvPr/>
        </p:nvSpPr>
        <p:spPr bwMode="auto">
          <a:xfrm>
            <a:off x="838200" y="6369050"/>
            <a:ext cx="8229600" cy="336550"/>
          </a:xfrm>
          <a:prstGeom prst="rect">
            <a:avLst/>
          </a:prstGeom>
          <a:noFill/>
          <a:ln w="19050">
            <a:noFill/>
            <a:miter lim="800000"/>
            <a:headEnd/>
            <a:tailEnd/>
          </a:ln>
          <a:effectLst/>
        </p:spPr>
        <p:txBody>
          <a:bodyPr>
            <a:spAutoFit/>
          </a:bodyPr>
          <a:lstStyle/>
          <a:p>
            <a:pPr marL="574675" indent="-574675" algn="r"/>
            <a:r>
              <a:rPr lang="en-US" sz="1600" i="1">
                <a:solidFill>
                  <a:schemeClr val="bg2"/>
                </a:solidFill>
                <a:effectLst/>
                <a:latin typeface="Arial" charset="0"/>
              </a:rPr>
              <a:t>LO 3  Differentiate between net income and net cash flow from operating activities.</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ChangeArrowheads="1"/>
          </p:cNvSpPr>
          <p:nvPr/>
        </p:nvSpPr>
        <p:spPr bwMode="auto">
          <a:xfrm>
            <a:off x="609600" y="1946275"/>
            <a:ext cx="7848600" cy="762000"/>
          </a:xfrm>
          <a:prstGeom prst="rect">
            <a:avLst/>
          </a:prstGeom>
          <a:noFill/>
          <a:ln w="28575" cap="sq">
            <a:noFill/>
            <a:miter lim="800000"/>
            <a:headEnd/>
            <a:tailEnd/>
          </a:ln>
          <a:effectLst/>
        </p:spPr>
        <p:txBody>
          <a:bodyPr>
            <a:spAutoFit/>
          </a:bodyPr>
          <a:lstStyle/>
          <a:p>
            <a:pPr algn="l">
              <a:lnSpc>
                <a:spcPct val="110000"/>
              </a:lnSpc>
              <a:spcBef>
                <a:spcPct val="35000"/>
              </a:spcBef>
              <a:buClr>
                <a:srgbClr val="800000"/>
              </a:buClr>
              <a:buSzPct val="95000"/>
            </a:pPr>
            <a:r>
              <a:rPr lang="en-US" sz="2000" b="0">
                <a:solidFill>
                  <a:srgbClr val="000000"/>
                </a:solidFill>
                <a:effectLst/>
                <a:latin typeface="Arial" charset="0"/>
              </a:rPr>
              <a:t>Deducts operating cash disbursements from operating cash receipts.</a:t>
            </a:r>
          </a:p>
        </p:txBody>
      </p:sp>
      <p:sp>
        <p:nvSpPr>
          <p:cNvPr id="1597444" name="Text Box 4"/>
          <p:cNvSpPr txBox="1">
            <a:spLocks noChangeArrowheads="1"/>
          </p:cNvSpPr>
          <p:nvPr/>
        </p:nvSpPr>
        <p:spPr bwMode="auto">
          <a:xfrm>
            <a:off x="2667000" y="6248400"/>
            <a:ext cx="6400800" cy="581025"/>
          </a:xfrm>
          <a:prstGeom prst="rect">
            <a:avLst/>
          </a:prstGeom>
          <a:noFill/>
          <a:ln w="19050" algn="ctr">
            <a:noFill/>
            <a:miter lim="800000"/>
            <a:headEnd/>
            <a:tailEnd/>
          </a:ln>
          <a:effectLst/>
        </p:spPr>
        <p:txBody>
          <a:bodyPr>
            <a:spAutoFit/>
          </a:bodyPr>
          <a:lstStyle/>
          <a:p>
            <a:pPr marL="574675" indent="-574675" algn="r"/>
            <a:r>
              <a:rPr lang="en-US" sz="1600" i="1">
                <a:solidFill>
                  <a:schemeClr val="bg2"/>
                </a:solidFill>
                <a:effectLst/>
                <a:latin typeface="Arial" charset="0"/>
              </a:rPr>
              <a:t>LO 4 	Contrast the direct and indirect methods of calculating net cash flow from operating activities.</a:t>
            </a:r>
          </a:p>
        </p:txBody>
      </p:sp>
      <p:sp>
        <p:nvSpPr>
          <p:cNvPr id="1597446" name="Rectangle 6"/>
          <p:cNvSpPr>
            <a:spLocks noChangeArrowheads="1"/>
          </p:cNvSpPr>
          <p:nvPr/>
        </p:nvSpPr>
        <p:spPr bwMode="auto">
          <a:xfrm>
            <a:off x="609600" y="5334000"/>
            <a:ext cx="7848600" cy="762000"/>
          </a:xfrm>
          <a:prstGeom prst="rect">
            <a:avLst/>
          </a:prstGeom>
          <a:noFill/>
          <a:ln w="28575" cap="sq">
            <a:noFill/>
            <a:miter lim="800000"/>
            <a:headEnd/>
            <a:tailEnd/>
          </a:ln>
          <a:effectLst/>
        </p:spPr>
        <p:txBody>
          <a:bodyPr>
            <a:spAutoFit/>
          </a:bodyPr>
          <a:lstStyle/>
          <a:p>
            <a:pPr algn="l">
              <a:lnSpc>
                <a:spcPct val="110000"/>
              </a:lnSpc>
              <a:spcBef>
                <a:spcPct val="35000"/>
              </a:spcBef>
              <a:buClr>
                <a:srgbClr val="800000"/>
              </a:buClr>
              <a:buSzPct val="80000"/>
            </a:pPr>
            <a:r>
              <a:rPr lang="en-US" sz="2000" b="0">
                <a:solidFill>
                  <a:srgbClr val="000000"/>
                </a:solidFill>
                <a:effectLst/>
                <a:latin typeface="Arial" charset="0"/>
              </a:rPr>
              <a:t>“Net cash provided by operating activities” is the equivalent of cash basis net income.</a:t>
            </a:r>
          </a:p>
        </p:txBody>
      </p:sp>
      <p:sp>
        <p:nvSpPr>
          <p:cNvPr id="1597447" name="Text Box 7"/>
          <p:cNvSpPr txBox="1">
            <a:spLocks noChangeArrowheads="1"/>
          </p:cNvSpPr>
          <p:nvPr/>
        </p:nvSpPr>
        <p:spPr bwMode="auto">
          <a:xfrm>
            <a:off x="6858000" y="2638425"/>
            <a:ext cx="1600200" cy="333375"/>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23-6</a:t>
            </a:r>
          </a:p>
        </p:txBody>
      </p:sp>
      <p:sp>
        <p:nvSpPr>
          <p:cNvPr id="1597448" name="Rectangle 8"/>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First Example - 2011</a:t>
            </a:r>
          </a:p>
        </p:txBody>
      </p:sp>
      <p:sp>
        <p:nvSpPr>
          <p:cNvPr id="1597450" name="Rectangle 10"/>
          <p:cNvSpPr>
            <a:spLocks noChangeArrowheads="1"/>
          </p:cNvSpPr>
          <p:nvPr/>
        </p:nvSpPr>
        <p:spPr bwMode="auto">
          <a:xfrm>
            <a:off x="611188" y="1371600"/>
            <a:ext cx="8075612" cy="488950"/>
          </a:xfrm>
          <a:prstGeom prst="rect">
            <a:avLst/>
          </a:prstGeom>
          <a:noFill/>
          <a:ln w="28575" cap="sq">
            <a:noFill/>
            <a:miter lim="800000"/>
            <a:headEnd/>
            <a:tailEnd/>
          </a:ln>
          <a:effectLst/>
        </p:spPr>
        <p:txBody>
          <a:bodyPr>
            <a:spAutoFit/>
          </a:bodyPr>
          <a:lstStyle/>
          <a:p>
            <a:pPr algn="l"/>
            <a:r>
              <a:rPr lang="en-US" sz="2600">
                <a:solidFill>
                  <a:schemeClr val="tx1"/>
                </a:solidFill>
                <a:effectLst/>
                <a:latin typeface="Arial" charset="0"/>
              </a:rPr>
              <a:t>Direct Method</a:t>
            </a:r>
          </a:p>
        </p:txBody>
      </p:sp>
      <p:pic>
        <p:nvPicPr>
          <p:cNvPr id="1597453" name="Picture 13"/>
          <p:cNvPicPr>
            <a:picLocks noChangeAspect="1" noChangeArrowheads="1"/>
          </p:cNvPicPr>
          <p:nvPr/>
        </p:nvPicPr>
        <p:blipFill>
          <a:blip r:embed="rId3"/>
          <a:srcRect/>
          <a:stretch>
            <a:fillRect/>
          </a:stretch>
        </p:blipFill>
        <p:spPr bwMode="auto">
          <a:xfrm>
            <a:off x="685800" y="2971800"/>
            <a:ext cx="7696200" cy="2087563"/>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2527" name="Picture 31"/>
          <p:cNvPicPr>
            <a:picLocks noChangeAspect="1" noChangeArrowheads="1"/>
          </p:cNvPicPr>
          <p:nvPr/>
        </p:nvPicPr>
        <p:blipFill>
          <a:blip r:embed="rId3"/>
          <a:srcRect/>
          <a:stretch>
            <a:fillRect/>
          </a:stretch>
        </p:blipFill>
        <p:spPr bwMode="auto">
          <a:xfrm>
            <a:off x="685800" y="2085975"/>
            <a:ext cx="7696200" cy="2087563"/>
          </a:xfrm>
          <a:prstGeom prst="rect">
            <a:avLst/>
          </a:prstGeom>
          <a:noFill/>
          <a:ln w="28575" cap="sq">
            <a:noFill/>
            <a:miter lim="800000"/>
            <a:headEnd/>
            <a:tailEnd/>
          </a:ln>
          <a:effectLst/>
        </p:spPr>
      </p:pic>
      <p:sp>
        <p:nvSpPr>
          <p:cNvPr id="1642499" name="Text Box 3"/>
          <p:cNvSpPr txBox="1">
            <a:spLocks noChangeArrowheads="1"/>
          </p:cNvSpPr>
          <p:nvPr/>
        </p:nvSpPr>
        <p:spPr bwMode="auto">
          <a:xfrm>
            <a:off x="8077200" y="6369050"/>
            <a:ext cx="9144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4 </a:t>
            </a:r>
          </a:p>
        </p:txBody>
      </p:sp>
      <p:sp>
        <p:nvSpPr>
          <p:cNvPr id="1642501" name="Rectangle 5"/>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First Example - 2011</a:t>
            </a:r>
          </a:p>
        </p:txBody>
      </p:sp>
      <p:sp>
        <p:nvSpPr>
          <p:cNvPr id="1642503" name="AutoShape 7"/>
          <p:cNvSpPr>
            <a:spLocks noChangeArrowheads="1"/>
          </p:cNvSpPr>
          <p:nvPr/>
        </p:nvSpPr>
        <p:spPr bwMode="auto">
          <a:xfrm rot="10800000">
            <a:off x="7772400" y="2286000"/>
            <a:ext cx="533400" cy="228600"/>
          </a:xfrm>
          <a:prstGeom prst="notchedRightArrow">
            <a:avLst>
              <a:gd name="adj1" fmla="val 50000"/>
              <a:gd name="adj2" fmla="val 58333"/>
            </a:avLst>
          </a:prstGeom>
          <a:solidFill>
            <a:schemeClr val="bg1"/>
          </a:solidFill>
          <a:ln w="28575" cap="sq">
            <a:solidFill>
              <a:srgbClr val="800000"/>
            </a:solidFill>
            <a:miter lim="800000"/>
            <a:headEnd/>
            <a:tailEnd/>
          </a:ln>
          <a:effectLst/>
        </p:spPr>
        <p:txBody>
          <a:bodyPr wrap="none" anchor="ctr"/>
          <a:lstStyle/>
          <a:p>
            <a:endParaRPr lang="en-US"/>
          </a:p>
        </p:txBody>
      </p:sp>
      <p:sp>
        <p:nvSpPr>
          <p:cNvPr id="1642513" name="Line 17"/>
          <p:cNvSpPr>
            <a:spLocks noChangeShapeType="1"/>
          </p:cNvSpPr>
          <p:nvPr/>
        </p:nvSpPr>
        <p:spPr bwMode="auto">
          <a:xfrm>
            <a:off x="457200" y="4800600"/>
            <a:ext cx="8229600" cy="0"/>
          </a:xfrm>
          <a:prstGeom prst="line">
            <a:avLst/>
          </a:prstGeom>
          <a:noFill/>
          <a:ln w="28575" cap="sq">
            <a:solidFill>
              <a:schemeClr val="tx1"/>
            </a:solidFill>
            <a:round/>
            <a:headEnd/>
            <a:tailEnd/>
          </a:ln>
          <a:effectLst/>
        </p:spPr>
        <p:txBody>
          <a:bodyPr wrap="none" anchor="ctr"/>
          <a:lstStyle/>
          <a:p>
            <a:endParaRPr lang="en-US"/>
          </a:p>
        </p:txBody>
      </p:sp>
      <p:sp>
        <p:nvSpPr>
          <p:cNvPr id="1642515" name="Line 19"/>
          <p:cNvSpPr>
            <a:spLocks noChangeShapeType="1"/>
          </p:cNvSpPr>
          <p:nvPr/>
        </p:nvSpPr>
        <p:spPr bwMode="auto">
          <a:xfrm>
            <a:off x="4572000" y="4800600"/>
            <a:ext cx="0" cy="1219200"/>
          </a:xfrm>
          <a:prstGeom prst="line">
            <a:avLst/>
          </a:prstGeom>
          <a:noFill/>
          <a:ln w="28575" cap="sq">
            <a:solidFill>
              <a:schemeClr val="tx1"/>
            </a:solidFill>
            <a:round/>
            <a:headEnd/>
            <a:tailEnd/>
          </a:ln>
          <a:effectLst/>
        </p:spPr>
        <p:txBody>
          <a:bodyPr wrap="none" anchor="ctr"/>
          <a:lstStyle/>
          <a:p>
            <a:endParaRPr lang="en-US"/>
          </a:p>
        </p:txBody>
      </p:sp>
      <p:sp>
        <p:nvSpPr>
          <p:cNvPr id="1642516" name="Text Box 20"/>
          <p:cNvSpPr txBox="1">
            <a:spLocks noChangeArrowheads="1"/>
          </p:cNvSpPr>
          <p:nvPr/>
        </p:nvSpPr>
        <p:spPr bwMode="auto">
          <a:xfrm>
            <a:off x="2438400" y="4357688"/>
            <a:ext cx="4191000" cy="396875"/>
          </a:xfrm>
          <a:prstGeom prst="rect">
            <a:avLst/>
          </a:prstGeom>
          <a:noFill/>
          <a:ln w="28575" cap="sq">
            <a:noFill/>
            <a:miter lim="800000"/>
            <a:headEnd/>
            <a:tailEnd/>
          </a:ln>
          <a:effectLst/>
        </p:spPr>
        <p:txBody>
          <a:bodyPr>
            <a:spAutoFit/>
          </a:bodyPr>
          <a:lstStyle/>
          <a:p>
            <a:pPr>
              <a:spcBef>
                <a:spcPct val="50000"/>
              </a:spcBef>
            </a:pPr>
            <a:r>
              <a:rPr lang="en-US" sz="2000">
                <a:effectLst/>
                <a:latin typeface="Arial" charset="0"/>
              </a:rPr>
              <a:t>Accounts Receivable</a:t>
            </a:r>
          </a:p>
        </p:txBody>
      </p:sp>
      <p:sp>
        <p:nvSpPr>
          <p:cNvPr id="1642517" name="Text Box 21"/>
          <p:cNvSpPr txBox="1">
            <a:spLocks noChangeArrowheads="1"/>
          </p:cNvSpPr>
          <p:nvPr/>
        </p:nvSpPr>
        <p:spPr bwMode="auto">
          <a:xfrm>
            <a:off x="381000" y="4876800"/>
            <a:ext cx="4191000" cy="366713"/>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effectLst/>
                <a:latin typeface="Arial" charset="0"/>
              </a:rPr>
              <a:t>1/1/11	Balance	0</a:t>
            </a:r>
          </a:p>
        </p:txBody>
      </p:sp>
      <p:sp>
        <p:nvSpPr>
          <p:cNvPr id="1642518" name="Text Box 22"/>
          <p:cNvSpPr txBox="1">
            <a:spLocks noChangeArrowheads="1"/>
          </p:cNvSpPr>
          <p:nvPr/>
        </p:nvSpPr>
        <p:spPr bwMode="auto">
          <a:xfrm>
            <a:off x="381000" y="5243513"/>
            <a:ext cx="4191000" cy="366712"/>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solidFill>
                  <a:schemeClr val="tx1"/>
                </a:solidFill>
                <a:effectLst/>
                <a:latin typeface="Arial" charset="0"/>
              </a:rPr>
              <a:t>	Revenues	125,000</a:t>
            </a:r>
          </a:p>
        </p:txBody>
      </p:sp>
      <p:sp>
        <p:nvSpPr>
          <p:cNvPr id="1642520" name="Text Box 24"/>
          <p:cNvSpPr txBox="1">
            <a:spLocks noChangeArrowheads="1"/>
          </p:cNvSpPr>
          <p:nvPr/>
        </p:nvSpPr>
        <p:spPr bwMode="auto">
          <a:xfrm>
            <a:off x="4648200" y="4878388"/>
            <a:ext cx="4191000" cy="366712"/>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solidFill>
                  <a:srgbClr val="800000"/>
                </a:solidFill>
                <a:effectLst/>
                <a:latin typeface="Arial" charset="0"/>
              </a:rPr>
              <a:t>Receipts from customers	89,000</a:t>
            </a:r>
          </a:p>
        </p:txBody>
      </p:sp>
      <p:sp>
        <p:nvSpPr>
          <p:cNvPr id="1642521" name="Text Box 25"/>
          <p:cNvSpPr txBox="1">
            <a:spLocks noChangeArrowheads="1"/>
          </p:cNvSpPr>
          <p:nvPr/>
        </p:nvSpPr>
        <p:spPr bwMode="auto">
          <a:xfrm>
            <a:off x="381000" y="5715000"/>
            <a:ext cx="4191000" cy="366713"/>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effectLst/>
                <a:latin typeface="Arial" charset="0"/>
              </a:rPr>
              <a:t>12/31/11	Balance	36,000</a:t>
            </a:r>
          </a:p>
        </p:txBody>
      </p:sp>
      <p:sp>
        <p:nvSpPr>
          <p:cNvPr id="1642522" name="Line 26"/>
          <p:cNvSpPr>
            <a:spLocks noChangeShapeType="1"/>
          </p:cNvSpPr>
          <p:nvPr/>
        </p:nvSpPr>
        <p:spPr bwMode="auto">
          <a:xfrm>
            <a:off x="457200" y="5638800"/>
            <a:ext cx="8229600" cy="0"/>
          </a:xfrm>
          <a:prstGeom prst="line">
            <a:avLst/>
          </a:prstGeom>
          <a:noFill/>
          <a:ln w="28575" cap="sq">
            <a:solidFill>
              <a:schemeClr val="tx1"/>
            </a:solidFill>
            <a:round/>
            <a:headEnd/>
            <a:tailEnd/>
          </a:ln>
          <a:effectLst/>
        </p:spPr>
        <p:txBody>
          <a:bodyPr wrap="none" anchor="ctr"/>
          <a:lstStyle/>
          <a:p>
            <a:endParaRPr lang="en-US"/>
          </a:p>
        </p:txBody>
      </p:sp>
      <p:sp>
        <p:nvSpPr>
          <p:cNvPr id="1642523" name="Rectangle 27"/>
          <p:cNvSpPr>
            <a:spLocks noChangeArrowheads="1"/>
          </p:cNvSpPr>
          <p:nvPr/>
        </p:nvSpPr>
        <p:spPr bwMode="auto">
          <a:xfrm>
            <a:off x="611188" y="1371600"/>
            <a:ext cx="6246812" cy="488950"/>
          </a:xfrm>
          <a:prstGeom prst="rect">
            <a:avLst/>
          </a:prstGeom>
          <a:noFill/>
          <a:ln w="28575" cap="sq">
            <a:noFill/>
            <a:miter lim="800000"/>
            <a:headEnd/>
            <a:tailEnd/>
          </a:ln>
          <a:effectLst/>
        </p:spPr>
        <p:txBody>
          <a:bodyPr>
            <a:spAutoFit/>
          </a:bodyPr>
          <a:lstStyle/>
          <a:p>
            <a:pPr algn="l"/>
            <a:r>
              <a:rPr lang="en-US" sz="2600">
                <a:solidFill>
                  <a:schemeClr val="tx1"/>
                </a:solidFill>
                <a:effectLst/>
                <a:latin typeface="Arial" charset="0"/>
              </a:rPr>
              <a:t>Direct Method</a:t>
            </a:r>
          </a:p>
        </p:txBody>
      </p:sp>
      <p:sp>
        <p:nvSpPr>
          <p:cNvPr id="1642525" name="Text Box 29"/>
          <p:cNvSpPr txBox="1">
            <a:spLocks noChangeArrowheads="1"/>
          </p:cNvSpPr>
          <p:nvPr/>
        </p:nvSpPr>
        <p:spPr bwMode="auto">
          <a:xfrm>
            <a:off x="6705600" y="4343400"/>
            <a:ext cx="2057400" cy="333375"/>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23-7</a:t>
            </a:r>
          </a:p>
        </p:txBody>
      </p:sp>
      <p:sp>
        <p:nvSpPr>
          <p:cNvPr id="1642526" name="Text Box 30"/>
          <p:cNvSpPr txBox="1">
            <a:spLocks noChangeArrowheads="1"/>
          </p:cNvSpPr>
          <p:nvPr/>
        </p:nvSpPr>
        <p:spPr bwMode="auto">
          <a:xfrm>
            <a:off x="6858000" y="1752600"/>
            <a:ext cx="1600200" cy="333375"/>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2518"/>
                                        </p:tgtEl>
                                        <p:attrNameLst>
                                          <p:attrName>style.visibility</p:attrName>
                                        </p:attrNameLst>
                                      </p:cBhvr>
                                      <p:to>
                                        <p:strVal val="visible"/>
                                      </p:to>
                                    </p:set>
                                    <p:animEffect transition="in" filter="wipe(left)">
                                      <p:cBhvr>
                                        <p:cTn id="7" dur="500"/>
                                        <p:tgtEl>
                                          <p:spTgt spid="16425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2520"/>
                                        </p:tgtEl>
                                        <p:attrNameLst>
                                          <p:attrName>style.visibility</p:attrName>
                                        </p:attrNameLst>
                                      </p:cBhvr>
                                      <p:to>
                                        <p:strVal val="visible"/>
                                      </p:to>
                                    </p:set>
                                    <p:animEffect transition="in" filter="wipe(left)">
                                      <p:cBhvr>
                                        <p:cTn id="12" dur="500"/>
                                        <p:tgtEl>
                                          <p:spTgt spid="1642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518" grpId="0"/>
      <p:bldP spid="16425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4567" name="Picture 23"/>
          <p:cNvPicPr>
            <a:picLocks noChangeAspect="1" noChangeArrowheads="1"/>
          </p:cNvPicPr>
          <p:nvPr/>
        </p:nvPicPr>
        <p:blipFill>
          <a:blip r:embed="rId3"/>
          <a:srcRect/>
          <a:stretch>
            <a:fillRect/>
          </a:stretch>
        </p:blipFill>
        <p:spPr bwMode="auto">
          <a:xfrm>
            <a:off x="685800" y="2085975"/>
            <a:ext cx="7696200" cy="2087563"/>
          </a:xfrm>
          <a:prstGeom prst="rect">
            <a:avLst/>
          </a:prstGeom>
          <a:noFill/>
          <a:ln w="28575" cap="sq">
            <a:noFill/>
            <a:miter lim="800000"/>
            <a:headEnd/>
            <a:tailEnd/>
          </a:ln>
          <a:effectLst/>
        </p:spPr>
      </p:pic>
      <p:sp>
        <p:nvSpPr>
          <p:cNvPr id="1644549" name="Rectangle 5"/>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First Example - 2011</a:t>
            </a:r>
          </a:p>
        </p:txBody>
      </p:sp>
      <p:sp>
        <p:nvSpPr>
          <p:cNvPr id="1644552" name="Line 8"/>
          <p:cNvSpPr>
            <a:spLocks noChangeShapeType="1"/>
          </p:cNvSpPr>
          <p:nvPr/>
        </p:nvSpPr>
        <p:spPr bwMode="auto">
          <a:xfrm>
            <a:off x="457200" y="4800600"/>
            <a:ext cx="8229600" cy="0"/>
          </a:xfrm>
          <a:prstGeom prst="line">
            <a:avLst/>
          </a:prstGeom>
          <a:noFill/>
          <a:ln w="28575" cap="sq">
            <a:solidFill>
              <a:schemeClr val="tx1"/>
            </a:solidFill>
            <a:round/>
            <a:headEnd/>
            <a:tailEnd/>
          </a:ln>
          <a:effectLst/>
        </p:spPr>
        <p:txBody>
          <a:bodyPr wrap="none" anchor="ctr"/>
          <a:lstStyle/>
          <a:p>
            <a:endParaRPr lang="en-US"/>
          </a:p>
        </p:txBody>
      </p:sp>
      <p:sp>
        <p:nvSpPr>
          <p:cNvPr id="1644553" name="Line 9"/>
          <p:cNvSpPr>
            <a:spLocks noChangeShapeType="1"/>
          </p:cNvSpPr>
          <p:nvPr/>
        </p:nvSpPr>
        <p:spPr bwMode="auto">
          <a:xfrm>
            <a:off x="4572000" y="4800600"/>
            <a:ext cx="0" cy="1219200"/>
          </a:xfrm>
          <a:prstGeom prst="line">
            <a:avLst/>
          </a:prstGeom>
          <a:noFill/>
          <a:ln w="28575" cap="sq">
            <a:solidFill>
              <a:schemeClr val="tx1"/>
            </a:solidFill>
            <a:round/>
            <a:headEnd/>
            <a:tailEnd/>
          </a:ln>
          <a:effectLst/>
        </p:spPr>
        <p:txBody>
          <a:bodyPr wrap="none" anchor="ctr"/>
          <a:lstStyle/>
          <a:p>
            <a:endParaRPr lang="en-US"/>
          </a:p>
        </p:txBody>
      </p:sp>
      <p:sp>
        <p:nvSpPr>
          <p:cNvPr id="1644554" name="Text Box 10"/>
          <p:cNvSpPr txBox="1">
            <a:spLocks noChangeArrowheads="1"/>
          </p:cNvSpPr>
          <p:nvPr/>
        </p:nvSpPr>
        <p:spPr bwMode="auto">
          <a:xfrm>
            <a:off x="2438400" y="4357688"/>
            <a:ext cx="4191000" cy="396875"/>
          </a:xfrm>
          <a:prstGeom prst="rect">
            <a:avLst/>
          </a:prstGeom>
          <a:noFill/>
          <a:ln w="28575" cap="sq">
            <a:noFill/>
            <a:miter lim="800000"/>
            <a:headEnd/>
            <a:tailEnd/>
          </a:ln>
          <a:effectLst/>
        </p:spPr>
        <p:txBody>
          <a:bodyPr>
            <a:spAutoFit/>
          </a:bodyPr>
          <a:lstStyle/>
          <a:p>
            <a:pPr>
              <a:spcBef>
                <a:spcPct val="50000"/>
              </a:spcBef>
            </a:pPr>
            <a:r>
              <a:rPr lang="en-US" sz="2000">
                <a:effectLst/>
                <a:latin typeface="Arial" charset="0"/>
              </a:rPr>
              <a:t>Accounts Payable</a:t>
            </a:r>
          </a:p>
        </p:txBody>
      </p:sp>
      <p:sp>
        <p:nvSpPr>
          <p:cNvPr id="1644555" name="Text Box 11"/>
          <p:cNvSpPr txBox="1">
            <a:spLocks noChangeArrowheads="1"/>
          </p:cNvSpPr>
          <p:nvPr/>
        </p:nvSpPr>
        <p:spPr bwMode="auto">
          <a:xfrm>
            <a:off x="4648200" y="4876800"/>
            <a:ext cx="4191000" cy="366713"/>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effectLst/>
                <a:latin typeface="Arial" charset="0"/>
              </a:rPr>
              <a:t>1/1/11	Balance	0</a:t>
            </a:r>
          </a:p>
        </p:txBody>
      </p:sp>
      <p:sp>
        <p:nvSpPr>
          <p:cNvPr id="1644556" name="Text Box 12"/>
          <p:cNvSpPr txBox="1">
            <a:spLocks noChangeArrowheads="1"/>
          </p:cNvSpPr>
          <p:nvPr/>
        </p:nvSpPr>
        <p:spPr bwMode="auto">
          <a:xfrm>
            <a:off x="4648200" y="5243513"/>
            <a:ext cx="4191000" cy="366712"/>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solidFill>
                  <a:schemeClr val="tx1"/>
                </a:solidFill>
                <a:effectLst/>
                <a:latin typeface="Arial" charset="0"/>
              </a:rPr>
              <a:t>Operating expenses	85,000</a:t>
            </a:r>
          </a:p>
        </p:txBody>
      </p:sp>
      <p:sp>
        <p:nvSpPr>
          <p:cNvPr id="1644558" name="Text Box 14"/>
          <p:cNvSpPr txBox="1">
            <a:spLocks noChangeArrowheads="1"/>
          </p:cNvSpPr>
          <p:nvPr/>
        </p:nvSpPr>
        <p:spPr bwMode="auto">
          <a:xfrm>
            <a:off x="4648200" y="5715000"/>
            <a:ext cx="4191000" cy="366713"/>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effectLst/>
                <a:latin typeface="Arial" charset="0"/>
              </a:rPr>
              <a:t>12/31/11	Balance	5,000</a:t>
            </a:r>
          </a:p>
        </p:txBody>
      </p:sp>
      <p:sp>
        <p:nvSpPr>
          <p:cNvPr id="1644559" name="Line 15"/>
          <p:cNvSpPr>
            <a:spLocks noChangeShapeType="1"/>
          </p:cNvSpPr>
          <p:nvPr/>
        </p:nvSpPr>
        <p:spPr bwMode="auto">
          <a:xfrm>
            <a:off x="457200" y="5638800"/>
            <a:ext cx="8229600" cy="0"/>
          </a:xfrm>
          <a:prstGeom prst="line">
            <a:avLst/>
          </a:prstGeom>
          <a:noFill/>
          <a:ln w="28575" cap="sq">
            <a:solidFill>
              <a:schemeClr val="tx1"/>
            </a:solidFill>
            <a:round/>
            <a:headEnd/>
            <a:tailEnd/>
          </a:ln>
          <a:effectLst/>
        </p:spPr>
        <p:txBody>
          <a:bodyPr wrap="none" anchor="ctr"/>
          <a:lstStyle/>
          <a:p>
            <a:endParaRPr lang="en-US"/>
          </a:p>
        </p:txBody>
      </p:sp>
      <p:sp>
        <p:nvSpPr>
          <p:cNvPr id="1644561" name="Text Box 17"/>
          <p:cNvSpPr txBox="1">
            <a:spLocks noChangeArrowheads="1"/>
          </p:cNvSpPr>
          <p:nvPr/>
        </p:nvSpPr>
        <p:spPr bwMode="auto">
          <a:xfrm>
            <a:off x="381000" y="5257800"/>
            <a:ext cx="4191000" cy="366713"/>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solidFill>
                  <a:srgbClr val="800000"/>
                </a:solidFill>
                <a:effectLst/>
                <a:latin typeface="Arial" charset="0"/>
              </a:rPr>
              <a:t>Payments for expenses	80,000</a:t>
            </a:r>
          </a:p>
        </p:txBody>
      </p:sp>
      <p:sp>
        <p:nvSpPr>
          <p:cNvPr id="1644564" name="AutoShape 20"/>
          <p:cNvSpPr>
            <a:spLocks noChangeArrowheads="1"/>
          </p:cNvSpPr>
          <p:nvPr/>
        </p:nvSpPr>
        <p:spPr bwMode="auto">
          <a:xfrm rot="10800000">
            <a:off x="7772400" y="2590800"/>
            <a:ext cx="533400" cy="228600"/>
          </a:xfrm>
          <a:prstGeom prst="notchedRightArrow">
            <a:avLst>
              <a:gd name="adj1" fmla="val 50000"/>
              <a:gd name="adj2" fmla="val 58333"/>
            </a:avLst>
          </a:prstGeom>
          <a:solidFill>
            <a:schemeClr val="bg1"/>
          </a:solidFill>
          <a:ln w="28575" cap="sq">
            <a:solidFill>
              <a:srgbClr val="800000"/>
            </a:solidFill>
            <a:miter lim="800000"/>
            <a:headEnd/>
            <a:tailEnd/>
          </a:ln>
          <a:effectLst/>
        </p:spPr>
        <p:txBody>
          <a:bodyPr wrap="none" anchor="ctr"/>
          <a:lstStyle/>
          <a:p>
            <a:endParaRPr lang="en-US"/>
          </a:p>
        </p:txBody>
      </p:sp>
      <p:sp>
        <p:nvSpPr>
          <p:cNvPr id="1644565" name="Rectangle 21"/>
          <p:cNvSpPr>
            <a:spLocks noChangeArrowheads="1"/>
          </p:cNvSpPr>
          <p:nvPr/>
        </p:nvSpPr>
        <p:spPr bwMode="auto">
          <a:xfrm>
            <a:off x="611188" y="1371600"/>
            <a:ext cx="6246812" cy="488950"/>
          </a:xfrm>
          <a:prstGeom prst="rect">
            <a:avLst/>
          </a:prstGeom>
          <a:noFill/>
          <a:ln w="28575" cap="sq">
            <a:noFill/>
            <a:miter lim="800000"/>
            <a:headEnd/>
            <a:tailEnd/>
          </a:ln>
          <a:effectLst/>
        </p:spPr>
        <p:txBody>
          <a:bodyPr>
            <a:spAutoFit/>
          </a:bodyPr>
          <a:lstStyle/>
          <a:p>
            <a:pPr algn="l"/>
            <a:r>
              <a:rPr lang="en-US" sz="2600">
                <a:solidFill>
                  <a:schemeClr val="tx1"/>
                </a:solidFill>
                <a:effectLst/>
                <a:latin typeface="Arial" charset="0"/>
              </a:rPr>
              <a:t>Direct Method</a:t>
            </a:r>
          </a:p>
        </p:txBody>
      </p:sp>
      <p:sp>
        <p:nvSpPr>
          <p:cNvPr id="1644566" name="Text Box 22"/>
          <p:cNvSpPr txBox="1">
            <a:spLocks noChangeArrowheads="1"/>
          </p:cNvSpPr>
          <p:nvPr/>
        </p:nvSpPr>
        <p:spPr bwMode="auto">
          <a:xfrm>
            <a:off x="8077200" y="6369050"/>
            <a:ext cx="9144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4 </a:t>
            </a:r>
          </a:p>
        </p:txBody>
      </p:sp>
      <p:sp>
        <p:nvSpPr>
          <p:cNvPr id="1644568" name="Text Box 24"/>
          <p:cNvSpPr txBox="1">
            <a:spLocks noChangeArrowheads="1"/>
          </p:cNvSpPr>
          <p:nvPr/>
        </p:nvSpPr>
        <p:spPr bwMode="auto">
          <a:xfrm>
            <a:off x="6858000" y="1752600"/>
            <a:ext cx="1600200" cy="333375"/>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4556"/>
                                        </p:tgtEl>
                                        <p:attrNameLst>
                                          <p:attrName>style.visibility</p:attrName>
                                        </p:attrNameLst>
                                      </p:cBhvr>
                                      <p:to>
                                        <p:strVal val="visible"/>
                                      </p:to>
                                    </p:set>
                                    <p:animEffect transition="in" filter="wipe(left)">
                                      <p:cBhvr>
                                        <p:cTn id="7" dur="500"/>
                                        <p:tgtEl>
                                          <p:spTgt spid="1644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4561"/>
                                        </p:tgtEl>
                                        <p:attrNameLst>
                                          <p:attrName>style.visibility</p:attrName>
                                        </p:attrNameLst>
                                      </p:cBhvr>
                                      <p:to>
                                        <p:strVal val="visible"/>
                                      </p:to>
                                    </p:set>
                                    <p:animEffect transition="in" filter="wipe(left)">
                                      <p:cBhvr>
                                        <p:cTn id="12" dur="500"/>
                                        <p:tgtEl>
                                          <p:spTgt spid="1644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4556" grpId="0"/>
      <p:bldP spid="16445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8" name="Text Box 8"/>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1 Describe the purpose of the statement of cash flows.</a:t>
            </a:r>
          </a:p>
        </p:txBody>
      </p:sp>
      <p:sp>
        <p:nvSpPr>
          <p:cNvPr id="1269769" name="Rectangle 9"/>
          <p:cNvSpPr>
            <a:spLocks noChangeArrowheads="1"/>
          </p:cNvSpPr>
          <p:nvPr/>
        </p:nvSpPr>
        <p:spPr bwMode="auto">
          <a:xfrm>
            <a:off x="609600" y="1879600"/>
            <a:ext cx="8001000" cy="3305175"/>
          </a:xfrm>
          <a:prstGeom prst="rect">
            <a:avLst/>
          </a:prstGeom>
          <a:noFill/>
          <a:ln w="28575" cap="sq">
            <a:noFill/>
            <a:miter lim="800000"/>
            <a:headEnd/>
            <a:tailEnd/>
          </a:ln>
          <a:effectLst/>
        </p:spPr>
        <p:txBody>
          <a:bodyPr>
            <a:spAutoFit/>
          </a:bodyPr>
          <a:lstStyle/>
          <a:p>
            <a:pPr marL="342900" indent="-342900" algn="l">
              <a:lnSpc>
                <a:spcPct val="125000"/>
              </a:lnSpc>
              <a:spcBef>
                <a:spcPct val="50000"/>
              </a:spcBef>
            </a:pPr>
            <a:r>
              <a:rPr lang="en-US" sz="2500">
                <a:solidFill>
                  <a:srgbClr val="800000"/>
                </a:solidFill>
                <a:effectLst/>
                <a:latin typeface="Arial" charset="0"/>
              </a:rPr>
              <a:t>Primary purpose:</a:t>
            </a:r>
            <a:r>
              <a:rPr lang="en-US" sz="2000" b="0">
                <a:solidFill>
                  <a:srgbClr val="000000"/>
                </a:solidFill>
                <a:effectLst/>
                <a:latin typeface="Arial" charset="0"/>
              </a:rPr>
              <a:t> </a:t>
            </a:r>
          </a:p>
          <a:p>
            <a:pPr marL="342900" indent="-342900" algn="l">
              <a:lnSpc>
                <a:spcPct val="125000"/>
              </a:lnSpc>
              <a:spcBef>
                <a:spcPct val="40000"/>
              </a:spcBef>
            </a:pPr>
            <a:r>
              <a:rPr lang="en-US" sz="2000" b="0">
                <a:solidFill>
                  <a:srgbClr val="000000"/>
                </a:solidFill>
                <a:effectLst/>
                <a:latin typeface="Arial" charset="0"/>
              </a:rPr>
              <a:t>	</a:t>
            </a:r>
            <a:r>
              <a:rPr lang="en-US" sz="2300" b="0">
                <a:solidFill>
                  <a:srgbClr val="000000"/>
                </a:solidFill>
                <a:effectLst/>
                <a:latin typeface="Arial" charset="0"/>
              </a:rPr>
              <a:t>To provide information about a company’s cash receipts and cash payments during a period.</a:t>
            </a:r>
          </a:p>
          <a:p>
            <a:pPr marL="342900" indent="-342900" algn="l">
              <a:lnSpc>
                <a:spcPct val="125000"/>
              </a:lnSpc>
              <a:spcBef>
                <a:spcPct val="60000"/>
              </a:spcBef>
            </a:pPr>
            <a:r>
              <a:rPr lang="en-US" sz="2500">
                <a:solidFill>
                  <a:srgbClr val="800000"/>
                </a:solidFill>
                <a:effectLst/>
                <a:latin typeface="Arial" charset="0"/>
              </a:rPr>
              <a:t>Secondary objective:</a:t>
            </a:r>
          </a:p>
          <a:p>
            <a:pPr marL="342900" indent="-342900" algn="l">
              <a:lnSpc>
                <a:spcPct val="125000"/>
              </a:lnSpc>
              <a:spcBef>
                <a:spcPct val="40000"/>
              </a:spcBef>
            </a:pPr>
            <a:r>
              <a:rPr lang="en-US" sz="2000" b="0">
                <a:solidFill>
                  <a:srgbClr val="000000"/>
                </a:solidFill>
                <a:effectLst/>
                <a:latin typeface="Arial" charset="0"/>
              </a:rPr>
              <a:t>	</a:t>
            </a:r>
            <a:r>
              <a:rPr lang="en-US" sz="2300" b="0">
                <a:solidFill>
                  <a:srgbClr val="000000"/>
                </a:solidFill>
                <a:effectLst/>
                <a:latin typeface="Arial" charset="0"/>
              </a:rPr>
              <a:t>To provide cash-basis information about the company’s operating, investing, and financing activities.</a:t>
            </a:r>
          </a:p>
        </p:txBody>
      </p:sp>
      <p:sp>
        <p:nvSpPr>
          <p:cNvPr id="1269770" name="Rectangle 10"/>
          <p:cNvSpPr>
            <a:spLocks noChangeArrowheads="1"/>
          </p:cNvSpPr>
          <p:nvPr/>
        </p:nvSpPr>
        <p:spPr bwMode="auto">
          <a:xfrm>
            <a:off x="457200" y="457200"/>
            <a:ext cx="8229600" cy="10668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Section 1 - Preparation of the                 Statement of Cash Flows</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6613" name="Picture 21"/>
          <p:cNvPicPr>
            <a:picLocks noChangeAspect="1" noChangeArrowheads="1"/>
          </p:cNvPicPr>
          <p:nvPr/>
        </p:nvPicPr>
        <p:blipFill>
          <a:blip r:embed="rId3"/>
          <a:srcRect/>
          <a:stretch>
            <a:fillRect/>
          </a:stretch>
        </p:blipFill>
        <p:spPr bwMode="auto">
          <a:xfrm>
            <a:off x="685800" y="2085975"/>
            <a:ext cx="7696200" cy="2087563"/>
          </a:xfrm>
          <a:prstGeom prst="rect">
            <a:avLst/>
          </a:prstGeom>
          <a:noFill/>
          <a:ln w="28575" cap="sq">
            <a:noFill/>
            <a:miter lim="800000"/>
            <a:headEnd/>
            <a:tailEnd/>
          </a:ln>
          <a:effectLst/>
        </p:spPr>
      </p:pic>
      <p:sp>
        <p:nvSpPr>
          <p:cNvPr id="1646597" name="Rectangle 5"/>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First Example - 2011</a:t>
            </a:r>
          </a:p>
        </p:txBody>
      </p:sp>
      <p:sp>
        <p:nvSpPr>
          <p:cNvPr id="1646600" name="Line 8"/>
          <p:cNvSpPr>
            <a:spLocks noChangeShapeType="1"/>
          </p:cNvSpPr>
          <p:nvPr/>
        </p:nvSpPr>
        <p:spPr bwMode="auto">
          <a:xfrm>
            <a:off x="457200" y="4800600"/>
            <a:ext cx="8229600" cy="0"/>
          </a:xfrm>
          <a:prstGeom prst="line">
            <a:avLst/>
          </a:prstGeom>
          <a:noFill/>
          <a:ln w="28575" cap="sq">
            <a:solidFill>
              <a:schemeClr val="tx1"/>
            </a:solidFill>
            <a:round/>
            <a:headEnd/>
            <a:tailEnd/>
          </a:ln>
          <a:effectLst/>
        </p:spPr>
        <p:txBody>
          <a:bodyPr wrap="none" anchor="ctr"/>
          <a:lstStyle/>
          <a:p>
            <a:endParaRPr lang="en-US"/>
          </a:p>
        </p:txBody>
      </p:sp>
      <p:sp>
        <p:nvSpPr>
          <p:cNvPr id="1646601" name="Line 9"/>
          <p:cNvSpPr>
            <a:spLocks noChangeShapeType="1"/>
          </p:cNvSpPr>
          <p:nvPr/>
        </p:nvSpPr>
        <p:spPr bwMode="auto">
          <a:xfrm>
            <a:off x="4572000" y="4800600"/>
            <a:ext cx="0" cy="1219200"/>
          </a:xfrm>
          <a:prstGeom prst="line">
            <a:avLst/>
          </a:prstGeom>
          <a:noFill/>
          <a:ln w="28575" cap="sq">
            <a:solidFill>
              <a:schemeClr val="tx1"/>
            </a:solidFill>
            <a:round/>
            <a:headEnd/>
            <a:tailEnd/>
          </a:ln>
          <a:effectLst/>
        </p:spPr>
        <p:txBody>
          <a:bodyPr wrap="none" anchor="ctr"/>
          <a:lstStyle/>
          <a:p>
            <a:endParaRPr lang="en-US"/>
          </a:p>
        </p:txBody>
      </p:sp>
      <p:sp>
        <p:nvSpPr>
          <p:cNvPr id="1646602" name="Text Box 10"/>
          <p:cNvSpPr txBox="1">
            <a:spLocks noChangeArrowheads="1"/>
          </p:cNvSpPr>
          <p:nvPr/>
        </p:nvSpPr>
        <p:spPr bwMode="auto">
          <a:xfrm>
            <a:off x="2438400" y="4357688"/>
            <a:ext cx="4191000" cy="396875"/>
          </a:xfrm>
          <a:prstGeom prst="rect">
            <a:avLst/>
          </a:prstGeom>
          <a:noFill/>
          <a:ln w="28575" cap="sq">
            <a:noFill/>
            <a:miter lim="800000"/>
            <a:headEnd/>
            <a:tailEnd/>
          </a:ln>
          <a:effectLst/>
        </p:spPr>
        <p:txBody>
          <a:bodyPr>
            <a:spAutoFit/>
          </a:bodyPr>
          <a:lstStyle/>
          <a:p>
            <a:pPr>
              <a:spcBef>
                <a:spcPct val="50000"/>
              </a:spcBef>
            </a:pPr>
            <a:r>
              <a:rPr lang="en-US" sz="2000">
                <a:effectLst/>
                <a:latin typeface="Arial" charset="0"/>
              </a:rPr>
              <a:t>Income Tax Payable</a:t>
            </a:r>
          </a:p>
        </p:txBody>
      </p:sp>
      <p:sp>
        <p:nvSpPr>
          <p:cNvPr id="1646603" name="Text Box 11"/>
          <p:cNvSpPr txBox="1">
            <a:spLocks noChangeArrowheads="1"/>
          </p:cNvSpPr>
          <p:nvPr/>
        </p:nvSpPr>
        <p:spPr bwMode="auto">
          <a:xfrm>
            <a:off x="4648200" y="4876800"/>
            <a:ext cx="4191000" cy="366713"/>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effectLst/>
                <a:latin typeface="Arial" charset="0"/>
              </a:rPr>
              <a:t>1/1/11	Balance	0</a:t>
            </a:r>
          </a:p>
        </p:txBody>
      </p:sp>
      <p:sp>
        <p:nvSpPr>
          <p:cNvPr id="1646604" name="Text Box 12"/>
          <p:cNvSpPr txBox="1">
            <a:spLocks noChangeArrowheads="1"/>
          </p:cNvSpPr>
          <p:nvPr/>
        </p:nvSpPr>
        <p:spPr bwMode="auto">
          <a:xfrm>
            <a:off x="4648200" y="5243513"/>
            <a:ext cx="4191000" cy="366712"/>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solidFill>
                  <a:schemeClr val="tx1"/>
                </a:solidFill>
                <a:effectLst/>
                <a:latin typeface="Arial" charset="0"/>
              </a:rPr>
              <a:t>Tax expense	6,000</a:t>
            </a:r>
          </a:p>
        </p:txBody>
      </p:sp>
      <p:sp>
        <p:nvSpPr>
          <p:cNvPr id="1646605" name="Text Box 13"/>
          <p:cNvSpPr txBox="1">
            <a:spLocks noChangeArrowheads="1"/>
          </p:cNvSpPr>
          <p:nvPr/>
        </p:nvSpPr>
        <p:spPr bwMode="auto">
          <a:xfrm>
            <a:off x="4648200" y="5715000"/>
            <a:ext cx="4191000" cy="366713"/>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effectLst/>
                <a:latin typeface="Arial" charset="0"/>
              </a:rPr>
              <a:t>12/31/11	Balance	0</a:t>
            </a:r>
          </a:p>
        </p:txBody>
      </p:sp>
      <p:sp>
        <p:nvSpPr>
          <p:cNvPr id="1646606" name="Line 14"/>
          <p:cNvSpPr>
            <a:spLocks noChangeShapeType="1"/>
          </p:cNvSpPr>
          <p:nvPr/>
        </p:nvSpPr>
        <p:spPr bwMode="auto">
          <a:xfrm>
            <a:off x="457200" y="5638800"/>
            <a:ext cx="8229600" cy="0"/>
          </a:xfrm>
          <a:prstGeom prst="line">
            <a:avLst/>
          </a:prstGeom>
          <a:noFill/>
          <a:ln w="28575" cap="sq">
            <a:solidFill>
              <a:schemeClr val="tx1"/>
            </a:solidFill>
            <a:round/>
            <a:headEnd/>
            <a:tailEnd/>
          </a:ln>
          <a:effectLst/>
        </p:spPr>
        <p:txBody>
          <a:bodyPr wrap="none" anchor="ctr"/>
          <a:lstStyle/>
          <a:p>
            <a:endParaRPr lang="en-US"/>
          </a:p>
        </p:txBody>
      </p:sp>
      <p:sp>
        <p:nvSpPr>
          <p:cNvPr id="1646607" name="Text Box 15"/>
          <p:cNvSpPr txBox="1">
            <a:spLocks noChangeArrowheads="1"/>
          </p:cNvSpPr>
          <p:nvPr/>
        </p:nvSpPr>
        <p:spPr bwMode="auto">
          <a:xfrm>
            <a:off x="381000" y="5257800"/>
            <a:ext cx="4191000" cy="366713"/>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solidFill>
                  <a:srgbClr val="800000"/>
                </a:solidFill>
                <a:effectLst/>
                <a:latin typeface="Arial" charset="0"/>
              </a:rPr>
              <a:t>Payments for taxes	6,000</a:t>
            </a:r>
          </a:p>
        </p:txBody>
      </p:sp>
      <p:sp>
        <p:nvSpPr>
          <p:cNvPr id="1646610" name="AutoShape 18"/>
          <p:cNvSpPr>
            <a:spLocks noChangeArrowheads="1"/>
          </p:cNvSpPr>
          <p:nvPr/>
        </p:nvSpPr>
        <p:spPr bwMode="auto">
          <a:xfrm rot="10800000">
            <a:off x="7772400" y="3252788"/>
            <a:ext cx="533400" cy="228600"/>
          </a:xfrm>
          <a:prstGeom prst="notchedRightArrow">
            <a:avLst>
              <a:gd name="adj1" fmla="val 50000"/>
              <a:gd name="adj2" fmla="val 58333"/>
            </a:avLst>
          </a:prstGeom>
          <a:solidFill>
            <a:schemeClr val="bg1"/>
          </a:solidFill>
          <a:ln w="28575" cap="sq">
            <a:solidFill>
              <a:srgbClr val="800000"/>
            </a:solidFill>
            <a:miter lim="800000"/>
            <a:headEnd/>
            <a:tailEnd/>
          </a:ln>
          <a:effectLst/>
        </p:spPr>
        <p:txBody>
          <a:bodyPr wrap="none" anchor="ctr"/>
          <a:lstStyle/>
          <a:p>
            <a:endParaRPr lang="en-US"/>
          </a:p>
        </p:txBody>
      </p:sp>
      <p:sp>
        <p:nvSpPr>
          <p:cNvPr id="1646611" name="Rectangle 19"/>
          <p:cNvSpPr>
            <a:spLocks noChangeArrowheads="1"/>
          </p:cNvSpPr>
          <p:nvPr/>
        </p:nvSpPr>
        <p:spPr bwMode="auto">
          <a:xfrm>
            <a:off x="611188" y="1371600"/>
            <a:ext cx="6246812" cy="488950"/>
          </a:xfrm>
          <a:prstGeom prst="rect">
            <a:avLst/>
          </a:prstGeom>
          <a:noFill/>
          <a:ln w="28575" cap="sq">
            <a:noFill/>
            <a:miter lim="800000"/>
            <a:headEnd/>
            <a:tailEnd/>
          </a:ln>
          <a:effectLst/>
        </p:spPr>
        <p:txBody>
          <a:bodyPr>
            <a:spAutoFit/>
          </a:bodyPr>
          <a:lstStyle/>
          <a:p>
            <a:pPr algn="l"/>
            <a:r>
              <a:rPr lang="en-US" sz="2600">
                <a:solidFill>
                  <a:schemeClr val="tx1"/>
                </a:solidFill>
                <a:effectLst/>
                <a:latin typeface="Arial" charset="0"/>
              </a:rPr>
              <a:t>Direct Method</a:t>
            </a:r>
          </a:p>
        </p:txBody>
      </p:sp>
      <p:sp>
        <p:nvSpPr>
          <p:cNvPr id="1646612" name="Text Box 20"/>
          <p:cNvSpPr txBox="1">
            <a:spLocks noChangeArrowheads="1"/>
          </p:cNvSpPr>
          <p:nvPr/>
        </p:nvSpPr>
        <p:spPr bwMode="auto">
          <a:xfrm>
            <a:off x="8077200" y="6369050"/>
            <a:ext cx="9144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4 </a:t>
            </a:r>
          </a:p>
        </p:txBody>
      </p:sp>
      <p:sp>
        <p:nvSpPr>
          <p:cNvPr id="1646614" name="Text Box 22"/>
          <p:cNvSpPr txBox="1">
            <a:spLocks noChangeArrowheads="1"/>
          </p:cNvSpPr>
          <p:nvPr/>
        </p:nvSpPr>
        <p:spPr bwMode="auto">
          <a:xfrm>
            <a:off x="6858000" y="1752600"/>
            <a:ext cx="1600200" cy="333375"/>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6604"/>
                                        </p:tgtEl>
                                        <p:attrNameLst>
                                          <p:attrName>style.visibility</p:attrName>
                                        </p:attrNameLst>
                                      </p:cBhvr>
                                      <p:to>
                                        <p:strVal val="visible"/>
                                      </p:to>
                                    </p:set>
                                    <p:animEffect transition="in" filter="wipe(left)">
                                      <p:cBhvr>
                                        <p:cTn id="7" dur="500"/>
                                        <p:tgtEl>
                                          <p:spTgt spid="16466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6607"/>
                                        </p:tgtEl>
                                        <p:attrNameLst>
                                          <p:attrName>style.visibility</p:attrName>
                                        </p:attrNameLst>
                                      </p:cBhvr>
                                      <p:to>
                                        <p:strVal val="visible"/>
                                      </p:to>
                                    </p:set>
                                    <p:animEffect transition="in" filter="wipe(left)">
                                      <p:cBhvr>
                                        <p:cTn id="12" dur="500"/>
                                        <p:tgtEl>
                                          <p:spTgt spid="1646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6604" grpId="0"/>
      <p:bldP spid="16466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3715" name="Picture 19"/>
          <p:cNvPicPr>
            <a:picLocks noChangeAspect="1" noChangeArrowheads="1"/>
          </p:cNvPicPr>
          <p:nvPr/>
        </p:nvPicPr>
        <p:blipFill>
          <a:blip r:embed="rId3"/>
          <a:srcRect/>
          <a:stretch>
            <a:fillRect/>
          </a:stretch>
        </p:blipFill>
        <p:spPr bwMode="auto">
          <a:xfrm>
            <a:off x="381000" y="2133600"/>
            <a:ext cx="8458200" cy="2032000"/>
          </a:xfrm>
          <a:prstGeom prst="rect">
            <a:avLst/>
          </a:prstGeom>
          <a:noFill/>
          <a:ln w="28575" cap="sq">
            <a:noFill/>
            <a:miter lim="800000"/>
            <a:headEnd/>
            <a:tailEnd/>
          </a:ln>
          <a:effectLst/>
        </p:spPr>
      </p:pic>
      <p:sp>
        <p:nvSpPr>
          <p:cNvPr id="1693698"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First Example - 2011</a:t>
            </a:r>
          </a:p>
        </p:txBody>
      </p:sp>
      <p:sp>
        <p:nvSpPr>
          <p:cNvPr id="1693710" name="Rectangle 14"/>
          <p:cNvSpPr>
            <a:spLocks noChangeArrowheads="1"/>
          </p:cNvSpPr>
          <p:nvPr/>
        </p:nvSpPr>
        <p:spPr bwMode="auto">
          <a:xfrm>
            <a:off x="611188" y="1371600"/>
            <a:ext cx="4189412" cy="488950"/>
          </a:xfrm>
          <a:prstGeom prst="rect">
            <a:avLst/>
          </a:prstGeom>
          <a:noFill/>
          <a:ln w="28575" cap="sq">
            <a:noFill/>
            <a:miter lim="800000"/>
            <a:headEnd/>
            <a:tailEnd/>
          </a:ln>
          <a:effectLst/>
        </p:spPr>
        <p:txBody>
          <a:bodyPr>
            <a:spAutoFit/>
          </a:bodyPr>
          <a:lstStyle/>
          <a:p>
            <a:pPr algn="l"/>
            <a:r>
              <a:rPr lang="en-US" sz="2600">
                <a:solidFill>
                  <a:schemeClr val="tx1"/>
                </a:solidFill>
                <a:effectLst/>
                <a:latin typeface="Arial" charset="0"/>
              </a:rPr>
              <a:t>Indirect Method</a:t>
            </a:r>
          </a:p>
        </p:txBody>
      </p:sp>
      <p:sp>
        <p:nvSpPr>
          <p:cNvPr id="1693711" name="Text Box 15"/>
          <p:cNvSpPr txBox="1">
            <a:spLocks noChangeArrowheads="1"/>
          </p:cNvSpPr>
          <p:nvPr/>
        </p:nvSpPr>
        <p:spPr bwMode="auto">
          <a:xfrm>
            <a:off x="8077200" y="6369050"/>
            <a:ext cx="9144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4 </a:t>
            </a:r>
          </a:p>
        </p:txBody>
      </p:sp>
      <p:sp>
        <p:nvSpPr>
          <p:cNvPr id="1693713" name="Rectangle 17"/>
          <p:cNvSpPr>
            <a:spLocks noChangeArrowheads="1"/>
          </p:cNvSpPr>
          <p:nvPr/>
        </p:nvSpPr>
        <p:spPr bwMode="auto">
          <a:xfrm>
            <a:off x="6019800" y="1295400"/>
            <a:ext cx="2514600" cy="822325"/>
          </a:xfrm>
          <a:prstGeom prst="rect">
            <a:avLst/>
          </a:prstGeom>
          <a:noFill/>
          <a:ln w="28575" cap="sq">
            <a:noFill/>
            <a:miter lim="800000"/>
            <a:headEnd/>
            <a:tailEnd/>
          </a:ln>
          <a:effectLst/>
        </p:spPr>
        <p:txBody>
          <a:bodyPr>
            <a:spAutoFit/>
          </a:bodyPr>
          <a:lstStyle/>
          <a:p>
            <a:pPr algn="l"/>
            <a:r>
              <a:rPr lang="en-US" sz="1200">
                <a:solidFill>
                  <a:srgbClr val="800000"/>
                </a:solidFill>
                <a:effectLst/>
                <a:latin typeface="Arial" charset="0"/>
              </a:rPr>
              <a:t>Illustration 23-8</a:t>
            </a:r>
          </a:p>
          <a:p>
            <a:pPr algn="l"/>
            <a:r>
              <a:rPr lang="en-US" sz="1200">
                <a:effectLst/>
                <a:latin typeface="Arial" charset="0"/>
              </a:rPr>
              <a:t>Computation of Net Cash</a:t>
            </a:r>
          </a:p>
          <a:p>
            <a:pPr algn="l"/>
            <a:r>
              <a:rPr lang="en-US" sz="1200">
                <a:effectLst/>
                <a:latin typeface="Arial" charset="0"/>
              </a:rPr>
              <a:t>Flow from Operating Activities, </a:t>
            </a:r>
          </a:p>
          <a:p>
            <a:pPr algn="l"/>
            <a:r>
              <a:rPr lang="en-US" sz="1200">
                <a:effectLst/>
                <a:latin typeface="Arial" charset="0"/>
              </a:rPr>
              <a:t>Year 1—Indirect Method</a:t>
            </a:r>
          </a:p>
        </p:txBody>
      </p:sp>
      <p:sp>
        <p:nvSpPr>
          <p:cNvPr id="1693714" name="Rectangle 18"/>
          <p:cNvSpPr>
            <a:spLocks noChangeArrowheads="1"/>
          </p:cNvSpPr>
          <p:nvPr/>
        </p:nvSpPr>
        <p:spPr bwMode="auto">
          <a:xfrm>
            <a:off x="609600" y="4343400"/>
            <a:ext cx="7848600" cy="1847850"/>
          </a:xfrm>
          <a:prstGeom prst="rect">
            <a:avLst/>
          </a:prstGeom>
          <a:noFill/>
          <a:ln w="28575" cap="sq">
            <a:noFill/>
            <a:miter lim="800000"/>
            <a:headEnd/>
            <a:tailEnd/>
          </a:ln>
          <a:effectLst/>
        </p:spPr>
        <p:txBody>
          <a:bodyPr>
            <a:spAutoFit/>
          </a:bodyPr>
          <a:lstStyle/>
          <a:p>
            <a:pPr algn="l">
              <a:lnSpc>
                <a:spcPct val="120000"/>
              </a:lnSpc>
              <a:spcBef>
                <a:spcPct val="30000"/>
              </a:spcBef>
              <a:buClr>
                <a:srgbClr val="800000"/>
              </a:buClr>
              <a:buSzPct val="80000"/>
            </a:pPr>
            <a:r>
              <a:rPr lang="en-US" sz="2100">
                <a:solidFill>
                  <a:srgbClr val="000000"/>
                </a:solidFill>
                <a:effectLst/>
                <a:latin typeface="Arial" charset="0"/>
              </a:rPr>
              <a:t>Common adjustments to Net Income (Loss):</a:t>
            </a:r>
          </a:p>
          <a:p>
            <a:pPr marL="628650" lvl="1" indent="-401638" algn="l">
              <a:lnSpc>
                <a:spcPct val="120000"/>
              </a:lnSpc>
              <a:spcBef>
                <a:spcPct val="30000"/>
              </a:spcBef>
              <a:buClr>
                <a:srgbClr val="800000"/>
              </a:buClr>
              <a:buSzPct val="80000"/>
              <a:buFont typeface="Wingdings" pitchFamily="2" charset="2"/>
              <a:buChar char="u"/>
            </a:pPr>
            <a:r>
              <a:rPr lang="en-US" sz="2000" b="0">
                <a:solidFill>
                  <a:srgbClr val="000000"/>
                </a:solidFill>
                <a:effectLst/>
                <a:latin typeface="Arial" charset="0"/>
              </a:rPr>
              <a:t>Depreciation and amortization expense.</a:t>
            </a:r>
          </a:p>
          <a:p>
            <a:pPr marL="628650" lvl="1" indent="-401638" algn="l">
              <a:lnSpc>
                <a:spcPct val="120000"/>
              </a:lnSpc>
              <a:spcBef>
                <a:spcPct val="30000"/>
              </a:spcBef>
              <a:buClr>
                <a:srgbClr val="800000"/>
              </a:buClr>
              <a:buSzPct val="80000"/>
              <a:buFont typeface="Wingdings" pitchFamily="2" charset="2"/>
              <a:buChar char="u"/>
            </a:pPr>
            <a:r>
              <a:rPr lang="en-US" sz="2000" b="0">
                <a:solidFill>
                  <a:srgbClr val="000000"/>
                </a:solidFill>
                <a:effectLst/>
                <a:latin typeface="Arial" charset="0"/>
              </a:rPr>
              <a:t>Gain or loss on disposition of long-term assets.</a:t>
            </a:r>
          </a:p>
          <a:p>
            <a:pPr marL="628650" lvl="1" indent="-401638" algn="l">
              <a:lnSpc>
                <a:spcPct val="120000"/>
              </a:lnSpc>
              <a:spcBef>
                <a:spcPct val="30000"/>
              </a:spcBef>
              <a:buClr>
                <a:srgbClr val="800000"/>
              </a:buClr>
              <a:buSzPct val="80000"/>
              <a:buFont typeface="Wingdings" pitchFamily="2" charset="2"/>
              <a:buChar char="u"/>
            </a:pPr>
            <a:r>
              <a:rPr lang="en-US" sz="2000" b="0">
                <a:solidFill>
                  <a:srgbClr val="000000"/>
                </a:solidFill>
                <a:effectLst/>
                <a:latin typeface="Arial" charset="0"/>
              </a:rPr>
              <a:t>Change in current assets and current liabilities.</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7" name="Rectangle 7"/>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First Example - 2011</a:t>
            </a:r>
          </a:p>
        </p:txBody>
      </p:sp>
      <p:sp>
        <p:nvSpPr>
          <p:cNvPr id="1648648" name="Rectangle 8"/>
          <p:cNvSpPr>
            <a:spLocks noChangeArrowheads="1"/>
          </p:cNvSpPr>
          <p:nvPr/>
        </p:nvSpPr>
        <p:spPr bwMode="auto">
          <a:xfrm>
            <a:off x="533400" y="1371600"/>
            <a:ext cx="8077200" cy="885825"/>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Step 3: Determine Net Cash Flows from Investing and Financing Activities</a:t>
            </a:r>
          </a:p>
        </p:txBody>
      </p:sp>
      <p:sp>
        <p:nvSpPr>
          <p:cNvPr id="1648650" name="Text Box 10"/>
          <p:cNvSpPr txBox="1">
            <a:spLocks noChangeArrowheads="1"/>
          </p:cNvSpPr>
          <p:nvPr/>
        </p:nvSpPr>
        <p:spPr bwMode="auto">
          <a:xfrm>
            <a:off x="6629400" y="2133600"/>
            <a:ext cx="1371600" cy="274638"/>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23-3</a:t>
            </a:r>
          </a:p>
        </p:txBody>
      </p:sp>
      <p:sp>
        <p:nvSpPr>
          <p:cNvPr id="1648651" name="Text Box 11"/>
          <p:cNvSpPr txBox="1">
            <a:spLocks noChangeArrowheads="1"/>
          </p:cNvSpPr>
          <p:nvPr/>
        </p:nvSpPr>
        <p:spPr bwMode="auto">
          <a:xfrm>
            <a:off x="685800" y="5775325"/>
            <a:ext cx="7924800" cy="396875"/>
          </a:xfrm>
          <a:prstGeom prst="rect">
            <a:avLst/>
          </a:prstGeom>
          <a:noFill/>
          <a:ln w="28575" cap="sq">
            <a:noFill/>
            <a:miter lim="800000"/>
            <a:headEnd/>
            <a:tailEnd/>
          </a:ln>
          <a:effectLst/>
        </p:spPr>
        <p:txBody>
          <a:bodyPr>
            <a:spAutoFit/>
          </a:bodyPr>
          <a:lstStyle/>
          <a:p>
            <a:pPr algn="l">
              <a:spcBef>
                <a:spcPct val="50000"/>
              </a:spcBef>
            </a:pPr>
            <a:r>
              <a:rPr lang="en-US" sz="2000" b="0">
                <a:effectLst/>
                <a:latin typeface="Arial" charset="0"/>
              </a:rPr>
              <a:t>No long-term assets, thus no </a:t>
            </a:r>
            <a:r>
              <a:rPr lang="en-US" sz="2000">
                <a:solidFill>
                  <a:srgbClr val="800000"/>
                </a:solidFill>
                <a:effectLst/>
                <a:latin typeface="Arial" charset="0"/>
              </a:rPr>
              <a:t>investing activities</a:t>
            </a:r>
            <a:r>
              <a:rPr lang="en-US" sz="2000" b="0">
                <a:effectLst/>
                <a:latin typeface="Arial" charset="0"/>
              </a:rPr>
              <a:t>.</a:t>
            </a:r>
          </a:p>
        </p:txBody>
      </p:sp>
      <p:sp>
        <p:nvSpPr>
          <p:cNvPr id="1648652" name="Text Box 12"/>
          <p:cNvSpPr txBox="1">
            <a:spLocks noChangeArrowheads="1"/>
          </p:cNvSpPr>
          <p:nvPr/>
        </p:nvSpPr>
        <p:spPr bwMode="auto">
          <a:xfrm>
            <a:off x="1371600" y="6369050"/>
            <a:ext cx="76962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5 	Determine net cash flows from investing and financing activities.</a:t>
            </a:r>
          </a:p>
        </p:txBody>
      </p:sp>
      <p:pic>
        <p:nvPicPr>
          <p:cNvPr id="1648654" name="Picture 14"/>
          <p:cNvPicPr>
            <a:picLocks noChangeAspect="1" noChangeArrowheads="1"/>
          </p:cNvPicPr>
          <p:nvPr/>
        </p:nvPicPr>
        <p:blipFill>
          <a:blip r:embed="rId3"/>
          <a:srcRect/>
          <a:stretch>
            <a:fillRect/>
          </a:stretch>
        </p:blipFill>
        <p:spPr bwMode="auto">
          <a:xfrm>
            <a:off x="1066800" y="2438400"/>
            <a:ext cx="6858000" cy="3201988"/>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5755" name="Picture 11"/>
          <p:cNvPicPr>
            <a:picLocks noChangeAspect="1" noChangeArrowheads="1"/>
          </p:cNvPicPr>
          <p:nvPr/>
        </p:nvPicPr>
        <p:blipFill>
          <a:blip r:embed="rId3"/>
          <a:srcRect/>
          <a:stretch>
            <a:fillRect/>
          </a:stretch>
        </p:blipFill>
        <p:spPr bwMode="auto">
          <a:xfrm>
            <a:off x="1066800" y="2438400"/>
            <a:ext cx="6858000" cy="3201988"/>
          </a:xfrm>
          <a:prstGeom prst="rect">
            <a:avLst/>
          </a:prstGeom>
          <a:noFill/>
          <a:ln w="28575" cap="sq">
            <a:noFill/>
            <a:miter lim="800000"/>
            <a:headEnd/>
            <a:tailEnd/>
          </a:ln>
          <a:effectLst/>
        </p:spPr>
      </p:pic>
      <p:sp>
        <p:nvSpPr>
          <p:cNvPr id="1695747"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First Example - 2011</a:t>
            </a:r>
          </a:p>
        </p:txBody>
      </p:sp>
      <p:sp>
        <p:nvSpPr>
          <p:cNvPr id="1695748" name="Rectangle 4"/>
          <p:cNvSpPr>
            <a:spLocks noChangeArrowheads="1"/>
          </p:cNvSpPr>
          <p:nvPr/>
        </p:nvSpPr>
        <p:spPr bwMode="auto">
          <a:xfrm>
            <a:off x="533400" y="1371600"/>
            <a:ext cx="8077200" cy="885825"/>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Step 3: Determine Net Cash Flows from Investing and Financing Activities</a:t>
            </a:r>
          </a:p>
        </p:txBody>
      </p:sp>
      <p:sp>
        <p:nvSpPr>
          <p:cNvPr id="1695749" name="Text Box 5"/>
          <p:cNvSpPr txBox="1">
            <a:spLocks noChangeArrowheads="1"/>
          </p:cNvSpPr>
          <p:nvPr/>
        </p:nvSpPr>
        <p:spPr bwMode="auto">
          <a:xfrm>
            <a:off x="6629400" y="2133600"/>
            <a:ext cx="1371600" cy="274638"/>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23-3</a:t>
            </a:r>
          </a:p>
        </p:txBody>
      </p:sp>
      <p:sp>
        <p:nvSpPr>
          <p:cNvPr id="1695751" name="Text Box 7"/>
          <p:cNvSpPr txBox="1">
            <a:spLocks noChangeArrowheads="1"/>
          </p:cNvSpPr>
          <p:nvPr/>
        </p:nvSpPr>
        <p:spPr bwMode="auto">
          <a:xfrm>
            <a:off x="1371600" y="6369050"/>
            <a:ext cx="76962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5 	Determine net cash flows from investing and financing activities.</a:t>
            </a:r>
          </a:p>
        </p:txBody>
      </p:sp>
      <p:sp>
        <p:nvSpPr>
          <p:cNvPr id="1695752" name="Text Box 8"/>
          <p:cNvSpPr txBox="1">
            <a:spLocks noChangeArrowheads="1"/>
          </p:cNvSpPr>
          <p:nvPr/>
        </p:nvSpPr>
        <p:spPr bwMode="auto">
          <a:xfrm>
            <a:off x="1066800" y="5791200"/>
            <a:ext cx="6705600" cy="381000"/>
          </a:xfrm>
          <a:prstGeom prst="rect">
            <a:avLst/>
          </a:prstGeom>
          <a:noFill/>
          <a:ln w="28575" cap="sq">
            <a:noFill/>
            <a:miter lim="800000"/>
            <a:headEnd/>
            <a:tailEnd/>
          </a:ln>
          <a:effectLst/>
        </p:spPr>
        <p:txBody>
          <a:bodyPr>
            <a:spAutoFit/>
          </a:bodyPr>
          <a:lstStyle/>
          <a:p>
            <a:pPr marL="457200" indent="-457200" algn="l">
              <a:spcBef>
                <a:spcPct val="50000"/>
              </a:spcBef>
              <a:buClr>
                <a:srgbClr val="800000"/>
              </a:buClr>
              <a:buFont typeface="Wingdings" pitchFamily="2" charset="2"/>
              <a:buChar char="ü"/>
            </a:pPr>
            <a:r>
              <a:rPr lang="en-US" sz="1900">
                <a:effectLst/>
                <a:latin typeface="Arial" charset="0"/>
              </a:rPr>
              <a:t>Purchase of common stock for $60,000 (</a:t>
            </a:r>
            <a:r>
              <a:rPr lang="en-US" sz="1900">
                <a:solidFill>
                  <a:srgbClr val="800000"/>
                </a:solidFill>
                <a:effectLst/>
                <a:latin typeface="Arial" charset="0"/>
              </a:rPr>
              <a:t>Financing</a:t>
            </a:r>
            <a:r>
              <a:rPr lang="en-US" sz="1900">
                <a:effectLst/>
                <a:latin typeface="Arial" charset="0"/>
              </a:rPr>
              <a:t>).</a:t>
            </a:r>
          </a:p>
        </p:txBody>
      </p:sp>
      <p:sp>
        <p:nvSpPr>
          <p:cNvPr id="1695753" name="Oval 9"/>
          <p:cNvSpPr>
            <a:spLocks noChangeArrowheads="1"/>
          </p:cNvSpPr>
          <p:nvPr/>
        </p:nvSpPr>
        <p:spPr bwMode="auto">
          <a:xfrm>
            <a:off x="7543800" y="4935538"/>
            <a:ext cx="76200" cy="76200"/>
          </a:xfrm>
          <a:prstGeom prst="ellipse">
            <a:avLst/>
          </a:prstGeom>
          <a:noFill/>
          <a:ln w="28575" cap="sq">
            <a:noFill/>
            <a:round/>
            <a:headEnd/>
            <a:tailEnd/>
          </a:ln>
          <a:effectLst/>
        </p:spPr>
        <p:txBody>
          <a:bodyPr wrap="none" anchor="ctr"/>
          <a:lstStyle/>
          <a:p>
            <a:endParaRPr lang="en-US"/>
          </a:p>
        </p:txBody>
      </p:sp>
      <p:cxnSp>
        <p:nvCxnSpPr>
          <p:cNvPr id="1695754" name="AutoShape 10"/>
          <p:cNvCxnSpPr>
            <a:cxnSpLocks noChangeShapeType="1"/>
            <a:stCxn id="1695752" idx="3"/>
            <a:endCxn id="1695753" idx="6"/>
          </p:cNvCxnSpPr>
          <p:nvPr/>
        </p:nvCxnSpPr>
        <p:spPr bwMode="auto">
          <a:xfrm flipH="1" flipV="1">
            <a:off x="7620000" y="4973638"/>
            <a:ext cx="152400" cy="1008062"/>
          </a:xfrm>
          <a:prstGeom prst="bentConnector3">
            <a:avLst>
              <a:gd name="adj1" fmla="val -150000"/>
            </a:avLst>
          </a:prstGeom>
          <a:noFill/>
          <a:ln w="28575" cap="sq">
            <a:solidFill>
              <a:srgbClr val="800000"/>
            </a:solidFill>
            <a:miter lim="800000"/>
            <a:headEnd/>
            <a:tailEnd type="triangle" w="med" len="med"/>
          </a:ln>
          <a:effectLst/>
        </p:spPr>
      </p:cxn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4800" name="Picture 16"/>
          <p:cNvPicPr>
            <a:picLocks noChangeAspect="1" noChangeArrowheads="1"/>
          </p:cNvPicPr>
          <p:nvPr/>
        </p:nvPicPr>
        <p:blipFill>
          <a:blip r:embed="rId3"/>
          <a:srcRect/>
          <a:stretch>
            <a:fillRect/>
          </a:stretch>
        </p:blipFill>
        <p:spPr bwMode="auto">
          <a:xfrm>
            <a:off x="1066800" y="2438400"/>
            <a:ext cx="6858000" cy="3201988"/>
          </a:xfrm>
          <a:prstGeom prst="rect">
            <a:avLst/>
          </a:prstGeom>
          <a:noFill/>
          <a:ln w="28575" cap="sq">
            <a:noFill/>
            <a:miter lim="800000"/>
            <a:headEnd/>
            <a:tailEnd/>
          </a:ln>
          <a:effectLst/>
        </p:spPr>
      </p:pic>
      <p:sp>
        <p:nvSpPr>
          <p:cNvPr id="1654787"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First Example - 2011</a:t>
            </a:r>
          </a:p>
        </p:txBody>
      </p:sp>
      <p:sp>
        <p:nvSpPr>
          <p:cNvPr id="1654791" name="Text Box 7"/>
          <p:cNvSpPr txBox="1">
            <a:spLocks noChangeArrowheads="1"/>
          </p:cNvSpPr>
          <p:nvPr/>
        </p:nvSpPr>
        <p:spPr bwMode="auto">
          <a:xfrm>
            <a:off x="1066800" y="5791200"/>
            <a:ext cx="4953000" cy="381000"/>
          </a:xfrm>
          <a:prstGeom prst="rect">
            <a:avLst/>
          </a:prstGeom>
          <a:noFill/>
          <a:ln w="28575" cap="sq">
            <a:noFill/>
            <a:miter lim="800000"/>
            <a:headEnd/>
            <a:tailEnd/>
          </a:ln>
          <a:effectLst/>
        </p:spPr>
        <p:txBody>
          <a:bodyPr>
            <a:spAutoFit/>
          </a:bodyPr>
          <a:lstStyle/>
          <a:p>
            <a:pPr marL="457200" indent="-457200" algn="l">
              <a:spcBef>
                <a:spcPct val="50000"/>
              </a:spcBef>
              <a:buClr>
                <a:srgbClr val="800000"/>
              </a:buClr>
              <a:buFont typeface="Wingdings" pitchFamily="2" charset="2"/>
              <a:buChar char="ü"/>
            </a:pPr>
            <a:r>
              <a:rPr lang="en-US" sz="1900">
                <a:effectLst/>
                <a:latin typeface="Arial" charset="0"/>
              </a:rPr>
              <a:t>Net income of $34,000 (Operating).</a:t>
            </a:r>
          </a:p>
        </p:txBody>
      </p:sp>
      <p:sp>
        <p:nvSpPr>
          <p:cNvPr id="1654792" name="Oval 8"/>
          <p:cNvSpPr>
            <a:spLocks noChangeArrowheads="1"/>
          </p:cNvSpPr>
          <p:nvPr/>
        </p:nvSpPr>
        <p:spPr bwMode="auto">
          <a:xfrm>
            <a:off x="7467600" y="5105400"/>
            <a:ext cx="76200" cy="76200"/>
          </a:xfrm>
          <a:prstGeom prst="ellipse">
            <a:avLst/>
          </a:prstGeom>
          <a:noFill/>
          <a:ln w="28575" cap="sq">
            <a:noFill/>
            <a:round/>
            <a:headEnd/>
            <a:tailEnd/>
          </a:ln>
          <a:effectLst/>
        </p:spPr>
        <p:txBody>
          <a:bodyPr wrap="none" anchor="ctr"/>
          <a:lstStyle/>
          <a:p>
            <a:endParaRPr lang="en-US"/>
          </a:p>
        </p:txBody>
      </p:sp>
      <p:cxnSp>
        <p:nvCxnSpPr>
          <p:cNvPr id="1654793" name="AutoShape 9"/>
          <p:cNvCxnSpPr>
            <a:cxnSpLocks noChangeShapeType="1"/>
            <a:stCxn id="1654795" idx="1"/>
            <a:endCxn id="1654792" idx="6"/>
          </p:cNvCxnSpPr>
          <p:nvPr/>
        </p:nvCxnSpPr>
        <p:spPr bwMode="auto">
          <a:xfrm flipV="1">
            <a:off x="6719888" y="5143500"/>
            <a:ext cx="823912" cy="1066800"/>
          </a:xfrm>
          <a:prstGeom prst="bentConnector3">
            <a:avLst>
              <a:gd name="adj1" fmla="val 179574"/>
            </a:avLst>
          </a:prstGeom>
          <a:noFill/>
          <a:ln w="28575" cap="sq">
            <a:solidFill>
              <a:srgbClr val="800000"/>
            </a:solidFill>
            <a:miter lim="800000"/>
            <a:headEnd/>
            <a:tailEnd type="triangle" w="med" len="med"/>
          </a:ln>
          <a:effectLst/>
        </p:spPr>
      </p:cxnSp>
      <p:sp>
        <p:nvSpPr>
          <p:cNvPr id="1654794" name="Text Box 10"/>
          <p:cNvSpPr txBox="1">
            <a:spLocks noChangeArrowheads="1"/>
          </p:cNvSpPr>
          <p:nvPr/>
        </p:nvSpPr>
        <p:spPr bwMode="auto">
          <a:xfrm>
            <a:off x="1066800" y="6232525"/>
            <a:ext cx="5486400" cy="381000"/>
          </a:xfrm>
          <a:prstGeom prst="rect">
            <a:avLst/>
          </a:prstGeom>
          <a:noFill/>
          <a:ln w="28575" cap="sq">
            <a:noFill/>
            <a:miter lim="800000"/>
            <a:headEnd/>
            <a:tailEnd/>
          </a:ln>
          <a:effectLst/>
        </p:spPr>
        <p:txBody>
          <a:bodyPr>
            <a:spAutoFit/>
          </a:bodyPr>
          <a:lstStyle/>
          <a:p>
            <a:pPr marL="457200" indent="-457200" algn="l">
              <a:spcBef>
                <a:spcPct val="50000"/>
              </a:spcBef>
              <a:buClr>
                <a:srgbClr val="800000"/>
              </a:buClr>
              <a:buFont typeface="Wingdings" pitchFamily="2" charset="2"/>
              <a:buChar char="ü"/>
            </a:pPr>
            <a:r>
              <a:rPr lang="en-US" sz="1900">
                <a:effectLst/>
                <a:latin typeface="Arial" charset="0"/>
              </a:rPr>
              <a:t>Dividends paid of $(14,000) (</a:t>
            </a:r>
            <a:r>
              <a:rPr lang="en-US" sz="1900">
                <a:solidFill>
                  <a:srgbClr val="800000"/>
                </a:solidFill>
                <a:effectLst/>
                <a:latin typeface="Arial" charset="0"/>
              </a:rPr>
              <a:t>Financing</a:t>
            </a:r>
            <a:r>
              <a:rPr lang="en-US" sz="1900">
                <a:effectLst/>
                <a:latin typeface="Arial" charset="0"/>
              </a:rPr>
              <a:t>).</a:t>
            </a:r>
          </a:p>
        </p:txBody>
      </p:sp>
      <p:sp>
        <p:nvSpPr>
          <p:cNvPr id="1654795" name="AutoShape 11"/>
          <p:cNvSpPr>
            <a:spLocks/>
          </p:cNvSpPr>
          <p:nvPr/>
        </p:nvSpPr>
        <p:spPr bwMode="auto">
          <a:xfrm>
            <a:off x="6400800" y="5791200"/>
            <a:ext cx="304800" cy="838200"/>
          </a:xfrm>
          <a:prstGeom prst="rightBrace">
            <a:avLst>
              <a:gd name="adj1" fmla="val 22917"/>
              <a:gd name="adj2" fmla="val 50000"/>
            </a:avLst>
          </a:prstGeom>
          <a:noFill/>
          <a:ln w="28575" cap="sq">
            <a:solidFill>
              <a:srgbClr val="800000"/>
            </a:solidFill>
            <a:round/>
            <a:headEnd/>
            <a:tailEnd/>
          </a:ln>
          <a:effectLst/>
        </p:spPr>
        <p:txBody>
          <a:bodyPr wrap="none" anchor="ctr"/>
          <a:lstStyle/>
          <a:p>
            <a:endParaRPr lang="en-US"/>
          </a:p>
        </p:txBody>
      </p:sp>
      <p:sp>
        <p:nvSpPr>
          <p:cNvPr id="1654796" name="Text Box 12"/>
          <p:cNvSpPr txBox="1">
            <a:spLocks noChangeArrowheads="1"/>
          </p:cNvSpPr>
          <p:nvPr/>
        </p:nvSpPr>
        <p:spPr bwMode="auto">
          <a:xfrm>
            <a:off x="8077200" y="6369050"/>
            <a:ext cx="9906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5 	</a:t>
            </a:r>
          </a:p>
        </p:txBody>
      </p:sp>
      <p:sp>
        <p:nvSpPr>
          <p:cNvPr id="1654798" name="Rectangle 14"/>
          <p:cNvSpPr>
            <a:spLocks noChangeArrowheads="1"/>
          </p:cNvSpPr>
          <p:nvPr/>
        </p:nvSpPr>
        <p:spPr bwMode="auto">
          <a:xfrm>
            <a:off x="533400" y="1371600"/>
            <a:ext cx="8077200" cy="885825"/>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Step 3: Determine Net Cash Flows from Investing and Financing Activities</a:t>
            </a:r>
          </a:p>
        </p:txBody>
      </p:sp>
      <p:sp>
        <p:nvSpPr>
          <p:cNvPr id="1654799" name="Text Box 15"/>
          <p:cNvSpPr txBox="1">
            <a:spLocks noChangeArrowheads="1"/>
          </p:cNvSpPr>
          <p:nvPr/>
        </p:nvSpPr>
        <p:spPr bwMode="auto">
          <a:xfrm>
            <a:off x="6629400" y="2133600"/>
            <a:ext cx="1371600" cy="274638"/>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23-3</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9"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First Example - 2011</a:t>
            </a:r>
          </a:p>
        </p:txBody>
      </p:sp>
      <p:sp>
        <p:nvSpPr>
          <p:cNvPr id="1652740" name="Rectangle 4"/>
          <p:cNvSpPr>
            <a:spLocks noChangeArrowheads="1"/>
          </p:cNvSpPr>
          <p:nvPr/>
        </p:nvSpPr>
        <p:spPr bwMode="auto">
          <a:xfrm>
            <a:off x="609600" y="1263650"/>
            <a:ext cx="8077200" cy="488950"/>
          </a:xfrm>
          <a:prstGeom prst="rect">
            <a:avLst/>
          </a:prstGeom>
          <a:noFill/>
          <a:ln w="28575" cap="sq" algn="ctr">
            <a:noFill/>
            <a:miter lim="800000"/>
            <a:headEnd/>
            <a:tailEnd/>
          </a:ln>
          <a:effectLst/>
        </p:spPr>
        <p:txBody>
          <a:bodyPr>
            <a:spAutoFit/>
          </a:bodyPr>
          <a:lstStyle/>
          <a:p>
            <a:pPr algn="l"/>
            <a:r>
              <a:rPr lang="en-US" sz="2600">
                <a:solidFill>
                  <a:schemeClr val="tx1"/>
                </a:solidFill>
                <a:effectLst/>
                <a:latin typeface="Arial" charset="0"/>
              </a:rPr>
              <a:t>Statement of Cash Flows - 2011</a:t>
            </a:r>
          </a:p>
        </p:txBody>
      </p:sp>
      <p:sp>
        <p:nvSpPr>
          <p:cNvPr id="1652742" name="Text Box 6"/>
          <p:cNvSpPr txBox="1">
            <a:spLocks noChangeArrowheads="1"/>
          </p:cNvSpPr>
          <p:nvPr/>
        </p:nvSpPr>
        <p:spPr bwMode="auto">
          <a:xfrm>
            <a:off x="7162800" y="1600200"/>
            <a:ext cx="1371600" cy="274638"/>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23-9</a:t>
            </a:r>
          </a:p>
        </p:txBody>
      </p:sp>
      <p:sp>
        <p:nvSpPr>
          <p:cNvPr id="1652744" name="Oval 8"/>
          <p:cNvSpPr>
            <a:spLocks noChangeArrowheads="1"/>
          </p:cNvSpPr>
          <p:nvPr/>
        </p:nvSpPr>
        <p:spPr bwMode="auto">
          <a:xfrm>
            <a:off x="6934200" y="4799013"/>
            <a:ext cx="76200" cy="76200"/>
          </a:xfrm>
          <a:prstGeom prst="ellipse">
            <a:avLst/>
          </a:prstGeom>
          <a:noFill/>
          <a:ln w="28575" cap="sq">
            <a:noFill/>
            <a:round/>
            <a:headEnd/>
            <a:tailEnd/>
          </a:ln>
          <a:effectLst/>
        </p:spPr>
        <p:txBody>
          <a:bodyPr wrap="none" anchor="ctr"/>
          <a:lstStyle/>
          <a:p>
            <a:endParaRPr lang="en-US"/>
          </a:p>
        </p:txBody>
      </p:sp>
      <p:sp>
        <p:nvSpPr>
          <p:cNvPr id="1652749" name="Text Box 13"/>
          <p:cNvSpPr txBox="1">
            <a:spLocks noChangeArrowheads="1"/>
          </p:cNvSpPr>
          <p:nvPr/>
        </p:nvSpPr>
        <p:spPr bwMode="auto">
          <a:xfrm>
            <a:off x="1371600" y="6369050"/>
            <a:ext cx="76962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6 	Prepare a statement of cash flows.</a:t>
            </a:r>
          </a:p>
        </p:txBody>
      </p:sp>
      <p:pic>
        <p:nvPicPr>
          <p:cNvPr id="1652753" name="Picture 17"/>
          <p:cNvPicPr>
            <a:picLocks noChangeAspect="1" noChangeArrowheads="1"/>
          </p:cNvPicPr>
          <p:nvPr/>
        </p:nvPicPr>
        <p:blipFill>
          <a:blip r:embed="rId3"/>
          <a:srcRect/>
          <a:stretch>
            <a:fillRect/>
          </a:stretch>
        </p:blipFill>
        <p:spPr bwMode="auto">
          <a:xfrm>
            <a:off x="533400" y="1912938"/>
            <a:ext cx="8001000" cy="4425950"/>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Text Box 1026"/>
          <p:cNvSpPr txBox="1">
            <a:spLocks noChangeArrowheads="1"/>
          </p:cNvSpPr>
          <p:nvPr/>
        </p:nvSpPr>
        <p:spPr bwMode="auto">
          <a:xfrm>
            <a:off x="533400" y="1235075"/>
            <a:ext cx="8382000" cy="822325"/>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35000"/>
              </a:spcBef>
              <a:buSzPct val="80000"/>
            </a:pPr>
            <a:r>
              <a:rPr lang="en-US" sz="2000">
                <a:solidFill>
                  <a:srgbClr val="800000"/>
                </a:solidFill>
                <a:effectLst/>
                <a:latin typeface="Arial" charset="0"/>
              </a:rPr>
              <a:t>E23-6:</a:t>
            </a:r>
            <a:r>
              <a:rPr lang="en-US" sz="2000" b="0">
                <a:solidFill>
                  <a:schemeClr val="tx1"/>
                </a:solidFill>
                <a:effectLst/>
                <a:latin typeface="Arial" charset="0"/>
              </a:rPr>
              <a:t>  Norman Company’s financial statements for the year ended December 31, 2012, contained the following condensed information.</a:t>
            </a:r>
          </a:p>
        </p:txBody>
      </p:sp>
      <p:sp>
        <p:nvSpPr>
          <p:cNvPr id="1593347" name="Rectangle 1027"/>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Operating Activities — Indirect Method</a:t>
            </a:r>
          </a:p>
        </p:txBody>
      </p:sp>
      <p:graphicFrame>
        <p:nvGraphicFramePr>
          <p:cNvPr id="1593348" name="Object 1028"/>
          <p:cNvGraphicFramePr>
            <a:graphicFrameLocks noChangeAspect="1"/>
          </p:cNvGraphicFramePr>
          <p:nvPr/>
        </p:nvGraphicFramePr>
        <p:xfrm>
          <a:off x="614363" y="2290763"/>
          <a:ext cx="8039100" cy="4089400"/>
        </p:xfrm>
        <a:graphic>
          <a:graphicData uri="http://schemas.openxmlformats.org/presentationml/2006/ole">
            <mc:AlternateContent xmlns:mc="http://schemas.openxmlformats.org/markup-compatibility/2006">
              <mc:Choice xmlns:v="urn:schemas-microsoft-com:vml" Requires="v">
                <p:oleObj spid="_x0000_s1593351" name="Worksheet" r:id="rId5" imgW="5162729" imgH="2562404" progId="Excel.Sheet.8">
                  <p:embed/>
                </p:oleObj>
              </mc:Choice>
              <mc:Fallback>
                <p:oleObj name="Worksheet" r:id="rId5" imgW="5162729" imgH="2562404" progId="Excel.Sheet.8">
                  <p:embed/>
                  <p:pic>
                    <p:nvPicPr>
                      <p:cNvPr id="0" name="Picture 10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3" y="2290763"/>
                        <a:ext cx="80391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800000"/>
                            </a:solidFill>
                            <a:miter lim="800000"/>
                            <a:headEnd/>
                            <a:tailEnd/>
                          </a14:hiddenLine>
                        </a:ext>
                      </a:extLst>
                    </p:spPr>
                  </p:pic>
                </p:oleObj>
              </mc:Fallback>
            </mc:AlternateContent>
          </a:graphicData>
        </a:graphic>
      </p:graphicFrame>
      <p:sp>
        <p:nvSpPr>
          <p:cNvPr id="1593350" name="Text Box 1030"/>
          <p:cNvSpPr txBox="1">
            <a:spLocks noChangeArrowheads="1"/>
          </p:cNvSpPr>
          <p:nvPr/>
        </p:nvSpPr>
        <p:spPr bwMode="auto">
          <a:xfrm>
            <a:off x="8229600" y="6369050"/>
            <a:ext cx="8382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4 	</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5396" name="Object 1028"/>
          <p:cNvGraphicFramePr>
            <a:graphicFrameLocks noChangeAspect="1"/>
          </p:cNvGraphicFramePr>
          <p:nvPr/>
        </p:nvGraphicFramePr>
        <p:xfrm>
          <a:off x="838200" y="2220913"/>
          <a:ext cx="7543800" cy="4027487"/>
        </p:xfrm>
        <a:graphic>
          <a:graphicData uri="http://schemas.openxmlformats.org/presentationml/2006/ole">
            <mc:AlternateContent xmlns:mc="http://schemas.openxmlformats.org/markup-compatibility/2006">
              <mc:Choice xmlns:v="urn:schemas-microsoft-com:vml" Requires="v">
                <p:oleObj spid="_x0000_s1595399" name="Worksheet" r:id="rId5" imgW="5124390" imgH="2762429" progId="Excel.Sheet.8">
                  <p:embed/>
                </p:oleObj>
              </mc:Choice>
              <mc:Fallback>
                <p:oleObj name="Worksheet" r:id="rId5" imgW="5124390" imgH="2762429" progId="Excel.Sheet.8">
                  <p:embed/>
                  <p:pic>
                    <p:nvPicPr>
                      <p:cNvPr id="0" name="Picture 10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220913"/>
                        <a:ext cx="7543800" cy="4027487"/>
                      </a:xfrm>
                      <a:prstGeom prst="rect">
                        <a:avLst/>
                      </a:prstGeom>
                      <a:noFill/>
                      <a:ln w="28575" cap="sq">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95394" name="Text Box 1026"/>
          <p:cNvSpPr txBox="1">
            <a:spLocks noChangeArrowheads="1"/>
          </p:cNvSpPr>
          <p:nvPr/>
        </p:nvSpPr>
        <p:spPr bwMode="auto">
          <a:xfrm>
            <a:off x="533400" y="1235075"/>
            <a:ext cx="8382000" cy="822325"/>
          </a:xfrm>
          <a:prstGeom prst="rect">
            <a:avLst/>
          </a:prstGeom>
          <a:noFill/>
          <a:ln w="28575" cap="sq" algn="ctr">
            <a:noFill/>
            <a:miter lim="800000"/>
            <a:headEnd type="none" w="sm" len="sm"/>
            <a:tailEnd type="none" w="sm" len="sm"/>
          </a:ln>
          <a:effectLst/>
        </p:spPr>
        <p:txBody>
          <a:bodyPr>
            <a:spAutoFit/>
          </a:bodyPr>
          <a:lstStyle/>
          <a:p>
            <a:pPr algn="l">
              <a:lnSpc>
                <a:spcPct val="120000"/>
              </a:lnSpc>
              <a:spcBef>
                <a:spcPct val="35000"/>
              </a:spcBef>
              <a:buSzPct val="80000"/>
            </a:pPr>
            <a:r>
              <a:rPr lang="en-US" sz="2000">
                <a:solidFill>
                  <a:srgbClr val="800000"/>
                </a:solidFill>
                <a:effectLst/>
                <a:latin typeface="Arial" charset="0"/>
              </a:rPr>
              <a:t>E23-6:</a:t>
            </a:r>
            <a:r>
              <a:rPr lang="en-US" sz="2000" b="0">
                <a:solidFill>
                  <a:schemeClr val="tx1"/>
                </a:solidFill>
                <a:effectLst/>
                <a:latin typeface="Arial" charset="0"/>
              </a:rPr>
              <a:t>  Prepare the operating activities section of the statement of cash flows using the </a:t>
            </a:r>
            <a:r>
              <a:rPr lang="en-US" sz="2000">
                <a:solidFill>
                  <a:schemeClr val="tx1"/>
                </a:solidFill>
                <a:effectLst/>
                <a:latin typeface="Arial" charset="0"/>
              </a:rPr>
              <a:t>indirect method</a:t>
            </a:r>
            <a:r>
              <a:rPr lang="en-US" sz="2000" b="0">
                <a:solidFill>
                  <a:schemeClr val="tx1"/>
                </a:solidFill>
                <a:effectLst/>
                <a:latin typeface="Arial" charset="0"/>
              </a:rPr>
              <a:t> </a:t>
            </a:r>
            <a:r>
              <a:rPr lang="en-US" sz="2000">
                <a:solidFill>
                  <a:srgbClr val="800000"/>
                </a:solidFill>
                <a:effectLst/>
                <a:latin typeface="Arial" charset="0"/>
              </a:rPr>
              <a:t>(Step 2)</a:t>
            </a:r>
            <a:r>
              <a:rPr lang="en-US" sz="2000" b="0">
                <a:solidFill>
                  <a:schemeClr val="tx1"/>
                </a:solidFill>
                <a:effectLst/>
                <a:latin typeface="Arial" charset="0"/>
              </a:rPr>
              <a:t>.</a:t>
            </a:r>
          </a:p>
        </p:txBody>
      </p:sp>
      <p:sp>
        <p:nvSpPr>
          <p:cNvPr id="1595398" name="Rectangle 1030"/>
          <p:cNvSpPr>
            <a:spLocks noChangeArrowheads="1"/>
          </p:cNvSpPr>
          <p:nvPr/>
        </p:nvSpPr>
        <p:spPr bwMode="auto">
          <a:xfrm>
            <a:off x="914400" y="2743200"/>
            <a:ext cx="7391400" cy="381000"/>
          </a:xfrm>
          <a:prstGeom prst="rect">
            <a:avLst/>
          </a:prstGeom>
          <a:solidFill>
            <a:schemeClr val="bg1"/>
          </a:solidFill>
          <a:ln w="19050" cap="sq">
            <a:solidFill>
              <a:schemeClr val="tx1"/>
            </a:solidFill>
            <a:miter lim="800000"/>
            <a:headEnd/>
            <a:tailEnd/>
          </a:ln>
          <a:effectLst/>
        </p:spPr>
        <p:txBody>
          <a:bodyPr wrap="none" anchor="ctr"/>
          <a:lstStyle/>
          <a:p>
            <a:endParaRPr lang="en-US" sz="1600">
              <a:effectLst/>
              <a:latin typeface="Arial" charset="0"/>
            </a:endParaRPr>
          </a:p>
        </p:txBody>
      </p:sp>
      <p:sp>
        <p:nvSpPr>
          <p:cNvPr id="1595399" name="Rectangle 1031"/>
          <p:cNvSpPr>
            <a:spLocks noChangeArrowheads="1"/>
          </p:cNvSpPr>
          <p:nvPr/>
        </p:nvSpPr>
        <p:spPr bwMode="auto">
          <a:xfrm>
            <a:off x="914400" y="3886200"/>
            <a:ext cx="7391400" cy="3810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595400" name="Rectangle 1032"/>
          <p:cNvSpPr>
            <a:spLocks noChangeArrowheads="1"/>
          </p:cNvSpPr>
          <p:nvPr/>
        </p:nvSpPr>
        <p:spPr bwMode="auto">
          <a:xfrm>
            <a:off x="914400" y="4267200"/>
            <a:ext cx="7391400" cy="3810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595401" name="Rectangle 1033"/>
          <p:cNvSpPr>
            <a:spLocks noChangeArrowheads="1"/>
          </p:cNvSpPr>
          <p:nvPr/>
        </p:nvSpPr>
        <p:spPr bwMode="auto">
          <a:xfrm>
            <a:off x="914400" y="4648200"/>
            <a:ext cx="7391400" cy="3810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595402" name="Rectangle 1034"/>
          <p:cNvSpPr>
            <a:spLocks noChangeArrowheads="1"/>
          </p:cNvSpPr>
          <p:nvPr/>
        </p:nvSpPr>
        <p:spPr bwMode="auto">
          <a:xfrm>
            <a:off x="914400" y="5029200"/>
            <a:ext cx="7391400" cy="3810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595403" name="Rectangle 1035"/>
          <p:cNvSpPr>
            <a:spLocks noChangeArrowheads="1"/>
          </p:cNvSpPr>
          <p:nvPr/>
        </p:nvSpPr>
        <p:spPr bwMode="auto">
          <a:xfrm>
            <a:off x="914400" y="5791200"/>
            <a:ext cx="7391400" cy="3810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595404" name="Rectangle 1036"/>
          <p:cNvSpPr>
            <a:spLocks noChangeArrowheads="1"/>
          </p:cNvSpPr>
          <p:nvPr/>
        </p:nvSpPr>
        <p:spPr bwMode="auto">
          <a:xfrm>
            <a:off x="914400" y="5410200"/>
            <a:ext cx="7391400" cy="3810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595405" name="Rectangle 1037"/>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Operating Activities — Indirect Method</a:t>
            </a:r>
          </a:p>
        </p:txBody>
      </p:sp>
      <p:sp>
        <p:nvSpPr>
          <p:cNvPr id="1595407" name="Text Box 1039"/>
          <p:cNvSpPr txBox="1">
            <a:spLocks noChangeArrowheads="1"/>
          </p:cNvSpPr>
          <p:nvPr/>
        </p:nvSpPr>
        <p:spPr bwMode="auto">
          <a:xfrm>
            <a:off x="8229600" y="6369050"/>
            <a:ext cx="8382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4 	</a:t>
            </a:r>
          </a:p>
        </p:txBody>
      </p:sp>
      <p:sp>
        <p:nvSpPr>
          <p:cNvPr id="1595408" name="Text Box 1040"/>
          <p:cNvSpPr txBox="1">
            <a:spLocks noChangeArrowheads="1"/>
          </p:cNvSpPr>
          <p:nvPr/>
        </p:nvSpPr>
        <p:spPr bwMode="auto">
          <a:xfrm>
            <a:off x="1143000" y="6400800"/>
            <a:ext cx="4114800" cy="336550"/>
          </a:xfrm>
          <a:prstGeom prst="rect">
            <a:avLst/>
          </a:prstGeom>
          <a:noFill/>
          <a:ln w="28575" cap="sq">
            <a:noFill/>
            <a:miter lim="800000"/>
            <a:headEnd/>
            <a:tailEnd/>
          </a:ln>
          <a:effectLst/>
        </p:spPr>
        <p:txBody>
          <a:bodyPr>
            <a:spAutoFit/>
          </a:bodyPr>
          <a:lstStyle/>
          <a:p>
            <a:pPr>
              <a:spcBef>
                <a:spcPct val="50000"/>
              </a:spcBef>
            </a:pPr>
            <a:r>
              <a:rPr lang="en-US" sz="1600" b="0">
                <a:effectLst/>
                <a:latin typeface="Arial" charset="0"/>
              </a:rPr>
              <a:t>Advance slide to uncover solution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595398"/>
                                        </p:tgtEl>
                                      </p:cBhvr>
                                    </p:animEffect>
                                    <p:set>
                                      <p:cBhvr>
                                        <p:cTn id="7" dur="1" fill="hold">
                                          <p:stCondLst>
                                            <p:cond delay="499"/>
                                          </p:stCondLst>
                                        </p:cTn>
                                        <p:tgtEl>
                                          <p:spTgt spid="15953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595399"/>
                                        </p:tgtEl>
                                      </p:cBhvr>
                                    </p:animEffect>
                                    <p:set>
                                      <p:cBhvr>
                                        <p:cTn id="12" dur="1" fill="hold">
                                          <p:stCondLst>
                                            <p:cond delay="499"/>
                                          </p:stCondLst>
                                        </p:cTn>
                                        <p:tgtEl>
                                          <p:spTgt spid="159539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595400"/>
                                        </p:tgtEl>
                                      </p:cBhvr>
                                    </p:animEffect>
                                    <p:set>
                                      <p:cBhvr>
                                        <p:cTn id="17" dur="1" fill="hold">
                                          <p:stCondLst>
                                            <p:cond delay="499"/>
                                          </p:stCondLst>
                                        </p:cTn>
                                        <p:tgtEl>
                                          <p:spTgt spid="159540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595401"/>
                                        </p:tgtEl>
                                      </p:cBhvr>
                                    </p:animEffect>
                                    <p:set>
                                      <p:cBhvr>
                                        <p:cTn id="22" dur="1" fill="hold">
                                          <p:stCondLst>
                                            <p:cond delay="499"/>
                                          </p:stCondLst>
                                        </p:cTn>
                                        <p:tgtEl>
                                          <p:spTgt spid="159540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595402"/>
                                        </p:tgtEl>
                                      </p:cBhvr>
                                    </p:animEffect>
                                    <p:set>
                                      <p:cBhvr>
                                        <p:cTn id="27" dur="1" fill="hold">
                                          <p:stCondLst>
                                            <p:cond delay="499"/>
                                          </p:stCondLst>
                                        </p:cTn>
                                        <p:tgtEl>
                                          <p:spTgt spid="159540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595404"/>
                                        </p:tgtEl>
                                      </p:cBhvr>
                                    </p:animEffect>
                                    <p:set>
                                      <p:cBhvr>
                                        <p:cTn id="32" dur="1" fill="hold">
                                          <p:stCondLst>
                                            <p:cond delay="499"/>
                                          </p:stCondLst>
                                        </p:cTn>
                                        <p:tgtEl>
                                          <p:spTgt spid="159540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595403"/>
                                        </p:tgtEl>
                                      </p:cBhvr>
                                    </p:animEffect>
                                    <p:set>
                                      <p:cBhvr>
                                        <p:cTn id="37" dur="1" fill="hold">
                                          <p:stCondLst>
                                            <p:cond delay="499"/>
                                          </p:stCondLst>
                                        </p:cTn>
                                        <p:tgtEl>
                                          <p:spTgt spid="15954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8" grpId="0" animBg="1"/>
      <p:bldP spid="1595399" grpId="0" animBg="1"/>
      <p:bldP spid="1595400" grpId="0" animBg="1"/>
      <p:bldP spid="1595401" grpId="0" animBg="1"/>
      <p:bldP spid="1595402" grpId="0" animBg="1"/>
      <p:bldP spid="1595403" grpId="0" animBg="1"/>
      <p:bldP spid="159540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4444" name="Object 1036"/>
          <p:cNvGraphicFramePr>
            <a:graphicFrameLocks noChangeAspect="1"/>
          </p:cNvGraphicFramePr>
          <p:nvPr/>
        </p:nvGraphicFramePr>
        <p:xfrm>
          <a:off x="614363" y="2290763"/>
          <a:ext cx="8039100" cy="4089400"/>
        </p:xfrm>
        <a:graphic>
          <a:graphicData uri="http://schemas.openxmlformats.org/presentationml/2006/ole">
            <mc:AlternateContent xmlns:mc="http://schemas.openxmlformats.org/markup-compatibility/2006">
              <mc:Choice xmlns:v="urn:schemas-microsoft-com:vml" Requires="v">
                <p:oleObj spid="_x0000_s1554447" name="Worksheet" r:id="rId5" imgW="5162729" imgH="2562404" progId="Excel.Sheet.8">
                  <p:embed/>
                </p:oleObj>
              </mc:Choice>
              <mc:Fallback>
                <p:oleObj name="Worksheet" r:id="rId5" imgW="5162729" imgH="2562404" progId="Excel.Sheet.8">
                  <p:embed/>
                  <p:pic>
                    <p:nvPicPr>
                      <p:cNvPr id="0" name="Picture 10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3" y="2290763"/>
                        <a:ext cx="80391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800000"/>
                            </a:solidFill>
                            <a:miter lim="800000"/>
                            <a:headEnd/>
                            <a:tailEnd/>
                          </a14:hiddenLine>
                        </a:ext>
                      </a:extLst>
                    </p:spPr>
                  </p:pic>
                </p:oleObj>
              </mc:Fallback>
            </mc:AlternateContent>
          </a:graphicData>
        </a:graphic>
      </p:graphicFrame>
      <p:sp>
        <p:nvSpPr>
          <p:cNvPr id="1554440" name="Text Box 1032"/>
          <p:cNvSpPr txBox="1">
            <a:spLocks noChangeArrowheads="1"/>
          </p:cNvSpPr>
          <p:nvPr/>
        </p:nvSpPr>
        <p:spPr bwMode="auto">
          <a:xfrm>
            <a:off x="533400" y="1235075"/>
            <a:ext cx="8382000" cy="860425"/>
          </a:xfrm>
          <a:prstGeom prst="rect">
            <a:avLst/>
          </a:prstGeom>
          <a:noFill/>
          <a:ln w="28575" cap="sq" algn="ctr">
            <a:noFill/>
            <a:miter lim="800000"/>
            <a:headEnd type="none" w="sm" len="sm"/>
            <a:tailEnd type="none" w="sm" len="sm"/>
          </a:ln>
          <a:effectLst/>
        </p:spPr>
        <p:txBody>
          <a:bodyPr>
            <a:spAutoFit/>
          </a:bodyPr>
          <a:lstStyle/>
          <a:p>
            <a:pPr algn="l">
              <a:lnSpc>
                <a:spcPct val="120000"/>
              </a:lnSpc>
              <a:spcBef>
                <a:spcPct val="35000"/>
              </a:spcBef>
              <a:buSzPct val="80000"/>
            </a:pPr>
            <a:r>
              <a:rPr lang="en-US" sz="2100">
                <a:solidFill>
                  <a:srgbClr val="800000"/>
                </a:solidFill>
                <a:effectLst/>
                <a:latin typeface="Arial" charset="0"/>
              </a:rPr>
              <a:t>E23-5:</a:t>
            </a:r>
            <a:r>
              <a:rPr lang="en-US" sz="2100" b="0">
                <a:solidFill>
                  <a:schemeClr val="tx1"/>
                </a:solidFill>
                <a:effectLst/>
                <a:latin typeface="Arial" charset="0"/>
              </a:rPr>
              <a:t>  Norman Company’s financial statements for the year ended December 31, 2012, contained the following condensed information.</a:t>
            </a:r>
          </a:p>
        </p:txBody>
      </p:sp>
      <p:sp>
        <p:nvSpPr>
          <p:cNvPr id="1554441" name="Rectangle 103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Operating Activities — Direct Method</a:t>
            </a:r>
          </a:p>
        </p:txBody>
      </p:sp>
      <p:sp>
        <p:nvSpPr>
          <p:cNvPr id="1554438" name="Text Box 1030"/>
          <p:cNvSpPr txBox="1">
            <a:spLocks noChangeArrowheads="1"/>
          </p:cNvSpPr>
          <p:nvPr/>
        </p:nvSpPr>
        <p:spPr bwMode="auto">
          <a:xfrm>
            <a:off x="6477000" y="3200400"/>
            <a:ext cx="2057400" cy="1219200"/>
          </a:xfrm>
          <a:prstGeom prst="rect">
            <a:avLst/>
          </a:prstGeom>
          <a:noFill/>
          <a:ln w="28575" cap="sq">
            <a:solidFill>
              <a:srgbClr val="800000"/>
            </a:solidFill>
            <a:miter lim="800000"/>
            <a:headEnd/>
            <a:tailEnd/>
          </a:ln>
          <a:effectLst/>
        </p:spPr>
        <p:txBody>
          <a:bodyPr>
            <a:spAutoFit/>
          </a:bodyPr>
          <a:lstStyle/>
          <a:p>
            <a:pPr>
              <a:spcBef>
                <a:spcPct val="50000"/>
              </a:spcBef>
            </a:pPr>
            <a:r>
              <a:rPr lang="en-US" b="0">
                <a:effectLst/>
                <a:latin typeface="Arial" charset="0"/>
              </a:rPr>
              <a:t>Assume accounts payable relates to operating expenses.</a:t>
            </a:r>
          </a:p>
        </p:txBody>
      </p:sp>
      <p:sp>
        <p:nvSpPr>
          <p:cNvPr id="1554443" name="Text Box 1035"/>
          <p:cNvSpPr txBox="1">
            <a:spLocks noChangeArrowheads="1"/>
          </p:cNvSpPr>
          <p:nvPr/>
        </p:nvSpPr>
        <p:spPr bwMode="auto">
          <a:xfrm>
            <a:off x="8229600" y="6369050"/>
            <a:ext cx="8382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4 	</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Text Box 2"/>
          <p:cNvSpPr txBox="1">
            <a:spLocks noChangeArrowheads="1"/>
          </p:cNvSpPr>
          <p:nvPr/>
        </p:nvSpPr>
        <p:spPr bwMode="auto">
          <a:xfrm>
            <a:off x="533400" y="1311275"/>
            <a:ext cx="8382000" cy="860425"/>
          </a:xfrm>
          <a:prstGeom prst="rect">
            <a:avLst/>
          </a:prstGeom>
          <a:noFill/>
          <a:ln w="28575" cap="sq" algn="ctr">
            <a:noFill/>
            <a:miter lim="800000"/>
            <a:headEnd type="none" w="sm" len="sm"/>
            <a:tailEnd type="none" w="sm" len="sm"/>
          </a:ln>
          <a:effectLst/>
        </p:spPr>
        <p:txBody>
          <a:bodyPr>
            <a:spAutoFit/>
          </a:bodyPr>
          <a:lstStyle/>
          <a:p>
            <a:pPr algn="l">
              <a:lnSpc>
                <a:spcPct val="120000"/>
              </a:lnSpc>
              <a:spcBef>
                <a:spcPct val="35000"/>
              </a:spcBef>
              <a:buSzPct val="80000"/>
            </a:pPr>
            <a:r>
              <a:rPr lang="en-US" sz="2100">
                <a:solidFill>
                  <a:srgbClr val="800000"/>
                </a:solidFill>
                <a:effectLst/>
                <a:latin typeface="Arial" charset="0"/>
              </a:rPr>
              <a:t>E23-5:</a:t>
            </a:r>
            <a:r>
              <a:rPr lang="en-US" sz="2100" b="0">
                <a:solidFill>
                  <a:schemeClr val="tx1"/>
                </a:solidFill>
                <a:effectLst/>
                <a:latin typeface="Arial" charset="0"/>
              </a:rPr>
              <a:t>  Prepare the operating activities section of the statement of cash flows using the </a:t>
            </a:r>
            <a:r>
              <a:rPr lang="en-US" sz="2100">
                <a:solidFill>
                  <a:schemeClr val="tx1"/>
                </a:solidFill>
                <a:effectLst/>
                <a:latin typeface="Arial" charset="0"/>
              </a:rPr>
              <a:t>Direct method</a:t>
            </a:r>
            <a:r>
              <a:rPr lang="en-US" sz="2100" b="0">
                <a:solidFill>
                  <a:schemeClr val="tx1"/>
                </a:solidFill>
                <a:effectLst/>
                <a:latin typeface="Arial" charset="0"/>
              </a:rPr>
              <a:t> </a:t>
            </a:r>
            <a:r>
              <a:rPr lang="en-US" sz="2100">
                <a:solidFill>
                  <a:srgbClr val="800000"/>
                </a:solidFill>
                <a:effectLst/>
                <a:latin typeface="Arial" charset="0"/>
              </a:rPr>
              <a:t>(Step 2)</a:t>
            </a:r>
            <a:r>
              <a:rPr lang="en-US" sz="2100" b="0">
                <a:solidFill>
                  <a:srgbClr val="800000"/>
                </a:solidFill>
                <a:effectLst/>
                <a:latin typeface="Arial" charset="0"/>
              </a:rPr>
              <a:t>.</a:t>
            </a:r>
          </a:p>
        </p:txBody>
      </p:sp>
      <p:sp>
        <p:nvSpPr>
          <p:cNvPr id="1541128" name="Text Box 8"/>
          <p:cNvSpPr txBox="1">
            <a:spLocks noChangeArrowheads="1"/>
          </p:cNvSpPr>
          <p:nvPr/>
        </p:nvSpPr>
        <p:spPr bwMode="auto">
          <a:xfrm>
            <a:off x="2667000" y="6248400"/>
            <a:ext cx="6400800" cy="581025"/>
          </a:xfrm>
          <a:prstGeom prst="rect">
            <a:avLst/>
          </a:prstGeom>
          <a:noFill/>
          <a:ln w="19050">
            <a:noFill/>
            <a:miter lim="800000"/>
            <a:headEnd/>
            <a:tailEnd/>
          </a:ln>
          <a:effectLst/>
        </p:spPr>
        <p:txBody>
          <a:bodyPr>
            <a:spAutoFit/>
          </a:bodyPr>
          <a:lstStyle/>
          <a:p>
            <a:pPr marL="628650" indent="-628650" algn="l">
              <a:spcBef>
                <a:spcPct val="50000"/>
              </a:spcBef>
            </a:pPr>
            <a:r>
              <a:rPr lang="en-US" sz="1600" i="1">
                <a:solidFill>
                  <a:schemeClr val="bg2"/>
                </a:solidFill>
                <a:effectLst/>
                <a:latin typeface="Arial" charset="0"/>
              </a:rPr>
              <a:t>LO 4 	Contrast the direct and indirect methods of calculating net cash flow from operating activities.</a:t>
            </a:r>
          </a:p>
        </p:txBody>
      </p:sp>
      <p:sp>
        <p:nvSpPr>
          <p:cNvPr id="1541130" name="Text Box 10"/>
          <p:cNvSpPr txBox="1">
            <a:spLocks noChangeArrowheads="1"/>
          </p:cNvSpPr>
          <p:nvPr/>
        </p:nvSpPr>
        <p:spPr bwMode="auto">
          <a:xfrm>
            <a:off x="6705600" y="2181225"/>
            <a:ext cx="2057400" cy="333375"/>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23-22</a:t>
            </a:r>
          </a:p>
        </p:txBody>
      </p:sp>
      <p:sp>
        <p:nvSpPr>
          <p:cNvPr id="1541132" name="Rectangle 1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Operating Activities — Direct Method</a:t>
            </a:r>
          </a:p>
        </p:txBody>
      </p:sp>
      <p:sp>
        <p:nvSpPr>
          <p:cNvPr id="1541135" name="Line 15"/>
          <p:cNvSpPr>
            <a:spLocks noChangeShapeType="1"/>
          </p:cNvSpPr>
          <p:nvPr/>
        </p:nvSpPr>
        <p:spPr bwMode="auto">
          <a:xfrm>
            <a:off x="457200" y="4329113"/>
            <a:ext cx="8229600" cy="0"/>
          </a:xfrm>
          <a:prstGeom prst="line">
            <a:avLst/>
          </a:prstGeom>
          <a:noFill/>
          <a:ln w="28575" cap="sq">
            <a:solidFill>
              <a:schemeClr val="tx1"/>
            </a:solidFill>
            <a:round/>
            <a:headEnd/>
            <a:tailEnd/>
          </a:ln>
          <a:effectLst/>
        </p:spPr>
        <p:txBody>
          <a:bodyPr wrap="none" anchor="ctr"/>
          <a:lstStyle/>
          <a:p>
            <a:endParaRPr lang="en-US"/>
          </a:p>
        </p:txBody>
      </p:sp>
      <p:sp>
        <p:nvSpPr>
          <p:cNvPr id="1541136" name="Line 16"/>
          <p:cNvSpPr>
            <a:spLocks noChangeShapeType="1"/>
          </p:cNvSpPr>
          <p:nvPr/>
        </p:nvSpPr>
        <p:spPr bwMode="auto">
          <a:xfrm>
            <a:off x="4572000" y="4329113"/>
            <a:ext cx="0" cy="1219200"/>
          </a:xfrm>
          <a:prstGeom prst="line">
            <a:avLst/>
          </a:prstGeom>
          <a:noFill/>
          <a:ln w="28575" cap="sq">
            <a:solidFill>
              <a:schemeClr val="tx1"/>
            </a:solidFill>
            <a:round/>
            <a:headEnd/>
            <a:tailEnd/>
          </a:ln>
          <a:effectLst/>
        </p:spPr>
        <p:txBody>
          <a:bodyPr wrap="none" anchor="ctr"/>
          <a:lstStyle/>
          <a:p>
            <a:endParaRPr lang="en-US"/>
          </a:p>
        </p:txBody>
      </p:sp>
      <p:sp>
        <p:nvSpPr>
          <p:cNvPr id="1541137" name="Text Box 17"/>
          <p:cNvSpPr txBox="1">
            <a:spLocks noChangeArrowheads="1"/>
          </p:cNvSpPr>
          <p:nvPr/>
        </p:nvSpPr>
        <p:spPr bwMode="auto">
          <a:xfrm>
            <a:off x="2438400" y="3886200"/>
            <a:ext cx="4191000" cy="396875"/>
          </a:xfrm>
          <a:prstGeom prst="rect">
            <a:avLst/>
          </a:prstGeom>
          <a:noFill/>
          <a:ln w="28575" cap="sq">
            <a:noFill/>
            <a:miter lim="800000"/>
            <a:headEnd/>
            <a:tailEnd/>
          </a:ln>
          <a:effectLst/>
        </p:spPr>
        <p:txBody>
          <a:bodyPr>
            <a:spAutoFit/>
          </a:bodyPr>
          <a:lstStyle/>
          <a:p>
            <a:pPr>
              <a:spcBef>
                <a:spcPct val="50000"/>
              </a:spcBef>
            </a:pPr>
            <a:r>
              <a:rPr lang="en-US" sz="2000">
                <a:effectLst/>
                <a:latin typeface="Arial" charset="0"/>
              </a:rPr>
              <a:t>Accounts Receivable</a:t>
            </a:r>
          </a:p>
        </p:txBody>
      </p:sp>
      <p:sp>
        <p:nvSpPr>
          <p:cNvPr id="1541138" name="Text Box 18"/>
          <p:cNvSpPr txBox="1">
            <a:spLocks noChangeArrowheads="1"/>
          </p:cNvSpPr>
          <p:nvPr/>
        </p:nvSpPr>
        <p:spPr bwMode="auto">
          <a:xfrm>
            <a:off x="381000" y="4405313"/>
            <a:ext cx="4191000" cy="366712"/>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effectLst/>
                <a:latin typeface="Arial" charset="0"/>
              </a:rPr>
              <a:t>1/1/12	Balance	59,000</a:t>
            </a:r>
          </a:p>
        </p:txBody>
      </p:sp>
      <p:sp>
        <p:nvSpPr>
          <p:cNvPr id="1541139" name="Text Box 19"/>
          <p:cNvSpPr txBox="1">
            <a:spLocks noChangeArrowheads="1"/>
          </p:cNvSpPr>
          <p:nvPr/>
        </p:nvSpPr>
        <p:spPr bwMode="auto">
          <a:xfrm>
            <a:off x="381000" y="4772025"/>
            <a:ext cx="4191000" cy="366713"/>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solidFill>
                  <a:schemeClr val="tx1"/>
                </a:solidFill>
                <a:effectLst/>
                <a:latin typeface="Arial" charset="0"/>
              </a:rPr>
              <a:t>	Revenues	840,000</a:t>
            </a:r>
          </a:p>
        </p:txBody>
      </p:sp>
      <p:sp>
        <p:nvSpPr>
          <p:cNvPr id="1541140" name="Text Box 20"/>
          <p:cNvSpPr txBox="1">
            <a:spLocks noChangeArrowheads="1"/>
          </p:cNvSpPr>
          <p:nvPr/>
        </p:nvSpPr>
        <p:spPr bwMode="auto">
          <a:xfrm>
            <a:off x="4648200" y="4406900"/>
            <a:ext cx="4191000" cy="366713"/>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solidFill>
                  <a:srgbClr val="800000"/>
                </a:solidFill>
                <a:effectLst/>
                <a:latin typeface="Arial" charset="0"/>
              </a:rPr>
              <a:t>Receipts from customers	862,000</a:t>
            </a:r>
          </a:p>
        </p:txBody>
      </p:sp>
      <p:sp>
        <p:nvSpPr>
          <p:cNvPr id="1541141" name="Text Box 21"/>
          <p:cNvSpPr txBox="1">
            <a:spLocks noChangeArrowheads="1"/>
          </p:cNvSpPr>
          <p:nvPr/>
        </p:nvSpPr>
        <p:spPr bwMode="auto">
          <a:xfrm>
            <a:off x="381000" y="5243513"/>
            <a:ext cx="4191000" cy="366712"/>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effectLst/>
                <a:latin typeface="Arial" charset="0"/>
              </a:rPr>
              <a:t>12/31/12	Balance	37,000</a:t>
            </a:r>
          </a:p>
        </p:txBody>
      </p:sp>
      <p:sp>
        <p:nvSpPr>
          <p:cNvPr id="1541142" name="Line 22"/>
          <p:cNvSpPr>
            <a:spLocks noChangeShapeType="1"/>
          </p:cNvSpPr>
          <p:nvPr/>
        </p:nvSpPr>
        <p:spPr bwMode="auto">
          <a:xfrm>
            <a:off x="457200" y="5167313"/>
            <a:ext cx="8229600" cy="0"/>
          </a:xfrm>
          <a:prstGeom prst="line">
            <a:avLst/>
          </a:prstGeom>
          <a:noFill/>
          <a:ln w="28575" cap="sq">
            <a:solidFill>
              <a:schemeClr val="tx1"/>
            </a:solidFill>
            <a:round/>
            <a:headEnd/>
            <a:tailEnd/>
          </a:ln>
          <a:effectLst/>
        </p:spPr>
        <p:txBody>
          <a:bodyPr wrap="none" anchor="ctr"/>
          <a:lstStyle/>
          <a:p>
            <a:endParaRPr lang="en-US"/>
          </a:p>
        </p:txBody>
      </p:sp>
      <p:pic>
        <p:nvPicPr>
          <p:cNvPr id="1541143" name="Picture 23"/>
          <p:cNvPicPr>
            <a:picLocks noChangeAspect="1" noChangeArrowheads="1"/>
          </p:cNvPicPr>
          <p:nvPr/>
        </p:nvPicPr>
        <p:blipFill>
          <a:blip r:embed="rId3"/>
          <a:srcRect/>
          <a:stretch>
            <a:fillRect/>
          </a:stretch>
        </p:blipFill>
        <p:spPr bwMode="auto">
          <a:xfrm>
            <a:off x="609600" y="2514600"/>
            <a:ext cx="8077200" cy="990600"/>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1139"/>
                                        </p:tgtEl>
                                        <p:attrNameLst>
                                          <p:attrName>style.visibility</p:attrName>
                                        </p:attrNameLst>
                                      </p:cBhvr>
                                      <p:to>
                                        <p:strVal val="visible"/>
                                      </p:to>
                                    </p:set>
                                    <p:animEffect transition="in" filter="wipe(left)">
                                      <p:cBhvr>
                                        <p:cTn id="7" dur="500"/>
                                        <p:tgtEl>
                                          <p:spTgt spid="15411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41140"/>
                                        </p:tgtEl>
                                        <p:attrNameLst>
                                          <p:attrName>style.visibility</p:attrName>
                                        </p:attrNameLst>
                                      </p:cBhvr>
                                      <p:to>
                                        <p:strVal val="visible"/>
                                      </p:to>
                                    </p:set>
                                    <p:animEffect transition="in" filter="wipe(left)">
                                      <p:cBhvr>
                                        <p:cTn id="12" dur="500"/>
                                        <p:tgtEl>
                                          <p:spTgt spid="154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139" grpId="0"/>
      <p:bldP spid="15411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Text Box 2"/>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1 Describe the purpose of the statement of cash flows.</a:t>
            </a:r>
          </a:p>
        </p:txBody>
      </p:sp>
      <p:sp>
        <p:nvSpPr>
          <p:cNvPr id="1512453" name="Rectangle 5"/>
          <p:cNvSpPr>
            <a:spLocks noChangeArrowheads="1"/>
          </p:cNvSpPr>
          <p:nvPr/>
        </p:nvSpPr>
        <p:spPr bwMode="auto">
          <a:xfrm>
            <a:off x="609600" y="1371600"/>
            <a:ext cx="7848600" cy="3470275"/>
          </a:xfrm>
          <a:prstGeom prst="rect">
            <a:avLst/>
          </a:prstGeom>
          <a:noFill/>
          <a:ln w="28575" cap="sq">
            <a:noFill/>
            <a:miter lim="800000"/>
            <a:headEnd/>
            <a:tailEnd/>
          </a:ln>
          <a:effectLst/>
        </p:spPr>
        <p:txBody>
          <a:bodyPr>
            <a:spAutoFit/>
          </a:bodyPr>
          <a:lstStyle/>
          <a:p>
            <a:pPr algn="l">
              <a:lnSpc>
                <a:spcPct val="125000"/>
              </a:lnSpc>
              <a:spcBef>
                <a:spcPct val="60000"/>
              </a:spcBef>
            </a:pPr>
            <a:r>
              <a:rPr lang="en-US" sz="2500">
                <a:solidFill>
                  <a:srgbClr val="000000"/>
                </a:solidFill>
                <a:effectLst/>
                <a:latin typeface="Arial" charset="0"/>
              </a:rPr>
              <a:t>Provides information</a:t>
            </a:r>
            <a:r>
              <a:rPr lang="en-US" sz="2300" b="0">
                <a:solidFill>
                  <a:srgbClr val="000000"/>
                </a:solidFill>
                <a:effectLst/>
                <a:latin typeface="Arial" charset="0"/>
              </a:rPr>
              <a:t> to help assess:</a:t>
            </a:r>
          </a:p>
          <a:p>
            <a:pPr marL="685800" lvl="1" indent="-457200" algn="l">
              <a:lnSpc>
                <a:spcPct val="125000"/>
              </a:lnSpc>
              <a:spcBef>
                <a:spcPct val="60000"/>
              </a:spcBef>
              <a:buClr>
                <a:srgbClr val="800000"/>
              </a:buClr>
              <a:buFontTx/>
              <a:buAutoNum type="arabicPeriod"/>
            </a:pPr>
            <a:r>
              <a:rPr lang="en-US" sz="2200" b="0">
                <a:solidFill>
                  <a:srgbClr val="000000"/>
                </a:solidFill>
                <a:effectLst/>
                <a:latin typeface="Arial" charset="0"/>
              </a:rPr>
              <a:t>Entity’s ability to generate future cash flows.</a:t>
            </a:r>
          </a:p>
          <a:p>
            <a:pPr marL="685800" lvl="1" indent="-457200" algn="l">
              <a:lnSpc>
                <a:spcPct val="125000"/>
              </a:lnSpc>
              <a:spcBef>
                <a:spcPct val="60000"/>
              </a:spcBef>
              <a:buClr>
                <a:srgbClr val="800000"/>
              </a:buClr>
              <a:buFontTx/>
              <a:buAutoNum type="arabicPeriod"/>
            </a:pPr>
            <a:r>
              <a:rPr lang="en-US" sz="2200" b="0">
                <a:solidFill>
                  <a:srgbClr val="000000"/>
                </a:solidFill>
                <a:effectLst/>
                <a:latin typeface="Arial" charset="0"/>
              </a:rPr>
              <a:t>Entity’s ability to pay dividends and meet obligations.</a:t>
            </a:r>
          </a:p>
          <a:p>
            <a:pPr marL="685800" lvl="1" indent="-457200" algn="l">
              <a:lnSpc>
                <a:spcPct val="125000"/>
              </a:lnSpc>
              <a:spcBef>
                <a:spcPct val="60000"/>
              </a:spcBef>
              <a:buClr>
                <a:srgbClr val="800000"/>
              </a:buClr>
              <a:buFontTx/>
              <a:buAutoNum type="arabicPeriod"/>
            </a:pPr>
            <a:r>
              <a:rPr lang="en-US" sz="2200" b="0">
                <a:solidFill>
                  <a:srgbClr val="000000"/>
                </a:solidFill>
                <a:effectLst/>
                <a:latin typeface="Arial" charset="0"/>
              </a:rPr>
              <a:t>Reasons for difference between net income and net cash flow from operating activities.</a:t>
            </a:r>
          </a:p>
          <a:p>
            <a:pPr marL="685800" lvl="1" indent="-457200" algn="l">
              <a:lnSpc>
                <a:spcPct val="125000"/>
              </a:lnSpc>
              <a:spcBef>
                <a:spcPct val="60000"/>
              </a:spcBef>
              <a:buClr>
                <a:srgbClr val="800000"/>
              </a:buClr>
              <a:buFontTx/>
              <a:buAutoNum type="arabicPeriod"/>
            </a:pPr>
            <a:r>
              <a:rPr lang="en-US" sz="2200" b="0">
                <a:solidFill>
                  <a:srgbClr val="000000"/>
                </a:solidFill>
                <a:effectLst/>
                <a:latin typeface="Arial" charset="0"/>
              </a:rPr>
              <a:t>Cash and noncash investing and financing transactions.</a:t>
            </a:r>
          </a:p>
        </p:txBody>
      </p:sp>
      <p:sp>
        <p:nvSpPr>
          <p:cNvPr id="1512454" name="Rectangle 6"/>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Usefulness of the Statement of Cash Flows</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50" name="Text Box 18"/>
          <p:cNvSpPr txBox="1">
            <a:spLocks noChangeArrowheads="1"/>
          </p:cNvSpPr>
          <p:nvPr/>
        </p:nvSpPr>
        <p:spPr bwMode="auto">
          <a:xfrm>
            <a:off x="2438400" y="4067175"/>
            <a:ext cx="4191000" cy="396875"/>
          </a:xfrm>
          <a:prstGeom prst="rect">
            <a:avLst/>
          </a:prstGeom>
          <a:noFill/>
          <a:ln w="28575" cap="sq">
            <a:noFill/>
            <a:miter lim="800000"/>
            <a:headEnd/>
            <a:tailEnd/>
          </a:ln>
          <a:effectLst/>
        </p:spPr>
        <p:txBody>
          <a:bodyPr>
            <a:spAutoFit/>
          </a:bodyPr>
          <a:lstStyle/>
          <a:p>
            <a:pPr>
              <a:spcBef>
                <a:spcPct val="50000"/>
              </a:spcBef>
            </a:pPr>
            <a:r>
              <a:rPr lang="en-US" sz="2000">
                <a:effectLst/>
                <a:latin typeface="Arial" charset="0"/>
              </a:rPr>
              <a:t>Accounts Payable</a:t>
            </a:r>
          </a:p>
        </p:txBody>
      </p:sp>
      <p:sp>
        <p:nvSpPr>
          <p:cNvPr id="1656851" name="Text Box 19"/>
          <p:cNvSpPr txBox="1">
            <a:spLocks noChangeArrowheads="1"/>
          </p:cNvSpPr>
          <p:nvPr/>
        </p:nvSpPr>
        <p:spPr bwMode="auto">
          <a:xfrm>
            <a:off x="4648200" y="4586288"/>
            <a:ext cx="4191000" cy="366712"/>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effectLst/>
                <a:latin typeface="Arial" charset="0"/>
              </a:rPr>
              <a:t>1/1/12	Balance	31,000</a:t>
            </a:r>
          </a:p>
        </p:txBody>
      </p:sp>
      <p:sp>
        <p:nvSpPr>
          <p:cNvPr id="1656852" name="Text Box 20"/>
          <p:cNvSpPr txBox="1">
            <a:spLocks noChangeArrowheads="1"/>
          </p:cNvSpPr>
          <p:nvPr/>
        </p:nvSpPr>
        <p:spPr bwMode="auto">
          <a:xfrm>
            <a:off x="4648200" y="4953000"/>
            <a:ext cx="4191000" cy="366713"/>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solidFill>
                  <a:schemeClr val="tx1"/>
                </a:solidFill>
                <a:effectLst/>
                <a:latin typeface="Arial" charset="0"/>
              </a:rPr>
              <a:t>Operating expenses	624,000</a:t>
            </a:r>
          </a:p>
        </p:txBody>
      </p:sp>
      <p:sp>
        <p:nvSpPr>
          <p:cNvPr id="1656853" name="Text Box 21"/>
          <p:cNvSpPr txBox="1">
            <a:spLocks noChangeArrowheads="1"/>
          </p:cNvSpPr>
          <p:nvPr/>
        </p:nvSpPr>
        <p:spPr bwMode="auto">
          <a:xfrm>
            <a:off x="4648200" y="5424488"/>
            <a:ext cx="4191000" cy="366712"/>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effectLst/>
                <a:latin typeface="Arial" charset="0"/>
              </a:rPr>
              <a:t>12/31/12	Balance	46,000</a:t>
            </a:r>
          </a:p>
        </p:txBody>
      </p:sp>
      <p:sp>
        <p:nvSpPr>
          <p:cNvPr id="1656836" name="Text Box 4"/>
          <p:cNvSpPr txBox="1">
            <a:spLocks noChangeArrowheads="1"/>
          </p:cNvSpPr>
          <p:nvPr/>
        </p:nvSpPr>
        <p:spPr bwMode="auto">
          <a:xfrm>
            <a:off x="6705600" y="2057400"/>
            <a:ext cx="2057400" cy="333375"/>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23-24</a:t>
            </a:r>
          </a:p>
        </p:txBody>
      </p:sp>
      <p:sp>
        <p:nvSpPr>
          <p:cNvPr id="1656837" name="Rectangle 5"/>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Operating Activities — Direct Method</a:t>
            </a:r>
          </a:p>
        </p:txBody>
      </p:sp>
      <p:sp>
        <p:nvSpPr>
          <p:cNvPr id="1656839" name="Line 7"/>
          <p:cNvSpPr>
            <a:spLocks noChangeShapeType="1"/>
          </p:cNvSpPr>
          <p:nvPr/>
        </p:nvSpPr>
        <p:spPr bwMode="auto">
          <a:xfrm>
            <a:off x="457200" y="4495800"/>
            <a:ext cx="8229600" cy="0"/>
          </a:xfrm>
          <a:prstGeom prst="line">
            <a:avLst/>
          </a:prstGeom>
          <a:noFill/>
          <a:ln w="28575" cap="sq">
            <a:solidFill>
              <a:schemeClr val="tx1"/>
            </a:solidFill>
            <a:round/>
            <a:headEnd/>
            <a:tailEnd/>
          </a:ln>
          <a:effectLst/>
        </p:spPr>
        <p:txBody>
          <a:bodyPr wrap="none" anchor="ctr"/>
          <a:lstStyle/>
          <a:p>
            <a:endParaRPr lang="en-US"/>
          </a:p>
        </p:txBody>
      </p:sp>
      <p:sp>
        <p:nvSpPr>
          <p:cNvPr id="1656840" name="Line 8"/>
          <p:cNvSpPr>
            <a:spLocks noChangeShapeType="1"/>
          </p:cNvSpPr>
          <p:nvPr/>
        </p:nvSpPr>
        <p:spPr bwMode="auto">
          <a:xfrm>
            <a:off x="4572000" y="4495800"/>
            <a:ext cx="0" cy="1219200"/>
          </a:xfrm>
          <a:prstGeom prst="line">
            <a:avLst/>
          </a:prstGeom>
          <a:noFill/>
          <a:ln w="28575" cap="sq">
            <a:solidFill>
              <a:schemeClr val="tx1"/>
            </a:solidFill>
            <a:round/>
            <a:headEnd/>
            <a:tailEnd/>
          </a:ln>
          <a:effectLst/>
        </p:spPr>
        <p:txBody>
          <a:bodyPr wrap="none" anchor="ctr"/>
          <a:lstStyle/>
          <a:p>
            <a:endParaRPr lang="en-US"/>
          </a:p>
        </p:txBody>
      </p:sp>
      <p:sp>
        <p:nvSpPr>
          <p:cNvPr id="1656843" name="Text Box 11"/>
          <p:cNvSpPr txBox="1">
            <a:spLocks noChangeArrowheads="1"/>
          </p:cNvSpPr>
          <p:nvPr/>
        </p:nvSpPr>
        <p:spPr bwMode="auto">
          <a:xfrm>
            <a:off x="381000" y="4938713"/>
            <a:ext cx="4191000" cy="366712"/>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solidFill>
                  <a:srgbClr val="800000"/>
                </a:solidFill>
                <a:effectLst/>
                <a:latin typeface="Arial" charset="0"/>
              </a:rPr>
              <a:t>Payments to suppliers	609,000</a:t>
            </a:r>
          </a:p>
        </p:txBody>
      </p:sp>
      <p:sp>
        <p:nvSpPr>
          <p:cNvPr id="1656846" name="Line 14"/>
          <p:cNvSpPr>
            <a:spLocks noChangeShapeType="1"/>
          </p:cNvSpPr>
          <p:nvPr/>
        </p:nvSpPr>
        <p:spPr bwMode="auto">
          <a:xfrm>
            <a:off x="457200" y="5334000"/>
            <a:ext cx="8229600" cy="0"/>
          </a:xfrm>
          <a:prstGeom prst="line">
            <a:avLst/>
          </a:prstGeom>
          <a:noFill/>
          <a:ln w="28575" cap="sq">
            <a:solidFill>
              <a:schemeClr val="tx1"/>
            </a:solidFill>
            <a:round/>
            <a:headEnd/>
            <a:tailEnd/>
          </a:ln>
          <a:effectLst/>
        </p:spPr>
        <p:txBody>
          <a:bodyPr wrap="none" anchor="ctr"/>
          <a:lstStyle/>
          <a:p>
            <a:endParaRPr lang="en-US"/>
          </a:p>
        </p:txBody>
      </p:sp>
      <p:sp>
        <p:nvSpPr>
          <p:cNvPr id="1656859" name="Text Box 27"/>
          <p:cNvSpPr txBox="1">
            <a:spLocks noChangeArrowheads="1"/>
          </p:cNvSpPr>
          <p:nvPr/>
        </p:nvSpPr>
        <p:spPr bwMode="auto">
          <a:xfrm>
            <a:off x="533400" y="1311275"/>
            <a:ext cx="8382000" cy="860425"/>
          </a:xfrm>
          <a:prstGeom prst="rect">
            <a:avLst/>
          </a:prstGeom>
          <a:noFill/>
          <a:ln w="28575" cap="sq" algn="ctr">
            <a:noFill/>
            <a:miter lim="800000"/>
            <a:headEnd type="none" w="sm" len="sm"/>
            <a:tailEnd type="none" w="sm" len="sm"/>
          </a:ln>
          <a:effectLst/>
        </p:spPr>
        <p:txBody>
          <a:bodyPr>
            <a:spAutoFit/>
          </a:bodyPr>
          <a:lstStyle/>
          <a:p>
            <a:pPr algn="l">
              <a:lnSpc>
                <a:spcPct val="120000"/>
              </a:lnSpc>
              <a:spcBef>
                <a:spcPct val="35000"/>
              </a:spcBef>
              <a:buSzPct val="80000"/>
            </a:pPr>
            <a:r>
              <a:rPr lang="en-US" sz="2100">
                <a:solidFill>
                  <a:srgbClr val="800000"/>
                </a:solidFill>
                <a:effectLst/>
                <a:latin typeface="Arial" charset="0"/>
              </a:rPr>
              <a:t>E23-5:</a:t>
            </a:r>
            <a:r>
              <a:rPr lang="en-US" sz="2100" b="0">
                <a:solidFill>
                  <a:schemeClr val="tx1"/>
                </a:solidFill>
                <a:effectLst/>
                <a:latin typeface="Arial" charset="0"/>
              </a:rPr>
              <a:t>  Prepare the operating activities section of the statement of cash flows using the </a:t>
            </a:r>
            <a:r>
              <a:rPr lang="en-US" sz="2100">
                <a:solidFill>
                  <a:schemeClr val="tx1"/>
                </a:solidFill>
                <a:effectLst/>
                <a:latin typeface="Arial" charset="0"/>
              </a:rPr>
              <a:t>Direct method</a:t>
            </a:r>
            <a:r>
              <a:rPr lang="en-US" sz="2100" b="0">
                <a:solidFill>
                  <a:schemeClr val="tx1"/>
                </a:solidFill>
                <a:effectLst/>
                <a:latin typeface="Arial" charset="0"/>
              </a:rPr>
              <a:t> </a:t>
            </a:r>
            <a:r>
              <a:rPr lang="en-US" sz="2100">
                <a:solidFill>
                  <a:srgbClr val="800000"/>
                </a:solidFill>
                <a:effectLst/>
                <a:latin typeface="Arial" charset="0"/>
              </a:rPr>
              <a:t>(Step 2)</a:t>
            </a:r>
            <a:r>
              <a:rPr lang="en-US" sz="2100" b="0">
                <a:solidFill>
                  <a:srgbClr val="800000"/>
                </a:solidFill>
                <a:effectLst/>
                <a:latin typeface="Arial" charset="0"/>
              </a:rPr>
              <a:t>.</a:t>
            </a:r>
          </a:p>
        </p:txBody>
      </p:sp>
      <p:sp>
        <p:nvSpPr>
          <p:cNvPr id="1656860" name="Text Box 28"/>
          <p:cNvSpPr txBox="1">
            <a:spLocks noChangeArrowheads="1"/>
          </p:cNvSpPr>
          <p:nvPr/>
        </p:nvSpPr>
        <p:spPr bwMode="auto">
          <a:xfrm>
            <a:off x="2667000" y="6248400"/>
            <a:ext cx="6400800" cy="581025"/>
          </a:xfrm>
          <a:prstGeom prst="rect">
            <a:avLst/>
          </a:prstGeom>
          <a:noFill/>
          <a:ln w="19050">
            <a:noFill/>
            <a:miter lim="800000"/>
            <a:headEnd/>
            <a:tailEnd/>
          </a:ln>
          <a:effectLst/>
        </p:spPr>
        <p:txBody>
          <a:bodyPr>
            <a:spAutoFit/>
          </a:bodyPr>
          <a:lstStyle/>
          <a:p>
            <a:pPr marL="628650" indent="-628650" algn="l">
              <a:spcBef>
                <a:spcPct val="50000"/>
              </a:spcBef>
            </a:pPr>
            <a:r>
              <a:rPr lang="en-US" sz="1600" i="1">
                <a:solidFill>
                  <a:schemeClr val="bg2"/>
                </a:solidFill>
                <a:effectLst/>
                <a:latin typeface="Arial" charset="0"/>
              </a:rPr>
              <a:t>LO 4 	Contrast the direct and indirect methods of calculating net cash flow from operating activities.</a:t>
            </a:r>
          </a:p>
        </p:txBody>
      </p:sp>
      <p:pic>
        <p:nvPicPr>
          <p:cNvPr id="1656861" name="Picture 29"/>
          <p:cNvPicPr>
            <a:picLocks noChangeAspect="1" noChangeArrowheads="1"/>
          </p:cNvPicPr>
          <p:nvPr/>
        </p:nvPicPr>
        <p:blipFill>
          <a:blip r:embed="rId3"/>
          <a:srcRect/>
          <a:stretch>
            <a:fillRect/>
          </a:stretch>
        </p:blipFill>
        <p:spPr bwMode="auto">
          <a:xfrm>
            <a:off x="457200" y="2390775"/>
            <a:ext cx="8229600" cy="1419225"/>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6852"/>
                                        </p:tgtEl>
                                        <p:attrNameLst>
                                          <p:attrName>style.visibility</p:attrName>
                                        </p:attrNameLst>
                                      </p:cBhvr>
                                      <p:to>
                                        <p:strVal val="visible"/>
                                      </p:to>
                                    </p:set>
                                    <p:animEffect transition="in" filter="wipe(left)">
                                      <p:cBhvr>
                                        <p:cTn id="7" dur="500"/>
                                        <p:tgtEl>
                                          <p:spTgt spid="16568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6843"/>
                                        </p:tgtEl>
                                        <p:attrNameLst>
                                          <p:attrName>style.visibility</p:attrName>
                                        </p:attrNameLst>
                                      </p:cBhvr>
                                      <p:to>
                                        <p:strVal val="visible"/>
                                      </p:to>
                                    </p:set>
                                    <p:animEffect transition="in" filter="wipe(left)">
                                      <p:cBhvr>
                                        <p:cTn id="12" dur="500"/>
                                        <p:tgtEl>
                                          <p:spTgt spid="1656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6852" grpId="0"/>
      <p:bldP spid="16568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2" name="Text Box 2"/>
          <p:cNvSpPr txBox="1">
            <a:spLocks noChangeArrowheads="1"/>
          </p:cNvSpPr>
          <p:nvPr/>
        </p:nvSpPr>
        <p:spPr bwMode="auto">
          <a:xfrm>
            <a:off x="2438400" y="4067175"/>
            <a:ext cx="4191000" cy="396875"/>
          </a:xfrm>
          <a:prstGeom prst="rect">
            <a:avLst/>
          </a:prstGeom>
          <a:noFill/>
          <a:ln w="28575" cap="sq">
            <a:noFill/>
            <a:miter lim="800000"/>
            <a:headEnd/>
            <a:tailEnd/>
          </a:ln>
          <a:effectLst/>
        </p:spPr>
        <p:txBody>
          <a:bodyPr>
            <a:spAutoFit/>
          </a:bodyPr>
          <a:lstStyle/>
          <a:p>
            <a:pPr>
              <a:spcBef>
                <a:spcPct val="50000"/>
              </a:spcBef>
            </a:pPr>
            <a:r>
              <a:rPr lang="en-US" sz="2000">
                <a:effectLst/>
                <a:latin typeface="Arial" charset="0"/>
              </a:rPr>
              <a:t>Income Tax Payable</a:t>
            </a:r>
          </a:p>
        </p:txBody>
      </p:sp>
      <p:sp>
        <p:nvSpPr>
          <p:cNvPr id="1658883" name="Text Box 3"/>
          <p:cNvSpPr txBox="1">
            <a:spLocks noChangeArrowheads="1"/>
          </p:cNvSpPr>
          <p:nvPr/>
        </p:nvSpPr>
        <p:spPr bwMode="auto">
          <a:xfrm>
            <a:off x="4648200" y="4586288"/>
            <a:ext cx="4191000" cy="366712"/>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effectLst/>
                <a:latin typeface="Arial" charset="0"/>
              </a:rPr>
              <a:t>1/1/12	Balance	8,500</a:t>
            </a:r>
          </a:p>
        </p:txBody>
      </p:sp>
      <p:sp>
        <p:nvSpPr>
          <p:cNvPr id="1658884" name="Text Box 4"/>
          <p:cNvSpPr txBox="1">
            <a:spLocks noChangeArrowheads="1"/>
          </p:cNvSpPr>
          <p:nvPr/>
        </p:nvSpPr>
        <p:spPr bwMode="auto">
          <a:xfrm>
            <a:off x="4648200" y="4953000"/>
            <a:ext cx="4191000" cy="366713"/>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solidFill>
                  <a:schemeClr val="tx1"/>
                </a:solidFill>
                <a:effectLst/>
                <a:latin typeface="Arial" charset="0"/>
              </a:rPr>
              <a:t>Income tax expense	40,000</a:t>
            </a:r>
          </a:p>
        </p:txBody>
      </p:sp>
      <p:sp>
        <p:nvSpPr>
          <p:cNvPr id="1658885" name="Text Box 5"/>
          <p:cNvSpPr txBox="1">
            <a:spLocks noChangeArrowheads="1"/>
          </p:cNvSpPr>
          <p:nvPr/>
        </p:nvSpPr>
        <p:spPr bwMode="auto">
          <a:xfrm>
            <a:off x="4648200" y="5424488"/>
            <a:ext cx="4191000" cy="366712"/>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effectLst/>
                <a:latin typeface="Arial" charset="0"/>
              </a:rPr>
              <a:t>12/31/12	Balance	4,000</a:t>
            </a:r>
          </a:p>
        </p:txBody>
      </p:sp>
      <p:sp>
        <p:nvSpPr>
          <p:cNvPr id="1658889" name="Rectangle 9"/>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Operating Activities — Direct Method</a:t>
            </a:r>
          </a:p>
        </p:txBody>
      </p:sp>
      <p:sp>
        <p:nvSpPr>
          <p:cNvPr id="1658890" name="Line 10"/>
          <p:cNvSpPr>
            <a:spLocks noChangeShapeType="1"/>
          </p:cNvSpPr>
          <p:nvPr/>
        </p:nvSpPr>
        <p:spPr bwMode="auto">
          <a:xfrm>
            <a:off x="457200" y="4495800"/>
            <a:ext cx="8229600" cy="0"/>
          </a:xfrm>
          <a:prstGeom prst="line">
            <a:avLst/>
          </a:prstGeom>
          <a:noFill/>
          <a:ln w="28575" cap="sq">
            <a:solidFill>
              <a:schemeClr val="tx1"/>
            </a:solidFill>
            <a:round/>
            <a:headEnd/>
            <a:tailEnd/>
          </a:ln>
          <a:effectLst/>
        </p:spPr>
        <p:txBody>
          <a:bodyPr wrap="none" anchor="ctr"/>
          <a:lstStyle/>
          <a:p>
            <a:endParaRPr lang="en-US"/>
          </a:p>
        </p:txBody>
      </p:sp>
      <p:sp>
        <p:nvSpPr>
          <p:cNvPr id="1658891" name="Line 11"/>
          <p:cNvSpPr>
            <a:spLocks noChangeShapeType="1"/>
          </p:cNvSpPr>
          <p:nvPr/>
        </p:nvSpPr>
        <p:spPr bwMode="auto">
          <a:xfrm>
            <a:off x="4572000" y="4495800"/>
            <a:ext cx="0" cy="1219200"/>
          </a:xfrm>
          <a:prstGeom prst="line">
            <a:avLst/>
          </a:prstGeom>
          <a:noFill/>
          <a:ln w="28575" cap="sq">
            <a:solidFill>
              <a:schemeClr val="tx1"/>
            </a:solidFill>
            <a:round/>
            <a:headEnd/>
            <a:tailEnd/>
          </a:ln>
          <a:effectLst/>
        </p:spPr>
        <p:txBody>
          <a:bodyPr wrap="none" anchor="ctr"/>
          <a:lstStyle/>
          <a:p>
            <a:endParaRPr lang="en-US"/>
          </a:p>
        </p:txBody>
      </p:sp>
      <p:sp>
        <p:nvSpPr>
          <p:cNvPr id="1658892" name="Text Box 12"/>
          <p:cNvSpPr txBox="1">
            <a:spLocks noChangeArrowheads="1"/>
          </p:cNvSpPr>
          <p:nvPr/>
        </p:nvSpPr>
        <p:spPr bwMode="auto">
          <a:xfrm>
            <a:off x="381000" y="4938713"/>
            <a:ext cx="4191000" cy="366712"/>
          </a:xfrm>
          <a:prstGeom prst="rect">
            <a:avLst/>
          </a:prstGeom>
          <a:noFill/>
          <a:ln w="28575" cap="sq">
            <a:noFill/>
            <a:miter lim="800000"/>
            <a:headEnd/>
            <a:tailEnd/>
          </a:ln>
          <a:effectLst/>
        </p:spPr>
        <p:txBody>
          <a:bodyPr>
            <a:spAutoFit/>
          </a:bodyPr>
          <a:lstStyle/>
          <a:p>
            <a:pPr marL="1200150" indent="-1200150" algn="l">
              <a:spcBef>
                <a:spcPct val="50000"/>
              </a:spcBef>
              <a:tabLst>
                <a:tab pos="3886200" algn="r"/>
              </a:tabLst>
            </a:pPr>
            <a:r>
              <a:rPr lang="en-US">
                <a:solidFill>
                  <a:srgbClr val="800000"/>
                </a:solidFill>
                <a:effectLst/>
                <a:latin typeface="Arial" charset="0"/>
              </a:rPr>
              <a:t>Payments for income tax	44,500</a:t>
            </a:r>
          </a:p>
        </p:txBody>
      </p:sp>
      <p:sp>
        <p:nvSpPr>
          <p:cNvPr id="1658893" name="Line 13"/>
          <p:cNvSpPr>
            <a:spLocks noChangeShapeType="1"/>
          </p:cNvSpPr>
          <p:nvPr/>
        </p:nvSpPr>
        <p:spPr bwMode="auto">
          <a:xfrm>
            <a:off x="457200" y="5334000"/>
            <a:ext cx="8229600" cy="0"/>
          </a:xfrm>
          <a:prstGeom prst="line">
            <a:avLst/>
          </a:prstGeom>
          <a:noFill/>
          <a:ln w="28575" cap="sq">
            <a:solidFill>
              <a:schemeClr val="tx1"/>
            </a:solidFill>
            <a:round/>
            <a:headEnd/>
            <a:tailEnd/>
          </a:ln>
          <a:effectLst/>
        </p:spPr>
        <p:txBody>
          <a:bodyPr wrap="none" anchor="ctr"/>
          <a:lstStyle/>
          <a:p>
            <a:endParaRPr lang="en-US"/>
          </a:p>
        </p:txBody>
      </p:sp>
      <p:sp>
        <p:nvSpPr>
          <p:cNvPr id="1658895" name="Text Box 15"/>
          <p:cNvSpPr txBox="1">
            <a:spLocks noChangeArrowheads="1"/>
          </p:cNvSpPr>
          <p:nvPr/>
        </p:nvSpPr>
        <p:spPr bwMode="auto">
          <a:xfrm>
            <a:off x="6705600" y="2057400"/>
            <a:ext cx="2057400" cy="333375"/>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23-24</a:t>
            </a:r>
          </a:p>
        </p:txBody>
      </p:sp>
      <p:sp>
        <p:nvSpPr>
          <p:cNvPr id="1658899" name="Text Box 19"/>
          <p:cNvSpPr txBox="1">
            <a:spLocks noChangeArrowheads="1"/>
          </p:cNvSpPr>
          <p:nvPr/>
        </p:nvSpPr>
        <p:spPr bwMode="auto">
          <a:xfrm>
            <a:off x="533400" y="1311275"/>
            <a:ext cx="8382000" cy="860425"/>
          </a:xfrm>
          <a:prstGeom prst="rect">
            <a:avLst/>
          </a:prstGeom>
          <a:noFill/>
          <a:ln w="28575" cap="sq" algn="ctr">
            <a:noFill/>
            <a:miter lim="800000"/>
            <a:headEnd type="none" w="sm" len="sm"/>
            <a:tailEnd type="none" w="sm" len="sm"/>
          </a:ln>
          <a:effectLst/>
        </p:spPr>
        <p:txBody>
          <a:bodyPr>
            <a:spAutoFit/>
          </a:bodyPr>
          <a:lstStyle/>
          <a:p>
            <a:pPr algn="l">
              <a:lnSpc>
                <a:spcPct val="120000"/>
              </a:lnSpc>
              <a:spcBef>
                <a:spcPct val="35000"/>
              </a:spcBef>
              <a:buSzPct val="80000"/>
            </a:pPr>
            <a:r>
              <a:rPr lang="en-US" sz="2100">
                <a:solidFill>
                  <a:srgbClr val="800000"/>
                </a:solidFill>
                <a:effectLst/>
                <a:latin typeface="Arial" charset="0"/>
              </a:rPr>
              <a:t>E23-5:</a:t>
            </a:r>
            <a:r>
              <a:rPr lang="en-US" sz="2100" b="0">
                <a:solidFill>
                  <a:schemeClr val="tx1"/>
                </a:solidFill>
                <a:effectLst/>
                <a:latin typeface="Arial" charset="0"/>
              </a:rPr>
              <a:t>  Prepare the operating activities section of the statement of cash flows using the </a:t>
            </a:r>
            <a:r>
              <a:rPr lang="en-US" sz="2100">
                <a:solidFill>
                  <a:schemeClr val="tx1"/>
                </a:solidFill>
                <a:effectLst/>
                <a:latin typeface="Arial" charset="0"/>
              </a:rPr>
              <a:t>Direct method</a:t>
            </a:r>
            <a:r>
              <a:rPr lang="en-US" sz="2100" b="0">
                <a:solidFill>
                  <a:schemeClr val="tx1"/>
                </a:solidFill>
                <a:effectLst/>
                <a:latin typeface="Arial" charset="0"/>
              </a:rPr>
              <a:t> </a:t>
            </a:r>
            <a:r>
              <a:rPr lang="en-US" sz="2100">
                <a:solidFill>
                  <a:srgbClr val="800000"/>
                </a:solidFill>
                <a:effectLst/>
                <a:latin typeface="Arial" charset="0"/>
              </a:rPr>
              <a:t>(Step 2)</a:t>
            </a:r>
            <a:r>
              <a:rPr lang="en-US" sz="2100" b="0">
                <a:solidFill>
                  <a:srgbClr val="800000"/>
                </a:solidFill>
                <a:effectLst/>
                <a:latin typeface="Arial" charset="0"/>
              </a:rPr>
              <a:t>.</a:t>
            </a:r>
          </a:p>
        </p:txBody>
      </p:sp>
      <p:sp>
        <p:nvSpPr>
          <p:cNvPr id="1658900" name="Text Box 20"/>
          <p:cNvSpPr txBox="1">
            <a:spLocks noChangeArrowheads="1"/>
          </p:cNvSpPr>
          <p:nvPr/>
        </p:nvSpPr>
        <p:spPr bwMode="auto">
          <a:xfrm>
            <a:off x="2667000" y="6248400"/>
            <a:ext cx="6400800" cy="581025"/>
          </a:xfrm>
          <a:prstGeom prst="rect">
            <a:avLst/>
          </a:prstGeom>
          <a:noFill/>
          <a:ln w="19050">
            <a:noFill/>
            <a:miter lim="800000"/>
            <a:headEnd/>
            <a:tailEnd/>
          </a:ln>
          <a:effectLst/>
        </p:spPr>
        <p:txBody>
          <a:bodyPr>
            <a:spAutoFit/>
          </a:bodyPr>
          <a:lstStyle/>
          <a:p>
            <a:pPr marL="628650" indent="-628650" algn="l">
              <a:spcBef>
                <a:spcPct val="50000"/>
              </a:spcBef>
            </a:pPr>
            <a:r>
              <a:rPr lang="en-US" sz="1600" i="1">
                <a:solidFill>
                  <a:schemeClr val="bg2"/>
                </a:solidFill>
                <a:effectLst/>
                <a:latin typeface="Arial" charset="0"/>
              </a:rPr>
              <a:t>LO 4 	Contrast the direct and indirect methods of calculating net cash flow from operating activities.</a:t>
            </a:r>
          </a:p>
        </p:txBody>
      </p:sp>
      <p:pic>
        <p:nvPicPr>
          <p:cNvPr id="1658901" name="Picture 21"/>
          <p:cNvPicPr>
            <a:picLocks noChangeAspect="1" noChangeArrowheads="1"/>
          </p:cNvPicPr>
          <p:nvPr/>
        </p:nvPicPr>
        <p:blipFill>
          <a:blip r:embed="rId3"/>
          <a:srcRect/>
          <a:stretch>
            <a:fillRect/>
          </a:stretch>
        </p:blipFill>
        <p:spPr bwMode="auto">
          <a:xfrm>
            <a:off x="457200" y="2390775"/>
            <a:ext cx="8229600" cy="1419225"/>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884"/>
                                        </p:tgtEl>
                                        <p:attrNameLst>
                                          <p:attrName>style.visibility</p:attrName>
                                        </p:attrNameLst>
                                      </p:cBhvr>
                                      <p:to>
                                        <p:strVal val="visible"/>
                                      </p:to>
                                    </p:set>
                                    <p:animEffect transition="in" filter="wipe(left)">
                                      <p:cBhvr>
                                        <p:cTn id="7" dur="500"/>
                                        <p:tgtEl>
                                          <p:spTgt spid="16588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892"/>
                                        </p:tgtEl>
                                        <p:attrNameLst>
                                          <p:attrName>style.visibility</p:attrName>
                                        </p:attrNameLst>
                                      </p:cBhvr>
                                      <p:to>
                                        <p:strVal val="visible"/>
                                      </p:to>
                                    </p:set>
                                    <p:animEffect transition="in" filter="wipe(left)">
                                      <p:cBhvr>
                                        <p:cTn id="12" dur="500"/>
                                        <p:tgtEl>
                                          <p:spTgt spid="1658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884" grpId="0"/>
      <p:bldP spid="16588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8992" name="Object 0"/>
          <p:cNvGraphicFramePr>
            <a:graphicFrameLocks noChangeAspect="1"/>
          </p:cNvGraphicFramePr>
          <p:nvPr/>
        </p:nvGraphicFramePr>
        <p:xfrm>
          <a:off x="457200" y="2362200"/>
          <a:ext cx="8012113" cy="2968625"/>
        </p:xfrm>
        <a:graphic>
          <a:graphicData uri="http://schemas.openxmlformats.org/presentationml/2006/ole">
            <mc:AlternateContent xmlns:mc="http://schemas.openxmlformats.org/markup-compatibility/2006">
              <mc:Choice xmlns:v="urn:schemas-microsoft-com:vml" Requires="v">
                <p:oleObj spid="_x0000_s1748995" name="Worksheet" r:id="rId5" imgW="5057715" imgH="1790640" progId="Excel.Sheet.8">
                  <p:embed/>
                </p:oleObj>
              </mc:Choice>
              <mc:Fallback>
                <p:oleObj name="Worksheet" r:id="rId5" imgW="5057715" imgH="1790640" progId="Excel.Sheet.8">
                  <p:embed/>
                  <p:pic>
                    <p:nvPicPr>
                      <p:cNvPr id="0" name="Picture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362200"/>
                        <a:ext cx="8012113" cy="2968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9322" name="Rectangle 10"/>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Operating Activities — Direct Method</a:t>
            </a:r>
          </a:p>
        </p:txBody>
      </p:sp>
      <p:sp>
        <p:nvSpPr>
          <p:cNvPr id="1549329" name="Text Box 17"/>
          <p:cNvSpPr txBox="1">
            <a:spLocks noChangeArrowheads="1"/>
          </p:cNvSpPr>
          <p:nvPr/>
        </p:nvSpPr>
        <p:spPr bwMode="auto">
          <a:xfrm>
            <a:off x="533400" y="1311275"/>
            <a:ext cx="8382000" cy="860425"/>
          </a:xfrm>
          <a:prstGeom prst="rect">
            <a:avLst/>
          </a:prstGeom>
          <a:noFill/>
          <a:ln w="28575" cap="sq" algn="ctr">
            <a:noFill/>
            <a:miter lim="800000"/>
            <a:headEnd type="none" w="sm" len="sm"/>
            <a:tailEnd type="none" w="sm" len="sm"/>
          </a:ln>
          <a:effectLst/>
        </p:spPr>
        <p:txBody>
          <a:bodyPr>
            <a:spAutoFit/>
          </a:bodyPr>
          <a:lstStyle/>
          <a:p>
            <a:pPr algn="l">
              <a:lnSpc>
                <a:spcPct val="120000"/>
              </a:lnSpc>
              <a:spcBef>
                <a:spcPct val="35000"/>
              </a:spcBef>
              <a:buSzPct val="80000"/>
            </a:pPr>
            <a:r>
              <a:rPr lang="en-US" sz="2100">
                <a:solidFill>
                  <a:srgbClr val="800000"/>
                </a:solidFill>
                <a:effectLst/>
                <a:latin typeface="Arial" charset="0"/>
              </a:rPr>
              <a:t>E23-5:</a:t>
            </a:r>
            <a:r>
              <a:rPr lang="en-US" sz="2100" b="0">
                <a:solidFill>
                  <a:schemeClr val="tx1"/>
                </a:solidFill>
                <a:effectLst/>
                <a:latin typeface="Arial" charset="0"/>
              </a:rPr>
              <a:t>  Prepare the operating activities section of the statement of cash flows using the </a:t>
            </a:r>
            <a:r>
              <a:rPr lang="en-US" sz="2100">
                <a:solidFill>
                  <a:schemeClr val="tx1"/>
                </a:solidFill>
                <a:effectLst/>
                <a:latin typeface="Arial" charset="0"/>
              </a:rPr>
              <a:t>Direct method</a:t>
            </a:r>
            <a:r>
              <a:rPr lang="en-US" sz="2100" b="0">
                <a:solidFill>
                  <a:schemeClr val="tx1"/>
                </a:solidFill>
                <a:effectLst/>
                <a:latin typeface="Arial" charset="0"/>
              </a:rPr>
              <a:t> </a:t>
            </a:r>
            <a:r>
              <a:rPr lang="en-US" sz="2100">
                <a:solidFill>
                  <a:srgbClr val="800000"/>
                </a:solidFill>
                <a:effectLst/>
                <a:latin typeface="Arial" charset="0"/>
              </a:rPr>
              <a:t>(Step 2)</a:t>
            </a:r>
            <a:r>
              <a:rPr lang="en-US" sz="2100" b="0">
                <a:solidFill>
                  <a:srgbClr val="800000"/>
                </a:solidFill>
                <a:effectLst/>
                <a:latin typeface="Arial" charset="0"/>
              </a:rPr>
              <a:t>.</a:t>
            </a:r>
          </a:p>
        </p:txBody>
      </p:sp>
      <p:sp>
        <p:nvSpPr>
          <p:cNvPr id="1549330" name="Text Box 18"/>
          <p:cNvSpPr txBox="1">
            <a:spLocks noChangeArrowheads="1"/>
          </p:cNvSpPr>
          <p:nvPr/>
        </p:nvSpPr>
        <p:spPr bwMode="auto">
          <a:xfrm>
            <a:off x="2667000" y="6248400"/>
            <a:ext cx="6400800" cy="581025"/>
          </a:xfrm>
          <a:prstGeom prst="rect">
            <a:avLst/>
          </a:prstGeom>
          <a:noFill/>
          <a:ln w="19050">
            <a:noFill/>
            <a:miter lim="800000"/>
            <a:headEnd/>
            <a:tailEnd/>
          </a:ln>
          <a:effectLst/>
        </p:spPr>
        <p:txBody>
          <a:bodyPr>
            <a:spAutoFit/>
          </a:bodyPr>
          <a:lstStyle/>
          <a:p>
            <a:pPr marL="628650" indent="-628650" algn="l">
              <a:spcBef>
                <a:spcPct val="50000"/>
              </a:spcBef>
            </a:pPr>
            <a:r>
              <a:rPr lang="en-US" sz="1600" i="1">
                <a:solidFill>
                  <a:schemeClr val="bg2"/>
                </a:solidFill>
                <a:effectLst/>
                <a:latin typeface="Arial" charset="0"/>
              </a:rPr>
              <a:t>LO 4 	Contrast the direct and indirect methods of calculating net cash flow from operating activities.</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ChangeArrowheads="1"/>
          </p:cNvSpPr>
          <p:nvPr/>
        </p:nvSpPr>
        <p:spPr bwMode="auto">
          <a:xfrm>
            <a:off x="609600" y="1828800"/>
            <a:ext cx="7848600" cy="1397000"/>
          </a:xfrm>
          <a:prstGeom prst="rect">
            <a:avLst/>
          </a:prstGeom>
          <a:noFill/>
          <a:ln w="28575" cap="sq">
            <a:noFill/>
            <a:miter lim="800000"/>
            <a:headEnd/>
            <a:tailEnd/>
          </a:ln>
          <a:effectLst/>
        </p:spPr>
        <p:txBody>
          <a:bodyPr>
            <a:spAutoFit/>
          </a:bodyPr>
          <a:lstStyle/>
          <a:p>
            <a:pPr algn="l">
              <a:lnSpc>
                <a:spcPct val="130000"/>
              </a:lnSpc>
              <a:spcBef>
                <a:spcPct val="70000"/>
              </a:spcBef>
              <a:buClr>
                <a:srgbClr val="800000"/>
              </a:buClr>
              <a:buSzPct val="95000"/>
            </a:pPr>
            <a:r>
              <a:rPr lang="en-US" sz="2200">
                <a:solidFill>
                  <a:srgbClr val="800000"/>
                </a:solidFill>
                <a:effectLst/>
                <a:latin typeface="Arial" charset="0"/>
              </a:rPr>
              <a:t>E23-2 (a):</a:t>
            </a:r>
            <a:r>
              <a:rPr lang="en-US" sz="2200">
                <a:solidFill>
                  <a:srgbClr val="000000"/>
                </a:solidFill>
                <a:effectLst/>
                <a:latin typeface="Arial" charset="0"/>
              </a:rPr>
              <a:t> </a:t>
            </a:r>
            <a:r>
              <a:rPr lang="en-US" sz="2200" b="0">
                <a:solidFill>
                  <a:srgbClr val="000000"/>
                </a:solidFill>
                <a:effectLst/>
                <a:latin typeface="Arial" charset="0"/>
              </a:rPr>
              <a:t>Plant assets that had cost </a:t>
            </a:r>
            <a:r>
              <a:rPr lang="en-US" sz="2200" b="0">
                <a:solidFill>
                  <a:srgbClr val="000000"/>
                </a:solidFill>
                <a:effectLst/>
                <a:latin typeface="Arial" charset="0"/>
                <a:cs typeface="Arial" charset="0"/>
              </a:rPr>
              <a:t>$</a:t>
            </a:r>
            <a:r>
              <a:rPr lang="en-US" sz="2200" b="0">
                <a:solidFill>
                  <a:srgbClr val="000000"/>
                </a:solidFill>
                <a:effectLst/>
                <a:latin typeface="Arial" charset="0"/>
              </a:rPr>
              <a:t>25,000 6 years before and were being depreciated on a straight-line basis over 10 years with no estimated scrap value were sold for </a:t>
            </a:r>
            <a:r>
              <a:rPr lang="en-US" sz="2200" b="0">
                <a:solidFill>
                  <a:srgbClr val="000000"/>
                </a:solidFill>
                <a:effectLst/>
                <a:latin typeface="Arial" charset="0"/>
                <a:cs typeface="Arial" charset="0"/>
              </a:rPr>
              <a:t>$</a:t>
            </a:r>
            <a:r>
              <a:rPr lang="en-US" sz="2200" b="0">
                <a:solidFill>
                  <a:srgbClr val="000000"/>
                </a:solidFill>
                <a:effectLst/>
                <a:latin typeface="Arial" charset="0"/>
              </a:rPr>
              <a:t>5,300.</a:t>
            </a:r>
          </a:p>
        </p:txBody>
      </p:sp>
      <p:sp>
        <p:nvSpPr>
          <p:cNvPr id="1556483" name="Text Box 3"/>
          <p:cNvSpPr txBox="1">
            <a:spLocks noChangeArrowheads="1"/>
          </p:cNvSpPr>
          <p:nvPr/>
        </p:nvSpPr>
        <p:spPr bwMode="auto">
          <a:xfrm>
            <a:off x="1371600" y="6369050"/>
            <a:ext cx="76962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5 	 Determine net cash flows from investing and financing activities.</a:t>
            </a:r>
          </a:p>
        </p:txBody>
      </p:sp>
      <p:sp>
        <p:nvSpPr>
          <p:cNvPr id="1556484" name="Rectangle 4"/>
          <p:cNvSpPr>
            <a:spLocks noChangeArrowheads="1"/>
          </p:cNvSpPr>
          <p:nvPr/>
        </p:nvSpPr>
        <p:spPr bwMode="auto">
          <a:xfrm>
            <a:off x="457200" y="457200"/>
            <a:ext cx="8229600" cy="10668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Step 3: Determine Net Cash Flow from Investing and Financing Activities</a:t>
            </a:r>
          </a:p>
        </p:txBody>
      </p:sp>
      <p:graphicFrame>
        <p:nvGraphicFramePr>
          <p:cNvPr id="1556485" name="Object 5"/>
          <p:cNvGraphicFramePr>
            <a:graphicFrameLocks noChangeAspect="1"/>
          </p:cNvGraphicFramePr>
          <p:nvPr/>
        </p:nvGraphicFramePr>
        <p:xfrm>
          <a:off x="762000" y="3581400"/>
          <a:ext cx="7772400" cy="2351088"/>
        </p:xfrm>
        <a:graphic>
          <a:graphicData uri="http://schemas.openxmlformats.org/presentationml/2006/ole">
            <mc:AlternateContent xmlns:mc="http://schemas.openxmlformats.org/markup-compatibility/2006">
              <mc:Choice xmlns:v="urn:schemas-microsoft-com:vml" Requires="v">
                <p:oleObj spid="_x0000_s1556488" name="Worksheet" r:id="rId5" imgW="4267200" imgH="1295579" progId="Excel.Sheet.8">
                  <p:embed/>
                </p:oleObj>
              </mc:Choice>
              <mc:Fallback>
                <p:oleObj name="Worksheet" r:id="rId5" imgW="4267200" imgH="1295579" progId="Excel.Shee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581400"/>
                        <a:ext cx="7772400" cy="2351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2980" name="Object 4"/>
          <p:cNvGraphicFramePr>
            <a:graphicFrameLocks noChangeAspect="1"/>
          </p:cNvGraphicFramePr>
          <p:nvPr/>
        </p:nvGraphicFramePr>
        <p:xfrm>
          <a:off x="1828800" y="1189038"/>
          <a:ext cx="6762750" cy="5346700"/>
        </p:xfrm>
        <a:graphic>
          <a:graphicData uri="http://schemas.openxmlformats.org/presentationml/2006/ole">
            <mc:AlternateContent xmlns:mc="http://schemas.openxmlformats.org/markup-compatibility/2006">
              <mc:Choice xmlns:v="urn:schemas-microsoft-com:vml" Requires="v">
                <p:oleObj spid="_x0000_s1662983" name="Worksheet" r:id="rId5" imgW="6096179" imgH="4819769" progId="Excel.Sheet.8">
                  <p:embed/>
                </p:oleObj>
              </mc:Choice>
              <mc:Fallback>
                <p:oleObj name="Worksheet" r:id="rId5" imgW="6096179" imgH="4819769"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189038"/>
                        <a:ext cx="6762750" cy="53467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2979"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Statement of Cash Flows (a,b,d,h)</a:t>
            </a:r>
          </a:p>
        </p:txBody>
      </p:sp>
      <p:sp>
        <p:nvSpPr>
          <p:cNvPr id="1662981" name="Text Box 5"/>
          <p:cNvSpPr txBox="1">
            <a:spLocks noChangeArrowheads="1"/>
          </p:cNvSpPr>
          <p:nvPr/>
        </p:nvSpPr>
        <p:spPr bwMode="auto">
          <a:xfrm>
            <a:off x="838200" y="2133600"/>
            <a:ext cx="533400" cy="547688"/>
          </a:xfrm>
          <a:prstGeom prst="rect">
            <a:avLst/>
          </a:prstGeom>
          <a:solidFill>
            <a:srgbClr val="FFFF99"/>
          </a:solidFill>
          <a:ln w="28575" cap="sq">
            <a:solidFill>
              <a:schemeClr val="tx1"/>
            </a:solidFill>
            <a:miter lim="800000"/>
            <a:headEnd/>
            <a:tailEnd/>
          </a:ln>
          <a:effectLst/>
        </p:spPr>
        <p:txBody>
          <a:bodyPr>
            <a:spAutoFit/>
          </a:bodyPr>
          <a:lstStyle/>
          <a:p>
            <a:pPr>
              <a:spcBef>
                <a:spcPct val="50000"/>
              </a:spcBef>
            </a:pPr>
            <a:r>
              <a:rPr lang="en-US" sz="2800">
                <a:solidFill>
                  <a:srgbClr val="800000"/>
                </a:solidFill>
                <a:effectLst>
                  <a:outerShdw blurRad="38100" dist="38100" dir="2700000" algn="tl">
                    <a:srgbClr val="000000"/>
                  </a:outerShdw>
                </a:effectLst>
                <a:latin typeface="Arial" charset="0"/>
              </a:rPr>
              <a:t>O</a:t>
            </a:r>
          </a:p>
        </p:txBody>
      </p:sp>
      <p:sp>
        <p:nvSpPr>
          <p:cNvPr id="1662982" name="Text Box 6"/>
          <p:cNvSpPr txBox="1">
            <a:spLocks noChangeArrowheads="1"/>
          </p:cNvSpPr>
          <p:nvPr/>
        </p:nvSpPr>
        <p:spPr bwMode="auto">
          <a:xfrm>
            <a:off x="838200" y="3795713"/>
            <a:ext cx="533400" cy="547687"/>
          </a:xfrm>
          <a:prstGeom prst="rect">
            <a:avLst/>
          </a:prstGeom>
          <a:solidFill>
            <a:schemeClr val="bg1"/>
          </a:solidFill>
          <a:ln w="28575" cap="sq">
            <a:solidFill>
              <a:schemeClr val="tx1"/>
            </a:solidFill>
            <a:miter lim="800000"/>
            <a:headEnd/>
            <a:tailEnd/>
          </a:ln>
          <a:effectLst/>
        </p:spPr>
        <p:txBody>
          <a:bodyPr>
            <a:spAutoFit/>
          </a:bodyPr>
          <a:lstStyle/>
          <a:p>
            <a:pPr>
              <a:spcBef>
                <a:spcPct val="50000"/>
              </a:spcBef>
            </a:pPr>
            <a:r>
              <a:rPr lang="en-US" sz="2800">
                <a:solidFill>
                  <a:srgbClr val="800000"/>
                </a:solidFill>
                <a:effectLst>
                  <a:outerShdw blurRad="38100" dist="38100" dir="2700000" algn="tl">
                    <a:srgbClr val="C0C0C0"/>
                  </a:outerShdw>
                </a:effectLst>
                <a:latin typeface="Arial" charset="0"/>
              </a:rPr>
              <a:t>I</a:t>
            </a:r>
          </a:p>
        </p:txBody>
      </p:sp>
      <p:sp>
        <p:nvSpPr>
          <p:cNvPr id="1662983" name="Text Box 7"/>
          <p:cNvSpPr txBox="1">
            <a:spLocks noChangeArrowheads="1"/>
          </p:cNvSpPr>
          <p:nvPr/>
        </p:nvSpPr>
        <p:spPr bwMode="auto">
          <a:xfrm>
            <a:off x="838200" y="4938713"/>
            <a:ext cx="533400" cy="547687"/>
          </a:xfrm>
          <a:prstGeom prst="rect">
            <a:avLst/>
          </a:prstGeom>
          <a:solidFill>
            <a:srgbClr val="FFFF99"/>
          </a:solidFill>
          <a:ln w="28575" cap="sq">
            <a:solidFill>
              <a:schemeClr val="tx1"/>
            </a:solidFill>
            <a:miter lim="800000"/>
            <a:headEnd/>
            <a:tailEnd/>
          </a:ln>
          <a:effectLst/>
        </p:spPr>
        <p:txBody>
          <a:bodyPr>
            <a:spAutoFit/>
          </a:bodyPr>
          <a:lstStyle/>
          <a:p>
            <a:pPr>
              <a:spcBef>
                <a:spcPct val="50000"/>
              </a:spcBef>
            </a:pPr>
            <a:r>
              <a:rPr lang="en-US" sz="2800">
                <a:solidFill>
                  <a:srgbClr val="800000"/>
                </a:solidFill>
                <a:effectLst>
                  <a:outerShdw blurRad="38100" dist="38100" dir="2700000" algn="tl">
                    <a:srgbClr val="000000"/>
                  </a:outerShdw>
                </a:effectLst>
                <a:latin typeface="Arial" charset="0"/>
              </a:rPr>
              <a:t>F</a:t>
            </a:r>
          </a:p>
        </p:txBody>
      </p:sp>
      <p:sp>
        <p:nvSpPr>
          <p:cNvPr id="1662984" name="Rectangle 8"/>
          <p:cNvSpPr>
            <a:spLocks noChangeArrowheads="1"/>
          </p:cNvSpPr>
          <p:nvPr/>
        </p:nvSpPr>
        <p:spPr bwMode="auto">
          <a:xfrm>
            <a:off x="1981200" y="18288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2985" name="Rectangle 9"/>
          <p:cNvSpPr>
            <a:spLocks noChangeArrowheads="1"/>
          </p:cNvSpPr>
          <p:nvPr/>
        </p:nvSpPr>
        <p:spPr bwMode="auto">
          <a:xfrm>
            <a:off x="1981200" y="27432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2986" name="Rectangle 10"/>
          <p:cNvSpPr>
            <a:spLocks noChangeArrowheads="1"/>
          </p:cNvSpPr>
          <p:nvPr/>
        </p:nvSpPr>
        <p:spPr bwMode="auto">
          <a:xfrm>
            <a:off x="1981200" y="24384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2987" name="Rectangle 11"/>
          <p:cNvSpPr>
            <a:spLocks noChangeArrowheads="1"/>
          </p:cNvSpPr>
          <p:nvPr/>
        </p:nvSpPr>
        <p:spPr bwMode="auto">
          <a:xfrm>
            <a:off x="1981200" y="30480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2988" name="Rectangle 12"/>
          <p:cNvSpPr>
            <a:spLocks noChangeArrowheads="1"/>
          </p:cNvSpPr>
          <p:nvPr/>
        </p:nvSpPr>
        <p:spPr bwMode="auto">
          <a:xfrm>
            <a:off x="7010400" y="3352800"/>
            <a:ext cx="14478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2989" name="Rectangle 13"/>
          <p:cNvSpPr>
            <a:spLocks noChangeArrowheads="1"/>
          </p:cNvSpPr>
          <p:nvPr/>
        </p:nvSpPr>
        <p:spPr bwMode="auto">
          <a:xfrm>
            <a:off x="1981200" y="39624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2990" name="Rectangle 14"/>
          <p:cNvSpPr>
            <a:spLocks noChangeArrowheads="1"/>
          </p:cNvSpPr>
          <p:nvPr/>
        </p:nvSpPr>
        <p:spPr bwMode="auto">
          <a:xfrm>
            <a:off x="1981200" y="42672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2991" name="Rectangle 15"/>
          <p:cNvSpPr>
            <a:spLocks noChangeArrowheads="1"/>
          </p:cNvSpPr>
          <p:nvPr/>
        </p:nvSpPr>
        <p:spPr bwMode="auto">
          <a:xfrm>
            <a:off x="7010400" y="4572000"/>
            <a:ext cx="14478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2992" name="Rectangle 16"/>
          <p:cNvSpPr>
            <a:spLocks noChangeArrowheads="1"/>
          </p:cNvSpPr>
          <p:nvPr/>
        </p:nvSpPr>
        <p:spPr bwMode="auto">
          <a:xfrm>
            <a:off x="1981200" y="51816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2993" name="Rectangle 17"/>
          <p:cNvSpPr>
            <a:spLocks noChangeArrowheads="1"/>
          </p:cNvSpPr>
          <p:nvPr/>
        </p:nvSpPr>
        <p:spPr bwMode="auto">
          <a:xfrm>
            <a:off x="1981200" y="54864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2994" name="Rectangle 18"/>
          <p:cNvSpPr>
            <a:spLocks noChangeArrowheads="1"/>
          </p:cNvSpPr>
          <p:nvPr/>
        </p:nvSpPr>
        <p:spPr bwMode="auto">
          <a:xfrm>
            <a:off x="7010400" y="5791200"/>
            <a:ext cx="14478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662986"/>
                                        </p:tgtEl>
                                      </p:cBhvr>
                                    </p:animEffect>
                                    <p:set>
                                      <p:cBhvr>
                                        <p:cTn id="7" dur="1" fill="hold">
                                          <p:stCondLst>
                                            <p:cond delay="499"/>
                                          </p:stCondLst>
                                        </p:cTn>
                                        <p:tgtEl>
                                          <p:spTgt spid="16629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662989"/>
                                        </p:tgtEl>
                                      </p:cBhvr>
                                    </p:animEffect>
                                    <p:set>
                                      <p:cBhvr>
                                        <p:cTn id="12" dur="1" fill="hold">
                                          <p:stCondLst>
                                            <p:cond delay="499"/>
                                          </p:stCondLst>
                                        </p:cTn>
                                        <p:tgtEl>
                                          <p:spTgt spid="16629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2986" grpId="0" animBg="1"/>
      <p:bldP spid="166298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2"/>
          <p:cNvSpPr>
            <a:spLocks noChangeArrowheads="1"/>
          </p:cNvSpPr>
          <p:nvPr/>
        </p:nvSpPr>
        <p:spPr bwMode="auto">
          <a:xfrm>
            <a:off x="609600" y="1371600"/>
            <a:ext cx="7848600" cy="1397000"/>
          </a:xfrm>
          <a:prstGeom prst="rect">
            <a:avLst/>
          </a:prstGeom>
          <a:noFill/>
          <a:ln w="28575" cap="sq">
            <a:noFill/>
            <a:miter lim="800000"/>
            <a:headEnd/>
            <a:tailEnd/>
          </a:ln>
          <a:effectLst/>
        </p:spPr>
        <p:txBody>
          <a:bodyPr>
            <a:spAutoFit/>
          </a:bodyPr>
          <a:lstStyle/>
          <a:p>
            <a:pPr algn="l">
              <a:lnSpc>
                <a:spcPct val="130000"/>
              </a:lnSpc>
              <a:spcBef>
                <a:spcPct val="70000"/>
              </a:spcBef>
              <a:buClr>
                <a:srgbClr val="800000"/>
              </a:buClr>
              <a:buSzPct val="95000"/>
            </a:pPr>
            <a:r>
              <a:rPr lang="en-US" sz="2200">
                <a:solidFill>
                  <a:srgbClr val="800000"/>
                </a:solidFill>
                <a:effectLst/>
                <a:latin typeface="Arial" charset="0"/>
              </a:rPr>
              <a:t>E23-2 (b):</a:t>
            </a:r>
            <a:r>
              <a:rPr lang="en-US" sz="2200">
                <a:solidFill>
                  <a:srgbClr val="000000"/>
                </a:solidFill>
                <a:effectLst/>
                <a:latin typeface="Arial" charset="0"/>
              </a:rPr>
              <a:t> </a:t>
            </a:r>
            <a:r>
              <a:rPr lang="en-US" sz="2200" b="0">
                <a:solidFill>
                  <a:srgbClr val="000000"/>
                </a:solidFill>
                <a:effectLst/>
                <a:latin typeface="Arial" charset="0"/>
              </a:rPr>
              <a:t>During the year, 10,000 shares of common stock with a stated value of $10 a share were issued for $33 a share.</a:t>
            </a:r>
          </a:p>
        </p:txBody>
      </p:sp>
      <p:sp>
        <p:nvSpPr>
          <p:cNvPr id="1560582" name="Rectangle 6"/>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E23-2 (b)</a:t>
            </a:r>
          </a:p>
        </p:txBody>
      </p:sp>
      <p:graphicFrame>
        <p:nvGraphicFramePr>
          <p:cNvPr id="1560584" name="Object 8"/>
          <p:cNvGraphicFramePr>
            <a:graphicFrameLocks noChangeAspect="1"/>
          </p:cNvGraphicFramePr>
          <p:nvPr/>
        </p:nvGraphicFramePr>
        <p:xfrm>
          <a:off x="1452563" y="3182938"/>
          <a:ext cx="5938837" cy="1757362"/>
        </p:xfrm>
        <a:graphic>
          <a:graphicData uri="http://schemas.openxmlformats.org/presentationml/2006/ole">
            <mc:AlternateContent xmlns:mc="http://schemas.openxmlformats.org/markup-compatibility/2006">
              <mc:Choice xmlns:v="urn:schemas-microsoft-com:vml" Requires="v">
                <p:oleObj spid="_x0000_s1560587" name="Worksheet" r:id="rId5" imgW="3067050" imgH="895529" progId="Excel.Sheet.8">
                  <p:embed/>
                </p:oleObj>
              </mc:Choice>
              <mc:Fallback>
                <p:oleObj name="Worksheet" r:id="rId5" imgW="3067050" imgH="895529" progId="Excel.Sheet.8">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2563" y="3182938"/>
                        <a:ext cx="5938837" cy="175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0586" name="Text Box 10"/>
          <p:cNvSpPr txBox="1">
            <a:spLocks noChangeArrowheads="1"/>
          </p:cNvSpPr>
          <p:nvPr/>
        </p:nvSpPr>
        <p:spPr bwMode="auto">
          <a:xfrm>
            <a:off x="1371600" y="6369050"/>
            <a:ext cx="76962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5  Determine net cash flows from investing and financing activities.</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5044" name="Object 20"/>
          <p:cNvGraphicFramePr>
            <a:graphicFrameLocks noChangeAspect="1"/>
          </p:cNvGraphicFramePr>
          <p:nvPr/>
        </p:nvGraphicFramePr>
        <p:xfrm>
          <a:off x="1828800" y="1189038"/>
          <a:ext cx="6762750" cy="5346700"/>
        </p:xfrm>
        <a:graphic>
          <a:graphicData uri="http://schemas.openxmlformats.org/presentationml/2006/ole">
            <mc:AlternateContent xmlns:mc="http://schemas.openxmlformats.org/markup-compatibility/2006">
              <mc:Choice xmlns:v="urn:schemas-microsoft-com:vml" Requires="v">
                <p:oleObj spid="_x0000_s1665047" name="Worksheet" r:id="rId5" imgW="6096179" imgH="4819769" progId="Excel.Sheet.8">
                  <p:embed/>
                </p:oleObj>
              </mc:Choice>
              <mc:Fallback>
                <p:oleObj name="Worksheet" r:id="rId5" imgW="6096179" imgH="4819769" progId="Excel.Sheet.8">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189038"/>
                        <a:ext cx="6762750" cy="53467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5027"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Statement of Cash Flows (a,b,d,h)</a:t>
            </a:r>
          </a:p>
        </p:txBody>
      </p:sp>
      <p:sp>
        <p:nvSpPr>
          <p:cNvPr id="1665029" name="Text Box 5"/>
          <p:cNvSpPr txBox="1">
            <a:spLocks noChangeArrowheads="1"/>
          </p:cNvSpPr>
          <p:nvPr/>
        </p:nvSpPr>
        <p:spPr bwMode="auto">
          <a:xfrm>
            <a:off x="838200" y="2133600"/>
            <a:ext cx="533400" cy="547688"/>
          </a:xfrm>
          <a:prstGeom prst="rect">
            <a:avLst/>
          </a:prstGeom>
          <a:solidFill>
            <a:srgbClr val="FFFF99"/>
          </a:solidFill>
          <a:ln w="28575" cap="sq">
            <a:solidFill>
              <a:schemeClr val="tx1"/>
            </a:solidFill>
            <a:miter lim="800000"/>
            <a:headEnd/>
            <a:tailEnd/>
          </a:ln>
          <a:effectLst/>
        </p:spPr>
        <p:txBody>
          <a:bodyPr>
            <a:spAutoFit/>
          </a:bodyPr>
          <a:lstStyle/>
          <a:p>
            <a:pPr>
              <a:spcBef>
                <a:spcPct val="50000"/>
              </a:spcBef>
            </a:pPr>
            <a:r>
              <a:rPr lang="en-US" sz="2800">
                <a:solidFill>
                  <a:srgbClr val="800000"/>
                </a:solidFill>
                <a:effectLst>
                  <a:outerShdw blurRad="38100" dist="38100" dir="2700000" algn="tl">
                    <a:srgbClr val="000000"/>
                  </a:outerShdw>
                </a:effectLst>
                <a:latin typeface="Arial" charset="0"/>
              </a:rPr>
              <a:t>O</a:t>
            </a:r>
          </a:p>
        </p:txBody>
      </p:sp>
      <p:sp>
        <p:nvSpPr>
          <p:cNvPr id="1665030" name="Text Box 6"/>
          <p:cNvSpPr txBox="1">
            <a:spLocks noChangeArrowheads="1"/>
          </p:cNvSpPr>
          <p:nvPr/>
        </p:nvSpPr>
        <p:spPr bwMode="auto">
          <a:xfrm>
            <a:off x="838200" y="3795713"/>
            <a:ext cx="533400" cy="547687"/>
          </a:xfrm>
          <a:prstGeom prst="rect">
            <a:avLst/>
          </a:prstGeom>
          <a:solidFill>
            <a:schemeClr val="bg1"/>
          </a:solidFill>
          <a:ln w="28575" cap="sq">
            <a:solidFill>
              <a:schemeClr val="tx1"/>
            </a:solidFill>
            <a:miter lim="800000"/>
            <a:headEnd/>
            <a:tailEnd/>
          </a:ln>
          <a:effectLst/>
        </p:spPr>
        <p:txBody>
          <a:bodyPr>
            <a:spAutoFit/>
          </a:bodyPr>
          <a:lstStyle/>
          <a:p>
            <a:pPr>
              <a:spcBef>
                <a:spcPct val="50000"/>
              </a:spcBef>
            </a:pPr>
            <a:r>
              <a:rPr lang="en-US" sz="2800">
                <a:solidFill>
                  <a:srgbClr val="800000"/>
                </a:solidFill>
                <a:effectLst>
                  <a:outerShdw blurRad="38100" dist="38100" dir="2700000" algn="tl">
                    <a:srgbClr val="C0C0C0"/>
                  </a:outerShdw>
                </a:effectLst>
                <a:latin typeface="Arial" charset="0"/>
              </a:rPr>
              <a:t>I</a:t>
            </a:r>
          </a:p>
        </p:txBody>
      </p:sp>
      <p:sp>
        <p:nvSpPr>
          <p:cNvPr id="1665031" name="Text Box 7"/>
          <p:cNvSpPr txBox="1">
            <a:spLocks noChangeArrowheads="1"/>
          </p:cNvSpPr>
          <p:nvPr/>
        </p:nvSpPr>
        <p:spPr bwMode="auto">
          <a:xfrm>
            <a:off x="838200" y="4938713"/>
            <a:ext cx="533400" cy="547687"/>
          </a:xfrm>
          <a:prstGeom prst="rect">
            <a:avLst/>
          </a:prstGeom>
          <a:solidFill>
            <a:srgbClr val="FFFF99"/>
          </a:solidFill>
          <a:ln w="28575" cap="sq">
            <a:solidFill>
              <a:schemeClr val="tx1"/>
            </a:solidFill>
            <a:miter lim="800000"/>
            <a:headEnd/>
            <a:tailEnd/>
          </a:ln>
          <a:effectLst/>
        </p:spPr>
        <p:txBody>
          <a:bodyPr>
            <a:spAutoFit/>
          </a:bodyPr>
          <a:lstStyle/>
          <a:p>
            <a:pPr>
              <a:spcBef>
                <a:spcPct val="50000"/>
              </a:spcBef>
            </a:pPr>
            <a:r>
              <a:rPr lang="en-US" sz="2800">
                <a:solidFill>
                  <a:srgbClr val="800000"/>
                </a:solidFill>
                <a:effectLst>
                  <a:outerShdw blurRad="38100" dist="38100" dir="2700000" algn="tl">
                    <a:srgbClr val="000000"/>
                  </a:outerShdw>
                </a:effectLst>
                <a:latin typeface="Arial" charset="0"/>
              </a:rPr>
              <a:t>F</a:t>
            </a:r>
          </a:p>
        </p:txBody>
      </p:sp>
      <p:sp>
        <p:nvSpPr>
          <p:cNvPr id="1665032" name="Rectangle 8"/>
          <p:cNvSpPr>
            <a:spLocks noChangeArrowheads="1"/>
          </p:cNvSpPr>
          <p:nvPr/>
        </p:nvSpPr>
        <p:spPr bwMode="auto">
          <a:xfrm>
            <a:off x="1981200" y="18288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5033" name="Rectangle 9"/>
          <p:cNvSpPr>
            <a:spLocks noChangeArrowheads="1"/>
          </p:cNvSpPr>
          <p:nvPr/>
        </p:nvSpPr>
        <p:spPr bwMode="auto">
          <a:xfrm>
            <a:off x="1981200" y="27432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5035" name="Rectangle 11"/>
          <p:cNvSpPr>
            <a:spLocks noChangeArrowheads="1"/>
          </p:cNvSpPr>
          <p:nvPr/>
        </p:nvSpPr>
        <p:spPr bwMode="auto">
          <a:xfrm>
            <a:off x="1981200" y="30480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5036" name="Rectangle 12"/>
          <p:cNvSpPr>
            <a:spLocks noChangeArrowheads="1"/>
          </p:cNvSpPr>
          <p:nvPr/>
        </p:nvSpPr>
        <p:spPr bwMode="auto">
          <a:xfrm>
            <a:off x="7010400" y="3352800"/>
            <a:ext cx="14478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5038" name="Rectangle 14"/>
          <p:cNvSpPr>
            <a:spLocks noChangeArrowheads="1"/>
          </p:cNvSpPr>
          <p:nvPr/>
        </p:nvSpPr>
        <p:spPr bwMode="auto">
          <a:xfrm>
            <a:off x="1981200" y="42672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5039" name="Rectangle 15"/>
          <p:cNvSpPr>
            <a:spLocks noChangeArrowheads="1"/>
          </p:cNvSpPr>
          <p:nvPr/>
        </p:nvSpPr>
        <p:spPr bwMode="auto">
          <a:xfrm>
            <a:off x="7010400" y="4572000"/>
            <a:ext cx="14478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5040" name="Rectangle 16"/>
          <p:cNvSpPr>
            <a:spLocks noChangeArrowheads="1"/>
          </p:cNvSpPr>
          <p:nvPr/>
        </p:nvSpPr>
        <p:spPr bwMode="auto">
          <a:xfrm>
            <a:off x="1981200" y="51816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5041" name="Rectangle 17"/>
          <p:cNvSpPr>
            <a:spLocks noChangeArrowheads="1"/>
          </p:cNvSpPr>
          <p:nvPr/>
        </p:nvSpPr>
        <p:spPr bwMode="auto">
          <a:xfrm>
            <a:off x="1981200" y="54864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5042" name="Rectangle 18"/>
          <p:cNvSpPr>
            <a:spLocks noChangeArrowheads="1"/>
          </p:cNvSpPr>
          <p:nvPr/>
        </p:nvSpPr>
        <p:spPr bwMode="auto">
          <a:xfrm>
            <a:off x="7010400" y="5791200"/>
            <a:ext cx="14478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665040"/>
                                        </p:tgtEl>
                                      </p:cBhvr>
                                    </p:animEffect>
                                    <p:set>
                                      <p:cBhvr>
                                        <p:cTn id="7" dur="1" fill="hold">
                                          <p:stCondLst>
                                            <p:cond delay="499"/>
                                          </p:stCondLst>
                                        </p:cTn>
                                        <p:tgtEl>
                                          <p:spTgt spid="1665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504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ChangeArrowheads="1"/>
          </p:cNvSpPr>
          <p:nvPr/>
        </p:nvSpPr>
        <p:spPr bwMode="auto">
          <a:xfrm>
            <a:off x="609600" y="1371600"/>
            <a:ext cx="7848600" cy="1397000"/>
          </a:xfrm>
          <a:prstGeom prst="rect">
            <a:avLst/>
          </a:prstGeom>
          <a:noFill/>
          <a:ln w="28575" cap="sq">
            <a:noFill/>
            <a:miter lim="800000"/>
            <a:headEnd/>
            <a:tailEnd/>
          </a:ln>
          <a:effectLst/>
        </p:spPr>
        <p:txBody>
          <a:bodyPr>
            <a:spAutoFit/>
          </a:bodyPr>
          <a:lstStyle/>
          <a:p>
            <a:pPr algn="l">
              <a:lnSpc>
                <a:spcPct val="130000"/>
              </a:lnSpc>
              <a:spcBef>
                <a:spcPct val="70000"/>
              </a:spcBef>
              <a:buClr>
                <a:srgbClr val="800000"/>
              </a:buClr>
              <a:buSzPct val="95000"/>
            </a:pPr>
            <a:r>
              <a:rPr lang="en-US" sz="2200">
                <a:solidFill>
                  <a:srgbClr val="800000"/>
                </a:solidFill>
                <a:effectLst/>
                <a:latin typeface="Arial" charset="0"/>
              </a:rPr>
              <a:t>E23-2 (d):</a:t>
            </a:r>
            <a:r>
              <a:rPr lang="en-US" sz="2200">
                <a:solidFill>
                  <a:srgbClr val="000000"/>
                </a:solidFill>
                <a:effectLst/>
                <a:latin typeface="Arial" charset="0"/>
              </a:rPr>
              <a:t> </a:t>
            </a:r>
            <a:r>
              <a:rPr lang="en-US" sz="2200" b="0">
                <a:solidFill>
                  <a:srgbClr val="000000"/>
                </a:solidFill>
                <a:effectLst/>
                <a:latin typeface="Arial" charset="0"/>
              </a:rPr>
              <a:t>The company sustained a net loss for the year of $50,000.  Depreciation amounted to $22,000, and a gain of $9,000 was realized on the sale of land for $39,000 cash.</a:t>
            </a:r>
          </a:p>
        </p:txBody>
      </p:sp>
      <p:sp>
        <p:nvSpPr>
          <p:cNvPr id="1566724"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E23-2 (d)</a:t>
            </a:r>
          </a:p>
        </p:txBody>
      </p:sp>
      <p:sp>
        <p:nvSpPr>
          <p:cNvPr id="1566727" name="Text Box 7"/>
          <p:cNvSpPr txBox="1">
            <a:spLocks noChangeArrowheads="1"/>
          </p:cNvSpPr>
          <p:nvPr/>
        </p:nvSpPr>
        <p:spPr bwMode="auto">
          <a:xfrm>
            <a:off x="1371600" y="6369050"/>
            <a:ext cx="76962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5 	 Determine net cash flows from investing and financing activities.</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7090" name="Object 18"/>
          <p:cNvGraphicFramePr>
            <a:graphicFrameLocks noChangeAspect="1"/>
          </p:cNvGraphicFramePr>
          <p:nvPr/>
        </p:nvGraphicFramePr>
        <p:xfrm>
          <a:off x="1828800" y="1189038"/>
          <a:ext cx="6762750" cy="5346700"/>
        </p:xfrm>
        <a:graphic>
          <a:graphicData uri="http://schemas.openxmlformats.org/presentationml/2006/ole">
            <mc:AlternateContent xmlns:mc="http://schemas.openxmlformats.org/markup-compatibility/2006">
              <mc:Choice xmlns:v="urn:schemas-microsoft-com:vml" Requires="v">
                <p:oleObj spid="_x0000_s1667093" name="Worksheet" r:id="rId5" imgW="6096179" imgH="4819769" progId="Excel.Sheet.8">
                  <p:embed/>
                </p:oleObj>
              </mc:Choice>
              <mc:Fallback>
                <p:oleObj name="Worksheet" r:id="rId5" imgW="6096179" imgH="4819769" progId="Excel.Sheet.8">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189038"/>
                        <a:ext cx="6762750" cy="53467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7075"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Statement of Cash Flows (a,b,d,h)</a:t>
            </a:r>
          </a:p>
        </p:txBody>
      </p:sp>
      <p:sp>
        <p:nvSpPr>
          <p:cNvPr id="1667077" name="Text Box 5"/>
          <p:cNvSpPr txBox="1">
            <a:spLocks noChangeArrowheads="1"/>
          </p:cNvSpPr>
          <p:nvPr/>
        </p:nvSpPr>
        <p:spPr bwMode="auto">
          <a:xfrm>
            <a:off x="838200" y="2133600"/>
            <a:ext cx="533400" cy="547688"/>
          </a:xfrm>
          <a:prstGeom prst="rect">
            <a:avLst/>
          </a:prstGeom>
          <a:solidFill>
            <a:srgbClr val="FFFF99"/>
          </a:solidFill>
          <a:ln w="28575" cap="sq">
            <a:solidFill>
              <a:schemeClr val="tx1"/>
            </a:solidFill>
            <a:miter lim="800000"/>
            <a:headEnd/>
            <a:tailEnd/>
          </a:ln>
          <a:effectLst/>
        </p:spPr>
        <p:txBody>
          <a:bodyPr>
            <a:spAutoFit/>
          </a:bodyPr>
          <a:lstStyle/>
          <a:p>
            <a:pPr>
              <a:spcBef>
                <a:spcPct val="50000"/>
              </a:spcBef>
            </a:pPr>
            <a:r>
              <a:rPr lang="en-US" sz="2800">
                <a:solidFill>
                  <a:srgbClr val="800000"/>
                </a:solidFill>
                <a:effectLst>
                  <a:outerShdw blurRad="38100" dist="38100" dir="2700000" algn="tl">
                    <a:srgbClr val="000000"/>
                  </a:outerShdw>
                </a:effectLst>
                <a:latin typeface="Arial" charset="0"/>
              </a:rPr>
              <a:t>O</a:t>
            </a:r>
          </a:p>
        </p:txBody>
      </p:sp>
      <p:sp>
        <p:nvSpPr>
          <p:cNvPr id="1667078" name="Text Box 6"/>
          <p:cNvSpPr txBox="1">
            <a:spLocks noChangeArrowheads="1"/>
          </p:cNvSpPr>
          <p:nvPr/>
        </p:nvSpPr>
        <p:spPr bwMode="auto">
          <a:xfrm>
            <a:off x="838200" y="3795713"/>
            <a:ext cx="533400" cy="547687"/>
          </a:xfrm>
          <a:prstGeom prst="rect">
            <a:avLst/>
          </a:prstGeom>
          <a:solidFill>
            <a:schemeClr val="bg1"/>
          </a:solidFill>
          <a:ln w="28575" cap="sq">
            <a:solidFill>
              <a:schemeClr val="tx1"/>
            </a:solidFill>
            <a:miter lim="800000"/>
            <a:headEnd/>
            <a:tailEnd/>
          </a:ln>
          <a:effectLst/>
        </p:spPr>
        <p:txBody>
          <a:bodyPr>
            <a:spAutoFit/>
          </a:bodyPr>
          <a:lstStyle/>
          <a:p>
            <a:pPr>
              <a:spcBef>
                <a:spcPct val="50000"/>
              </a:spcBef>
            </a:pPr>
            <a:r>
              <a:rPr lang="en-US" sz="2800">
                <a:solidFill>
                  <a:srgbClr val="800000"/>
                </a:solidFill>
                <a:effectLst>
                  <a:outerShdw blurRad="38100" dist="38100" dir="2700000" algn="tl">
                    <a:srgbClr val="C0C0C0"/>
                  </a:outerShdw>
                </a:effectLst>
                <a:latin typeface="Arial" charset="0"/>
              </a:rPr>
              <a:t>I</a:t>
            </a:r>
          </a:p>
        </p:txBody>
      </p:sp>
      <p:sp>
        <p:nvSpPr>
          <p:cNvPr id="1667079" name="Text Box 7"/>
          <p:cNvSpPr txBox="1">
            <a:spLocks noChangeArrowheads="1"/>
          </p:cNvSpPr>
          <p:nvPr/>
        </p:nvSpPr>
        <p:spPr bwMode="auto">
          <a:xfrm>
            <a:off x="838200" y="4938713"/>
            <a:ext cx="533400" cy="547687"/>
          </a:xfrm>
          <a:prstGeom prst="rect">
            <a:avLst/>
          </a:prstGeom>
          <a:solidFill>
            <a:srgbClr val="FFFF99"/>
          </a:solidFill>
          <a:ln w="28575" cap="sq">
            <a:solidFill>
              <a:schemeClr val="tx1"/>
            </a:solidFill>
            <a:miter lim="800000"/>
            <a:headEnd/>
            <a:tailEnd/>
          </a:ln>
          <a:effectLst/>
        </p:spPr>
        <p:txBody>
          <a:bodyPr>
            <a:spAutoFit/>
          </a:bodyPr>
          <a:lstStyle/>
          <a:p>
            <a:pPr>
              <a:spcBef>
                <a:spcPct val="50000"/>
              </a:spcBef>
            </a:pPr>
            <a:r>
              <a:rPr lang="en-US" sz="2800">
                <a:solidFill>
                  <a:srgbClr val="800000"/>
                </a:solidFill>
                <a:effectLst>
                  <a:outerShdw blurRad="38100" dist="38100" dir="2700000" algn="tl">
                    <a:srgbClr val="000000"/>
                  </a:outerShdw>
                </a:effectLst>
                <a:latin typeface="Arial" charset="0"/>
              </a:rPr>
              <a:t>F</a:t>
            </a:r>
          </a:p>
        </p:txBody>
      </p:sp>
      <p:sp>
        <p:nvSpPr>
          <p:cNvPr id="1667080" name="Rectangle 8"/>
          <p:cNvSpPr>
            <a:spLocks noChangeArrowheads="1"/>
          </p:cNvSpPr>
          <p:nvPr/>
        </p:nvSpPr>
        <p:spPr bwMode="auto">
          <a:xfrm>
            <a:off x="1981200" y="18288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7081" name="Rectangle 9"/>
          <p:cNvSpPr>
            <a:spLocks noChangeArrowheads="1"/>
          </p:cNvSpPr>
          <p:nvPr/>
        </p:nvSpPr>
        <p:spPr bwMode="auto">
          <a:xfrm>
            <a:off x="1981200" y="27432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7082" name="Rectangle 10"/>
          <p:cNvSpPr>
            <a:spLocks noChangeArrowheads="1"/>
          </p:cNvSpPr>
          <p:nvPr/>
        </p:nvSpPr>
        <p:spPr bwMode="auto">
          <a:xfrm>
            <a:off x="1981200" y="30480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7083" name="Rectangle 11"/>
          <p:cNvSpPr>
            <a:spLocks noChangeArrowheads="1"/>
          </p:cNvSpPr>
          <p:nvPr/>
        </p:nvSpPr>
        <p:spPr bwMode="auto">
          <a:xfrm>
            <a:off x="7010400" y="3352800"/>
            <a:ext cx="14478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7084" name="Rectangle 12"/>
          <p:cNvSpPr>
            <a:spLocks noChangeArrowheads="1"/>
          </p:cNvSpPr>
          <p:nvPr/>
        </p:nvSpPr>
        <p:spPr bwMode="auto">
          <a:xfrm>
            <a:off x="1981200" y="42672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7085" name="Rectangle 13"/>
          <p:cNvSpPr>
            <a:spLocks noChangeArrowheads="1"/>
          </p:cNvSpPr>
          <p:nvPr/>
        </p:nvSpPr>
        <p:spPr bwMode="auto">
          <a:xfrm>
            <a:off x="7010400" y="4572000"/>
            <a:ext cx="14478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7087" name="Rectangle 15"/>
          <p:cNvSpPr>
            <a:spLocks noChangeArrowheads="1"/>
          </p:cNvSpPr>
          <p:nvPr/>
        </p:nvSpPr>
        <p:spPr bwMode="auto">
          <a:xfrm>
            <a:off x="1981200" y="54864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7088" name="Rectangle 16"/>
          <p:cNvSpPr>
            <a:spLocks noChangeArrowheads="1"/>
          </p:cNvSpPr>
          <p:nvPr/>
        </p:nvSpPr>
        <p:spPr bwMode="auto">
          <a:xfrm>
            <a:off x="7010400" y="5791200"/>
            <a:ext cx="14478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667080"/>
                                        </p:tgtEl>
                                      </p:cBhvr>
                                    </p:animEffect>
                                    <p:set>
                                      <p:cBhvr>
                                        <p:cTn id="7" dur="1" fill="hold">
                                          <p:stCondLst>
                                            <p:cond delay="499"/>
                                          </p:stCondLst>
                                        </p:cTn>
                                        <p:tgtEl>
                                          <p:spTgt spid="166708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667081"/>
                                        </p:tgtEl>
                                      </p:cBhvr>
                                    </p:animEffect>
                                    <p:set>
                                      <p:cBhvr>
                                        <p:cTn id="12" dur="1" fill="hold">
                                          <p:stCondLst>
                                            <p:cond delay="499"/>
                                          </p:stCondLst>
                                        </p:cTn>
                                        <p:tgtEl>
                                          <p:spTgt spid="166708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667082"/>
                                        </p:tgtEl>
                                      </p:cBhvr>
                                    </p:animEffect>
                                    <p:set>
                                      <p:cBhvr>
                                        <p:cTn id="17" dur="1" fill="hold">
                                          <p:stCondLst>
                                            <p:cond delay="499"/>
                                          </p:stCondLst>
                                        </p:cTn>
                                        <p:tgtEl>
                                          <p:spTgt spid="1667082"/>
                                        </p:tgtEl>
                                        <p:attrNameLst>
                                          <p:attrName>style.visibility</p:attrName>
                                        </p:attrNameLst>
                                      </p:cBhvr>
                                      <p:to>
                                        <p:strVal val="hidden"/>
                                      </p:to>
                                    </p:set>
                                  </p:childTnLst>
                                </p:cTn>
                              </p:par>
                            </p:childTnLst>
                          </p:cTn>
                        </p:par>
                        <p:par>
                          <p:cTn id="18" fill="hold">
                            <p:stCondLst>
                              <p:cond delay="500"/>
                            </p:stCondLst>
                            <p:childTnLst>
                              <p:par>
                                <p:cTn id="19" presetID="22" presetClass="exit" presetSubtype="1" fill="hold" grpId="0" nodeType="afterEffect">
                                  <p:stCondLst>
                                    <p:cond delay="0"/>
                                  </p:stCondLst>
                                  <p:childTnLst>
                                    <p:animEffect transition="out" filter="wipe(up)">
                                      <p:cBhvr>
                                        <p:cTn id="20" dur="500"/>
                                        <p:tgtEl>
                                          <p:spTgt spid="1667083"/>
                                        </p:tgtEl>
                                      </p:cBhvr>
                                    </p:animEffect>
                                    <p:set>
                                      <p:cBhvr>
                                        <p:cTn id="21" dur="1" fill="hold">
                                          <p:stCondLst>
                                            <p:cond delay="499"/>
                                          </p:stCondLst>
                                        </p:cTn>
                                        <p:tgtEl>
                                          <p:spTgt spid="166708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0" nodeType="clickEffect">
                                  <p:stCondLst>
                                    <p:cond delay="0"/>
                                  </p:stCondLst>
                                  <p:childTnLst>
                                    <p:animEffect transition="out" filter="wipe(left)">
                                      <p:cBhvr>
                                        <p:cTn id="25" dur="500"/>
                                        <p:tgtEl>
                                          <p:spTgt spid="1667084"/>
                                        </p:tgtEl>
                                      </p:cBhvr>
                                    </p:animEffect>
                                    <p:set>
                                      <p:cBhvr>
                                        <p:cTn id="26" dur="1" fill="hold">
                                          <p:stCondLst>
                                            <p:cond delay="499"/>
                                          </p:stCondLst>
                                        </p:cTn>
                                        <p:tgtEl>
                                          <p:spTgt spid="1667084"/>
                                        </p:tgtEl>
                                        <p:attrNameLst>
                                          <p:attrName>style.visibility</p:attrName>
                                        </p:attrNameLst>
                                      </p:cBhvr>
                                      <p:to>
                                        <p:strVal val="hidden"/>
                                      </p:to>
                                    </p:set>
                                  </p:childTnLst>
                                </p:cTn>
                              </p:par>
                            </p:childTnLst>
                          </p:cTn>
                        </p:par>
                        <p:par>
                          <p:cTn id="27" fill="hold">
                            <p:stCondLst>
                              <p:cond delay="500"/>
                            </p:stCondLst>
                            <p:childTnLst>
                              <p:par>
                                <p:cTn id="28" presetID="22" presetClass="exit" presetSubtype="1" fill="hold" grpId="0" nodeType="afterEffect">
                                  <p:stCondLst>
                                    <p:cond delay="0"/>
                                  </p:stCondLst>
                                  <p:childTnLst>
                                    <p:animEffect transition="out" filter="wipe(up)">
                                      <p:cBhvr>
                                        <p:cTn id="29" dur="500"/>
                                        <p:tgtEl>
                                          <p:spTgt spid="1667085"/>
                                        </p:tgtEl>
                                      </p:cBhvr>
                                    </p:animEffect>
                                    <p:set>
                                      <p:cBhvr>
                                        <p:cTn id="30" dur="1" fill="hold">
                                          <p:stCondLst>
                                            <p:cond delay="499"/>
                                          </p:stCondLst>
                                        </p:cTn>
                                        <p:tgtEl>
                                          <p:spTgt spid="16670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7080" grpId="0" animBg="1"/>
      <p:bldP spid="1667081" grpId="0" animBg="1"/>
      <p:bldP spid="1667082" grpId="0" animBg="1"/>
      <p:bldP spid="1667083" grpId="0" animBg="1"/>
      <p:bldP spid="1667084" grpId="0" animBg="1"/>
      <p:bldP spid="16670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ChangeArrowheads="1"/>
          </p:cNvSpPr>
          <p:nvPr/>
        </p:nvSpPr>
        <p:spPr bwMode="auto">
          <a:xfrm>
            <a:off x="609600" y="1371600"/>
            <a:ext cx="7848600" cy="962025"/>
          </a:xfrm>
          <a:prstGeom prst="rect">
            <a:avLst/>
          </a:prstGeom>
          <a:noFill/>
          <a:ln w="28575" cap="sq">
            <a:noFill/>
            <a:miter lim="800000"/>
            <a:headEnd/>
            <a:tailEnd/>
          </a:ln>
          <a:effectLst/>
        </p:spPr>
        <p:txBody>
          <a:bodyPr>
            <a:spAutoFit/>
          </a:bodyPr>
          <a:lstStyle/>
          <a:p>
            <a:pPr algn="l">
              <a:lnSpc>
                <a:spcPct val="130000"/>
              </a:lnSpc>
              <a:spcBef>
                <a:spcPct val="70000"/>
              </a:spcBef>
              <a:buClr>
                <a:srgbClr val="800000"/>
              </a:buClr>
              <a:buSzPct val="95000"/>
            </a:pPr>
            <a:r>
              <a:rPr lang="en-US" sz="2200">
                <a:solidFill>
                  <a:srgbClr val="800000"/>
                </a:solidFill>
                <a:effectLst/>
                <a:latin typeface="Arial" charset="0"/>
              </a:rPr>
              <a:t>E23-2 (h):</a:t>
            </a:r>
            <a:r>
              <a:rPr lang="en-US" sz="2200">
                <a:solidFill>
                  <a:srgbClr val="000000"/>
                </a:solidFill>
                <a:effectLst/>
                <a:latin typeface="Arial" charset="0"/>
              </a:rPr>
              <a:t> </a:t>
            </a:r>
            <a:r>
              <a:rPr lang="en-US" sz="2200" b="0">
                <a:solidFill>
                  <a:srgbClr val="000000"/>
                </a:solidFill>
                <a:effectLst/>
                <a:latin typeface="Arial" charset="0"/>
              </a:rPr>
              <a:t>During the year, treasury stock costing $47,000 was purchased.</a:t>
            </a:r>
          </a:p>
        </p:txBody>
      </p:sp>
      <p:sp>
        <p:nvSpPr>
          <p:cNvPr id="1570820"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E23-2 (h)</a:t>
            </a:r>
          </a:p>
        </p:txBody>
      </p:sp>
      <p:sp>
        <p:nvSpPr>
          <p:cNvPr id="1570822" name="Text Box 6"/>
          <p:cNvSpPr txBox="1">
            <a:spLocks noChangeArrowheads="1"/>
          </p:cNvSpPr>
          <p:nvPr/>
        </p:nvSpPr>
        <p:spPr bwMode="auto">
          <a:xfrm>
            <a:off x="1371600" y="6369050"/>
            <a:ext cx="7696200" cy="336550"/>
          </a:xfrm>
          <a:prstGeom prst="rect">
            <a:avLst/>
          </a:prstGeom>
          <a:noFill/>
          <a:ln w="19050">
            <a:noFill/>
            <a:miter lim="800000"/>
            <a:headEnd/>
            <a:tailEnd/>
          </a:ln>
          <a:effectLst/>
        </p:spPr>
        <p:txBody>
          <a:bodyPr>
            <a:spAutoFit/>
          </a:bodyPr>
          <a:lstStyle/>
          <a:p>
            <a:pPr marL="628650" indent="-628650" algn="r">
              <a:spcBef>
                <a:spcPct val="50000"/>
              </a:spcBef>
            </a:pPr>
            <a:r>
              <a:rPr lang="en-US" sz="1600" i="1">
                <a:solidFill>
                  <a:schemeClr val="bg2"/>
                </a:solidFill>
                <a:effectLst/>
                <a:latin typeface="Arial" charset="0"/>
              </a:rPr>
              <a:t>LO 5 	 Determine net cash flows from investing and financing activities.</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8" name="Rectangle 4"/>
          <p:cNvSpPr>
            <a:spLocks noChangeArrowheads="1"/>
          </p:cNvSpPr>
          <p:nvPr/>
        </p:nvSpPr>
        <p:spPr bwMode="auto">
          <a:xfrm>
            <a:off x="609600" y="2903538"/>
            <a:ext cx="2514600" cy="1458912"/>
          </a:xfrm>
          <a:prstGeom prst="rect">
            <a:avLst/>
          </a:prstGeom>
          <a:noFill/>
          <a:ln w="28575" cap="sq">
            <a:noFill/>
            <a:miter lim="800000"/>
            <a:headEnd/>
            <a:tailEnd/>
          </a:ln>
          <a:effectLst/>
        </p:spPr>
        <p:txBody>
          <a:bodyPr>
            <a:spAutoFit/>
          </a:bodyPr>
          <a:lstStyle/>
          <a:p>
            <a:pPr>
              <a:lnSpc>
                <a:spcPct val="130000"/>
              </a:lnSpc>
              <a:spcBef>
                <a:spcPct val="50000"/>
              </a:spcBef>
            </a:pPr>
            <a:r>
              <a:rPr lang="en-US" sz="2300" b="0">
                <a:solidFill>
                  <a:schemeClr val="tx1"/>
                </a:solidFill>
                <a:effectLst/>
                <a:latin typeface="Arial" charset="0"/>
              </a:rPr>
              <a:t>Income Statement Transactions</a:t>
            </a:r>
          </a:p>
        </p:txBody>
      </p:sp>
      <p:sp>
        <p:nvSpPr>
          <p:cNvPr id="1685509" name="Rectangle 5"/>
          <p:cNvSpPr>
            <a:spLocks noChangeArrowheads="1"/>
          </p:cNvSpPr>
          <p:nvPr/>
        </p:nvSpPr>
        <p:spPr bwMode="auto">
          <a:xfrm>
            <a:off x="609600" y="1676400"/>
            <a:ext cx="2514600" cy="1006475"/>
          </a:xfrm>
          <a:prstGeom prst="rect">
            <a:avLst/>
          </a:prstGeom>
          <a:solidFill>
            <a:srgbClr val="FFFF99"/>
          </a:solidFill>
          <a:ln w="38100" cap="sq">
            <a:solidFill>
              <a:schemeClr val="tx1"/>
            </a:solidFill>
            <a:miter lim="800000"/>
            <a:headEnd/>
            <a:tailEnd/>
          </a:ln>
          <a:effectLst/>
        </p:spPr>
        <p:txBody>
          <a:bodyPr>
            <a:spAutoFit/>
          </a:bodyPr>
          <a:lstStyle/>
          <a:p>
            <a:pPr>
              <a:lnSpc>
                <a:spcPct val="115000"/>
              </a:lnSpc>
              <a:spcBef>
                <a:spcPct val="45000"/>
              </a:spcBef>
            </a:pPr>
            <a:r>
              <a:rPr lang="en-US" sz="2500">
                <a:solidFill>
                  <a:srgbClr val="800000"/>
                </a:solidFill>
                <a:effectLst/>
                <a:latin typeface="Arial" charset="0"/>
              </a:rPr>
              <a:t>Operating </a:t>
            </a:r>
            <a:r>
              <a:rPr lang="en-US" sz="2500" b="0">
                <a:solidFill>
                  <a:schemeClr val="tx1"/>
                </a:solidFill>
                <a:effectLst/>
                <a:latin typeface="Arial" charset="0"/>
              </a:rPr>
              <a:t>Activities</a:t>
            </a:r>
          </a:p>
        </p:txBody>
      </p:sp>
      <p:sp>
        <p:nvSpPr>
          <p:cNvPr id="1685510" name="Rectangle 6"/>
          <p:cNvSpPr>
            <a:spLocks noChangeArrowheads="1"/>
          </p:cNvSpPr>
          <p:nvPr/>
        </p:nvSpPr>
        <p:spPr bwMode="auto">
          <a:xfrm>
            <a:off x="3429000" y="2903538"/>
            <a:ext cx="2362200" cy="1704975"/>
          </a:xfrm>
          <a:prstGeom prst="rect">
            <a:avLst/>
          </a:prstGeom>
          <a:noFill/>
          <a:ln w="28575" cap="sq">
            <a:noFill/>
            <a:miter lim="800000"/>
            <a:headEnd/>
            <a:tailEnd/>
          </a:ln>
          <a:effectLst/>
        </p:spPr>
        <p:txBody>
          <a:bodyPr>
            <a:spAutoFit/>
          </a:bodyPr>
          <a:lstStyle/>
          <a:p>
            <a:pPr>
              <a:lnSpc>
                <a:spcPct val="115000"/>
              </a:lnSpc>
              <a:spcBef>
                <a:spcPct val="45000"/>
              </a:spcBef>
            </a:pPr>
            <a:r>
              <a:rPr lang="en-US" sz="2300" b="0">
                <a:solidFill>
                  <a:schemeClr val="tx1"/>
                </a:solidFill>
                <a:effectLst/>
                <a:latin typeface="Arial" charset="0"/>
              </a:rPr>
              <a:t>Changes in Investments and Long-Term Asset Items</a:t>
            </a:r>
          </a:p>
        </p:txBody>
      </p:sp>
      <p:sp>
        <p:nvSpPr>
          <p:cNvPr id="1685511" name="Rectangle 7"/>
          <p:cNvSpPr>
            <a:spLocks noChangeArrowheads="1"/>
          </p:cNvSpPr>
          <p:nvPr/>
        </p:nvSpPr>
        <p:spPr bwMode="auto">
          <a:xfrm>
            <a:off x="3352800" y="1676400"/>
            <a:ext cx="2514600" cy="1006475"/>
          </a:xfrm>
          <a:prstGeom prst="rect">
            <a:avLst/>
          </a:prstGeom>
          <a:solidFill>
            <a:srgbClr val="FFFF99"/>
          </a:solidFill>
          <a:ln w="38100" cap="sq">
            <a:solidFill>
              <a:schemeClr val="tx1"/>
            </a:solidFill>
            <a:miter lim="800000"/>
            <a:headEnd/>
            <a:tailEnd/>
          </a:ln>
          <a:effectLst/>
        </p:spPr>
        <p:txBody>
          <a:bodyPr>
            <a:spAutoFit/>
          </a:bodyPr>
          <a:lstStyle/>
          <a:p>
            <a:pPr>
              <a:lnSpc>
                <a:spcPct val="115000"/>
              </a:lnSpc>
              <a:spcBef>
                <a:spcPct val="45000"/>
              </a:spcBef>
            </a:pPr>
            <a:r>
              <a:rPr lang="en-US" sz="2500">
                <a:solidFill>
                  <a:srgbClr val="800000"/>
                </a:solidFill>
                <a:effectLst/>
                <a:latin typeface="Arial" charset="0"/>
              </a:rPr>
              <a:t>Investing</a:t>
            </a:r>
            <a:r>
              <a:rPr lang="en-US" sz="2500" b="0">
                <a:solidFill>
                  <a:srgbClr val="800000"/>
                </a:solidFill>
                <a:effectLst/>
                <a:latin typeface="Arial" charset="0"/>
              </a:rPr>
              <a:t> </a:t>
            </a:r>
            <a:r>
              <a:rPr lang="en-US" sz="2500" b="0">
                <a:solidFill>
                  <a:schemeClr val="tx1"/>
                </a:solidFill>
                <a:effectLst/>
                <a:latin typeface="Arial" charset="0"/>
              </a:rPr>
              <a:t>Activities</a:t>
            </a:r>
          </a:p>
        </p:txBody>
      </p:sp>
      <p:sp>
        <p:nvSpPr>
          <p:cNvPr id="1685512" name="Rectangle 8"/>
          <p:cNvSpPr>
            <a:spLocks noChangeArrowheads="1"/>
          </p:cNvSpPr>
          <p:nvPr/>
        </p:nvSpPr>
        <p:spPr bwMode="auto">
          <a:xfrm>
            <a:off x="6172200" y="2909888"/>
            <a:ext cx="2362200" cy="2108200"/>
          </a:xfrm>
          <a:prstGeom prst="rect">
            <a:avLst/>
          </a:prstGeom>
          <a:noFill/>
          <a:ln w="28575" cap="sq">
            <a:noFill/>
            <a:miter lim="800000"/>
            <a:headEnd/>
            <a:tailEnd/>
          </a:ln>
          <a:effectLst/>
        </p:spPr>
        <p:txBody>
          <a:bodyPr>
            <a:spAutoFit/>
          </a:bodyPr>
          <a:lstStyle/>
          <a:p>
            <a:pPr>
              <a:lnSpc>
                <a:spcPct val="115000"/>
              </a:lnSpc>
              <a:spcBef>
                <a:spcPct val="45000"/>
              </a:spcBef>
            </a:pPr>
            <a:r>
              <a:rPr lang="en-US" sz="2300" b="0">
                <a:solidFill>
                  <a:schemeClr val="tx1"/>
                </a:solidFill>
                <a:effectLst/>
                <a:latin typeface="Arial" charset="0"/>
              </a:rPr>
              <a:t>Changes in Long-Term Liabilities and Stockholders’ Equity</a:t>
            </a:r>
          </a:p>
        </p:txBody>
      </p:sp>
      <p:sp>
        <p:nvSpPr>
          <p:cNvPr id="1685513" name="Rectangle 9"/>
          <p:cNvSpPr>
            <a:spLocks noChangeArrowheads="1"/>
          </p:cNvSpPr>
          <p:nvPr/>
        </p:nvSpPr>
        <p:spPr bwMode="auto">
          <a:xfrm>
            <a:off x="6096000" y="1682750"/>
            <a:ext cx="2514600" cy="1006475"/>
          </a:xfrm>
          <a:prstGeom prst="rect">
            <a:avLst/>
          </a:prstGeom>
          <a:solidFill>
            <a:srgbClr val="FFFF99"/>
          </a:solidFill>
          <a:ln w="38100" cap="sq">
            <a:solidFill>
              <a:schemeClr val="tx1"/>
            </a:solidFill>
            <a:miter lim="800000"/>
            <a:headEnd/>
            <a:tailEnd/>
          </a:ln>
          <a:effectLst/>
        </p:spPr>
        <p:txBody>
          <a:bodyPr>
            <a:spAutoFit/>
          </a:bodyPr>
          <a:lstStyle/>
          <a:p>
            <a:pPr>
              <a:lnSpc>
                <a:spcPct val="115000"/>
              </a:lnSpc>
              <a:spcBef>
                <a:spcPct val="45000"/>
              </a:spcBef>
            </a:pPr>
            <a:r>
              <a:rPr lang="en-US" sz="2500">
                <a:solidFill>
                  <a:srgbClr val="800000"/>
                </a:solidFill>
                <a:effectLst/>
                <a:latin typeface="Arial" charset="0"/>
              </a:rPr>
              <a:t>Financing</a:t>
            </a:r>
            <a:r>
              <a:rPr lang="en-US" sz="2500" b="0">
                <a:solidFill>
                  <a:srgbClr val="800000"/>
                </a:solidFill>
                <a:effectLst/>
                <a:latin typeface="Arial" charset="0"/>
              </a:rPr>
              <a:t> </a:t>
            </a:r>
            <a:r>
              <a:rPr lang="en-US" sz="2500" b="0">
                <a:solidFill>
                  <a:schemeClr val="tx1"/>
                </a:solidFill>
                <a:effectLst/>
                <a:latin typeface="Arial" charset="0"/>
              </a:rPr>
              <a:t>Activities</a:t>
            </a:r>
          </a:p>
        </p:txBody>
      </p:sp>
      <p:sp>
        <p:nvSpPr>
          <p:cNvPr id="1685516" name="Rectangle 1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Classification of Cash Flows</a:t>
            </a:r>
          </a:p>
        </p:txBody>
      </p:sp>
      <p:sp>
        <p:nvSpPr>
          <p:cNvPr id="1685517" name="Text Box 13"/>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Identify the major classifications of cash flows.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85508"/>
                                        </p:tgtEl>
                                        <p:attrNameLst>
                                          <p:attrName>style.visibility</p:attrName>
                                        </p:attrNameLst>
                                      </p:cBhvr>
                                      <p:to>
                                        <p:strVal val="visible"/>
                                      </p:to>
                                    </p:set>
                                    <p:animEffect transition="in" filter="wipe(up)">
                                      <p:cBhvr>
                                        <p:cTn id="7" dur="500"/>
                                        <p:tgtEl>
                                          <p:spTgt spid="1685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85510"/>
                                        </p:tgtEl>
                                        <p:attrNameLst>
                                          <p:attrName>style.visibility</p:attrName>
                                        </p:attrNameLst>
                                      </p:cBhvr>
                                      <p:to>
                                        <p:strVal val="visible"/>
                                      </p:to>
                                    </p:set>
                                    <p:animEffect transition="in" filter="wipe(up)">
                                      <p:cBhvr>
                                        <p:cTn id="12" dur="500"/>
                                        <p:tgtEl>
                                          <p:spTgt spid="16855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85512"/>
                                        </p:tgtEl>
                                        <p:attrNameLst>
                                          <p:attrName>style.visibility</p:attrName>
                                        </p:attrNameLst>
                                      </p:cBhvr>
                                      <p:to>
                                        <p:strVal val="visible"/>
                                      </p:to>
                                    </p:set>
                                    <p:animEffect transition="in" filter="wipe(up)">
                                      <p:cBhvr>
                                        <p:cTn id="17" dur="500"/>
                                        <p:tgtEl>
                                          <p:spTgt spid="1685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5508" grpId="0"/>
      <p:bldP spid="1685510" grpId="0"/>
      <p:bldP spid="16855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37" name="Object 17"/>
          <p:cNvGraphicFramePr>
            <a:graphicFrameLocks noChangeAspect="1"/>
          </p:cNvGraphicFramePr>
          <p:nvPr/>
        </p:nvGraphicFramePr>
        <p:xfrm>
          <a:off x="1828800" y="1189038"/>
          <a:ext cx="6762750" cy="5346700"/>
        </p:xfrm>
        <a:graphic>
          <a:graphicData uri="http://schemas.openxmlformats.org/presentationml/2006/ole">
            <mc:AlternateContent xmlns:mc="http://schemas.openxmlformats.org/markup-compatibility/2006">
              <mc:Choice xmlns:v="urn:schemas-microsoft-com:vml" Requires="v">
                <p:oleObj spid="_x0000_s1669140" name="Worksheet" r:id="rId5" imgW="6096179" imgH="4819769" progId="Excel.Sheet.8">
                  <p:embed/>
                </p:oleObj>
              </mc:Choice>
              <mc:Fallback>
                <p:oleObj name="Worksheet" r:id="rId5" imgW="6096179" imgH="4819769" progId="Excel.Sheet.8">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189038"/>
                        <a:ext cx="6762750" cy="53467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9123"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Statement of Cash Flows (a,b,d,h)</a:t>
            </a:r>
          </a:p>
        </p:txBody>
      </p:sp>
      <p:sp>
        <p:nvSpPr>
          <p:cNvPr id="1669125" name="Text Box 5"/>
          <p:cNvSpPr txBox="1">
            <a:spLocks noChangeArrowheads="1"/>
          </p:cNvSpPr>
          <p:nvPr/>
        </p:nvSpPr>
        <p:spPr bwMode="auto">
          <a:xfrm>
            <a:off x="838200" y="2133600"/>
            <a:ext cx="533400" cy="547688"/>
          </a:xfrm>
          <a:prstGeom prst="rect">
            <a:avLst/>
          </a:prstGeom>
          <a:solidFill>
            <a:srgbClr val="FFFF99"/>
          </a:solidFill>
          <a:ln w="28575" cap="sq">
            <a:solidFill>
              <a:schemeClr val="tx1"/>
            </a:solidFill>
            <a:miter lim="800000"/>
            <a:headEnd/>
            <a:tailEnd/>
          </a:ln>
          <a:effectLst/>
        </p:spPr>
        <p:txBody>
          <a:bodyPr>
            <a:spAutoFit/>
          </a:bodyPr>
          <a:lstStyle/>
          <a:p>
            <a:pPr>
              <a:spcBef>
                <a:spcPct val="50000"/>
              </a:spcBef>
            </a:pPr>
            <a:r>
              <a:rPr lang="en-US" sz="2800">
                <a:solidFill>
                  <a:srgbClr val="800000"/>
                </a:solidFill>
                <a:effectLst>
                  <a:outerShdw blurRad="38100" dist="38100" dir="2700000" algn="tl">
                    <a:srgbClr val="000000"/>
                  </a:outerShdw>
                </a:effectLst>
                <a:latin typeface="Arial" charset="0"/>
              </a:rPr>
              <a:t>O</a:t>
            </a:r>
          </a:p>
        </p:txBody>
      </p:sp>
      <p:sp>
        <p:nvSpPr>
          <p:cNvPr id="1669126" name="Text Box 6"/>
          <p:cNvSpPr txBox="1">
            <a:spLocks noChangeArrowheads="1"/>
          </p:cNvSpPr>
          <p:nvPr/>
        </p:nvSpPr>
        <p:spPr bwMode="auto">
          <a:xfrm>
            <a:off x="838200" y="3795713"/>
            <a:ext cx="533400" cy="547687"/>
          </a:xfrm>
          <a:prstGeom prst="rect">
            <a:avLst/>
          </a:prstGeom>
          <a:solidFill>
            <a:schemeClr val="bg1"/>
          </a:solidFill>
          <a:ln w="28575" cap="sq">
            <a:solidFill>
              <a:schemeClr val="tx1"/>
            </a:solidFill>
            <a:miter lim="800000"/>
            <a:headEnd/>
            <a:tailEnd/>
          </a:ln>
          <a:effectLst/>
        </p:spPr>
        <p:txBody>
          <a:bodyPr>
            <a:spAutoFit/>
          </a:bodyPr>
          <a:lstStyle/>
          <a:p>
            <a:pPr>
              <a:spcBef>
                <a:spcPct val="50000"/>
              </a:spcBef>
            </a:pPr>
            <a:r>
              <a:rPr lang="en-US" sz="2800">
                <a:solidFill>
                  <a:srgbClr val="800000"/>
                </a:solidFill>
                <a:effectLst>
                  <a:outerShdw blurRad="38100" dist="38100" dir="2700000" algn="tl">
                    <a:srgbClr val="C0C0C0"/>
                  </a:outerShdw>
                </a:effectLst>
                <a:latin typeface="Arial" charset="0"/>
              </a:rPr>
              <a:t>I</a:t>
            </a:r>
          </a:p>
        </p:txBody>
      </p:sp>
      <p:sp>
        <p:nvSpPr>
          <p:cNvPr id="1669127" name="Text Box 7"/>
          <p:cNvSpPr txBox="1">
            <a:spLocks noChangeArrowheads="1"/>
          </p:cNvSpPr>
          <p:nvPr/>
        </p:nvSpPr>
        <p:spPr bwMode="auto">
          <a:xfrm>
            <a:off x="838200" y="4938713"/>
            <a:ext cx="533400" cy="547687"/>
          </a:xfrm>
          <a:prstGeom prst="rect">
            <a:avLst/>
          </a:prstGeom>
          <a:solidFill>
            <a:srgbClr val="FFFF99"/>
          </a:solidFill>
          <a:ln w="28575" cap="sq">
            <a:solidFill>
              <a:schemeClr val="tx1"/>
            </a:solidFill>
            <a:miter lim="800000"/>
            <a:headEnd/>
            <a:tailEnd/>
          </a:ln>
          <a:effectLst/>
        </p:spPr>
        <p:txBody>
          <a:bodyPr>
            <a:spAutoFit/>
          </a:bodyPr>
          <a:lstStyle/>
          <a:p>
            <a:pPr>
              <a:spcBef>
                <a:spcPct val="50000"/>
              </a:spcBef>
            </a:pPr>
            <a:r>
              <a:rPr lang="en-US" sz="2800">
                <a:solidFill>
                  <a:srgbClr val="800000"/>
                </a:solidFill>
                <a:effectLst>
                  <a:outerShdw blurRad="38100" dist="38100" dir="2700000" algn="tl">
                    <a:srgbClr val="000000"/>
                  </a:outerShdw>
                </a:effectLst>
                <a:latin typeface="Arial" charset="0"/>
              </a:rPr>
              <a:t>F</a:t>
            </a:r>
          </a:p>
        </p:txBody>
      </p:sp>
      <p:sp>
        <p:nvSpPr>
          <p:cNvPr id="1669134" name="Rectangle 14"/>
          <p:cNvSpPr>
            <a:spLocks noChangeArrowheads="1"/>
          </p:cNvSpPr>
          <p:nvPr/>
        </p:nvSpPr>
        <p:spPr bwMode="auto">
          <a:xfrm>
            <a:off x="1981200" y="5486400"/>
            <a:ext cx="6477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669135" name="Rectangle 15"/>
          <p:cNvSpPr>
            <a:spLocks noChangeArrowheads="1"/>
          </p:cNvSpPr>
          <p:nvPr/>
        </p:nvSpPr>
        <p:spPr bwMode="auto">
          <a:xfrm>
            <a:off x="7010400" y="5791200"/>
            <a:ext cx="14478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669134"/>
                                        </p:tgtEl>
                                      </p:cBhvr>
                                    </p:animEffect>
                                    <p:set>
                                      <p:cBhvr>
                                        <p:cTn id="7" dur="1" fill="hold">
                                          <p:stCondLst>
                                            <p:cond delay="499"/>
                                          </p:stCondLst>
                                        </p:cTn>
                                        <p:tgtEl>
                                          <p:spTgt spid="1669134"/>
                                        </p:tgtEl>
                                        <p:attrNameLst>
                                          <p:attrName>style.visibility</p:attrName>
                                        </p:attrNameLst>
                                      </p:cBhvr>
                                      <p:to>
                                        <p:strVal val="hidden"/>
                                      </p:to>
                                    </p:set>
                                  </p:childTnLst>
                                </p:cTn>
                              </p:par>
                            </p:childTnLst>
                          </p:cTn>
                        </p:par>
                        <p:par>
                          <p:cTn id="8" fill="hold">
                            <p:stCondLst>
                              <p:cond delay="500"/>
                            </p:stCondLst>
                            <p:childTnLst>
                              <p:par>
                                <p:cTn id="9" presetID="22" presetClass="exit" presetSubtype="1" fill="hold" grpId="0" nodeType="afterEffect">
                                  <p:stCondLst>
                                    <p:cond delay="0"/>
                                  </p:stCondLst>
                                  <p:childTnLst>
                                    <p:animEffect transition="out" filter="wipe(up)">
                                      <p:cBhvr>
                                        <p:cTn id="10" dur="500"/>
                                        <p:tgtEl>
                                          <p:spTgt spid="1669135"/>
                                        </p:tgtEl>
                                      </p:cBhvr>
                                    </p:animEffect>
                                    <p:set>
                                      <p:cBhvr>
                                        <p:cTn id="11" dur="1" fill="hold">
                                          <p:stCondLst>
                                            <p:cond delay="499"/>
                                          </p:stCondLst>
                                        </p:cTn>
                                        <p:tgtEl>
                                          <p:spTgt spid="16691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34" grpId="0" animBg="1"/>
      <p:bldP spid="166913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Text Box 2"/>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7  Identify sources of information for a statement of cash flows.</a:t>
            </a:r>
          </a:p>
        </p:txBody>
      </p:sp>
      <p:sp>
        <p:nvSpPr>
          <p:cNvPr id="1576963" name="Rectangle 3"/>
          <p:cNvSpPr>
            <a:spLocks noChangeArrowheads="1"/>
          </p:cNvSpPr>
          <p:nvPr/>
        </p:nvSpPr>
        <p:spPr bwMode="auto">
          <a:xfrm>
            <a:off x="457200" y="457200"/>
            <a:ext cx="8229600" cy="9906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Sources of Information for the                 Statement of Cash Flows</a:t>
            </a:r>
          </a:p>
        </p:txBody>
      </p:sp>
      <p:sp>
        <p:nvSpPr>
          <p:cNvPr id="1576964" name="Rectangle 4"/>
          <p:cNvSpPr>
            <a:spLocks noChangeArrowheads="1"/>
          </p:cNvSpPr>
          <p:nvPr/>
        </p:nvSpPr>
        <p:spPr bwMode="auto">
          <a:xfrm>
            <a:off x="609600" y="1828800"/>
            <a:ext cx="8001000" cy="2635250"/>
          </a:xfrm>
          <a:prstGeom prst="rect">
            <a:avLst/>
          </a:prstGeom>
          <a:noFill/>
          <a:ln w="28575" cap="sq">
            <a:noFill/>
            <a:miter lim="800000"/>
            <a:headEnd/>
            <a:tailEnd/>
          </a:ln>
          <a:effectLst/>
        </p:spPr>
        <p:txBody>
          <a:bodyPr>
            <a:spAutoFit/>
          </a:bodyPr>
          <a:lstStyle/>
          <a:p>
            <a:pPr marL="457200" indent="-457200" algn="l">
              <a:lnSpc>
                <a:spcPct val="125000"/>
              </a:lnSpc>
              <a:spcBef>
                <a:spcPct val="50000"/>
              </a:spcBef>
              <a:buClr>
                <a:srgbClr val="800000"/>
              </a:buClr>
              <a:buSzPct val="95000"/>
              <a:buFontTx/>
              <a:buAutoNum type="arabicPeriod"/>
            </a:pPr>
            <a:r>
              <a:rPr lang="en-US" sz="2300" b="0">
                <a:solidFill>
                  <a:srgbClr val="000000"/>
                </a:solidFill>
                <a:effectLst/>
                <a:latin typeface="Arial" charset="0"/>
              </a:rPr>
              <a:t>Comparative balance sheets.</a:t>
            </a:r>
          </a:p>
          <a:p>
            <a:pPr marL="457200" indent="-457200" algn="l">
              <a:lnSpc>
                <a:spcPct val="125000"/>
              </a:lnSpc>
              <a:spcBef>
                <a:spcPct val="50000"/>
              </a:spcBef>
              <a:buClr>
                <a:srgbClr val="800000"/>
              </a:buClr>
              <a:buSzPct val="95000"/>
              <a:buFontTx/>
              <a:buAutoNum type="arabicPeriod"/>
            </a:pPr>
            <a:r>
              <a:rPr lang="en-US" sz="2300" b="0">
                <a:solidFill>
                  <a:srgbClr val="000000"/>
                </a:solidFill>
                <a:effectLst/>
                <a:latin typeface="Arial" charset="0"/>
              </a:rPr>
              <a:t>An analysis of the Retained Earnings account.</a:t>
            </a:r>
          </a:p>
          <a:p>
            <a:pPr marL="457200" indent="-457200" algn="l">
              <a:lnSpc>
                <a:spcPct val="125000"/>
              </a:lnSpc>
              <a:spcBef>
                <a:spcPct val="50000"/>
              </a:spcBef>
              <a:buClr>
                <a:srgbClr val="800000"/>
              </a:buClr>
              <a:buSzPct val="95000"/>
              <a:buFontTx/>
              <a:buAutoNum type="arabicPeriod"/>
            </a:pPr>
            <a:r>
              <a:rPr lang="en-US" sz="2300" b="0">
                <a:solidFill>
                  <a:srgbClr val="000000"/>
                </a:solidFill>
                <a:effectLst/>
                <a:latin typeface="Arial" charset="0"/>
              </a:rPr>
              <a:t>Writedowns, amortization charges, and similar “book” entries, such as depreciation, because they have no effect on cash.</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Text Box 2"/>
          <p:cNvSpPr txBox="1">
            <a:spLocks noChangeArrowheads="1"/>
          </p:cNvSpPr>
          <p:nvPr/>
        </p:nvSpPr>
        <p:spPr bwMode="auto">
          <a:xfrm>
            <a:off x="8153400" y="6445250"/>
            <a:ext cx="9144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7</a:t>
            </a:r>
          </a:p>
        </p:txBody>
      </p:sp>
      <p:sp>
        <p:nvSpPr>
          <p:cNvPr id="1579011" name="Rectangle 3"/>
          <p:cNvSpPr>
            <a:spLocks noChangeArrowheads="1"/>
          </p:cNvSpPr>
          <p:nvPr/>
        </p:nvSpPr>
        <p:spPr bwMode="auto">
          <a:xfrm>
            <a:off x="457200" y="457200"/>
            <a:ext cx="8229600" cy="9906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Net Cash Flow from Operating Activities—Indirect Versus Direct Method</a:t>
            </a:r>
          </a:p>
        </p:txBody>
      </p:sp>
      <p:sp>
        <p:nvSpPr>
          <p:cNvPr id="1579018" name="Rectangle 10"/>
          <p:cNvSpPr>
            <a:spLocks noChangeArrowheads="1"/>
          </p:cNvSpPr>
          <p:nvPr/>
        </p:nvSpPr>
        <p:spPr bwMode="auto">
          <a:xfrm>
            <a:off x="3352800" y="1720850"/>
            <a:ext cx="5334000" cy="641350"/>
          </a:xfrm>
          <a:prstGeom prst="rect">
            <a:avLst/>
          </a:prstGeom>
          <a:noFill/>
          <a:ln w="28575" cap="sq">
            <a:noFill/>
            <a:miter lim="800000"/>
            <a:headEnd/>
            <a:tailEnd/>
          </a:ln>
          <a:effectLst/>
        </p:spPr>
        <p:txBody>
          <a:bodyPr>
            <a:spAutoFit/>
          </a:bodyPr>
          <a:lstStyle/>
          <a:p>
            <a:pPr algn="l"/>
            <a:r>
              <a:rPr lang="en-US" b="0">
                <a:effectLst/>
                <a:latin typeface="Arial" charset="0"/>
              </a:rPr>
              <a:t>Adjustments Needed to Determine Net Cash Flow from Operating Activities.</a:t>
            </a:r>
            <a:endParaRPr lang="en-US">
              <a:solidFill>
                <a:srgbClr val="800000"/>
              </a:solidFill>
              <a:effectLst/>
              <a:latin typeface="Arial" charset="0"/>
            </a:endParaRPr>
          </a:p>
        </p:txBody>
      </p:sp>
      <p:pic>
        <p:nvPicPr>
          <p:cNvPr id="1579020" name="Picture 12"/>
          <p:cNvPicPr>
            <a:picLocks noChangeAspect="1" noChangeArrowheads="1"/>
          </p:cNvPicPr>
          <p:nvPr/>
        </p:nvPicPr>
        <p:blipFill>
          <a:blip r:embed="rId3"/>
          <a:srcRect/>
          <a:stretch>
            <a:fillRect/>
          </a:stretch>
        </p:blipFill>
        <p:spPr bwMode="auto">
          <a:xfrm>
            <a:off x="533400" y="2487613"/>
            <a:ext cx="8153400" cy="3836987"/>
          </a:xfrm>
          <a:prstGeom prst="rect">
            <a:avLst/>
          </a:prstGeom>
          <a:noFill/>
          <a:ln w="28575" cap="sq">
            <a:noFill/>
            <a:miter lim="800000"/>
            <a:headEnd/>
            <a:tailEnd/>
          </a:ln>
          <a:effectLst/>
        </p:spPr>
      </p:pic>
      <p:sp>
        <p:nvSpPr>
          <p:cNvPr id="1579021" name="Rectangle 13"/>
          <p:cNvSpPr>
            <a:spLocks noChangeArrowheads="1"/>
          </p:cNvSpPr>
          <p:nvPr/>
        </p:nvSpPr>
        <p:spPr bwMode="auto">
          <a:xfrm>
            <a:off x="533400" y="1752600"/>
            <a:ext cx="28194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Indirect Method</a:t>
            </a:r>
          </a:p>
        </p:txBody>
      </p:sp>
      <p:sp>
        <p:nvSpPr>
          <p:cNvPr id="1579019" name="Text Box 11"/>
          <p:cNvSpPr txBox="1">
            <a:spLocks noChangeArrowheads="1"/>
          </p:cNvSpPr>
          <p:nvPr/>
        </p:nvSpPr>
        <p:spPr bwMode="auto">
          <a:xfrm>
            <a:off x="7162800" y="2562225"/>
            <a:ext cx="1447800" cy="257175"/>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23-18</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1065" name="Picture 9"/>
          <p:cNvPicPr>
            <a:picLocks noChangeAspect="1" noChangeArrowheads="1"/>
          </p:cNvPicPr>
          <p:nvPr/>
        </p:nvPicPr>
        <p:blipFill>
          <a:blip r:embed="rId3"/>
          <a:srcRect/>
          <a:stretch>
            <a:fillRect/>
          </a:stretch>
        </p:blipFill>
        <p:spPr bwMode="auto">
          <a:xfrm>
            <a:off x="533400" y="2500313"/>
            <a:ext cx="8153400" cy="3900487"/>
          </a:xfrm>
          <a:prstGeom prst="rect">
            <a:avLst/>
          </a:prstGeom>
          <a:noFill/>
          <a:ln w="28575" cap="sq">
            <a:noFill/>
            <a:miter lim="800000"/>
            <a:headEnd/>
            <a:tailEnd/>
          </a:ln>
          <a:effectLst/>
        </p:spPr>
      </p:pic>
      <p:sp>
        <p:nvSpPr>
          <p:cNvPr id="1581063" name="Rectangle 7"/>
          <p:cNvSpPr>
            <a:spLocks noChangeArrowheads="1"/>
          </p:cNvSpPr>
          <p:nvPr/>
        </p:nvSpPr>
        <p:spPr bwMode="auto">
          <a:xfrm>
            <a:off x="457200" y="457200"/>
            <a:ext cx="8229600" cy="9906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Net Cash Flow from Operating Activities—Indirect Versus Direct Method</a:t>
            </a:r>
          </a:p>
        </p:txBody>
      </p:sp>
      <p:sp>
        <p:nvSpPr>
          <p:cNvPr id="1581066" name="Text Box 10"/>
          <p:cNvSpPr txBox="1">
            <a:spLocks noChangeArrowheads="1"/>
          </p:cNvSpPr>
          <p:nvPr/>
        </p:nvSpPr>
        <p:spPr bwMode="auto">
          <a:xfrm>
            <a:off x="7086600" y="5943600"/>
            <a:ext cx="1524000" cy="333375"/>
          </a:xfrm>
          <a:prstGeom prst="rect">
            <a:avLst/>
          </a:prstGeom>
          <a:noFill/>
          <a:ln w="28575" cap="sq" algn="ctr">
            <a:noFill/>
            <a:miter lim="800000"/>
            <a:headEnd/>
            <a:tailEnd/>
          </a:ln>
          <a:effectLst/>
        </p:spPr>
        <p:txBody>
          <a:bodyPr wrap="none" anchor="ctr"/>
          <a:lstStyle/>
          <a:p>
            <a:pPr algn="r">
              <a:spcBef>
                <a:spcPct val="50000"/>
              </a:spcBef>
            </a:pPr>
            <a:r>
              <a:rPr lang="en-US" sz="1200">
                <a:solidFill>
                  <a:srgbClr val="800000"/>
                </a:solidFill>
                <a:effectLst/>
                <a:latin typeface="Arial" charset="0"/>
              </a:rPr>
              <a:t>Illustration 23-21</a:t>
            </a:r>
          </a:p>
        </p:txBody>
      </p:sp>
      <p:sp>
        <p:nvSpPr>
          <p:cNvPr id="1581067" name="Rectangle 11"/>
          <p:cNvSpPr>
            <a:spLocks noChangeArrowheads="1"/>
          </p:cNvSpPr>
          <p:nvPr/>
        </p:nvSpPr>
        <p:spPr bwMode="auto">
          <a:xfrm>
            <a:off x="3352800" y="1720850"/>
            <a:ext cx="5334000" cy="641350"/>
          </a:xfrm>
          <a:prstGeom prst="rect">
            <a:avLst/>
          </a:prstGeom>
          <a:noFill/>
          <a:ln w="28575" cap="sq">
            <a:noFill/>
            <a:miter lim="800000"/>
            <a:headEnd/>
            <a:tailEnd/>
          </a:ln>
          <a:effectLst/>
        </p:spPr>
        <p:txBody>
          <a:bodyPr>
            <a:spAutoFit/>
          </a:bodyPr>
          <a:lstStyle/>
          <a:p>
            <a:pPr algn="l"/>
            <a:r>
              <a:rPr lang="en-US" b="0">
                <a:effectLst/>
                <a:latin typeface="Arial" charset="0"/>
              </a:rPr>
              <a:t>Companies adjust each item in the income statement from the accrual basis to the cash basis.</a:t>
            </a:r>
          </a:p>
        </p:txBody>
      </p:sp>
      <p:sp>
        <p:nvSpPr>
          <p:cNvPr id="1581068" name="Rectangle 12"/>
          <p:cNvSpPr>
            <a:spLocks noChangeArrowheads="1"/>
          </p:cNvSpPr>
          <p:nvPr/>
        </p:nvSpPr>
        <p:spPr bwMode="auto">
          <a:xfrm>
            <a:off x="533400" y="1752600"/>
            <a:ext cx="28194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Direct Method</a:t>
            </a:r>
          </a:p>
        </p:txBody>
      </p:sp>
      <p:sp>
        <p:nvSpPr>
          <p:cNvPr id="1581070" name="Text Box 14"/>
          <p:cNvSpPr txBox="1">
            <a:spLocks noChangeArrowheads="1"/>
          </p:cNvSpPr>
          <p:nvPr/>
        </p:nvSpPr>
        <p:spPr bwMode="auto">
          <a:xfrm>
            <a:off x="8153400" y="6445250"/>
            <a:ext cx="9144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7</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6" name="Text Box 4"/>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7 Identify sources of information for a statement of cash flows.</a:t>
            </a:r>
          </a:p>
        </p:txBody>
      </p:sp>
      <p:sp>
        <p:nvSpPr>
          <p:cNvPr id="1605637" name="Rectangle 5"/>
          <p:cNvSpPr>
            <a:spLocks noChangeArrowheads="1"/>
          </p:cNvSpPr>
          <p:nvPr/>
        </p:nvSpPr>
        <p:spPr bwMode="auto">
          <a:xfrm>
            <a:off x="609600" y="2362200"/>
            <a:ext cx="8001000" cy="3805238"/>
          </a:xfrm>
          <a:prstGeom prst="rect">
            <a:avLst/>
          </a:prstGeom>
          <a:noFill/>
          <a:ln w="28575" cap="sq">
            <a:noFill/>
            <a:miter lim="800000"/>
            <a:headEnd/>
            <a:tailEnd/>
          </a:ln>
          <a:effectLst/>
        </p:spPr>
        <p:txBody>
          <a:bodyPr>
            <a:spAutoFit/>
          </a:bodyPr>
          <a:lstStyle/>
          <a:p>
            <a:pPr algn="l">
              <a:lnSpc>
                <a:spcPct val="120000"/>
              </a:lnSpc>
              <a:spcBef>
                <a:spcPct val="45000"/>
              </a:spcBef>
              <a:buClr>
                <a:srgbClr val="800000"/>
              </a:buClr>
              <a:buSzPct val="95000"/>
            </a:pPr>
            <a:r>
              <a:rPr lang="en-US" sz="2200">
                <a:solidFill>
                  <a:srgbClr val="000000"/>
                </a:solidFill>
                <a:effectLst/>
                <a:latin typeface="Arial" charset="0"/>
              </a:rPr>
              <a:t>In Favor of the Direct Method</a:t>
            </a:r>
          </a:p>
          <a:p>
            <a:pPr marL="685800" lvl="1" indent="-457200" algn="l">
              <a:lnSpc>
                <a:spcPct val="120000"/>
              </a:lnSpc>
              <a:spcBef>
                <a:spcPct val="45000"/>
              </a:spcBef>
              <a:buClr>
                <a:srgbClr val="800000"/>
              </a:buClr>
              <a:buSzPct val="80000"/>
              <a:buFont typeface="Wingdings" pitchFamily="2" charset="2"/>
              <a:buChar char="u"/>
            </a:pPr>
            <a:r>
              <a:rPr lang="en-US" sz="2100" b="0">
                <a:solidFill>
                  <a:srgbClr val="000000"/>
                </a:solidFill>
                <a:effectLst/>
                <a:latin typeface="Arial" charset="0"/>
              </a:rPr>
              <a:t>Shows operating cash receipts and payments.</a:t>
            </a:r>
          </a:p>
          <a:p>
            <a:pPr marL="685800" lvl="1" indent="-457200" algn="l">
              <a:lnSpc>
                <a:spcPct val="120000"/>
              </a:lnSpc>
              <a:spcBef>
                <a:spcPct val="45000"/>
              </a:spcBef>
              <a:buClr>
                <a:srgbClr val="800000"/>
              </a:buClr>
              <a:buSzPct val="80000"/>
              <a:buFont typeface="Wingdings" pitchFamily="2" charset="2"/>
              <a:buChar char="u"/>
            </a:pPr>
            <a:r>
              <a:rPr lang="en-US" sz="2100" b="0">
                <a:solidFill>
                  <a:srgbClr val="000000"/>
                </a:solidFill>
                <a:effectLst/>
                <a:latin typeface="Arial" charset="0"/>
              </a:rPr>
              <a:t>Information about cash receipts and payments is more revealing of a company’s ability </a:t>
            </a:r>
          </a:p>
          <a:p>
            <a:pPr marL="1257300" lvl="2" indent="-457200" algn="l">
              <a:lnSpc>
                <a:spcPct val="120000"/>
              </a:lnSpc>
              <a:spcBef>
                <a:spcPct val="45000"/>
              </a:spcBef>
              <a:buClr>
                <a:srgbClr val="800000"/>
              </a:buClr>
              <a:buFontTx/>
              <a:buAutoNum type="arabicPeriod"/>
            </a:pPr>
            <a:r>
              <a:rPr lang="en-US" sz="2000" b="0">
                <a:solidFill>
                  <a:srgbClr val="000000"/>
                </a:solidFill>
                <a:effectLst/>
                <a:latin typeface="Arial" charset="0"/>
              </a:rPr>
              <a:t>to generate sufficient cash from operating activities to pay its debts, </a:t>
            </a:r>
          </a:p>
          <a:p>
            <a:pPr marL="1257300" lvl="2" indent="-457200" algn="l">
              <a:lnSpc>
                <a:spcPct val="120000"/>
              </a:lnSpc>
              <a:spcBef>
                <a:spcPct val="45000"/>
              </a:spcBef>
              <a:buClr>
                <a:srgbClr val="800000"/>
              </a:buClr>
              <a:buFontTx/>
              <a:buAutoNum type="arabicPeriod"/>
            </a:pPr>
            <a:r>
              <a:rPr lang="en-US" sz="2000" b="0">
                <a:solidFill>
                  <a:srgbClr val="000000"/>
                </a:solidFill>
                <a:effectLst/>
                <a:latin typeface="Arial" charset="0"/>
              </a:rPr>
              <a:t>to reinvest in its operations, and </a:t>
            </a:r>
          </a:p>
          <a:p>
            <a:pPr marL="1257300" lvl="2" indent="-457200" algn="l">
              <a:lnSpc>
                <a:spcPct val="120000"/>
              </a:lnSpc>
              <a:spcBef>
                <a:spcPct val="45000"/>
              </a:spcBef>
              <a:buClr>
                <a:srgbClr val="800000"/>
              </a:buClr>
              <a:buFontTx/>
              <a:buAutoNum type="arabicPeriod"/>
            </a:pPr>
            <a:r>
              <a:rPr lang="en-US" sz="2000" b="0">
                <a:solidFill>
                  <a:srgbClr val="000000"/>
                </a:solidFill>
                <a:effectLst/>
                <a:latin typeface="Arial" charset="0"/>
              </a:rPr>
              <a:t>to make distributions to its owners.</a:t>
            </a:r>
          </a:p>
        </p:txBody>
      </p:sp>
      <p:sp>
        <p:nvSpPr>
          <p:cNvPr id="1605639" name="Rectangle 7"/>
          <p:cNvSpPr>
            <a:spLocks noChangeArrowheads="1"/>
          </p:cNvSpPr>
          <p:nvPr/>
        </p:nvSpPr>
        <p:spPr bwMode="auto">
          <a:xfrm>
            <a:off x="457200" y="457200"/>
            <a:ext cx="8229600" cy="9906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Net Cash Flow from Operating Activities—Indirect Versus Direct Method</a:t>
            </a:r>
          </a:p>
        </p:txBody>
      </p:sp>
      <p:sp>
        <p:nvSpPr>
          <p:cNvPr id="1605640" name="Rectangle 8"/>
          <p:cNvSpPr>
            <a:spLocks noChangeArrowheads="1"/>
          </p:cNvSpPr>
          <p:nvPr/>
        </p:nvSpPr>
        <p:spPr bwMode="auto">
          <a:xfrm>
            <a:off x="609600" y="1797050"/>
            <a:ext cx="75438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Direct Versus Indirect Controversy</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794" name="Text Box 2"/>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7 Identify sources of information for a statement of cash flows.</a:t>
            </a:r>
          </a:p>
        </p:txBody>
      </p:sp>
      <p:sp>
        <p:nvSpPr>
          <p:cNvPr id="1697796" name="Rectangle 4"/>
          <p:cNvSpPr>
            <a:spLocks noChangeArrowheads="1"/>
          </p:cNvSpPr>
          <p:nvPr/>
        </p:nvSpPr>
        <p:spPr bwMode="auto">
          <a:xfrm>
            <a:off x="457200" y="457200"/>
            <a:ext cx="8229600" cy="990600"/>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Net Cash Flow from Operating Activities—Indirect Versus Direct Method</a:t>
            </a:r>
          </a:p>
        </p:txBody>
      </p:sp>
      <p:sp>
        <p:nvSpPr>
          <p:cNvPr id="1697797" name="Rectangle 5"/>
          <p:cNvSpPr>
            <a:spLocks noChangeArrowheads="1"/>
          </p:cNvSpPr>
          <p:nvPr/>
        </p:nvSpPr>
        <p:spPr bwMode="auto">
          <a:xfrm>
            <a:off x="609600" y="1797050"/>
            <a:ext cx="75438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Direct Versus Indirect Controversy</a:t>
            </a:r>
          </a:p>
        </p:txBody>
      </p:sp>
      <p:sp>
        <p:nvSpPr>
          <p:cNvPr id="1697798" name="Rectangle 6"/>
          <p:cNvSpPr>
            <a:spLocks noChangeArrowheads="1"/>
          </p:cNvSpPr>
          <p:nvPr/>
        </p:nvSpPr>
        <p:spPr bwMode="auto">
          <a:xfrm>
            <a:off x="609600" y="2362200"/>
            <a:ext cx="8001000" cy="2319338"/>
          </a:xfrm>
          <a:prstGeom prst="rect">
            <a:avLst/>
          </a:prstGeom>
          <a:noFill/>
          <a:ln w="28575" cap="sq" algn="ctr">
            <a:noFill/>
            <a:miter lim="800000"/>
            <a:headEnd/>
            <a:tailEnd/>
          </a:ln>
          <a:effectLst/>
        </p:spPr>
        <p:txBody>
          <a:bodyPr>
            <a:spAutoFit/>
          </a:bodyPr>
          <a:lstStyle/>
          <a:p>
            <a:pPr algn="l">
              <a:lnSpc>
                <a:spcPct val="120000"/>
              </a:lnSpc>
              <a:spcBef>
                <a:spcPct val="45000"/>
              </a:spcBef>
              <a:buClr>
                <a:srgbClr val="800000"/>
              </a:buClr>
              <a:buSzPct val="95000"/>
            </a:pPr>
            <a:r>
              <a:rPr lang="en-US" sz="2200">
                <a:solidFill>
                  <a:srgbClr val="000000"/>
                </a:solidFill>
                <a:effectLst/>
                <a:latin typeface="Arial" charset="0"/>
              </a:rPr>
              <a:t>In Favor of the Indirect Method</a:t>
            </a:r>
          </a:p>
          <a:p>
            <a:pPr marL="685800" lvl="1" indent="-457200" algn="l">
              <a:lnSpc>
                <a:spcPct val="120000"/>
              </a:lnSpc>
              <a:spcBef>
                <a:spcPct val="45000"/>
              </a:spcBef>
              <a:buClr>
                <a:srgbClr val="800000"/>
              </a:buClr>
              <a:buSzPct val="80000"/>
              <a:buFont typeface="Wingdings" pitchFamily="2" charset="2"/>
              <a:buChar char="u"/>
            </a:pPr>
            <a:r>
              <a:rPr lang="en-US" sz="2100" b="0">
                <a:solidFill>
                  <a:srgbClr val="000000"/>
                </a:solidFill>
                <a:effectLst/>
                <a:latin typeface="Arial" charset="0"/>
              </a:rPr>
              <a:t>Focuses on the differences between net income and net cash flow from operating activities.</a:t>
            </a:r>
          </a:p>
          <a:p>
            <a:pPr marL="685800" lvl="1" indent="-457200" algn="l">
              <a:lnSpc>
                <a:spcPct val="120000"/>
              </a:lnSpc>
              <a:spcBef>
                <a:spcPct val="45000"/>
              </a:spcBef>
              <a:buClr>
                <a:srgbClr val="800000"/>
              </a:buClr>
              <a:buSzPct val="80000"/>
              <a:buFont typeface="Wingdings" pitchFamily="2" charset="2"/>
              <a:buChar char="u"/>
            </a:pPr>
            <a:r>
              <a:rPr lang="en-US" sz="2100" b="0">
                <a:solidFill>
                  <a:srgbClr val="000000"/>
                </a:solidFill>
                <a:effectLst/>
                <a:latin typeface="Arial" charset="0"/>
              </a:rPr>
              <a:t>Provides link between the statement of cash flows and the income statement and statement of financial position.</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Adjustments to Net Income</a:t>
            </a:r>
          </a:p>
        </p:txBody>
      </p:sp>
      <p:sp>
        <p:nvSpPr>
          <p:cNvPr id="1609731" name="Text Box 3"/>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Discuss special problems in preparing a statement of cash flows.</a:t>
            </a:r>
          </a:p>
        </p:txBody>
      </p:sp>
      <p:sp>
        <p:nvSpPr>
          <p:cNvPr id="1609733" name="Rectangle 5"/>
          <p:cNvSpPr>
            <a:spLocks noChangeArrowheads="1"/>
          </p:cNvSpPr>
          <p:nvPr/>
        </p:nvSpPr>
        <p:spPr bwMode="auto">
          <a:xfrm>
            <a:off x="609600" y="1981200"/>
            <a:ext cx="8001000" cy="1098550"/>
          </a:xfrm>
          <a:prstGeom prst="rect">
            <a:avLst/>
          </a:prstGeom>
          <a:noFill/>
          <a:ln w="28575" cap="sq">
            <a:noFill/>
            <a:miter lim="800000"/>
            <a:headEnd/>
            <a:tailEnd/>
          </a:ln>
          <a:effectLst/>
        </p:spPr>
        <p:txBody>
          <a:bodyPr>
            <a:spAutoFit/>
          </a:bodyPr>
          <a:lstStyle/>
          <a:p>
            <a:pPr marL="685800" lvl="1" indent="-457200" algn="l">
              <a:lnSpc>
                <a:spcPct val="125000"/>
              </a:lnSpc>
              <a:spcBef>
                <a:spcPct val="50000"/>
              </a:spcBef>
              <a:buClr>
                <a:srgbClr val="800000"/>
              </a:buClr>
              <a:buSzPct val="80000"/>
              <a:buFont typeface="Wingdings" pitchFamily="2" charset="2"/>
              <a:buChar char="u"/>
            </a:pPr>
            <a:r>
              <a:rPr lang="en-US" sz="2200" b="0">
                <a:solidFill>
                  <a:srgbClr val="000000"/>
                </a:solidFill>
                <a:effectLst/>
                <a:latin typeface="Arial" charset="0"/>
              </a:rPr>
              <a:t>Amortization of limited-life intangible assets.</a:t>
            </a:r>
          </a:p>
          <a:p>
            <a:pPr marL="685800" lvl="1" indent="-457200" algn="l">
              <a:lnSpc>
                <a:spcPct val="125000"/>
              </a:lnSpc>
              <a:spcBef>
                <a:spcPct val="50000"/>
              </a:spcBef>
              <a:buClr>
                <a:srgbClr val="800000"/>
              </a:buClr>
              <a:buSzPct val="80000"/>
              <a:buFont typeface="Wingdings" pitchFamily="2" charset="2"/>
              <a:buChar char="u"/>
            </a:pPr>
            <a:r>
              <a:rPr lang="en-US" sz="2200" b="0">
                <a:solidFill>
                  <a:srgbClr val="000000"/>
                </a:solidFill>
                <a:effectLst/>
                <a:latin typeface="Arial" charset="0"/>
              </a:rPr>
              <a:t>Amortization of bond discount or premium.</a:t>
            </a:r>
          </a:p>
        </p:txBody>
      </p:sp>
      <p:sp>
        <p:nvSpPr>
          <p:cNvPr id="1609734" name="Rectangle 6"/>
          <p:cNvSpPr>
            <a:spLocks noChangeArrowheads="1"/>
          </p:cNvSpPr>
          <p:nvPr/>
        </p:nvSpPr>
        <p:spPr bwMode="auto">
          <a:xfrm>
            <a:off x="609600" y="1416050"/>
            <a:ext cx="75438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Depreciation and Amortization</a:t>
            </a:r>
          </a:p>
        </p:txBody>
      </p:sp>
      <p:sp>
        <p:nvSpPr>
          <p:cNvPr id="1609735" name="Rectangle 7"/>
          <p:cNvSpPr>
            <a:spLocks noChangeArrowheads="1"/>
          </p:cNvSpPr>
          <p:nvPr/>
        </p:nvSpPr>
        <p:spPr bwMode="auto">
          <a:xfrm>
            <a:off x="609600" y="3473450"/>
            <a:ext cx="75438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Postretirement Benefit Costs</a:t>
            </a:r>
          </a:p>
        </p:txBody>
      </p:sp>
      <p:sp>
        <p:nvSpPr>
          <p:cNvPr id="1609736" name="Rectangle 8"/>
          <p:cNvSpPr>
            <a:spLocks noChangeArrowheads="1"/>
          </p:cNvSpPr>
          <p:nvPr/>
        </p:nvSpPr>
        <p:spPr bwMode="auto">
          <a:xfrm>
            <a:off x="609600" y="4038600"/>
            <a:ext cx="8001000" cy="930275"/>
          </a:xfrm>
          <a:prstGeom prst="rect">
            <a:avLst/>
          </a:prstGeom>
          <a:noFill/>
          <a:ln w="28575" cap="sq">
            <a:noFill/>
            <a:miter lim="800000"/>
            <a:headEnd/>
            <a:tailEnd/>
          </a:ln>
          <a:effectLst/>
        </p:spPr>
        <p:txBody>
          <a:bodyPr>
            <a:spAutoFit/>
          </a:bodyPr>
          <a:lstStyle/>
          <a:p>
            <a:pPr marL="685800" lvl="1" indent="-457200" algn="l">
              <a:lnSpc>
                <a:spcPct val="125000"/>
              </a:lnSpc>
              <a:spcBef>
                <a:spcPct val="50000"/>
              </a:spcBef>
              <a:buClr>
                <a:srgbClr val="800000"/>
              </a:buClr>
              <a:buSzPct val="80000"/>
              <a:buFont typeface="Wingdings" pitchFamily="2" charset="2"/>
              <a:buChar char="u"/>
            </a:pPr>
            <a:r>
              <a:rPr lang="en-US" sz="2200" b="0">
                <a:solidFill>
                  <a:srgbClr val="000000"/>
                </a:solidFill>
                <a:effectLst/>
                <a:latin typeface="Arial" charset="0"/>
              </a:rPr>
              <a:t>Company must adjust net income by the difference between cash paid and the expense reported.</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Adjustments to Net Income</a:t>
            </a:r>
          </a:p>
        </p:txBody>
      </p:sp>
      <p:sp>
        <p:nvSpPr>
          <p:cNvPr id="1701891" name="Text Box 3"/>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Discuss special problems in preparing a statement of cash flows.</a:t>
            </a:r>
          </a:p>
        </p:txBody>
      </p:sp>
      <p:sp>
        <p:nvSpPr>
          <p:cNvPr id="1701892" name="Rectangle 4"/>
          <p:cNvSpPr>
            <a:spLocks noChangeArrowheads="1"/>
          </p:cNvSpPr>
          <p:nvPr/>
        </p:nvSpPr>
        <p:spPr bwMode="auto">
          <a:xfrm>
            <a:off x="609600" y="1981200"/>
            <a:ext cx="8001000" cy="511175"/>
          </a:xfrm>
          <a:prstGeom prst="rect">
            <a:avLst/>
          </a:prstGeom>
          <a:noFill/>
          <a:ln w="28575" cap="sq">
            <a:noFill/>
            <a:miter lim="800000"/>
            <a:headEnd/>
            <a:tailEnd/>
          </a:ln>
          <a:effectLst/>
        </p:spPr>
        <p:txBody>
          <a:bodyPr>
            <a:spAutoFit/>
          </a:bodyPr>
          <a:lstStyle/>
          <a:p>
            <a:pPr marL="685800" lvl="1" indent="-457200" algn="l">
              <a:lnSpc>
                <a:spcPct val="125000"/>
              </a:lnSpc>
              <a:spcBef>
                <a:spcPct val="50000"/>
              </a:spcBef>
              <a:buClr>
                <a:srgbClr val="800000"/>
              </a:buClr>
              <a:buSzPct val="80000"/>
              <a:buFont typeface="Wingdings" pitchFamily="2" charset="2"/>
              <a:buChar char="u"/>
            </a:pPr>
            <a:r>
              <a:rPr lang="en-US" sz="2200" b="0">
                <a:solidFill>
                  <a:srgbClr val="000000"/>
                </a:solidFill>
                <a:effectLst/>
                <a:latin typeface="Arial" charset="0"/>
              </a:rPr>
              <a:t>Affect net income but have no effect on cash.</a:t>
            </a:r>
          </a:p>
        </p:txBody>
      </p:sp>
      <p:sp>
        <p:nvSpPr>
          <p:cNvPr id="1701893" name="Rectangle 5"/>
          <p:cNvSpPr>
            <a:spLocks noChangeArrowheads="1"/>
          </p:cNvSpPr>
          <p:nvPr/>
        </p:nvSpPr>
        <p:spPr bwMode="auto">
          <a:xfrm>
            <a:off x="609600" y="1416050"/>
            <a:ext cx="75438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Changes in Deferred Income Taxes</a:t>
            </a:r>
          </a:p>
        </p:txBody>
      </p:sp>
      <p:sp>
        <p:nvSpPr>
          <p:cNvPr id="1701894" name="Rectangle 6"/>
          <p:cNvSpPr>
            <a:spLocks noChangeArrowheads="1"/>
          </p:cNvSpPr>
          <p:nvPr/>
        </p:nvSpPr>
        <p:spPr bwMode="auto">
          <a:xfrm>
            <a:off x="609600" y="2847975"/>
            <a:ext cx="75438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Equity Method of Accounting</a:t>
            </a:r>
          </a:p>
        </p:txBody>
      </p:sp>
      <p:sp>
        <p:nvSpPr>
          <p:cNvPr id="1701895" name="Rectangle 7"/>
          <p:cNvSpPr>
            <a:spLocks noChangeArrowheads="1"/>
          </p:cNvSpPr>
          <p:nvPr/>
        </p:nvSpPr>
        <p:spPr bwMode="auto">
          <a:xfrm>
            <a:off x="609600" y="3413125"/>
            <a:ext cx="8001000" cy="1936750"/>
          </a:xfrm>
          <a:prstGeom prst="rect">
            <a:avLst/>
          </a:prstGeom>
          <a:noFill/>
          <a:ln w="28575" cap="sq">
            <a:noFill/>
            <a:miter lim="800000"/>
            <a:headEnd/>
            <a:tailEnd/>
          </a:ln>
          <a:effectLst/>
        </p:spPr>
        <p:txBody>
          <a:bodyPr>
            <a:spAutoFit/>
          </a:bodyPr>
          <a:lstStyle/>
          <a:p>
            <a:pPr marL="685800" lvl="1" indent="-457200" algn="l">
              <a:lnSpc>
                <a:spcPct val="125000"/>
              </a:lnSpc>
              <a:spcBef>
                <a:spcPct val="50000"/>
              </a:spcBef>
              <a:buClr>
                <a:srgbClr val="800000"/>
              </a:buClr>
              <a:buSzPct val="80000"/>
              <a:buFont typeface="Wingdings" pitchFamily="2" charset="2"/>
              <a:buChar char="u"/>
            </a:pPr>
            <a:r>
              <a:rPr lang="en-US" sz="2200" b="0">
                <a:solidFill>
                  <a:srgbClr val="000000"/>
                </a:solidFill>
                <a:effectLst/>
                <a:latin typeface="Arial" charset="0"/>
              </a:rPr>
              <a:t>Net increase in the investment account does not affect cash flows. </a:t>
            </a:r>
          </a:p>
          <a:p>
            <a:pPr marL="685800" lvl="1" indent="-457200" algn="l">
              <a:lnSpc>
                <a:spcPct val="125000"/>
              </a:lnSpc>
              <a:spcBef>
                <a:spcPct val="50000"/>
              </a:spcBef>
              <a:buClr>
                <a:srgbClr val="800000"/>
              </a:buClr>
              <a:buSzPct val="80000"/>
              <a:buFont typeface="Wingdings" pitchFamily="2" charset="2"/>
              <a:buChar char="u"/>
            </a:pPr>
            <a:r>
              <a:rPr lang="en-US" sz="2200" b="0">
                <a:solidFill>
                  <a:srgbClr val="000000"/>
                </a:solidFill>
                <a:effectLst/>
                <a:latin typeface="Arial" charset="0"/>
              </a:rPr>
              <a:t>Company must deduct the net increase from net income to arrive at net cash flow from operating activities.</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38"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Adjustments to Net Income</a:t>
            </a:r>
          </a:p>
        </p:txBody>
      </p:sp>
      <p:sp>
        <p:nvSpPr>
          <p:cNvPr id="1703939" name="Text Box 3"/>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Discuss special problems in preparing a statement of cash flows.</a:t>
            </a:r>
          </a:p>
        </p:txBody>
      </p:sp>
      <p:sp>
        <p:nvSpPr>
          <p:cNvPr id="1703940" name="Rectangle 4"/>
          <p:cNvSpPr>
            <a:spLocks noChangeArrowheads="1"/>
          </p:cNvSpPr>
          <p:nvPr/>
        </p:nvSpPr>
        <p:spPr bwMode="auto">
          <a:xfrm>
            <a:off x="609600" y="1981200"/>
            <a:ext cx="8001000" cy="4032250"/>
          </a:xfrm>
          <a:prstGeom prst="rect">
            <a:avLst/>
          </a:prstGeom>
          <a:noFill/>
          <a:ln w="28575" cap="sq">
            <a:noFill/>
            <a:miter lim="800000"/>
            <a:headEnd/>
            <a:tailEnd/>
          </a:ln>
          <a:effectLst/>
        </p:spPr>
        <p:txBody>
          <a:bodyPr>
            <a:spAutoFit/>
          </a:bodyPr>
          <a:lstStyle/>
          <a:p>
            <a:pPr marL="685800" lvl="1" indent="-457200" algn="l">
              <a:lnSpc>
                <a:spcPct val="125000"/>
              </a:lnSpc>
              <a:spcBef>
                <a:spcPct val="50000"/>
              </a:spcBef>
              <a:buClr>
                <a:srgbClr val="800000"/>
              </a:buClr>
              <a:buSzPct val="80000"/>
              <a:buFont typeface="Wingdings" pitchFamily="2" charset="2"/>
              <a:buChar char="u"/>
            </a:pPr>
            <a:r>
              <a:rPr lang="en-US" sz="2200" b="0">
                <a:solidFill>
                  <a:srgbClr val="000000"/>
                </a:solidFill>
                <a:effectLst/>
                <a:latin typeface="Arial" charset="0"/>
              </a:rPr>
              <a:t>A loss is added to net income to compute net cash flow from operating activities because the loss is a non-cash charge in the income statement.</a:t>
            </a:r>
          </a:p>
          <a:p>
            <a:pPr marL="685800" lvl="1" indent="-457200" algn="l">
              <a:lnSpc>
                <a:spcPct val="125000"/>
              </a:lnSpc>
              <a:spcBef>
                <a:spcPct val="50000"/>
              </a:spcBef>
              <a:buClr>
                <a:srgbClr val="800000"/>
              </a:buClr>
              <a:buSzPct val="80000"/>
              <a:buFont typeface="Wingdings" pitchFamily="2" charset="2"/>
              <a:buChar char="u"/>
            </a:pPr>
            <a:r>
              <a:rPr lang="en-US" sz="2200" b="0">
                <a:solidFill>
                  <a:srgbClr val="000000"/>
                </a:solidFill>
                <a:effectLst/>
                <a:latin typeface="Arial" charset="0"/>
              </a:rPr>
              <a:t>Company reports a gain in the statement of cash flows as part of the cash proceeds from the sale of equipment under </a:t>
            </a:r>
            <a:r>
              <a:rPr lang="en-US" sz="2200">
                <a:solidFill>
                  <a:srgbClr val="000000"/>
                </a:solidFill>
                <a:effectLst/>
                <a:latin typeface="Arial" charset="0"/>
              </a:rPr>
              <a:t>investing activities</a:t>
            </a:r>
            <a:r>
              <a:rPr lang="en-US" sz="2200" b="0">
                <a:solidFill>
                  <a:srgbClr val="000000"/>
                </a:solidFill>
                <a:effectLst/>
                <a:latin typeface="Arial" charset="0"/>
              </a:rPr>
              <a:t>, thus it deducts the gain from net income to avoid double-counting—once as part of net income and again as part of the cash proceeds from the sale.</a:t>
            </a:r>
          </a:p>
        </p:txBody>
      </p:sp>
      <p:sp>
        <p:nvSpPr>
          <p:cNvPr id="1703941" name="Rectangle 5"/>
          <p:cNvSpPr>
            <a:spLocks noChangeArrowheads="1"/>
          </p:cNvSpPr>
          <p:nvPr/>
        </p:nvSpPr>
        <p:spPr bwMode="auto">
          <a:xfrm>
            <a:off x="609600" y="1416050"/>
            <a:ext cx="75438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Loss and Gains</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Adjustments to Net Income</a:t>
            </a:r>
          </a:p>
        </p:txBody>
      </p:sp>
      <p:sp>
        <p:nvSpPr>
          <p:cNvPr id="1705987" name="Text Box 3"/>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Discuss special problems in preparing a statement of cash flows.</a:t>
            </a:r>
          </a:p>
        </p:txBody>
      </p:sp>
      <p:sp>
        <p:nvSpPr>
          <p:cNvPr id="1705988" name="Rectangle 4"/>
          <p:cNvSpPr>
            <a:spLocks noChangeArrowheads="1"/>
          </p:cNvSpPr>
          <p:nvPr/>
        </p:nvSpPr>
        <p:spPr bwMode="auto">
          <a:xfrm>
            <a:off x="609600" y="1981200"/>
            <a:ext cx="8001000" cy="1936750"/>
          </a:xfrm>
          <a:prstGeom prst="rect">
            <a:avLst/>
          </a:prstGeom>
          <a:noFill/>
          <a:ln w="28575" cap="sq">
            <a:noFill/>
            <a:miter lim="800000"/>
            <a:headEnd/>
            <a:tailEnd/>
          </a:ln>
          <a:effectLst/>
        </p:spPr>
        <p:txBody>
          <a:bodyPr>
            <a:spAutoFit/>
          </a:bodyPr>
          <a:lstStyle/>
          <a:p>
            <a:pPr marL="685800" lvl="1" indent="-457200" algn="l">
              <a:lnSpc>
                <a:spcPct val="125000"/>
              </a:lnSpc>
              <a:spcBef>
                <a:spcPct val="50000"/>
              </a:spcBef>
              <a:buClr>
                <a:srgbClr val="800000"/>
              </a:buClr>
              <a:buSzPct val="80000"/>
              <a:buFont typeface="Wingdings" pitchFamily="2" charset="2"/>
              <a:buChar char="u"/>
            </a:pPr>
            <a:r>
              <a:rPr lang="en-US" sz="2200" b="0">
                <a:solidFill>
                  <a:srgbClr val="000000"/>
                </a:solidFill>
                <a:effectLst/>
                <a:latin typeface="Arial" charset="0"/>
              </a:rPr>
              <a:t>Cash is not affected by recording the expense. </a:t>
            </a:r>
          </a:p>
          <a:p>
            <a:pPr marL="685800" lvl="1" indent="-457200" algn="l">
              <a:lnSpc>
                <a:spcPct val="125000"/>
              </a:lnSpc>
              <a:spcBef>
                <a:spcPct val="50000"/>
              </a:spcBef>
              <a:buClr>
                <a:srgbClr val="800000"/>
              </a:buClr>
              <a:buSzPct val="80000"/>
              <a:buFont typeface="Wingdings" pitchFamily="2" charset="2"/>
              <a:buChar char="u"/>
            </a:pPr>
            <a:r>
              <a:rPr lang="en-US" sz="2200" b="0">
                <a:solidFill>
                  <a:srgbClr val="000000"/>
                </a:solidFill>
                <a:effectLst/>
                <a:latin typeface="Arial" charset="0"/>
              </a:rPr>
              <a:t>The company must increase net income by the amount of compensation expense from share options in computing net cash flow from operating activities.</a:t>
            </a:r>
          </a:p>
        </p:txBody>
      </p:sp>
      <p:sp>
        <p:nvSpPr>
          <p:cNvPr id="1705989" name="Rectangle 5"/>
          <p:cNvSpPr>
            <a:spLocks noChangeArrowheads="1"/>
          </p:cNvSpPr>
          <p:nvPr/>
        </p:nvSpPr>
        <p:spPr bwMode="auto">
          <a:xfrm>
            <a:off x="609600" y="1416050"/>
            <a:ext cx="75438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Stock Options</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7555" name="Rectangle 3"/>
          <p:cNvSpPr>
            <a:spLocks noChangeArrowheads="1"/>
          </p:cNvSpPr>
          <p:nvPr/>
        </p:nvSpPr>
        <p:spPr bwMode="auto">
          <a:xfrm>
            <a:off x="533400" y="4419600"/>
            <a:ext cx="1828800" cy="822325"/>
          </a:xfrm>
          <a:prstGeom prst="rect">
            <a:avLst/>
          </a:prstGeom>
          <a:noFill/>
          <a:ln w="12700" cap="sq">
            <a:noFill/>
            <a:miter lim="800000"/>
            <a:headEnd type="none" w="sm" len="sm"/>
            <a:tailEnd type="none" w="sm" len="sm"/>
          </a:ln>
          <a:effectLst/>
        </p:spPr>
        <p:txBody>
          <a:bodyPr>
            <a:spAutoFit/>
          </a:bodyPr>
          <a:lstStyle/>
          <a:p>
            <a:pPr algn="l"/>
            <a:r>
              <a:rPr lang="en-US" sz="1200">
                <a:solidFill>
                  <a:srgbClr val="800000"/>
                </a:solidFill>
                <a:effectLst/>
                <a:latin typeface="Arial" charset="0"/>
              </a:rPr>
              <a:t>Illustration 23-1</a:t>
            </a:r>
            <a:r>
              <a:rPr lang="en-US" sz="1200">
                <a:solidFill>
                  <a:schemeClr val="tx1"/>
                </a:solidFill>
                <a:effectLst/>
                <a:latin typeface="Arial" charset="0"/>
              </a:rPr>
              <a:t>    Classification of Typical Cash Inflows and Outflows</a:t>
            </a:r>
          </a:p>
        </p:txBody>
      </p:sp>
      <p:sp>
        <p:nvSpPr>
          <p:cNvPr id="1687560" name="Rectangle 8"/>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Classification of Cash Flows</a:t>
            </a:r>
          </a:p>
        </p:txBody>
      </p:sp>
      <p:sp>
        <p:nvSpPr>
          <p:cNvPr id="1687563" name="Text Box 11"/>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Identify the major classifications of cash flows.</a:t>
            </a:r>
          </a:p>
        </p:txBody>
      </p:sp>
      <p:pic>
        <p:nvPicPr>
          <p:cNvPr id="1687564" name="Picture 12"/>
          <p:cNvPicPr>
            <a:picLocks noChangeAspect="1" noChangeArrowheads="1"/>
          </p:cNvPicPr>
          <p:nvPr/>
        </p:nvPicPr>
        <p:blipFill>
          <a:blip r:embed="rId3"/>
          <a:srcRect/>
          <a:stretch>
            <a:fillRect/>
          </a:stretch>
        </p:blipFill>
        <p:spPr bwMode="auto">
          <a:xfrm>
            <a:off x="533400" y="1447800"/>
            <a:ext cx="8229600" cy="2882900"/>
          </a:xfrm>
          <a:prstGeom prst="rect">
            <a:avLst/>
          </a:prstGeom>
          <a:noFill/>
          <a:ln w="28575" cap="sq">
            <a:noFill/>
            <a:miter lim="800000"/>
            <a:headEnd/>
            <a:tailEnd/>
          </a:ln>
          <a:effectLst/>
        </p:spPr>
      </p:pic>
      <p:sp>
        <p:nvSpPr>
          <p:cNvPr id="1687565" name="AutoShape 13"/>
          <p:cNvSpPr>
            <a:spLocks noChangeArrowheads="1"/>
          </p:cNvSpPr>
          <p:nvPr/>
        </p:nvSpPr>
        <p:spPr bwMode="auto">
          <a:xfrm rot="5400000">
            <a:off x="4914900" y="4686300"/>
            <a:ext cx="381000" cy="304800"/>
          </a:xfrm>
          <a:prstGeom prst="notchedRightArrow">
            <a:avLst>
              <a:gd name="adj1" fmla="val 50000"/>
              <a:gd name="adj2" fmla="val 31250"/>
            </a:avLst>
          </a:prstGeom>
          <a:solidFill>
            <a:schemeClr val="bg1"/>
          </a:solidFill>
          <a:ln w="28575" cap="sq">
            <a:solidFill>
              <a:srgbClr val="800000"/>
            </a:solidFill>
            <a:miter lim="800000"/>
            <a:headEnd/>
            <a:tailEnd/>
          </a:ln>
          <a:effectLst/>
        </p:spPr>
        <p:txBody>
          <a:bodyPr wrap="none" anchor="ctr"/>
          <a:lstStyle/>
          <a:p>
            <a:endParaRPr lang="en-US"/>
          </a:p>
        </p:txBody>
      </p:sp>
      <p:sp>
        <p:nvSpPr>
          <p:cNvPr id="1687566" name="AutoShape 14"/>
          <p:cNvSpPr>
            <a:spLocks noChangeArrowheads="1"/>
          </p:cNvSpPr>
          <p:nvPr/>
        </p:nvSpPr>
        <p:spPr bwMode="auto">
          <a:xfrm rot="5400000">
            <a:off x="2705100" y="4686300"/>
            <a:ext cx="381000" cy="304800"/>
          </a:xfrm>
          <a:prstGeom prst="notchedRightArrow">
            <a:avLst>
              <a:gd name="adj1" fmla="val 50000"/>
              <a:gd name="adj2" fmla="val 31250"/>
            </a:avLst>
          </a:prstGeom>
          <a:solidFill>
            <a:schemeClr val="bg1"/>
          </a:solidFill>
          <a:ln w="28575" cap="sq">
            <a:solidFill>
              <a:srgbClr val="800000"/>
            </a:solidFill>
            <a:miter lim="800000"/>
            <a:headEnd/>
            <a:tailEnd/>
          </a:ln>
          <a:effectLst/>
        </p:spPr>
        <p:txBody>
          <a:bodyPr wrap="none" anchor="ctr"/>
          <a:lstStyle/>
          <a:p>
            <a:endParaRPr lang="en-US"/>
          </a:p>
        </p:txBody>
      </p:sp>
      <p:sp>
        <p:nvSpPr>
          <p:cNvPr id="1687567" name="AutoShape 15"/>
          <p:cNvSpPr>
            <a:spLocks noChangeArrowheads="1"/>
          </p:cNvSpPr>
          <p:nvPr/>
        </p:nvSpPr>
        <p:spPr bwMode="auto">
          <a:xfrm rot="5400000">
            <a:off x="7124700" y="4686300"/>
            <a:ext cx="381000" cy="304800"/>
          </a:xfrm>
          <a:prstGeom prst="notchedRightArrow">
            <a:avLst>
              <a:gd name="adj1" fmla="val 50000"/>
              <a:gd name="adj2" fmla="val 31250"/>
            </a:avLst>
          </a:prstGeom>
          <a:solidFill>
            <a:schemeClr val="bg1"/>
          </a:solidFill>
          <a:ln w="28575" cap="sq">
            <a:solidFill>
              <a:srgbClr val="800000"/>
            </a:solid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610"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Adjustments to Net Income</a:t>
            </a:r>
          </a:p>
        </p:txBody>
      </p:sp>
      <p:sp>
        <p:nvSpPr>
          <p:cNvPr id="1732611" name="Text Box 3"/>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Discuss special problems in preparing a statement of cash flows.</a:t>
            </a:r>
          </a:p>
        </p:txBody>
      </p:sp>
      <p:sp>
        <p:nvSpPr>
          <p:cNvPr id="1732612" name="Rectangle 4"/>
          <p:cNvSpPr>
            <a:spLocks noChangeArrowheads="1"/>
          </p:cNvSpPr>
          <p:nvPr/>
        </p:nvSpPr>
        <p:spPr bwMode="auto">
          <a:xfrm>
            <a:off x="609600" y="1981200"/>
            <a:ext cx="8001000" cy="1768475"/>
          </a:xfrm>
          <a:prstGeom prst="rect">
            <a:avLst/>
          </a:prstGeom>
          <a:noFill/>
          <a:ln w="28575" cap="sq" algn="ctr">
            <a:noFill/>
            <a:miter lim="800000"/>
            <a:headEnd/>
            <a:tailEnd/>
          </a:ln>
          <a:effectLst/>
        </p:spPr>
        <p:txBody>
          <a:bodyPr>
            <a:spAutoFit/>
          </a:bodyPr>
          <a:lstStyle/>
          <a:p>
            <a:pPr marL="685800" lvl="1" indent="-457200" algn="l">
              <a:lnSpc>
                <a:spcPct val="125000"/>
              </a:lnSpc>
              <a:spcBef>
                <a:spcPct val="50000"/>
              </a:spcBef>
              <a:buClr>
                <a:srgbClr val="800000"/>
              </a:buClr>
              <a:buSzPct val="80000"/>
              <a:buFont typeface="Wingdings" pitchFamily="2" charset="2"/>
              <a:buNone/>
            </a:pPr>
            <a:r>
              <a:rPr lang="en-US" sz="2200" b="0">
                <a:solidFill>
                  <a:srgbClr val="000000"/>
                </a:solidFill>
                <a:effectLst/>
                <a:latin typeface="Arial" charset="0"/>
              </a:rPr>
              <a:t>Companies should report either as investing activities or as financing activities cash flows from extraordinary transactions and other events whose effects are included in net income, but which are not related to operations.</a:t>
            </a:r>
          </a:p>
        </p:txBody>
      </p:sp>
      <p:sp>
        <p:nvSpPr>
          <p:cNvPr id="1732613" name="Rectangle 5"/>
          <p:cNvSpPr>
            <a:spLocks noChangeArrowheads="1"/>
          </p:cNvSpPr>
          <p:nvPr/>
        </p:nvSpPr>
        <p:spPr bwMode="auto">
          <a:xfrm>
            <a:off x="609600" y="1416050"/>
            <a:ext cx="75438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Extraordinary Items</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8034"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Accounts Receivable (Net)</a:t>
            </a:r>
          </a:p>
        </p:txBody>
      </p:sp>
      <p:sp>
        <p:nvSpPr>
          <p:cNvPr id="1708035" name="Text Box 3"/>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Discuss special problems in preparing a statement of cash flows.</a:t>
            </a:r>
          </a:p>
        </p:txBody>
      </p:sp>
      <p:sp>
        <p:nvSpPr>
          <p:cNvPr id="1708036" name="Rectangle 4"/>
          <p:cNvSpPr>
            <a:spLocks noChangeArrowheads="1"/>
          </p:cNvSpPr>
          <p:nvPr/>
        </p:nvSpPr>
        <p:spPr bwMode="auto">
          <a:xfrm>
            <a:off x="609600" y="1981200"/>
            <a:ext cx="8001000" cy="1698625"/>
          </a:xfrm>
          <a:prstGeom prst="rect">
            <a:avLst/>
          </a:prstGeom>
          <a:noFill/>
          <a:ln w="28575" cap="sq" algn="ctr">
            <a:noFill/>
            <a:miter lim="800000"/>
            <a:headEnd/>
            <a:tailEnd/>
          </a:ln>
          <a:effectLst/>
        </p:spPr>
        <p:txBody>
          <a:bodyPr>
            <a:spAutoFit/>
          </a:bodyPr>
          <a:lstStyle/>
          <a:p>
            <a:pPr marL="228600" lvl="1" algn="l">
              <a:lnSpc>
                <a:spcPct val="125000"/>
              </a:lnSpc>
              <a:spcBef>
                <a:spcPct val="50000"/>
              </a:spcBef>
              <a:buClr>
                <a:srgbClr val="800000"/>
              </a:buClr>
              <a:buSzPct val="80000"/>
              <a:buFont typeface="Wingdings" pitchFamily="2" charset="2"/>
              <a:buNone/>
            </a:pPr>
            <a:r>
              <a:rPr lang="en-US" sz="2100" b="0">
                <a:solidFill>
                  <a:srgbClr val="000000"/>
                </a:solidFill>
                <a:effectLst/>
                <a:latin typeface="Arial" charset="0"/>
              </a:rPr>
              <a:t>Because an increase in Allowance for Doubtful Accounts results from a charge to bad debt expense, a company should add back an increase in Allowance for Doubtful Accounts to net income to arrive at net cash flow from operating activities.</a:t>
            </a:r>
          </a:p>
        </p:txBody>
      </p:sp>
      <p:sp>
        <p:nvSpPr>
          <p:cNvPr id="1708037" name="Rectangle 5"/>
          <p:cNvSpPr>
            <a:spLocks noChangeArrowheads="1"/>
          </p:cNvSpPr>
          <p:nvPr/>
        </p:nvSpPr>
        <p:spPr bwMode="auto">
          <a:xfrm>
            <a:off x="609600" y="1416050"/>
            <a:ext cx="75438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Indirect Method</a:t>
            </a:r>
          </a:p>
        </p:txBody>
      </p:sp>
      <p:sp>
        <p:nvSpPr>
          <p:cNvPr id="1708039" name="Rectangle 7"/>
          <p:cNvSpPr>
            <a:spLocks noChangeArrowheads="1"/>
          </p:cNvSpPr>
          <p:nvPr/>
        </p:nvSpPr>
        <p:spPr bwMode="auto">
          <a:xfrm>
            <a:off x="533400" y="5532438"/>
            <a:ext cx="2133600" cy="639762"/>
          </a:xfrm>
          <a:prstGeom prst="rect">
            <a:avLst/>
          </a:prstGeom>
          <a:noFill/>
          <a:ln w="28575" cap="sq">
            <a:noFill/>
            <a:miter lim="800000"/>
            <a:headEnd/>
            <a:tailEnd/>
          </a:ln>
          <a:effectLst/>
        </p:spPr>
        <p:txBody>
          <a:bodyPr>
            <a:spAutoFit/>
          </a:bodyPr>
          <a:lstStyle/>
          <a:p>
            <a:pPr algn="l"/>
            <a:r>
              <a:rPr lang="en-US" sz="1200">
                <a:solidFill>
                  <a:srgbClr val="800000"/>
                </a:solidFill>
                <a:effectLst/>
                <a:latin typeface="Arial" charset="0"/>
              </a:rPr>
              <a:t>Illustration 23-28</a:t>
            </a:r>
          </a:p>
          <a:p>
            <a:pPr algn="l"/>
            <a:r>
              <a:rPr lang="en-US" sz="1200" b="0">
                <a:effectLst/>
                <a:latin typeface="Arial" charset="0"/>
              </a:rPr>
              <a:t>Accounts Receivable</a:t>
            </a:r>
          </a:p>
          <a:p>
            <a:pPr algn="l"/>
            <a:r>
              <a:rPr lang="en-US" sz="1200" b="0">
                <a:effectLst/>
                <a:latin typeface="Arial" charset="0"/>
              </a:rPr>
              <a:t>Balances, Redmark Co.</a:t>
            </a:r>
          </a:p>
        </p:txBody>
      </p:sp>
      <p:pic>
        <p:nvPicPr>
          <p:cNvPr id="1708040" name="Picture 8"/>
          <p:cNvPicPr>
            <a:picLocks noChangeAspect="1" noChangeArrowheads="1"/>
          </p:cNvPicPr>
          <p:nvPr/>
        </p:nvPicPr>
        <p:blipFill>
          <a:blip r:embed="rId3"/>
          <a:srcRect/>
          <a:stretch>
            <a:fillRect/>
          </a:stretch>
        </p:blipFill>
        <p:spPr bwMode="auto">
          <a:xfrm>
            <a:off x="533400" y="3962400"/>
            <a:ext cx="8153400" cy="1498600"/>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82"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Accounts Receivable (Net)</a:t>
            </a:r>
          </a:p>
        </p:txBody>
      </p:sp>
      <p:sp>
        <p:nvSpPr>
          <p:cNvPr id="1710083" name="Text Box 3"/>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Discuss special problems in preparing a statement of cash flows.</a:t>
            </a:r>
          </a:p>
        </p:txBody>
      </p:sp>
      <p:sp>
        <p:nvSpPr>
          <p:cNvPr id="1710084" name="Rectangle 4"/>
          <p:cNvSpPr>
            <a:spLocks noChangeArrowheads="1"/>
          </p:cNvSpPr>
          <p:nvPr/>
        </p:nvSpPr>
        <p:spPr bwMode="auto">
          <a:xfrm>
            <a:off x="609600" y="1889125"/>
            <a:ext cx="8001000" cy="930275"/>
          </a:xfrm>
          <a:prstGeom prst="rect">
            <a:avLst/>
          </a:prstGeom>
          <a:noFill/>
          <a:ln w="28575" cap="sq" algn="ctr">
            <a:noFill/>
            <a:miter lim="800000"/>
            <a:headEnd/>
            <a:tailEnd/>
          </a:ln>
          <a:effectLst/>
        </p:spPr>
        <p:txBody>
          <a:bodyPr>
            <a:spAutoFit/>
          </a:bodyPr>
          <a:lstStyle/>
          <a:p>
            <a:pPr marL="228600" lvl="1" algn="l">
              <a:lnSpc>
                <a:spcPct val="125000"/>
              </a:lnSpc>
              <a:spcBef>
                <a:spcPct val="50000"/>
              </a:spcBef>
              <a:buClr>
                <a:srgbClr val="800000"/>
              </a:buClr>
              <a:buSzPct val="80000"/>
              <a:buFont typeface="Wingdings" pitchFamily="2" charset="2"/>
              <a:buNone/>
            </a:pPr>
            <a:r>
              <a:rPr lang="en-US" sz="2200">
                <a:solidFill>
                  <a:srgbClr val="800000"/>
                </a:solidFill>
                <a:effectLst/>
                <a:latin typeface="Arial" charset="0"/>
              </a:rPr>
              <a:t>One method</a:t>
            </a:r>
            <a:r>
              <a:rPr lang="en-US" sz="2200" b="0">
                <a:solidFill>
                  <a:srgbClr val="000000"/>
                </a:solidFill>
                <a:effectLst/>
                <a:latin typeface="Arial" charset="0"/>
              </a:rPr>
              <a:t> of presenting this information in the statement of cash flows:</a:t>
            </a:r>
          </a:p>
        </p:txBody>
      </p:sp>
      <p:sp>
        <p:nvSpPr>
          <p:cNvPr id="1710085" name="Rectangle 5"/>
          <p:cNvSpPr>
            <a:spLocks noChangeArrowheads="1"/>
          </p:cNvSpPr>
          <p:nvPr/>
        </p:nvSpPr>
        <p:spPr bwMode="auto">
          <a:xfrm>
            <a:off x="609600" y="1416050"/>
            <a:ext cx="75438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Indirect Method</a:t>
            </a:r>
          </a:p>
        </p:txBody>
      </p:sp>
      <p:sp>
        <p:nvSpPr>
          <p:cNvPr id="1710087" name="Rectangle 7"/>
          <p:cNvSpPr>
            <a:spLocks noChangeArrowheads="1"/>
          </p:cNvSpPr>
          <p:nvPr/>
        </p:nvSpPr>
        <p:spPr bwMode="auto">
          <a:xfrm>
            <a:off x="6553200" y="2819400"/>
            <a:ext cx="2133600" cy="274638"/>
          </a:xfrm>
          <a:prstGeom prst="rect">
            <a:avLst/>
          </a:prstGeom>
          <a:noFill/>
          <a:ln w="28575" cap="sq">
            <a:noFill/>
            <a:miter lim="800000"/>
            <a:headEnd/>
            <a:tailEnd/>
          </a:ln>
          <a:effectLst/>
        </p:spPr>
        <p:txBody>
          <a:bodyPr>
            <a:spAutoFit/>
          </a:bodyPr>
          <a:lstStyle/>
          <a:p>
            <a:pPr algn="r"/>
            <a:r>
              <a:rPr lang="en-US" sz="1200">
                <a:solidFill>
                  <a:srgbClr val="800000"/>
                </a:solidFill>
                <a:effectLst/>
                <a:latin typeface="Arial" charset="0"/>
              </a:rPr>
              <a:t>Illustration 23-29</a:t>
            </a:r>
            <a:endParaRPr lang="en-US" sz="1200" b="0">
              <a:effectLst/>
              <a:latin typeface="Arial" charset="0"/>
            </a:endParaRPr>
          </a:p>
        </p:txBody>
      </p:sp>
      <p:pic>
        <p:nvPicPr>
          <p:cNvPr id="1710089" name="Picture 9"/>
          <p:cNvPicPr>
            <a:picLocks noChangeAspect="1" noChangeArrowheads="1"/>
          </p:cNvPicPr>
          <p:nvPr/>
        </p:nvPicPr>
        <p:blipFill>
          <a:blip r:embed="rId3"/>
          <a:srcRect/>
          <a:stretch>
            <a:fillRect/>
          </a:stretch>
        </p:blipFill>
        <p:spPr bwMode="auto">
          <a:xfrm>
            <a:off x="533400" y="3124200"/>
            <a:ext cx="8153400" cy="2690813"/>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130"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Accounts Receivable (Net)</a:t>
            </a:r>
          </a:p>
        </p:txBody>
      </p:sp>
      <p:sp>
        <p:nvSpPr>
          <p:cNvPr id="1712131" name="Text Box 3"/>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Discuss special problems in preparing a statement of cash flows.</a:t>
            </a:r>
          </a:p>
        </p:txBody>
      </p:sp>
      <p:sp>
        <p:nvSpPr>
          <p:cNvPr id="1712132" name="Rectangle 4"/>
          <p:cNvSpPr>
            <a:spLocks noChangeArrowheads="1"/>
          </p:cNvSpPr>
          <p:nvPr/>
        </p:nvSpPr>
        <p:spPr bwMode="auto">
          <a:xfrm>
            <a:off x="609600" y="1905000"/>
            <a:ext cx="8001000" cy="930275"/>
          </a:xfrm>
          <a:prstGeom prst="rect">
            <a:avLst/>
          </a:prstGeom>
          <a:noFill/>
          <a:ln w="28575" cap="sq" algn="ctr">
            <a:noFill/>
            <a:miter lim="800000"/>
            <a:headEnd/>
            <a:tailEnd/>
          </a:ln>
          <a:effectLst/>
        </p:spPr>
        <p:txBody>
          <a:bodyPr>
            <a:spAutoFit/>
          </a:bodyPr>
          <a:lstStyle/>
          <a:p>
            <a:pPr marL="228600" lvl="1" algn="l">
              <a:lnSpc>
                <a:spcPct val="125000"/>
              </a:lnSpc>
              <a:spcBef>
                <a:spcPct val="50000"/>
              </a:spcBef>
              <a:buClr>
                <a:srgbClr val="800000"/>
              </a:buClr>
              <a:buSzPct val="80000"/>
              <a:buFont typeface="Wingdings" pitchFamily="2" charset="2"/>
              <a:buNone/>
            </a:pPr>
            <a:r>
              <a:rPr lang="en-US" sz="2200">
                <a:solidFill>
                  <a:srgbClr val="800000"/>
                </a:solidFill>
                <a:effectLst/>
                <a:latin typeface="Arial" charset="0"/>
              </a:rPr>
              <a:t>Alternate method</a:t>
            </a:r>
            <a:r>
              <a:rPr lang="en-US" sz="2200" b="0">
                <a:solidFill>
                  <a:srgbClr val="000000"/>
                </a:solidFill>
                <a:effectLst/>
                <a:latin typeface="Arial" charset="0"/>
              </a:rPr>
              <a:t> (net approach) of presenting this information in the statement of cash flows:</a:t>
            </a:r>
          </a:p>
        </p:txBody>
      </p:sp>
      <p:sp>
        <p:nvSpPr>
          <p:cNvPr id="1712133" name="Rectangle 5"/>
          <p:cNvSpPr>
            <a:spLocks noChangeArrowheads="1"/>
          </p:cNvSpPr>
          <p:nvPr/>
        </p:nvSpPr>
        <p:spPr bwMode="auto">
          <a:xfrm>
            <a:off x="609600" y="1416050"/>
            <a:ext cx="75438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Indirect Method</a:t>
            </a:r>
          </a:p>
        </p:txBody>
      </p:sp>
      <p:sp>
        <p:nvSpPr>
          <p:cNvPr id="1712134" name="Rectangle 6"/>
          <p:cNvSpPr>
            <a:spLocks noChangeArrowheads="1"/>
          </p:cNvSpPr>
          <p:nvPr/>
        </p:nvSpPr>
        <p:spPr bwMode="auto">
          <a:xfrm>
            <a:off x="6553200" y="2819400"/>
            <a:ext cx="2133600" cy="274638"/>
          </a:xfrm>
          <a:prstGeom prst="rect">
            <a:avLst/>
          </a:prstGeom>
          <a:noFill/>
          <a:ln w="28575" cap="sq">
            <a:noFill/>
            <a:miter lim="800000"/>
            <a:headEnd/>
            <a:tailEnd/>
          </a:ln>
          <a:effectLst/>
        </p:spPr>
        <p:txBody>
          <a:bodyPr>
            <a:spAutoFit/>
          </a:bodyPr>
          <a:lstStyle/>
          <a:p>
            <a:pPr algn="r"/>
            <a:r>
              <a:rPr lang="en-US" sz="1200">
                <a:solidFill>
                  <a:srgbClr val="800000"/>
                </a:solidFill>
                <a:effectLst/>
                <a:latin typeface="Arial" charset="0"/>
              </a:rPr>
              <a:t>Illustration 23-30</a:t>
            </a:r>
            <a:endParaRPr lang="en-US" sz="1200" b="0">
              <a:effectLst/>
              <a:latin typeface="Arial" charset="0"/>
            </a:endParaRPr>
          </a:p>
        </p:txBody>
      </p:sp>
      <p:pic>
        <p:nvPicPr>
          <p:cNvPr id="1712137" name="Picture 9"/>
          <p:cNvPicPr>
            <a:picLocks noChangeAspect="1" noChangeArrowheads="1"/>
          </p:cNvPicPr>
          <p:nvPr/>
        </p:nvPicPr>
        <p:blipFill>
          <a:blip r:embed="rId3"/>
          <a:srcRect/>
          <a:stretch>
            <a:fillRect/>
          </a:stretch>
        </p:blipFill>
        <p:spPr bwMode="auto">
          <a:xfrm>
            <a:off x="533400" y="3132138"/>
            <a:ext cx="8153400" cy="2430462"/>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178"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Accounts Receivable (Net)</a:t>
            </a:r>
          </a:p>
        </p:txBody>
      </p:sp>
      <p:sp>
        <p:nvSpPr>
          <p:cNvPr id="1714179" name="Text Box 3"/>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Discuss special problems in preparing a statement of cash flows.</a:t>
            </a:r>
          </a:p>
        </p:txBody>
      </p:sp>
      <p:sp>
        <p:nvSpPr>
          <p:cNvPr id="1714180" name="Rectangle 4"/>
          <p:cNvSpPr>
            <a:spLocks noChangeArrowheads="1"/>
          </p:cNvSpPr>
          <p:nvPr/>
        </p:nvSpPr>
        <p:spPr bwMode="auto">
          <a:xfrm>
            <a:off x="609600" y="1905000"/>
            <a:ext cx="8001000" cy="930275"/>
          </a:xfrm>
          <a:prstGeom prst="rect">
            <a:avLst/>
          </a:prstGeom>
          <a:noFill/>
          <a:ln w="28575" cap="sq" algn="ctr">
            <a:noFill/>
            <a:miter lim="800000"/>
            <a:headEnd/>
            <a:tailEnd/>
          </a:ln>
          <a:effectLst/>
        </p:spPr>
        <p:txBody>
          <a:bodyPr>
            <a:spAutoFit/>
          </a:bodyPr>
          <a:lstStyle/>
          <a:p>
            <a:pPr marL="228600" lvl="1" algn="l">
              <a:lnSpc>
                <a:spcPct val="125000"/>
              </a:lnSpc>
              <a:spcBef>
                <a:spcPct val="50000"/>
              </a:spcBef>
              <a:buClr>
                <a:srgbClr val="800000"/>
              </a:buClr>
              <a:buSzPct val="80000"/>
              <a:buFont typeface="Wingdings" pitchFamily="2" charset="2"/>
              <a:buNone/>
            </a:pPr>
            <a:r>
              <a:rPr lang="en-US" sz="2200" b="0">
                <a:solidFill>
                  <a:srgbClr val="000000"/>
                </a:solidFill>
                <a:effectLst/>
                <a:latin typeface="Arial" charset="0"/>
              </a:rPr>
              <a:t>Company </a:t>
            </a:r>
            <a:r>
              <a:rPr lang="en-US" sz="2200">
                <a:solidFill>
                  <a:srgbClr val="000000"/>
                </a:solidFill>
                <a:effectLst/>
                <a:latin typeface="Arial" charset="0"/>
              </a:rPr>
              <a:t>should not net</a:t>
            </a:r>
            <a:r>
              <a:rPr lang="en-US" sz="2200" b="0">
                <a:solidFill>
                  <a:srgbClr val="000000"/>
                </a:solidFill>
                <a:effectLst/>
                <a:latin typeface="Arial" charset="0"/>
              </a:rPr>
              <a:t> Allowance for Doubtful Accounts against Accounts Receivable.</a:t>
            </a:r>
          </a:p>
        </p:txBody>
      </p:sp>
      <p:sp>
        <p:nvSpPr>
          <p:cNvPr id="1714181" name="Rectangle 5"/>
          <p:cNvSpPr>
            <a:spLocks noChangeArrowheads="1"/>
          </p:cNvSpPr>
          <p:nvPr/>
        </p:nvSpPr>
        <p:spPr bwMode="auto">
          <a:xfrm>
            <a:off x="609600" y="1416050"/>
            <a:ext cx="75438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Direct Method</a:t>
            </a:r>
          </a:p>
        </p:txBody>
      </p:sp>
      <p:sp>
        <p:nvSpPr>
          <p:cNvPr id="1714182" name="Rectangle 6"/>
          <p:cNvSpPr>
            <a:spLocks noChangeArrowheads="1"/>
          </p:cNvSpPr>
          <p:nvPr/>
        </p:nvSpPr>
        <p:spPr bwMode="auto">
          <a:xfrm>
            <a:off x="6553200" y="2819400"/>
            <a:ext cx="2133600" cy="274638"/>
          </a:xfrm>
          <a:prstGeom prst="rect">
            <a:avLst/>
          </a:prstGeom>
          <a:noFill/>
          <a:ln w="28575" cap="sq">
            <a:noFill/>
            <a:miter lim="800000"/>
            <a:headEnd/>
            <a:tailEnd/>
          </a:ln>
          <a:effectLst/>
        </p:spPr>
        <p:txBody>
          <a:bodyPr>
            <a:spAutoFit/>
          </a:bodyPr>
          <a:lstStyle/>
          <a:p>
            <a:pPr algn="r"/>
            <a:r>
              <a:rPr lang="en-US" sz="1200">
                <a:solidFill>
                  <a:srgbClr val="800000"/>
                </a:solidFill>
                <a:effectLst/>
                <a:latin typeface="Arial" charset="0"/>
              </a:rPr>
              <a:t>Illustration 23-31</a:t>
            </a:r>
            <a:endParaRPr lang="en-US" sz="1200" b="0">
              <a:effectLst/>
              <a:latin typeface="Arial" charset="0"/>
            </a:endParaRPr>
          </a:p>
        </p:txBody>
      </p:sp>
      <p:pic>
        <p:nvPicPr>
          <p:cNvPr id="1714185" name="Picture 9"/>
          <p:cNvPicPr>
            <a:picLocks noChangeAspect="1" noChangeArrowheads="1"/>
          </p:cNvPicPr>
          <p:nvPr/>
        </p:nvPicPr>
        <p:blipFill>
          <a:blip r:embed="rId3"/>
          <a:srcRect/>
          <a:stretch>
            <a:fillRect/>
          </a:stretch>
        </p:blipFill>
        <p:spPr bwMode="auto">
          <a:xfrm>
            <a:off x="533400" y="3111500"/>
            <a:ext cx="8153400" cy="2451100"/>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6237" name="Picture 13"/>
          <p:cNvPicPr>
            <a:picLocks noChangeAspect="1" noChangeArrowheads="1"/>
          </p:cNvPicPr>
          <p:nvPr/>
        </p:nvPicPr>
        <p:blipFill>
          <a:blip r:embed="rId3"/>
          <a:srcRect/>
          <a:stretch>
            <a:fillRect/>
          </a:stretch>
        </p:blipFill>
        <p:spPr bwMode="auto">
          <a:xfrm>
            <a:off x="5724525" y="1273175"/>
            <a:ext cx="2962275" cy="2003425"/>
          </a:xfrm>
          <a:prstGeom prst="rect">
            <a:avLst/>
          </a:prstGeom>
          <a:noFill/>
          <a:ln w="28575" cap="sq">
            <a:noFill/>
            <a:miter lim="800000"/>
            <a:headEnd/>
            <a:tailEnd/>
          </a:ln>
          <a:effectLst/>
        </p:spPr>
      </p:pic>
      <p:sp>
        <p:nvSpPr>
          <p:cNvPr id="1716226"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Accounts Receivable (Net)</a:t>
            </a:r>
          </a:p>
        </p:txBody>
      </p:sp>
      <p:sp>
        <p:nvSpPr>
          <p:cNvPr id="1716227" name="Text Box 3"/>
          <p:cNvSpPr txBox="1">
            <a:spLocks noChangeArrowheads="1"/>
          </p:cNvSpPr>
          <p:nvPr/>
        </p:nvSpPr>
        <p:spPr bwMode="auto">
          <a:xfrm>
            <a:off x="8001000" y="6369050"/>
            <a:ext cx="9906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a:t>
            </a:r>
          </a:p>
        </p:txBody>
      </p:sp>
      <p:sp>
        <p:nvSpPr>
          <p:cNvPr id="1716228" name="Rectangle 4"/>
          <p:cNvSpPr>
            <a:spLocks noChangeArrowheads="1"/>
          </p:cNvSpPr>
          <p:nvPr/>
        </p:nvSpPr>
        <p:spPr bwMode="auto">
          <a:xfrm>
            <a:off x="609600" y="1905000"/>
            <a:ext cx="4648200" cy="1296988"/>
          </a:xfrm>
          <a:prstGeom prst="rect">
            <a:avLst/>
          </a:prstGeom>
          <a:noFill/>
          <a:ln w="28575" cap="sq" algn="ctr">
            <a:noFill/>
            <a:miter lim="800000"/>
            <a:headEnd/>
            <a:tailEnd/>
          </a:ln>
          <a:effectLst/>
        </p:spPr>
        <p:txBody>
          <a:bodyPr>
            <a:spAutoFit/>
          </a:bodyPr>
          <a:lstStyle/>
          <a:p>
            <a:pPr marL="228600" lvl="1" algn="l">
              <a:lnSpc>
                <a:spcPct val="125000"/>
              </a:lnSpc>
              <a:spcBef>
                <a:spcPct val="50000"/>
              </a:spcBef>
              <a:buClr>
                <a:srgbClr val="800000"/>
              </a:buClr>
              <a:buSzPct val="80000"/>
              <a:buFont typeface="Wingdings" pitchFamily="2" charset="2"/>
              <a:buNone/>
            </a:pPr>
            <a:r>
              <a:rPr lang="en-US" sz="2100" b="0">
                <a:solidFill>
                  <a:srgbClr val="000000"/>
                </a:solidFill>
                <a:effectLst/>
                <a:latin typeface="Arial" charset="0"/>
              </a:rPr>
              <a:t>Company </a:t>
            </a:r>
            <a:r>
              <a:rPr lang="en-US" sz="2100">
                <a:solidFill>
                  <a:srgbClr val="000000"/>
                </a:solidFill>
                <a:effectLst/>
                <a:latin typeface="Arial" charset="0"/>
              </a:rPr>
              <a:t>should not net</a:t>
            </a:r>
            <a:r>
              <a:rPr lang="en-US" sz="2100" b="0">
                <a:solidFill>
                  <a:srgbClr val="000000"/>
                </a:solidFill>
                <a:effectLst/>
                <a:latin typeface="Arial" charset="0"/>
              </a:rPr>
              <a:t> Allowance for Doubtful Accounts against Accounts Receivable.</a:t>
            </a:r>
          </a:p>
        </p:txBody>
      </p:sp>
      <p:sp>
        <p:nvSpPr>
          <p:cNvPr id="1716229" name="Rectangle 5"/>
          <p:cNvSpPr>
            <a:spLocks noChangeArrowheads="1"/>
          </p:cNvSpPr>
          <p:nvPr/>
        </p:nvSpPr>
        <p:spPr bwMode="auto">
          <a:xfrm>
            <a:off x="609600" y="1416050"/>
            <a:ext cx="7543800" cy="488950"/>
          </a:xfrm>
          <a:prstGeom prst="rect">
            <a:avLst/>
          </a:prstGeom>
          <a:noFill/>
          <a:ln w="28575" cap="sq" algn="ctr">
            <a:noFill/>
            <a:miter lim="800000"/>
            <a:headEnd/>
            <a:tailEnd/>
          </a:ln>
          <a:effectLst/>
        </p:spPr>
        <p:txBody>
          <a:bodyPr>
            <a:spAutoFit/>
          </a:bodyPr>
          <a:lstStyle/>
          <a:p>
            <a:pPr algn="l"/>
            <a:r>
              <a:rPr lang="en-US" sz="2600">
                <a:solidFill>
                  <a:srgbClr val="800000"/>
                </a:solidFill>
                <a:effectLst/>
                <a:latin typeface="Arial" charset="0"/>
              </a:rPr>
              <a:t>Direct Method</a:t>
            </a:r>
          </a:p>
        </p:txBody>
      </p:sp>
      <p:sp>
        <p:nvSpPr>
          <p:cNvPr id="1716230" name="Rectangle 6"/>
          <p:cNvSpPr>
            <a:spLocks noChangeArrowheads="1"/>
          </p:cNvSpPr>
          <p:nvPr/>
        </p:nvSpPr>
        <p:spPr bwMode="auto">
          <a:xfrm>
            <a:off x="3962400" y="1401763"/>
            <a:ext cx="1600200" cy="274637"/>
          </a:xfrm>
          <a:prstGeom prst="rect">
            <a:avLst/>
          </a:prstGeom>
          <a:noFill/>
          <a:ln w="28575" cap="sq">
            <a:noFill/>
            <a:miter lim="800000"/>
            <a:headEnd/>
            <a:tailEnd/>
          </a:ln>
          <a:effectLst/>
        </p:spPr>
        <p:txBody>
          <a:bodyPr>
            <a:spAutoFit/>
          </a:bodyPr>
          <a:lstStyle/>
          <a:p>
            <a:pPr algn="r"/>
            <a:r>
              <a:rPr lang="en-US" sz="1200">
                <a:solidFill>
                  <a:srgbClr val="800000"/>
                </a:solidFill>
                <a:effectLst/>
                <a:latin typeface="Arial" charset="0"/>
              </a:rPr>
              <a:t>Illustration 23-31</a:t>
            </a:r>
            <a:endParaRPr lang="en-US" sz="1200" b="0">
              <a:effectLst/>
              <a:latin typeface="Arial" charset="0"/>
            </a:endParaRPr>
          </a:p>
        </p:txBody>
      </p:sp>
      <p:sp>
        <p:nvSpPr>
          <p:cNvPr id="1716234" name="Rectangle 10"/>
          <p:cNvSpPr>
            <a:spLocks noChangeArrowheads="1"/>
          </p:cNvSpPr>
          <p:nvPr/>
        </p:nvSpPr>
        <p:spPr bwMode="auto">
          <a:xfrm>
            <a:off x="533400" y="5867400"/>
            <a:ext cx="8077200" cy="381000"/>
          </a:xfrm>
          <a:prstGeom prst="rect">
            <a:avLst/>
          </a:prstGeom>
          <a:noFill/>
          <a:ln w="28575" cap="sq" algn="ctr">
            <a:noFill/>
            <a:miter lim="800000"/>
            <a:headEnd/>
            <a:tailEnd/>
          </a:ln>
          <a:effectLst/>
        </p:spPr>
        <p:txBody>
          <a:bodyPr>
            <a:spAutoFit/>
          </a:bodyPr>
          <a:lstStyle/>
          <a:p>
            <a:pPr algn="l">
              <a:spcBef>
                <a:spcPct val="50000"/>
              </a:spcBef>
              <a:buClr>
                <a:srgbClr val="800000"/>
              </a:buClr>
              <a:buSzPct val="80000"/>
              <a:buFont typeface="Wingdings" pitchFamily="2" charset="2"/>
              <a:buNone/>
            </a:pPr>
            <a:r>
              <a:rPr lang="en-US" sz="1900" b="0">
                <a:solidFill>
                  <a:srgbClr val="000000"/>
                </a:solidFill>
                <a:effectLst/>
                <a:latin typeface="Arial" charset="0"/>
              </a:rPr>
              <a:t>Cash sales should be reported at </a:t>
            </a:r>
            <a:r>
              <a:rPr lang="en-US" sz="1900">
                <a:solidFill>
                  <a:srgbClr val="000000"/>
                </a:solidFill>
                <a:effectLst/>
                <a:latin typeface="Arial" charset="0"/>
              </a:rPr>
              <a:t>$85,000</a:t>
            </a:r>
            <a:r>
              <a:rPr lang="en-US" sz="1900" b="0">
                <a:solidFill>
                  <a:srgbClr val="000000"/>
                </a:solidFill>
                <a:effectLst/>
                <a:latin typeface="Arial" charset="0"/>
              </a:rPr>
              <a:t>  </a:t>
            </a:r>
            <a:r>
              <a:rPr lang="en-US" sz="1700" b="0">
                <a:solidFill>
                  <a:srgbClr val="000000"/>
                </a:solidFill>
                <a:effectLst/>
                <a:latin typeface="Arial" charset="0"/>
              </a:rPr>
              <a:t>($100,000 - 9,000 - 6,000)</a:t>
            </a:r>
            <a:r>
              <a:rPr lang="en-US" sz="1900" b="0">
                <a:solidFill>
                  <a:srgbClr val="000000"/>
                </a:solidFill>
                <a:effectLst/>
                <a:latin typeface="Arial" charset="0"/>
              </a:rPr>
              <a:t>.</a:t>
            </a:r>
          </a:p>
        </p:txBody>
      </p:sp>
      <p:sp>
        <p:nvSpPr>
          <p:cNvPr id="1716235" name="Rectangle 11"/>
          <p:cNvSpPr>
            <a:spLocks noChangeArrowheads="1"/>
          </p:cNvSpPr>
          <p:nvPr/>
        </p:nvSpPr>
        <p:spPr bwMode="auto">
          <a:xfrm>
            <a:off x="4495800" y="6324600"/>
            <a:ext cx="3886200" cy="350838"/>
          </a:xfrm>
          <a:prstGeom prst="rect">
            <a:avLst/>
          </a:prstGeom>
          <a:noFill/>
          <a:ln w="28575" cap="sq" algn="ctr">
            <a:noFill/>
            <a:miter lim="800000"/>
            <a:headEnd/>
            <a:tailEnd/>
          </a:ln>
          <a:effectLst/>
        </p:spPr>
        <p:txBody>
          <a:bodyPr>
            <a:spAutoFit/>
          </a:bodyPr>
          <a:lstStyle/>
          <a:p>
            <a:pPr>
              <a:spcBef>
                <a:spcPct val="50000"/>
              </a:spcBef>
              <a:buClr>
                <a:srgbClr val="800000"/>
              </a:buClr>
              <a:buSzPct val="80000"/>
              <a:buFont typeface="Wingdings" pitchFamily="2" charset="2"/>
              <a:buNone/>
            </a:pPr>
            <a:r>
              <a:rPr lang="en-US" sz="1700">
                <a:solidFill>
                  <a:srgbClr val="000000"/>
                </a:solidFill>
                <a:effectLst/>
                <a:latin typeface="Arial" charset="0"/>
              </a:rPr>
              <a:t>Increase in Accounts Receivable</a:t>
            </a:r>
          </a:p>
        </p:txBody>
      </p:sp>
      <p:sp>
        <p:nvSpPr>
          <p:cNvPr id="1716236" name="Line 12"/>
          <p:cNvSpPr>
            <a:spLocks noChangeShapeType="1"/>
          </p:cNvSpPr>
          <p:nvPr/>
        </p:nvSpPr>
        <p:spPr bwMode="auto">
          <a:xfrm flipV="1">
            <a:off x="6705600" y="6172200"/>
            <a:ext cx="0" cy="228600"/>
          </a:xfrm>
          <a:prstGeom prst="line">
            <a:avLst/>
          </a:prstGeom>
          <a:noFill/>
          <a:ln w="28575" cap="sq">
            <a:solidFill>
              <a:srgbClr val="800000"/>
            </a:solidFill>
            <a:round/>
            <a:headEnd/>
            <a:tailEnd type="triangle" w="med" len="med"/>
          </a:ln>
          <a:effectLst/>
        </p:spPr>
        <p:txBody>
          <a:bodyPr wrap="none" anchor="ctr"/>
          <a:lstStyle/>
          <a:p>
            <a:endParaRPr lang="en-US"/>
          </a:p>
        </p:txBody>
      </p:sp>
      <p:pic>
        <p:nvPicPr>
          <p:cNvPr id="1716238" name="Picture 14"/>
          <p:cNvPicPr>
            <a:picLocks noChangeAspect="1" noChangeArrowheads="1"/>
          </p:cNvPicPr>
          <p:nvPr/>
        </p:nvPicPr>
        <p:blipFill>
          <a:blip r:embed="rId4"/>
          <a:srcRect/>
          <a:stretch>
            <a:fillRect/>
          </a:stretch>
        </p:blipFill>
        <p:spPr bwMode="auto">
          <a:xfrm>
            <a:off x="533400" y="3462338"/>
            <a:ext cx="8153400" cy="2252662"/>
          </a:xfrm>
          <a:prstGeom prst="rect">
            <a:avLst/>
          </a:prstGeom>
          <a:noFill/>
          <a:ln w="28575" cap="sq">
            <a:noFill/>
            <a:miter lim="800000"/>
            <a:headEnd/>
            <a:tailEnd/>
          </a:ln>
          <a:effectLst/>
        </p:spPr>
      </p:pic>
      <p:sp>
        <p:nvSpPr>
          <p:cNvPr id="1716239" name="Rectangle 15"/>
          <p:cNvSpPr>
            <a:spLocks noChangeArrowheads="1"/>
          </p:cNvSpPr>
          <p:nvPr/>
        </p:nvSpPr>
        <p:spPr bwMode="auto">
          <a:xfrm>
            <a:off x="7010400" y="3535363"/>
            <a:ext cx="1600200" cy="274637"/>
          </a:xfrm>
          <a:prstGeom prst="rect">
            <a:avLst/>
          </a:prstGeom>
          <a:noFill/>
          <a:ln w="28575" cap="sq">
            <a:noFill/>
            <a:miter lim="800000"/>
            <a:headEnd/>
            <a:tailEnd/>
          </a:ln>
          <a:effectLst/>
        </p:spPr>
        <p:txBody>
          <a:bodyPr>
            <a:spAutoFit/>
          </a:bodyPr>
          <a:lstStyle/>
          <a:p>
            <a:pPr algn="r"/>
            <a:r>
              <a:rPr lang="en-US" sz="1200">
                <a:solidFill>
                  <a:srgbClr val="800000"/>
                </a:solidFill>
                <a:effectLst/>
                <a:latin typeface="Arial" charset="0"/>
              </a:rPr>
              <a:t>Illustration 23-32</a:t>
            </a:r>
            <a:endParaRPr lang="en-US" sz="1200" b="0">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85" name="Rectangle 13"/>
          <p:cNvSpPr>
            <a:spLocks noChangeArrowheads="1"/>
          </p:cNvSpPr>
          <p:nvPr/>
        </p:nvSpPr>
        <p:spPr bwMode="auto">
          <a:xfrm>
            <a:off x="381000" y="1398588"/>
            <a:ext cx="8001000" cy="3249612"/>
          </a:xfrm>
          <a:prstGeom prst="rect">
            <a:avLst/>
          </a:prstGeom>
          <a:noFill/>
          <a:ln w="28575" cap="sq">
            <a:noFill/>
            <a:miter lim="800000"/>
            <a:headEnd/>
            <a:tailEnd/>
          </a:ln>
          <a:effectLst/>
        </p:spPr>
        <p:txBody>
          <a:bodyPr>
            <a:spAutoFit/>
          </a:bodyPr>
          <a:lstStyle/>
          <a:p>
            <a:pPr marL="228600" lvl="1" algn="l">
              <a:lnSpc>
                <a:spcPct val="125000"/>
              </a:lnSpc>
              <a:spcBef>
                <a:spcPct val="60000"/>
              </a:spcBef>
              <a:buClr>
                <a:srgbClr val="800000"/>
              </a:buClr>
              <a:buSzPct val="80000"/>
              <a:buFont typeface="Wingdings" pitchFamily="2" charset="2"/>
              <a:buNone/>
            </a:pPr>
            <a:r>
              <a:rPr lang="en-US" sz="2300" b="0">
                <a:solidFill>
                  <a:srgbClr val="000000"/>
                </a:solidFill>
                <a:effectLst/>
                <a:latin typeface="Arial" charset="0"/>
              </a:rPr>
              <a:t>Some changes in working capital, although they affect cash, do not affect net income.</a:t>
            </a:r>
          </a:p>
          <a:p>
            <a:pPr lvl="2" indent="-457200" algn="l">
              <a:lnSpc>
                <a:spcPct val="125000"/>
              </a:lnSpc>
              <a:spcBef>
                <a:spcPct val="60000"/>
              </a:spcBef>
              <a:buClr>
                <a:srgbClr val="800000"/>
              </a:buClr>
              <a:buSzPct val="80000"/>
              <a:buFont typeface="Wingdings" pitchFamily="2" charset="2"/>
              <a:buChar char="u"/>
            </a:pPr>
            <a:r>
              <a:rPr lang="en-US" sz="2200" b="0">
                <a:solidFill>
                  <a:srgbClr val="000000"/>
                </a:solidFill>
                <a:effectLst/>
                <a:latin typeface="Arial" charset="0"/>
              </a:rPr>
              <a:t>Purchase of short-term non-trading equity investments.</a:t>
            </a:r>
          </a:p>
          <a:p>
            <a:pPr lvl="2" indent="-457200" algn="l">
              <a:lnSpc>
                <a:spcPct val="125000"/>
              </a:lnSpc>
              <a:spcBef>
                <a:spcPct val="60000"/>
              </a:spcBef>
              <a:buClr>
                <a:srgbClr val="800000"/>
              </a:buClr>
              <a:buSzPct val="80000"/>
              <a:buFont typeface="Wingdings" pitchFamily="2" charset="2"/>
              <a:buChar char="u"/>
            </a:pPr>
            <a:r>
              <a:rPr lang="en-US" sz="2200" b="0">
                <a:solidFill>
                  <a:srgbClr val="000000"/>
                </a:solidFill>
                <a:effectLst/>
                <a:latin typeface="Arial" charset="0"/>
              </a:rPr>
              <a:t>Issuance of a short-term non-trade note payable for cash.</a:t>
            </a:r>
          </a:p>
          <a:p>
            <a:pPr lvl="2" indent="-457200" algn="l">
              <a:lnSpc>
                <a:spcPct val="125000"/>
              </a:lnSpc>
              <a:spcBef>
                <a:spcPct val="60000"/>
              </a:spcBef>
              <a:buClr>
                <a:srgbClr val="800000"/>
              </a:buClr>
              <a:buSzPct val="80000"/>
              <a:buFont typeface="Wingdings" pitchFamily="2" charset="2"/>
              <a:buChar char="u"/>
            </a:pPr>
            <a:r>
              <a:rPr lang="en-US" sz="2200" b="0">
                <a:solidFill>
                  <a:srgbClr val="000000"/>
                </a:solidFill>
                <a:effectLst/>
                <a:latin typeface="Arial" charset="0"/>
              </a:rPr>
              <a:t>Cash dividend payable.</a:t>
            </a:r>
          </a:p>
        </p:txBody>
      </p:sp>
      <p:sp>
        <p:nvSpPr>
          <p:cNvPr id="1718274"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Other Working Capital Changes</a:t>
            </a:r>
          </a:p>
        </p:txBody>
      </p:sp>
      <p:sp>
        <p:nvSpPr>
          <p:cNvPr id="1718286" name="Text Box 14"/>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Discuss special problems in preparing a statement of cash flows.</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22" name="Rectangle 2"/>
          <p:cNvSpPr>
            <a:spLocks noChangeArrowheads="1"/>
          </p:cNvSpPr>
          <p:nvPr/>
        </p:nvSpPr>
        <p:spPr bwMode="auto">
          <a:xfrm>
            <a:off x="609600" y="1398588"/>
            <a:ext cx="8001000" cy="1296987"/>
          </a:xfrm>
          <a:prstGeom prst="rect">
            <a:avLst/>
          </a:prstGeom>
          <a:noFill/>
          <a:ln w="28575" cap="sq" algn="ctr">
            <a:noFill/>
            <a:miter lim="800000"/>
            <a:headEnd/>
            <a:tailEnd/>
          </a:ln>
          <a:effectLst/>
        </p:spPr>
        <p:txBody>
          <a:bodyPr>
            <a:spAutoFit/>
          </a:bodyPr>
          <a:lstStyle/>
          <a:p>
            <a:pPr marL="228600" lvl="1" algn="l">
              <a:lnSpc>
                <a:spcPct val="125000"/>
              </a:lnSpc>
              <a:spcBef>
                <a:spcPct val="60000"/>
              </a:spcBef>
              <a:buClr>
                <a:srgbClr val="800000"/>
              </a:buClr>
              <a:buSzPct val="80000"/>
              <a:buFont typeface="Wingdings" pitchFamily="2" charset="2"/>
              <a:buNone/>
            </a:pPr>
            <a:r>
              <a:rPr lang="en-US" sz="2100">
                <a:solidFill>
                  <a:srgbClr val="800000"/>
                </a:solidFill>
                <a:effectLst/>
                <a:latin typeface="Arial" charset="0"/>
              </a:rPr>
              <a:t>Illustration:</a:t>
            </a:r>
            <a:r>
              <a:rPr lang="en-US" sz="2100" b="0">
                <a:solidFill>
                  <a:srgbClr val="000000"/>
                </a:solidFill>
                <a:effectLst/>
                <a:latin typeface="Arial" charset="0"/>
              </a:rPr>
              <a:t>  If the net loss is $50,000 and the total amount of charges to add back is $60,000, then net cash provided by operating activities is $10,000.</a:t>
            </a:r>
          </a:p>
        </p:txBody>
      </p:sp>
      <p:sp>
        <p:nvSpPr>
          <p:cNvPr id="1720323"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Net Loss</a:t>
            </a:r>
          </a:p>
        </p:txBody>
      </p:sp>
      <p:sp>
        <p:nvSpPr>
          <p:cNvPr id="1720324" name="Text Box 4"/>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Discuss special problems in preparing a statement of cash flows.</a:t>
            </a:r>
          </a:p>
        </p:txBody>
      </p:sp>
      <p:sp>
        <p:nvSpPr>
          <p:cNvPr id="1720326" name="Rectangle 6"/>
          <p:cNvSpPr>
            <a:spLocks noChangeArrowheads="1"/>
          </p:cNvSpPr>
          <p:nvPr/>
        </p:nvSpPr>
        <p:spPr bwMode="auto">
          <a:xfrm>
            <a:off x="533400" y="4724400"/>
            <a:ext cx="2057400" cy="822325"/>
          </a:xfrm>
          <a:prstGeom prst="rect">
            <a:avLst/>
          </a:prstGeom>
          <a:noFill/>
          <a:ln w="28575" cap="sq">
            <a:noFill/>
            <a:miter lim="800000"/>
            <a:headEnd/>
            <a:tailEnd/>
          </a:ln>
          <a:effectLst/>
        </p:spPr>
        <p:txBody>
          <a:bodyPr>
            <a:spAutoFit/>
          </a:bodyPr>
          <a:lstStyle/>
          <a:p>
            <a:pPr algn="l"/>
            <a:r>
              <a:rPr lang="en-US" sz="1200">
                <a:solidFill>
                  <a:srgbClr val="800000"/>
                </a:solidFill>
                <a:effectLst/>
                <a:latin typeface="Arial" charset="0"/>
              </a:rPr>
              <a:t>Illustration 23-33</a:t>
            </a:r>
          </a:p>
          <a:p>
            <a:pPr algn="l"/>
            <a:r>
              <a:rPr lang="en-US" sz="1200" b="0">
                <a:effectLst/>
                <a:latin typeface="Arial" charset="0"/>
              </a:rPr>
              <a:t>Computation of Net Cash</a:t>
            </a:r>
          </a:p>
          <a:p>
            <a:pPr algn="l"/>
            <a:r>
              <a:rPr lang="en-US" sz="1200" b="0">
                <a:effectLst/>
                <a:latin typeface="Arial" charset="0"/>
              </a:rPr>
              <a:t>Flow from Operating</a:t>
            </a:r>
          </a:p>
          <a:p>
            <a:pPr algn="l"/>
            <a:r>
              <a:rPr lang="en-US" sz="1200" b="0">
                <a:effectLst/>
                <a:latin typeface="Arial" charset="0"/>
              </a:rPr>
              <a:t>Activities—Cash Inflow</a:t>
            </a:r>
          </a:p>
        </p:txBody>
      </p:sp>
      <p:pic>
        <p:nvPicPr>
          <p:cNvPr id="1720327" name="Picture 7"/>
          <p:cNvPicPr>
            <a:picLocks noChangeAspect="1" noChangeArrowheads="1"/>
          </p:cNvPicPr>
          <p:nvPr/>
        </p:nvPicPr>
        <p:blipFill>
          <a:blip r:embed="rId3"/>
          <a:srcRect/>
          <a:stretch>
            <a:fillRect/>
          </a:stretch>
        </p:blipFill>
        <p:spPr bwMode="auto">
          <a:xfrm>
            <a:off x="533400" y="2971800"/>
            <a:ext cx="8229600" cy="1693863"/>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1"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Significant Non-Cash Transactions</a:t>
            </a:r>
          </a:p>
        </p:txBody>
      </p:sp>
      <p:sp>
        <p:nvSpPr>
          <p:cNvPr id="1722372" name="Text Box 4"/>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Discuss special problems in preparing a statement of cash flows.</a:t>
            </a:r>
          </a:p>
        </p:txBody>
      </p:sp>
      <p:sp>
        <p:nvSpPr>
          <p:cNvPr id="1722376" name="Rectangle 8"/>
          <p:cNvSpPr>
            <a:spLocks noChangeArrowheads="1"/>
          </p:cNvSpPr>
          <p:nvPr/>
        </p:nvSpPr>
        <p:spPr bwMode="auto">
          <a:xfrm>
            <a:off x="609600" y="1352550"/>
            <a:ext cx="8001000" cy="4057650"/>
          </a:xfrm>
          <a:prstGeom prst="rect">
            <a:avLst/>
          </a:prstGeom>
          <a:noFill/>
          <a:ln w="28575" cap="sq">
            <a:noFill/>
            <a:miter lim="800000"/>
            <a:headEnd/>
            <a:tailEnd/>
          </a:ln>
          <a:effectLst/>
        </p:spPr>
        <p:txBody>
          <a:bodyPr>
            <a:spAutoFit/>
          </a:bodyPr>
          <a:lstStyle/>
          <a:p>
            <a:pPr algn="l">
              <a:lnSpc>
                <a:spcPct val="125000"/>
              </a:lnSpc>
              <a:spcBef>
                <a:spcPct val="55000"/>
              </a:spcBef>
            </a:pPr>
            <a:r>
              <a:rPr lang="en-US" sz="2200" b="0">
                <a:effectLst/>
                <a:latin typeface="Arial" charset="0"/>
              </a:rPr>
              <a:t>Common non-cash transactions that a company should disclose:</a:t>
            </a:r>
            <a:endParaRPr lang="en-US" sz="2200">
              <a:effectLst/>
              <a:latin typeface="Arial" charset="0"/>
            </a:endParaRPr>
          </a:p>
          <a:p>
            <a:pPr marL="685800" lvl="1" indent="-457200" algn="l">
              <a:lnSpc>
                <a:spcPct val="125000"/>
              </a:lnSpc>
              <a:spcBef>
                <a:spcPct val="55000"/>
              </a:spcBef>
              <a:buFontTx/>
              <a:buAutoNum type="arabicPeriod"/>
            </a:pPr>
            <a:r>
              <a:rPr lang="en-US" sz="2000" b="0">
                <a:effectLst/>
                <a:latin typeface="Arial" charset="0"/>
              </a:rPr>
              <a:t>Acquisition of assets by assuming liabilities (including finance lease obligations) or by issuing equity securities.</a:t>
            </a:r>
          </a:p>
          <a:p>
            <a:pPr marL="685800" lvl="1" indent="-457200" algn="l">
              <a:lnSpc>
                <a:spcPct val="125000"/>
              </a:lnSpc>
              <a:spcBef>
                <a:spcPct val="55000"/>
              </a:spcBef>
              <a:buFontTx/>
              <a:buAutoNum type="arabicPeriod"/>
            </a:pPr>
            <a:r>
              <a:rPr lang="en-US" sz="2000" b="0">
                <a:effectLst/>
                <a:latin typeface="Arial" charset="0"/>
              </a:rPr>
              <a:t>Exchanges of non-monetary assets.</a:t>
            </a:r>
          </a:p>
          <a:p>
            <a:pPr marL="685800" lvl="1" indent="-457200" algn="l">
              <a:lnSpc>
                <a:spcPct val="125000"/>
              </a:lnSpc>
              <a:spcBef>
                <a:spcPct val="55000"/>
              </a:spcBef>
              <a:buFontTx/>
              <a:buAutoNum type="arabicPeriod"/>
            </a:pPr>
            <a:r>
              <a:rPr lang="en-US" sz="2000" b="0">
                <a:effectLst/>
                <a:latin typeface="Arial" charset="0"/>
              </a:rPr>
              <a:t>Refinancing of long-term debt.</a:t>
            </a:r>
          </a:p>
          <a:p>
            <a:pPr marL="685800" lvl="1" indent="-457200" algn="l">
              <a:lnSpc>
                <a:spcPct val="125000"/>
              </a:lnSpc>
              <a:spcBef>
                <a:spcPct val="55000"/>
              </a:spcBef>
              <a:buFontTx/>
              <a:buAutoNum type="arabicPeriod"/>
            </a:pPr>
            <a:r>
              <a:rPr lang="en-US" sz="2000" b="0">
                <a:effectLst/>
                <a:latin typeface="Arial" charset="0"/>
              </a:rPr>
              <a:t>Conversion of debt or preference shares to ordinary shares.</a:t>
            </a:r>
          </a:p>
          <a:p>
            <a:pPr marL="685800" lvl="1" indent="-457200" algn="l">
              <a:lnSpc>
                <a:spcPct val="125000"/>
              </a:lnSpc>
              <a:spcBef>
                <a:spcPct val="55000"/>
              </a:spcBef>
              <a:buFontTx/>
              <a:buAutoNum type="arabicPeriod"/>
            </a:pPr>
            <a:r>
              <a:rPr lang="en-US" sz="2000" b="0">
                <a:effectLst/>
                <a:latin typeface="Arial" charset="0"/>
              </a:rPr>
              <a:t>Issuance of equity securities to retire debt.</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6"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Use of a Worksheet</a:t>
            </a:r>
          </a:p>
        </p:txBody>
      </p:sp>
      <p:sp>
        <p:nvSpPr>
          <p:cNvPr id="1613827" name="Text Box 3"/>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9  Explain the use of a worksheet in preparing a statement of cash flows.</a:t>
            </a:r>
          </a:p>
        </p:txBody>
      </p:sp>
      <p:sp>
        <p:nvSpPr>
          <p:cNvPr id="1613828" name="Rectangle 4"/>
          <p:cNvSpPr>
            <a:spLocks noChangeArrowheads="1"/>
          </p:cNvSpPr>
          <p:nvPr/>
        </p:nvSpPr>
        <p:spPr bwMode="auto">
          <a:xfrm>
            <a:off x="609600" y="1301750"/>
            <a:ext cx="8001000" cy="4257675"/>
          </a:xfrm>
          <a:prstGeom prst="rect">
            <a:avLst/>
          </a:prstGeom>
          <a:noFill/>
          <a:ln w="28575" cap="sq">
            <a:noFill/>
            <a:miter lim="800000"/>
            <a:headEnd/>
            <a:tailEnd/>
          </a:ln>
          <a:effectLst/>
        </p:spPr>
        <p:txBody>
          <a:bodyPr>
            <a:spAutoFit/>
          </a:bodyPr>
          <a:lstStyle/>
          <a:p>
            <a:pPr algn="l">
              <a:lnSpc>
                <a:spcPct val="120000"/>
              </a:lnSpc>
              <a:spcBef>
                <a:spcPct val="70000"/>
              </a:spcBef>
              <a:buClr>
                <a:srgbClr val="800000"/>
              </a:buClr>
              <a:buSzPct val="95000"/>
            </a:pPr>
            <a:r>
              <a:rPr lang="en-US" sz="2300">
                <a:solidFill>
                  <a:srgbClr val="000000"/>
                </a:solidFill>
                <a:effectLst/>
                <a:latin typeface="Arial" charset="0"/>
              </a:rPr>
              <a:t>A worksheet involves the following steps.</a:t>
            </a:r>
          </a:p>
          <a:p>
            <a:pPr algn="l">
              <a:lnSpc>
                <a:spcPct val="120000"/>
              </a:lnSpc>
              <a:spcBef>
                <a:spcPct val="70000"/>
              </a:spcBef>
              <a:buClr>
                <a:srgbClr val="800000"/>
              </a:buClr>
              <a:buSzPct val="95000"/>
            </a:pPr>
            <a:r>
              <a:rPr lang="en-US" sz="2100">
                <a:solidFill>
                  <a:srgbClr val="000000"/>
                </a:solidFill>
                <a:effectLst/>
                <a:latin typeface="Arial" charset="0"/>
              </a:rPr>
              <a:t>Step 1. </a:t>
            </a:r>
            <a:r>
              <a:rPr lang="en-US" sz="2100" b="0">
                <a:solidFill>
                  <a:srgbClr val="000000"/>
                </a:solidFill>
                <a:effectLst/>
                <a:latin typeface="Arial" charset="0"/>
              </a:rPr>
              <a:t>Enter the balance sheet accounts and their beginning and ending balances in the balance sheet accounts section.</a:t>
            </a:r>
          </a:p>
          <a:p>
            <a:pPr algn="l">
              <a:lnSpc>
                <a:spcPct val="120000"/>
              </a:lnSpc>
              <a:spcBef>
                <a:spcPct val="70000"/>
              </a:spcBef>
              <a:buClr>
                <a:srgbClr val="800000"/>
              </a:buClr>
              <a:buSzPct val="95000"/>
            </a:pPr>
            <a:r>
              <a:rPr lang="en-US" sz="2100">
                <a:solidFill>
                  <a:srgbClr val="000000"/>
                </a:solidFill>
                <a:effectLst/>
                <a:latin typeface="Arial" charset="0"/>
              </a:rPr>
              <a:t>Step 2. </a:t>
            </a:r>
            <a:r>
              <a:rPr lang="en-US" sz="2100" b="0">
                <a:solidFill>
                  <a:srgbClr val="000000"/>
                </a:solidFill>
                <a:effectLst/>
                <a:latin typeface="Arial" charset="0"/>
              </a:rPr>
              <a:t>Enter the data that explain the changes in the balance sheet accounts and their effects on the statement of cash flows in the reconciling columns of the worksheet.</a:t>
            </a:r>
          </a:p>
          <a:p>
            <a:pPr algn="l">
              <a:lnSpc>
                <a:spcPct val="120000"/>
              </a:lnSpc>
              <a:spcBef>
                <a:spcPct val="70000"/>
              </a:spcBef>
              <a:buClr>
                <a:srgbClr val="800000"/>
              </a:buClr>
              <a:buSzPct val="95000"/>
            </a:pPr>
            <a:r>
              <a:rPr lang="en-US" sz="2100">
                <a:solidFill>
                  <a:srgbClr val="000000"/>
                </a:solidFill>
                <a:effectLst/>
                <a:latin typeface="Arial" charset="0"/>
              </a:rPr>
              <a:t>Step 3. </a:t>
            </a:r>
            <a:r>
              <a:rPr lang="en-US" sz="2100" b="0">
                <a:solidFill>
                  <a:srgbClr val="000000"/>
                </a:solidFill>
                <a:effectLst/>
                <a:latin typeface="Arial" charset="0"/>
              </a:rPr>
              <a:t>Enter the increase or decrease in cash on the cash line and at the bottom of the worksheet. This entry should enable the totals of the reconciling columns to be in agreement.</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69" name="Picture 9"/>
          <p:cNvPicPr>
            <a:picLocks noChangeAspect="1" noChangeArrowheads="1"/>
          </p:cNvPicPr>
          <p:nvPr/>
        </p:nvPicPr>
        <p:blipFill>
          <a:blip r:embed="rId3"/>
          <a:srcRect/>
          <a:stretch>
            <a:fillRect/>
          </a:stretch>
        </p:blipFill>
        <p:spPr bwMode="auto">
          <a:xfrm>
            <a:off x="533400" y="1447800"/>
            <a:ext cx="8229600" cy="4140200"/>
          </a:xfrm>
          <a:prstGeom prst="rect">
            <a:avLst/>
          </a:prstGeom>
          <a:noFill/>
          <a:ln w="28575" cap="sq">
            <a:noFill/>
            <a:miter lim="800000"/>
            <a:headEnd/>
            <a:tailEnd/>
          </a:ln>
          <a:effectLst/>
        </p:spPr>
      </p:pic>
      <p:sp>
        <p:nvSpPr>
          <p:cNvPr id="1730562" name="Rectangle 2"/>
          <p:cNvSpPr>
            <a:spLocks noChangeArrowheads="1"/>
          </p:cNvSpPr>
          <p:nvPr/>
        </p:nvSpPr>
        <p:spPr bwMode="auto">
          <a:xfrm>
            <a:off x="533400" y="5654675"/>
            <a:ext cx="1828800" cy="822325"/>
          </a:xfrm>
          <a:prstGeom prst="rect">
            <a:avLst/>
          </a:prstGeom>
          <a:noFill/>
          <a:ln w="12700" cap="sq">
            <a:noFill/>
            <a:miter lim="800000"/>
            <a:headEnd type="none" w="sm" len="sm"/>
            <a:tailEnd type="none" w="sm" len="sm"/>
          </a:ln>
          <a:effectLst/>
        </p:spPr>
        <p:txBody>
          <a:bodyPr>
            <a:spAutoFit/>
          </a:bodyPr>
          <a:lstStyle/>
          <a:p>
            <a:pPr algn="l"/>
            <a:r>
              <a:rPr lang="en-US" sz="1200">
                <a:solidFill>
                  <a:srgbClr val="800000"/>
                </a:solidFill>
                <a:effectLst/>
                <a:latin typeface="Arial" charset="0"/>
              </a:rPr>
              <a:t>Illustration 23-1</a:t>
            </a:r>
            <a:r>
              <a:rPr lang="en-US" sz="1200">
                <a:solidFill>
                  <a:schemeClr val="tx1"/>
                </a:solidFill>
                <a:effectLst/>
                <a:latin typeface="Arial" charset="0"/>
              </a:rPr>
              <a:t>    Classification of Typical Cash Inflows and Outflows</a:t>
            </a:r>
          </a:p>
        </p:txBody>
      </p:sp>
      <p:sp>
        <p:nvSpPr>
          <p:cNvPr id="1730563"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Classification of Cash Flows</a:t>
            </a:r>
          </a:p>
        </p:txBody>
      </p:sp>
      <p:sp>
        <p:nvSpPr>
          <p:cNvPr id="1730564" name="Text Box 4"/>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Identify the major classifications of cash flows.</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58"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a:solidFill>
                  <a:srgbClr val="800000"/>
                </a:solidFill>
                <a:effectLst/>
                <a:latin typeface="Arial" charset="0"/>
              </a:rPr>
              <a:t>RELEVANT FACTS</a:t>
            </a:r>
          </a:p>
        </p:txBody>
      </p:sp>
      <p:sp>
        <p:nvSpPr>
          <p:cNvPr id="1734659" name="Rectangle 3"/>
          <p:cNvSpPr>
            <a:spLocks noChangeArrowheads="1"/>
          </p:cNvSpPr>
          <p:nvPr/>
        </p:nvSpPr>
        <p:spPr bwMode="auto">
          <a:xfrm>
            <a:off x="457200" y="1933575"/>
            <a:ext cx="8229600" cy="3698875"/>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tabLst>
                <a:tab pos="1543050" algn="l"/>
                <a:tab pos="2057400" algn="l"/>
                <a:tab pos="5429250" algn="r"/>
                <a:tab pos="6400800" algn="r"/>
              </a:tabLst>
            </a:pPr>
            <a:r>
              <a:rPr lang="en-US" sz="1900" b="0">
                <a:effectLst/>
                <a:latin typeface="Arial" charset="0"/>
              </a:rPr>
              <a:t>Companies preparing financial statements under IFRS must prepare a statement of cash flows as an integral part of the financial statements.</a:t>
            </a:r>
          </a:p>
          <a:p>
            <a:pPr marL="685800" lvl="1" indent="-457200" algn="l">
              <a:lnSpc>
                <a:spcPct val="115000"/>
              </a:lnSpc>
              <a:spcBef>
                <a:spcPct val="50000"/>
              </a:spcBef>
              <a:buClr>
                <a:srgbClr val="800000"/>
              </a:buClr>
              <a:buSzPct val="80000"/>
              <a:buFont typeface="Wingdings" pitchFamily="2" charset="2"/>
              <a:buChar char="u"/>
              <a:tabLst>
                <a:tab pos="1543050" algn="l"/>
                <a:tab pos="2057400" algn="l"/>
                <a:tab pos="5429250" algn="r"/>
                <a:tab pos="6400800" algn="r"/>
              </a:tabLst>
            </a:pPr>
            <a:r>
              <a:rPr lang="en-US" sz="1900" b="0">
                <a:effectLst/>
                <a:latin typeface="Arial" charset="0"/>
              </a:rPr>
              <a:t>Both IFRS and GAAP require that the statement of cash flows should have three major sections—operating, investing, and financing—along with changes in cash and cash equivalents.</a:t>
            </a:r>
          </a:p>
          <a:p>
            <a:pPr marL="685800" lvl="1" indent="-457200" algn="l">
              <a:lnSpc>
                <a:spcPct val="115000"/>
              </a:lnSpc>
              <a:spcBef>
                <a:spcPct val="50000"/>
              </a:spcBef>
              <a:buClr>
                <a:srgbClr val="800000"/>
              </a:buClr>
              <a:buSzPct val="80000"/>
              <a:buFont typeface="Wingdings" pitchFamily="2" charset="2"/>
              <a:buChar char="u"/>
              <a:tabLst>
                <a:tab pos="1543050" algn="l"/>
                <a:tab pos="2057400" algn="l"/>
                <a:tab pos="5429250" algn="r"/>
                <a:tab pos="6400800" algn="r"/>
              </a:tabLst>
            </a:pPr>
            <a:r>
              <a:rPr lang="en-US" sz="1900" b="0">
                <a:effectLst/>
                <a:latin typeface="Arial" charset="0"/>
              </a:rPr>
              <a:t>Similar to GAAP, the cash flow statement can be prepared using either the indirect or direct method under IFRS. For both IFRS and GAAP, most companies use the indirect method for reporting net cash flow from operating activities.</a:t>
            </a:r>
          </a:p>
        </p:txBody>
      </p:sp>
      <p:pic>
        <p:nvPicPr>
          <p:cNvPr id="1734660"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706"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a:solidFill>
                  <a:srgbClr val="800000"/>
                </a:solidFill>
                <a:effectLst/>
                <a:latin typeface="Arial" charset="0"/>
              </a:rPr>
              <a:t>RELEVANT FACTS</a:t>
            </a:r>
          </a:p>
        </p:txBody>
      </p:sp>
      <p:sp>
        <p:nvSpPr>
          <p:cNvPr id="1736707" name="Rectangle 3"/>
          <p:cNvSpPr>
            <a:spLocks noChangeArrowheads="1"/>
          </p:cNvSpPr>
          <p:nvPr/>
        </p:nvSpPr>
        <p:spPr bwMode="auto">
          <a:xfrm>
            <a:off x="457200" y="1933575"/>
            <a:ext cx="8229600" cy="4217988"/>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The definition of cash equivalents used in IFRS is similar to that used in GAAP. A major difference is that in certain situations, bank overdrafts are considered part of cash and cash equivalents under IFRS (which is not the case in GAAP). Under GAAP, bank overdrafts are classified as financing activities. </a:t>
            </a:r>
          </a:p>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IFRS requires that non-cash investing and financing activities be excluded from the statement of cash flows. Instead, these non-cash activities should be reported elsewhere. This requirement is interpreted to mean that non-cash investing and financing activities should be disclosed in the notes to the financial statements instead of in the financial statements. Under GAAP, companies may present this information in the cash flow statement.</a:t>
            </a:r>
          </a:p>
        </p:txBody>
      </p:sp>
      <p:pic>
        <p:nvPicPr>
          <p:cNvPr id="1736708"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a:solidFill>
                  <a:srgbClr val="800000"/>
                </a:solidFill>
                <a:effectLst/>
                <a:latin typeface="Arial" charset="0"/>
              </a:rPr>
              <a:t>RELEVANT FACTS</a:t>
            </a:r>
          </a:p>
        </p:txBody>
      </p:sp>
      <p:sp>
        <p:nvSpPr>
          <p:cNvPr id="1746947" name="Rectangle 3"/>
          <p:cNvSpPr>
            <a:spLocks noChangeArrowheads="1"/>
          </p:cNvSpPr>
          <p:nvPr/>
        </p:nvSpPr>
        <p:spPr bwMode="auto">
          <a:xfrm>
            <a:off x="457200" y="1933575"/>
            <a:ext cx="8001000" cy="2082800"/>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One area where there can be substantive differences between IFRS and GAAP relates to the classification of interest, dividends, and taxes. IFRS provides more alternatives for disclosing these items, while GAAP requires that except for dividends paid (which are classified as a financing activity), these items are all reported as operating activities.</a:t>
            </a:r>
          </a:p>
        </p:txBody>
      </p:sp>
      <p:pic>
        <p:nvPicPr>
          <p:cNvPr id="1746948"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8754" name="Rectangle 2"/>
          <p:cNvSpPr>
            <a:spLocks noChangeArrowheads="1"/>
          </p:cNvSpPr>
          <p:nvPr/>
        </p:nvSpPr>
        <p:spPr bwMode="auto">
          <a:xfrm>
            <a:off x="533400" y="1981200"/>
            <a:ext cx="8077200" cy="4327525"/>
          </a:xfrm>
          <a:prstGeom prst="rect">
            <a:avLst/>
          </a:prstGeom>
          <a:noFill/>
          <a:ln w="12700" cap="sq" algn="ctr">
            <a:noFill/>
            <a:miter lim="800000"/>
            <a:headEnd type="none" w="sm" len="sm"/>
            <a:tailEnd type="none" w="sm" len="sm"/>
          </a:ln>
          <a:effectLst/>
        </p:spPr>
        <p:txBody>
          <a:bodyPr>
            <a:spAutoFit/>
          </a:bodyPr>
          <a:lstStyle/>
          <a:p>
            <a:pPr algn="l">
              <a:lnSpc>
                <a:spcPct val="125000"/>
              </a:lnSpc>
              <a:spcBef>
                <a:spcPct val="35000"/>
              </a:spcBef>
            </a:pPr>
            <a:r>
              <a:rPr lang="en-US" sz="2000" b="0">
                <a:solidFill>
                  <a:schemeClr val="tx1"/>
                </a:solidFill>
                <a:effectLst/>
                <a:latin typeface="Arial" charset="0"/>
              </a:rPr>
              <a:t>Which of the following is true regarding the statement of cash flows under IFRS?</a:t>
            </a:r>
          </a:p>
          <a:p>
            <a:pPr marL="685800" lvl="1" indent="-457200" algn="l">
              <a:lnSpc>
                <a:spcPct val="125000"/>
              </a:lnSpc>
              <a:spcBef>
                <a:spcPct val="35000"/>
              </a:spcBef>
              <a:buFontTx/>
              <a:buAutoNum type="alphaLcPeriod"/>
            </a:pPr>
            <a:r>
              <a:rPr lang="en-US" sz="2000" b="0">
                <a:solidFill>
                  <a:schemeClr val="tx1"/>
                </a:solidFill>
                <a:effectLst/>
                <a:latin typeface="Arial" charset="0"/>
              </a:rPr>
              <a:t>The statement of cash flows has two major sections—operating and nonoperating.</a:t>
            </a:r>
          </a:p>
          <a:p>
            <a:pPr marL="685800" lvl="1" indent="-457200" algn="l">
              <a:lnSpc>
                <a:spcPct val="125000"/>
              </a:lnSpc>
              <a:spcBef>
                <a:spcPct val="35000"/>
              </a:spcBef>
              <a:buFontTx/>
              <a:buAutoNum type="alphaLcPeriod"/>
            </a:pPr>
            <a:r>
              <a:rPr lang="en-US" sz="2000" b="0">
                <a:solidFill>
                  <a:schemeClr val="tx1"/>
                </a:solidFill>
                <a:effectLst/>
                <a:latin typeface="Arial" charset="0"/>
              </a:rPr>
              <a:t>The statement of cash flows has two major sections—financing and investing.</a:t>
            </a:r>
          </a:p>
          <a:p>
            <a:pPr marL="685800" lvl="1" indent="-457200" algn="l">
              <a:lnSpc>
                <a:spcPct val="125000"/>
              </a:lnSpc>
              <a:spcBef>
                <a:spcPct val="35000"/>
              </a:spcBef>
              <a:buFontTx/>
              <a:buAutoNum type="alphaLcPeriod"/>
            </a:pPr>
            <a:r>
              <a:rPr lang="en-US" sz="2000" b="0">
                <a:solidFill>
                  <a:schemeClr val="tx1"/>
                </a:solidFill>
                <a:effectLst/>
                <a:latin typeface="Arial" charset="0"/>
              </a:rPr>
              <a:t>The statement of cash flows has three major sections—operating, investing, and financing.</a:t>
            </a:r>
          </a:p>
          <a:p>
            <a:pPr marL="685800" lvl="1" indent="-457200" algn="l">
              <a:lnSpc>
                <a:spcPct val="125000"/>
              </a:lnSpc>
              <a:spcBef>
                <a:spcPct val="35000"/>
              </a:spcBef>
              <a:buFontTx/>
              <a:buAutoNum type="alphaLcPeriod"/>
            </a:pPr>
            <a:r>
              <a:rPr lang="en-US" sz="2000" b="0">
                <a:solidFill>
                  <a:schemeClr val="tx1"/>
                </a:solidFill>
                <a:effectLst/>
                <a:latin typeface="Arial" charset="0"/>
              </a:rPr>
              <a:t>The statement of cash flows has three major sections—operating, non-operating, and financing.</a:t>
            </a:r>
          </a:p>
        </p:txBody>
      </p:sp>
      <p:sp>
        <p:nvSpPr>
          <p:cNvPr id="1738755"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738756"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738757" name="Oval 5"/>
          <p:cNvSpPr>
            <a:spLocks noChangeArrowheads="1"/>
          </p:cNvSpPr>
          <p:nvPr/>
        </p:nvSpPr>
        <p:spPr bwMode="auto">
          <a:xfrm>
            <a:off x="712788" y="46482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pic>
        <p:nvPicPr>
          <p:cNvPr id="1738758" name="Picture 6"/>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1738759"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a:solidFill>
                  <a:srgbClr val="800000"/>
                </a:solidFill>
                <a:effectLst/>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38757"/>
                                        </p:tgtEl>
                                        <p:attrNameLst>
                                          <p:attrName>style.visibility</p:attrName>
                                        </p:attrNameLst>
                                      </p:cBhvr>
                                      <p:to>
                                        <p:strVal val="visible"/>
                                      </p:to>
                                    </p:set>
                                    <p:animEffect transition="in" filter="wipe(left)">
                                      <p:cBhvr>
                                        <p:cTn id="7" dur="500"/>
                                        <p:tgtEl>
                                          <p:spTgt spid="1738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8757"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02" name="Rectangle 2"/>
          <p:cNvSpPr>
            <a:spLocks noChangeArrowheads="1"/>
          </p:cNvSpPr>
          <p:nvPr/>
        </p:nvSpPr>
        <p:spPr bwMode="auto">
          <a:xfrm>
            <a:off x="533400" y="1981200"/>
            <a:ext cx="8077200" cy="3946525"/>
          </a:xfrm>
          <a:prstGeom prst="rect">
            <a:avLst/>
          </a:prstGeom>
          <a:noFill/>
          <a:ln w="12700" cap="sq" algn="ctr">
            <a:noFill/>
            <a:miter lim="800000"/>
            <a:headEnd type="none" w="sm" len="sm"/>
            <a:tailEnd type="none" w="sm" len="sm"/>
          </a:ln>
          <a:effectLst/>
        </p:spPr>
        <p:txBody>
          <a:bodyPr>
            <a:spAutoFit/>
          </a:bodyPr>
          <a:lstStyle/>
          <a:p>
            <a:pPr marL="457200" indent="-457200" algn="l">
              <a:lnSpc>
                <a:spcPct val="125000"/>
              </a:lnSpc>
              <a:spcBef>
                <a:spcPct val="35000"/>
              </a:spcBef>
            </a:pPr>
            <a:r>
              <a:rPr lang="en-US" sz="2000" b="0">
                <a:solidFill>
                  <a:schemeClr val="tx1"/>
                </a:solidFill>
                <a:effectLst/>
                <a:latin typeface="Arial" charset="0"/>
              </a:rPr>
              <a:t>In the case of a bank overdraft:</a:t>
            </a:r>
          </a:p>
          <a:p>
            <a:pPr marL="685800" lvl="1" indent="-457200" algn="l">
              <a:lnSpc>
                <a:spcPct val="125000"/>
              </a:lnSpc>
              <a:spcBef>
                <a:spcPct val="35000"/>
              </a:spcBef>
              <a:buFontTx/>
              <a:buAutoNum type="alphaLcPeriod"/>
            </a:pPr>
            <a:r>
              <a:rPr lang="en-US" sz="2000" b="0">
                <a:solidFill>
                  <a:schemeClr val="tx1"/>
                </a:solidFill>
                <a:effectLst/>
                <a:latin typeface="Arial" charset="0"/>
              </a:rPr>
              <a:t>GAAP typically includes the amount in cash and cash equivalents.</a:t>
            </a:r>
          </a:p>
          <a:p>
            <a:pPr marL="685800" lvl="1" indent="-457200" algn="l">
              <a:lnSpc>
                <a:spcPct val="125000"/>
              </a:lnSpc>
              <a:spcBef>
                <a:spcPct val="35000"/>
              </a:spcBef>
              <a:buFontTx/>
              <a:buAutoNum type="alphaLcPeriod"/>
            </a:pPr>
            <a:r>
              <a:rPr lang="en-US" sz="2000" b="0">
                <a:solidFill>
                  <a:schemeClr val="tx1"/>
                </a:solidFill>
                <a:effectLst/>
                <a:latin typeface="Arial" charset="0"/>
              </a:rPr>
              <a:t>IFRS typically includes the amount in cash equivalents but not in cash.</a:t>
            </a:r>
          </a:p>
          <a:p>
            <a:pPr marL="685800" lvl="1" indent="-457200" algn="l">
              <a:lnSpc>
                <a:spcPct val="125000"/>
              </a:lnSpc>
              <a:spcBef>
                <a:spcPct val="35000"/>
              </a:spcBef>
              <a:buFontTx/>
              <a:buAutoNum type="alphaLcPeriod"/>
            </a:pPr>
            <a:r>
              <a:rPr lang="en-US" sz="2000" b="0">
                <a:solidFill>
                  <a:schemeClr val="tx1"/>
                </a:solidFill>
                <a:effectLst/>
                <a:latin typeface="Arial" charset="0"/>
              </a:rPr>
              <a:t>GAAP typically treats the overdraft as a liability, and reports the amount in the financing section of the statement of cash flows.</a:t>
            </a:r>
          </a:p>
          <a:p>
            <a:pPr marL="685800" lvl="1" indent="-457200" algn="l">
              <a:lnSpc>
                <a:spcPct val="125000"/>
              </a:lnSpc>
              <a:spcBef>
                <a:spcPct val="35000"/>
              </a:spcBef>
              <a:buFontTx/>
              <a:buAutoNum type="alphaLcPeriod"/>
            </a:pPr>
            <a:r>
              <a:rPr lang="en-US" sz="2000" b="0">
                <a:solidFill>
                  <a:schemeClr val="tx1"/>
                </a:solidFill>
                <a:effectLst/>
                <a:latin typeface="Arial" charset="0"/>
              </a:rPr>
              <a:t>IFRS typically treats the overdraft as a liability, and reports the amount in the investing section of the statement of cash flows.</a:t>
            </a:r>
          </a:p>
        </p:txBody>
      </p:sp>
      <p:sp>
        <p:nvSpPr>
          <p:cNvPr id="1740803"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740804"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740805" name="Oval 5"/>
          <p:cNvSpPr>
            <a:spLocks noChangeArrowheads="1"/>
          </p:cNvSpPr>
          <p:nvPr/>
        </p:nvSpPr>
        <p:spPr bwMode="auto">
          <a:xfrm>
            <a:off x="712788" y="42672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pic>
        <p:nvPicPr>
          <p:cNvPr id="1740806" name="Picture 6"/>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1740807"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a:solidFill>
                  <a:srgbClr val="800000"/>
                </a:solidFill>
                <a:effectLst/>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0805"/>
                                        </p:tgtEl>
                                        <p:attrNameLst>
                                          <p:attrName>style.visibility</p:attrName>
                                        </p:attrNameLst>
                                      </p:cBhvr>
                                      <p:to>
                                        <p:strVal val="visible"/>
                                      </p:to>
                                    </p:set>
                                    <p:animEffect transition="in" filter="wipe(left)">
                                      <p:cBhvr>
                                        <p:cTn id="7" dur="500"/>
                                        <p:tgtEl>
                                          <p:spTgt spid="1740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05"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2850" name="Rectangle 2"/>
          <p:cNvSpPr>
            <a:spLocks noChangeArrowheads="1"/>
          </p:cNvSpPr>
          <p:nvPr/>
        </p:nvSpPr>
        <p:spPr bwMode="auto">
          <a:xfrm>
            <a:off x="533400" y="1981200"/>
            <a:ext cx="8077200" cy="3565525"/>
          </a:xfrm>
          <a:prstGeom prst="rect">
            <a:avLst/>
          </a:prstGeom>
          <a:noFill/>
          <a:ln w="12700" cap="sq" algn="ctr">
            <a:noFill/>
            <a:miter lim="800000"/>
            <a:headEnd type="none" w="sm" len="sm"/>
            <a:tailEnd type="none" w="sm" len="sm"/>
          </a:ln>
          <a:effectLst/>
        </p:spPr>
        <p:txBody>
          <a:bodyPr>
            <a:spAutoFit/>
          </a:bodyPr>
          <a:lstStyle/>
          <a:p>
            <a:pPr algn="l">
              <a:lnSpc>
                <a:spcPct val="125000"/>
              </a:lnSpc>
              <a:spcBef>
                <a:spcPct val="35000"/>
              </a:spcBef>
            </a:pPr>
            <a:r>
              <a:rPr lang="en-US" sz="2000" b="0">
                <a:solidFill>
                  <a:schemeClr val="tx1"/>
                </a:solidFill>
                <a:effectLst/>
                <a:latin typeface="Arial" charset="0"/>
              </a:rPr>
              <a:t>For purposes of the statement of cash flows, under IFRS interest paid is treated as:</a:t>
            </a:r>
          </a:p>
          <a:p>
            <a:pPr marL="685800" lvl="1" indent="-457200" algn="l">
              <a:lnSpc>
                <a:spcPct val="125000"/>
              </a:lnSpc>
              <a:spcBef>
                <a:spcPct val="35000"/>
              </a:spcBef>
              <a:buFontTx/>
              <a:buAutoNum type="alphaLcPeriod"/>
            </a:pPr>
            <a:r>
              <a:rPr lang="en-US" sz="2000" b="0">
                <a:solidFill>
                  <a:schemeClr val="tx1"/>
                </a:solidFill>
                <a:effectLst/>
                <a:latin typeface="Arial" charset="0"/>
              </a:rPr>
              <a:t>an operating activity in all cases.</a:t>
            </a:r>
          </a:p>
          <a:p>
            <a:pPr marL="685800" lvl="1" indent="-457200" algn="l">
              <a:lnSpc>
                <a:spcPct val="125000"/>
              </a:lnSpc>
              <a:spcBef>
                <a:spcPct val="35000"/>
              </a:spcBef>
              <a:buFontTx/>
              <a:buAutoNum type="alphaLcPeriod"/>
            </a:pPr>
            <a:r>
              <a:rPr lang="en-US" sz="2000" b="0">
                <a:solidFill>
                  <a:schemeClr val="tx1"/>
                </a:solidFill>
                <a:effectLst/>
                <a:latin typeface="Arial" charset="0"/>
              </a:rPr>
              <a:t>an investing or operating activity, depending on use of the borrowed funds.</a:t>
            </a:r>
          </a:p>
          <a:p>
            <a:pPr marL="685800" lvl="1" indent="-457200" algn="l">
              <a:lnSpc>
                <a:spcPct val="125000"/>
              </a:lnSpc>
              <a:spcBef>
                <a:spcPct val="35000"/>
              </a:spcBef>
              <a:buFontTx/>
              <a:buAutoNum type="alphaLcPeriod"/>
            </a:pPr>
            <a:r>
              <a:rPr lang="en-US" sz="2000" b="0">
                <a:solidFill>
                  <a:schemeClr val="tx1"/>
                </a:solidFill>
                <a:effectLst/>
                <a:latin typeface="Arial" charset="0"/>
              </a:rPr>
              <a:t>either a financing or investing activity.</a:t>
            </a:r>
          </a:p>
          <a:p>
            <a:pPr marL="685800" lvl="1" indent="-457200" algn="l">
              <a:lnSpc>
                <a:spcPct val="125000"/>
              </a:lnSpc>
              <a:spcBef>
                <a:spcPct val="35000"/>
              </a:spcBef>
              <a:buFontTx/>
              <a:buAutoNum type="alphaLcPeriod"/>
            </a:pPr>
            <a:r>
              <a:rPr lang="en-US" sz="2000" b="0">
                <a:solidFill>
                  <a:schemeClr val="tx1"/>
                </a:solidFill>
                <a:effectLst/>
                <a:latin typeface="Arial" charset="0"/>
              </a:rPr>
              <a:t>either an operating or financing activity, but treated consistently from period to period.</a:t>
            </a:r>
          </a:p>
        </p:txBody>
      </p:sp>
      <p:sp>
        <p:nvSpPr>
          <p:cNvPr id="1742851"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742852"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742853" name="Oval 5"/>
          <p:cNvSpPr>
            <a:spLocks noChangeArrowheads="1"/>
          </p:cNvSpPr>
          <p:nvPr/>
        </p:nvSpPr>
        <p:spPr bwMode="auto">
          <a:xfrm>
            <a:off x="712788" y="47244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pic>
        <p:nvPicPr>
          <p:cNvPr id="1742854" name="Picture 6"/>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1742855"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a:solidFill>
                  <a:srgbClr val="800000"/>
                </a:solidFill>
                <a:effectLst/>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2853"/>
                                        </p:tgtEl>
                                        <p:attrNameLst>
                                          <p:attrName>style.visibility</p:attrName>
                                        </p:attrNameLst>
                                      </p:cBhvr>
                                      <p:to>
                                        <p:strVal val="visible"/>
                                      </p:to>
                                    </p:set>
                                    <p:animEffect transition="in" filter="wipe(left)">
                                      <p:cBhvr>
                                        <p:cTn id="7" dur="500"/>
                                        <p:tgtEl>
                                          <p:spTgt spid="1742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7" name="Text Box 9"/>
          <p:cNvSpPr txBox="1">
            <a:spLocks noChangeArrowheads="1"/>
          </p:cNvSpPr>
          <p:nvPr/>
        </p:nvSpPr>
        <p:spPr bwMode="auto">
          <a:xfrm>
            <a:off x="609600" y="1371600"/>
            <a:ext cx="7861300" cy="3262313"/>
          </a:xfrm>
          <a:prstGeom prst="rect">
            <a:avLst/>
          </a:prstGeom>
          <a:noFill/>
          <a:ln w="38100" cap="sq">
            <a:noFill/>
            <a:miter lim="800000"/>
            <a:headEnd type="none" w="sm" len="sm"/>
            <a:tailEnd type="none" w="sm" len="sm"/>
          </a:ln>
          <a:effectLst/>
        </p:spPr>
        <p:txBody>
          <a:bodyPr>
            <a:spAutoFit/>
          </a:bodyPr>
          <a:lstStyle/>
          <a:p>
            <a:pPr algn="l">
              <a:lnSpc>
                <a:spcPct val="125000"/>
              </a:lnSpc>
              <a:spcBef>
                <a:spcPct val="45000"/>
              </a:spcBef>
              <a:buSzPct val="80000"/>
            </a:pPr>
            <a:r>
              <a:rPr lang="en-US" sz="2200" b="0">
                <a:solidFill>
                  <a:srgbClr val="000000"/>
                </a:solidFill>
                <a:effectLst/>
                <a:latin typeface="Arial" charset="0"/>
              </a:rPr>
              <a:t>The basis recommended by the FASB for the statement of cash flows is actually “cash and cash equivalents.” </a:t>
            </a:r>
            <a:r>
              <a:rPr lang="en-US" sz="2200">
                <a:solidFill>
                  <a:schemeClr val="hlink"/>
                </a:solidFill>
                <a:effectLst/>
                <a:latin typeface="Arial" charset="0"/>
              </a:rPr>
              <a:t>Cash equivalents</a:t>
            </a:r>
            <a:r>
              <a:rPr lang="en-US" sz="2200">
                <a:solidFill>
                  <a:srgbClr val="009AA6"/>
                </a:solidFill>
                <a:effectLst/>
                <a:latin typeface="Arial" charset="0"/>
              </a:rPr>
              <a:t> </a:t>
            </a:r>
            <a:r>
              <a:rPr lang="en-US" sz="2200" b="0">
                <a:solidFill>
                  <a:srgbClr val="000000"/>
                </a:solidFill>
                <a:effectLst/>
                <a:latin typeface="Arial" charset="0"/>
              </a:rPr>
              <a:t>are short-term, highly liquid investments that are both: </a:t>
            </a:r>
          </a:p>
          <a:p>
            <a:pPr marL="685800" lvl="1" indent="-457200" algn="l">
              <a:lnSpc>
                <a:spcPct val="125000"/>
              </a:lnSpc>
              <a:spcBef>
                <a:spcPct val="45000"/>
              </a:spcBef>
              <a:buClr>
                <a:srgbClr val="800000"/>
              </a:buClr>
              <a:buSzPct val="80000"/>
              <a:buFont typeface="Wingdings" pitchFamily="2" charset="2"/>
              <a:buChar char="u"/>
            </a:pPr>
            <a:r>
              <a:rPr lang="en-US" sz="2100" b="0">
                <a:solidFill>
                  <a:srgbClr val="000000"/>
                </a:solidFill>
                <a:effectLst/>
                <a:latin typeface="Arial" charset="0"/>
              </a:rPr>
              <a:t>Readily convertible to known amounts of cash, and </a:t>
            </a:r>
          </a:p>
          <a:p>
            <a:pPr marL="685800" lvl="1" indent="-457200" algn="l">
              <a:lnSpc>
                <a:spcPct val="125000"/>
              </a:lnSpc>
              <a:spcBef>
                <a:spcPct val="45000"/>
              </a:spcBef>
              <a:buClr>
                <a:srgbClr val="800000"/>
              </a:buClr>
              <a:buSzPct val="80000"/>
              <a:buFont typeface="Wingdings" pitchFamily="2" charset="2"/>
              <a:buChar char="u"/>
            </a:pPr>
            <a:r>
              <a:rPr lang="en-US" sz="2100" b="0">
                <a:solidFill>
                  <a:srgbClr val="000000"/>
                </a:solidFill>
                <a:effectLst/>
                <a:latin typeface="Arial" charset="0"/>
              </a:rPr>
              <a:t>So near their maturity that they present insignificant risk of changes in value (e.g., due to changes in interest rates). </a:t>
            </a:r>
          </a:p>
        </p:txBody>
      </p:sp>
      <p:sp>
        <p:nvSpPr>
          <p:cNvPr id="1323022" name="Rectangle 14"/>
          <p:cNvSpPr>
            <a:spLocks noChangeArrowheads="1"/>
          </p:cNvSpPr>
          <p:nvPr/>
        </p:nvSpPr>
        <p:spPr bwMode="auto">
          <a:xfrm>
            <a:off x="533400" y="4800600"/>
            <a:ext cx="7848600" cy="854075"/>
          </a:xfrm>
          <a:prstGeom prst="rect">
            <a:avLst/>
          </a:prstGeom>
          <a:noFill/>
          <a:ln w="38100" cap="sq" algn="ctr">
            <a:noFill/>
            <a:miter lim="800000"/>
            <a:headEnd/>
            <a:tailEnd/>
          </a:ln>
          <a:effectLst/>
        </p:spPr>
        <p:txBody>
          <a:bodyPr>
            <a:spAutoFit/>
          </a:bodyPr>
          <a:lstStyle/>
          <a:p>
            <a:pPr marL="114300" lvl="1" algn="l">
              <a:lnSpc>
                <a:spcPct val="125000"/>
              </a:lnSpc>
              <a:spcBef>
                <a:spcPct val="45000"/>
              </a:spcBef>
              <a:buSzPct val="80000"/>
            </a:pPr>
            <a:r>
              <a:rPr lang="en-US" sz="2000">
                <a:solidFill>
                  <a:srgbClr val="000000"/>
                </a:solidFill>
                <a:effectLst/>
                <a:latin typeface="Arial" charset="0"/>
              </a:rPr>
              <a:t>Generally</a:t>
            </a:r>
            <a:r>
              <a:rPr lang="en-US" sz="2000" b="0">
                <a:solidFill>
                  <a:srgbClr val="000000"/>
                </a:solidFill>
                <a:effectLst/>
                <a:latin typeface="Arial" charset="0"/>
              </a:rPr>
              <a:t>, only investments with original maturities of </a:t>
            </a:r>
            <a:r>
              <a:rPr lang="en-US" sz="2000">
                <a:solidFill>
                  <a:srgbClr val="000000"/>
                </a:solidFill>
                <a:effectLst/>
                <a:latin typeface="Arial" charset="0"/>
              </a:rPr>
              <a:t>three months or less</a:t>
            </a:r>
            <a:r>
              <a:rPr lang="en-US" sz="2000" b="0">
                <a:solidFill>
                  <a:srgbClr val="000000"/>
                </a:solidFill>
                <a:effectLst/>
                <a:latin typeface="Arial" charset="0"/>
              </a:rPr>
              <a:t> qualify under this definition. </a:t>
            </a:r>
          </a:p>
        </p:txBody>
      </p:sp>
      <p:sp>
        <p:nvSpPr>
          <p:cNvPr id="1323023" name="Text Box 15"/>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Identify the major classifications of cash flows.</a:t>
            </a:r>
          </a:p>
        </p:txBody>
      </p:sp>
      <p:sp>
        <p:nvSpPr>
          <p:cNvPr id="1323024" name="Rectangle 16"/>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Classification of Cash Flows</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Rectangle 2"/>
          <p:cNvSpPr>
            <a:spLocks noChangeArrowheads="1"/>
          </p:cNvSpPr>
          <p:nvPr/>
        </p:nvSpPr>
        <p:spPr bwMode="auto">
          <a:xfrm>
            <a:off x="457200" y="1598613"/>
            <a:ext cx="2590800" cy="1901825"/>
          </a:xfrm>
          <a:prstGeom prst="rect">
            <a:avLst/>
          </a:prstGeom>
          <a:noFill/>
          <a:ln w="28575" cap="sq">
            <a:noFill/>
            <a:miter lim="800000"/>
            <a:headEnd/>
            <a:tailEnd/>
          </a:ln>
          <a:effectLst/>
        </p:spPr>
        <p:txBody>
          <a:bodyPr>
            <a:spAutoFit/>
          </a:bodyPr>
          <a:lstStyle/>
          <a:p>
            <a:pPr>
              <a:lnSpc>
                <a:spcPct val="110000"/>
              </a:lnSpc>
              <a:spcBef>
                <a:spcPct val="30000"/>
              </a:spcBef>
            </a:pPr>
            <a:r>
              <a:rPr lang="en-US" sz="2700">
                <a:solidFill>
                  <a:schemeClr val="tx1"/>
                </a:solidFill>
                <a:effectLst/>
                <a:latin typeface="Arial" charset="0"/>
              </a:rPr>
              <a:t>Typical Company Product Life Cycle</a:t>
            </a:r>
          </a:p>
        </p:txBody>
      </p:sp>
      <p:sp>
        <p:nvSpPr>
          <p:cNvPr id="1524740"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Classification of Cash Flows</a:t>
            </a:r>
          </a:p>
        </p:txBody>
      </p:sp>
      <p:pic>
        <p:nvPicPr>
          <p:cNvPr id="1524744" name="Picture 8"/>
          <p:cNvPicPr>
            <a:picLocks noChangeAspect="1" noChangeArrowheads="1"/>
          </p:cNvPicPr>
          <p:nvPr/>
        </p:nvPicPr>
        <p:blipFill>
          <a:blip r:embed="rId3"/>
          <a:srcRect/>
          <a:stretch>
            <a:fillRect/>
          </a:stretch>
        </p:blipFill>
        <p:spPr bwMode="auto">
          <a:xfrm>
            <a:off x="3344863" y="1524000"/>
            <a:ext cx="5189537" cy="4475163"/>
          </a:xfrm>
          <a:prstGeom prst="rect">
            <a:avLst/>
          </a:prstGeom>
          <a:noFill/>
          <a:ln w="28575" cap="sq">
            <a:solidFill>
              <a:srgbClr val="800000"/>
            </a:solidFill>
            <a:miter lim="800000"/>
            <a:headEnd/>
            <a:tailEnd/>
          </a:ln>
          <a:effectLst/>
        </p:spPr>
      </p:pic>
      <p:sp>
        <p:nvSpPr>
          <p:cNvPr id="1524745" name="Text Box 9"/>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Identify the major classifications of cash flows.</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8"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Format of the Statement of Cash Flows</a:t>
            </a:r>
          </a:p>
        </p:txBody>
      </p:sp>
      <p:sp>
        <p:nvSpPr>
          <p:cNvPr id="1526790" name="Rectangle 6"/>
          <p:cNvSpPr>
            <a:spLocks noChangeArrowheads="1"/>
          </p:cNvSpPr>
          <p:nvPr/>
        </p:nvSpPr>
        <p:spPr bwMode="auto">
          <a:xfrm>
            <a:off x="609600" y="1439863"/>
            <a:ext cx="7772400" cy="2490787"/>
          </a:xfrm>
          <a:prstGeom prst="rect">
            <a:avLst/>
          </a:prstGeom>
          <a:noFill/>
          <a:ln w="28575" cap="sq">
            <a:noFill/>
            <a:miter lim="800000"/>
            <a:headEnd/>
            <a:tailEnd/>
          </a:ln>
          <a:effectLst/>
        </p:spPr>
        <p:txBody>
          <a:bodyPr>
            <a:spAutoFit/>
          </a:bodyPr>
          <a:lstStyle/>
          <a:p>
            <a:pPr marL="457200" indent="-457200" algn="l">
              <a:lnSpc>
                <a:spcPct val="120000"/>
              </a:lnSpc>
              <a:spcBef>
                <a:spcPct val="45000"/>
              </a:spcBef>
              <a:buSzPct val="80000"/>
            </a:pPr>
            <a:r>
              <a:rPr lang="en-US" sz="2800">
                <a:solidFill>
                  <a:schemeClr val="tx1"/>
                </a:solidFill>
                <a:effectLst/>
                <a:latin typeface="Arial" charset="0"/>
              </a:rPr>
              <a:t>Presentation:</a:t>
            </a:r>
          </a:p>
          <a:p>
            <a:pPr marL="684213" lvl="1" indent="-457200" algn="l">
              <a:lnSpc>
                <a:spcPct val="120000"/>
              </a:lnSpc>
              <a:spcBef>
                <a:spcPct val="45000"/>
              </a:spcBef>
              <a:buFontTx/>
              <a:buAutoNum type="arabicPeriod"/>
            </a:pPr>
            <a:r>
              <a:rPr lang="en-US" sz="2500" b="0">
                <a:solidFill>
                  <a:srgbClr val="000000"/>
                </a:solidFill>
                <a:effectLst/>
                <a:latin typeface="Arial" charset="0"/>
              </a:rPr>
              <a:t>Operating activities. </a:t>
            </a:r>
          </a:p>
          <a:p>
            <a:pPr marL="684213" lvl="1" indent="-457200" algn="l">
              <a:lnSpc>
                <a:spcPct val="120000"/>
              </a:lnSpc>
              <a:spcBef>
                <a:spcPct val="45000"/>
              </a:spcBef>
              <a:buFontTx/>
              <a:buAutoNum type="arabicPeriod"/>
            </a:pPr>
            <a:r>
              <a:rPr lang="en-US" sz="2500" b="0">
                <a:solidFill>
                  <a:srgbClr val="000000"/>
                </a:solidFill>
                <a:effectLst/>
                <a:latin typeface="Arial" charset="0"/>
              </a:rPr>
              <a:t>Investing activities.</a:t>
            </a:r>
          </a:p>
          <a:p>
            <a:pPr marL="684213" lvl="1" indent="-457200" algn="l">
              <a:lnSpc>
                <a:spcPct val="120000"/>
              </a:lnSpc>
              <a:spcBef>
                <a:spcPct val="45000"/>
              </a:spcBef>
              <a:buFontTx/>
              <a:buAutoNum type="arabicPeriod"/>
            </a:pPr>
            <a:r>
              <a:rPr lang="en-US" sz="2500" b="0">
                <a:solidFill>
                  <a:srgbClr val="000000"/>
                </a:solidFill>
                <a:effectLst/>
                <a:latin typeface="Arial" charset="0"/>
              </a:rPr>
              <a:t>Financing activities.</a:t>
            </a:r>
          </a:p>
        </p:txBody>
      </p:sp>
      <p:sp>
        <p:nvSpPr>
          <p:cNvPr id="1526791" name="Text Box 7"/>
          <p:cNvSpPr txBox="1">
            <a:spLocks noChangeArrowheads="1"/>
          </p:cNvSpPr>
          <p:nvPr/>
        </p:nvSpPr>
        <p:spPr bwMode="auto">
          <a:xfrm>
            <a:off x="5562600" y="1905000"/>
            <a:ext cx="2971800" cy="485775"/>
          </a:xfrm>
          <a:prstGeom prst="rect">
            <a:avLst/>
          </a:prstGeom>
          <a:solidFill>
            <a:srgbClr val="FFFFCC"/>
          </a:solidFill>
          <a:ln w="28575" cap="sq">
            <a:solidFill>
              <a:srgbClr val="800000"/>
            </a:solidFill>
            <a:miter lim="800000"/>
            <a:headEnd/>
            <a:tailEnd/>
          </a:ln>
          <a:effectLst/>
        </p:spPr>
        <p:txBody>
          <a:bodyPr>
            <a:spAutoFit/>
          </a:bodyPr>
          <a:lstStyle/>
          <a:p>
            <a:pPr>
              <a:spcBef>
                <a:spcPct val="50000"/>
              </a:spcBef>
            </a:pPr>
            <a:r>
              <a:rPr lang="en-US" sz="2400" b="0">
                <a:effectLst/>
                <a:latin typeface="Arial" charset="0"/>
              </a:rPr>
              <a:t>Direct Method</a:t>
            </a:r>
          </a:p>
        </p:txBody>
      </p:sp>
      <p:sp>
        <p:nvSpPr>
          <p:cNvPr id="1526792" name="Text Box 8"/>
          <p:cNvSpPr txBox="1">
            <a:spLocks noChangeArrowheads="1"/>
          </p:cNvSpPr>
          <p:nvPr/>
        </p:nvSpPr>
        <p:spPr bwMode="auto">
          <a:xfrm>
            <a:off x="5562600" y="2590800"/>
            <a:ext cx="2971800" cy="485775"/>
          </a:xfrm>
          <a:prstGeom prst="rect">
            <a:avLst/>
          </a:prstGeom>
          <a:solidFill>
            <a:srgbClr val="FFFFCC"/>
          </a:solidFill>
          <a:ln w="28575" cap="sq">
            <a:solidFill>
              <a:srgbClr val="800000"/>
            </a:solidFill>
            <a:miter lim="800000"/>
            <a:headEnd/>
            <a:tailEnd/>
          </a:ln>
          <a:effectLst/>
        </p:spPr>
        <p:txBody>
          <a:bodyPr>
            <a:spAutoFit/>
          </a:bodyPr>
          <a:lstStyle/>
          <a:p>
            <a:pPr>
              <a:spcBef>
                <a:spcPct val="50000"/>
              </a:spcBef>
            </a:pPr>
            <a:r>
              <a:rPr lang="en-US" sz="2400" b="0">
                <a:effectLst/>
                <a:latin typeface="Arial" charset="0"/>
              </a:rPr>
              <a:t>Indirect Method</a:t>
            </a:r>
          </a:p>
        </p:txBody>
      </p:sp>
      <p:sp>
        <p:nvSpPr>
          <p:cNvPr id="1526793" name="AutoShape 9"/>
          <p:cNvSpPr>
            <a:spLocks/>
          </p:cNvSpPr>
          <p:nvPr/>
        </p:nvSpPr>
        <p:spPr bwMode="auto">
          <a:xfrm>
            <a:off x="4876800" y="1828800"/>
            <a:ext cx="381000" cy="1295400"/>
          </a:xfrm>
          <a:prstGeom prst="leftBrace">
            <a:avLst>
              <a:gd name="adj1" fmla="val 28333"/>
              <a:gd name="adj2" fmla="val 50000"/>
            </a:avLst>
          </a:prstGeom>
          <a:noFill/>
          <a:ln w="28575" cap="sq">
            <a:solidFill>
              <a:srgbClr val="800000"/>
            </a:solidFill>
            <a:round/>
            <a:headEnd/>
            <a:tailEnd/>
          </a:ln>
          <a:effectLst/>
        </p:spPr>
        <p:txBody>
          <a:bodyPr wrap="none" anchor="ctr"/>
          <a:lstStyle/>
          <a:p>
            <a:endParaRPr lang="en-US"/>
          </a:p>
        </p:txBody>
      </p:sp>
      <p:sp>
        <p:nvSpPr>
          <p:cNvPr id="1526795" name="Rectangle 11"/>
          <p:cNvSpPr>
            <a:spLocks noChangeArrowheads="1"/>
          </p:cNvSpPr>
          <p:nvPr/>
        </p:nvSpPr>
        <p:spPr bwMode="auto">
          <a:xfrm>
            <a:off x="609600" y="4267200"/>
            <a:ext cx="7924800" cy="933450"/>
          </a:xfrm>
          <a:prstGeom prst="rect">
            <a:avLst/>
          </a:prstGeom>
          <a:noFill/>
          <a:ln w="28575" cap="sq">
            <a:noFill/>
            <a:miter lim="800000"/>
            <a:headEnd/>
            <a:tailEnd/>
          </a:ln>
          <a:effectLst/>
        </p:spPr>
        <p:txBody>
          <a:bodyPr>
            <a:spAutoFit/>
          </a:bodyPr>
          <a:lstStyle/>
          <a:p>
            <a:pPr algn="l">
              <a:lnSpc>
                <a:spcPct val="120000"/>
              </a:lnSpc>
              <a:spcBef>
                <a:spcPct val="35000"/>
              </a:spcBef>
              <a:buSzPct val="80000"/>
            </a:pPr>
            <a:r>
              <a:rPr lang="en-US" sz="2300">
                <a:solidFill>
                  <a:srgbClr val="000000"/>
                </a:solidFill>
                <a:effectLst/>
                <a:latin typeface="Arial" charset="0"/>
              </a:rPr>
              <a:t>Report</a:t>
            </a:r>
            <a:r>
              <a:rPr lang="en-US" sz="2300" b="0">
                <a:solidFill>
                  <a:srgbClr val="000000"/>
                </a:solidFill>
                <a:effectLst/>
                <a:latin typeface="Arial" charset="0"/>
              </a:rPr>
              <a:t> inflows and outflows from investing and financing activities </a:t>
            </a:r>
            <a:r>
              <a:rPr lang="en-US" sz="2300">
                <a:solidFill>
                  <a:srgbClr val="000000"/>
                </a:solidFill>
                <a:effectLst/>
                <a:latin typeface="Arial" charset="0"/>
              </a:rPr>
              <a:t>separately</a:t>
            </a:r>
            <a:r>
              <a:rPr lang="en-US" sz="2300" b="0">
                <a:solidFill>
                  <a:srgbClr val="000000"/>
                </a:solidFill>
                <a:effectLst/>
                <a:latin typeface="Arial" charset="0"/>
              </a:rPr>
              <a:t>.</a:t>
            </a:r>
          </a:p>
        </p:txBody>
      </p:sp>
      <p:sp>
        <p:nvSpPr>
          <p:cNvPr id="1526796" name="Text Box 12"/>
          <p:cNvSpPr txBox="1">
            <a:spLocks noChangeArrowheads="1"/>
          </p:cNvSpPr>
          <p:nvPr/>
        </p:nvSpPr>
        <p:spPr bwMode="auto">
          <a:xfrm>
            <a:off x="1143000" y="6369050"/>
            <a:ext cx="7924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Identify the major classifications of cash flows.</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19474</TotalTime>
  <Pages>43</Pages>
  <Words>2983</Words>
  <Application>Microsoft Office PowerPoint</Application>
  <PresentationFormat>On-screen Show (4:3)</PresentationFormat>
  <Paragraphs>363</Paragraphs>
  <Slides>65</Slides>
  <Notes>65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Statement of Cash Flows (a,b,d,h)</vt:lpstr>
      <vt:lpstr>E23-2 (b)</vt:lpstr>
      <vt:lpstr>Statement of Cash Flows (a,b,d,h)</vt:lpstr>
      <vt:lpstr>E23-2 (d)</vt:lpstr>
      <vt:lpstr>Statement of Cash Flows (a,b,d,h)</vt:lpstr>
      <vt:lpstr>E23-2 (h)</vt:lpstr>
      <vt:lpstr>Statement of Cash Flows (a,b,d,h)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Hp</cp:lastModifiedBy>
  <cp:revision>3221</cp:revision>
  <cp:lastPrinted>1999-09-16T17:08:20Z</cp:lastPrinted>
  <dcterms:created xsi:type="dcterms:W3CDTF">1997-03-28T18:03:02Z</dcterms:created>
  <dcterms:modified xsi:type="dcterms:W3CDTF">2015-10-25T01:29:20Z</dcterms:modified>
</cp:coreProperties>
</file>